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72" r:id="rId3"/>
    <p:sldId id="294" r:id="rId4"/>
    <p:sldId id="273" r:id="rId6"/>
    <p:sldId id="295" r:id="rId7"/>
    <p:sldId id="306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7" r:id="rId18"/>
    <p:sldId id="309" r:id="rId19"/>
    <p:sldId id="310" r:id="rId20"/>
    <p:sldId id="2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7" autoAdjust="0"/>
    <p:restoredTop sz="94414" autoAdjust="0"/>
  </p:normalViewPr>
  <p:slideViewPr>
    <p:cSldViewPr snapToGrid="0" snapToObjects="1">
      <p:cViewPr>
        <p:scale>
          <a:sx n="75" d="100"/>
          <a:sy n="75" d="100"/>
        </p:scale>
        <p:origin x="594" y="-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14719-5D4A-46CF-8E0C-0822E18A9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第一个就是守住网络边界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攻击的防护，建议大家用开源的</a:t>
            </a:r>
            <a:r>
              <a:rPr lang="en-US" altLang="zh-CN" dirty="0" err="1" smtClean="0"/>
              <a:t>lua_waf</a:t>
            </a:r>
            <a:r>
              <a:rPr lang="zh-CN" altLang="en-US" dirty="0" smtClean="0"/>
              <a:t>，扫描特征防护，能防范</a:t>
            </a:r>
            <a:r>
              <a:rPr lang="en-US" altLang="zh-CN" dirty="0" smtClean="0"/>
              <a:t>80%</a:t>
            </a:r>
            <a:r>
              <a:rPr lang="zh-CN" altLang="en-US" dirty="0" smtClean="0"/>
              <a:t>以上的恶意扫描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baseline="0" dirty="0" smtClean="0"/>
              <a:t>                                                                                      </a:t>
            </a:r>
            <a:r>
              <a:rPr lang="zh-CN" altLang="en-US" baseline="0" dirty="0" smtClean="0"/>
              <a:t>如果再加入</a:t>
            </a:r>
            <a:r>
              <a:rPr lang="en-US" altLang="zh-CN" baseline="0" dirty="0" smtClean="0"/>
              <a:t>SQL</a:t>
            </a:r>
            <a:r>
              <a:rPr lang="zh-CN" altLang="en-US" baseline="0" dirty="0" smtClean="0"/>
              <a:t>注入特征，能防范</a:t>
            </a:r>
            <a:r>
              <a:rPr lang="en-US" altLang="zh-CN" baseline="0" dirty="0" smtClean="0"/>
              <a:t>90%</a:t>
            </a:r>
            <a:r>
              <a:rPr lang="zh-CN" altLang="en-US" baseline="0" dirty="0" smtClean="0"/>
              <a:t>以上的恶意扫描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攻击可视化很重要，刚开始的时候发现攻击，我们得找运维把</a:t>
            </a:r>
            <a:r>
              <a:rPr lang="en-US" altLang="zh-CN" baseline="0" dirty="0" err="1" smtClean="0"/>
              <a:t>accesslog</a:t>
            </a:r>
            <a:r>
              <a:rPr lang="zh-CN" altLang="en-US" baseline="0" dirty="0" smtClean="0"/>
              <a:t>导给我们，有了</a:t>
            </a:r>
            <a:r>
              <a:rPr lang="en-US" altLang="zh-CN" baseline="0" dirty="0" smtClean="0"/>
              <a:t>ELK</a:t>
            </a:r>
            <a:r>
              <a:rPr lang="zh-CN" altLang="en-US" baseline="0" dirty="0" smtClean="0"/>
              <a:t>日志平台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，可以做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</a:t>
            </a:r>
            <a:r>
              <a:rPr lang="zh-CN" altLang="en-US" dirty="0" smtClean="0"/>
              <a:t>实时查询（针对特定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，某个特征）；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聚合分析（常见</a:t>
            </a:r>
            <a:r>
              <a:rPr lang="en-US" altLang="zh-CN" dirty="0" smtClean="0"/>
              <a:t>404 </a:t>
            </a:r>
            <a:r>
              <a:rPr lang="zh-CN" altLang="en-US" dirty="0" smtClean="0"/>
              <a:t>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分析，异常</a:t>
            </a:r>
            <a:r>
              <a:rPr lang="en-US" altLang="zh-CN" dirty="0" smtClean="0"/>
              <a:t>UA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，还有各种特征的聚合）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有几种情况，如果你用的是公有云，可以直接买他们的服务</a:t>
            </a:r>
            <a:endParaRPr lang="en-US" altLang="zh-CN" dirty="0" smtClean="0"/>
          </a:p>
          <a:p>
            <a:r>
              <a:rPr lang="zh-CN" altLang="en-US" dirty="0" smtClean="0"/>
              <a:t>但我目前工作的公司是用托管</a:t>
            </a:r>
            <a:r>
              <a:rPr lang="en-US" altLang="zh-CN" dirty="0" smtClean="0"/>
              <a:t>IDC</a:t>
            </a:r>
            <a:r>
              <a:rPr lang="zh-CN" altLang="en-US" dirty="0" smtClean="0"/>
              <a:t>的，有一个前提大家需要清楚，一般大家的带宽都不够大，有些人会忽悠你去买硬件抗</a:t>
            </a:r>
            <a:r>
              <a:rPr lang="en-US" altLang="zh-CN" dirty="0" smtClean="0"/>
              <a:t>DDOS</a:t>
            </a:r>
            <a:r>
              <a:rPr lang="zh-CN" altLang="en-US" dirty="0" smtClean="0"/>
              <a:t>设备，其实没有任何意义，因为流量还没到你的设备，就已经挂了。</a:t>
            </a:r>
            <a:endParaRPr lang="en-US" altLang="zh-CN" dirty="0" smtClean="0"/>
          </a:p>
          <a:p>
            <a:r>
              <a:rPr lang="zh-CN" altLang="en-US" dirty="0" smtClean="0"/>
              <a:t>另外还要考虑一点，大流量的攻击，云中心的服务费会很便宜</a:t>
            </a:r>
            <a:endParaRPr lang="en-US" altLang="zh-CN" dirty="0" smtClean="0"/>
          </a:p>
          <a:p>
            <a:r>
              <a:rPr lang="zh-CN" altLang="en-US" dirty="0" smtClean="0"/>
              <a:t>所以综合考虑我们选择了云安全服务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在实际的工作中，你收到攻击，机房会怎么处理呢，第一是先帮你扛一点小流量，一旦过大，直接就封你</a:t>
            </a:r>
            <a:r>
              <a:rPr lang="en-US" altLang="zh-CN" dirty="0" smtClean="0"/>
              <a:t>IP</a:t>
            </a:r>
            <a:endParaRPr lang="en-US" altLang="zh-CN" dirty="0" smtClean="0"/>
          </a:p>
          <a:p>
            <a:r>
              <a:rPr lang="zh-CN" altLang="en-US" dirty="0" smtClean="0"/>
              <a:t>这时候要考虑使用不同段的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，可以拉单独线路，也可以用灾备机房的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所以第一步，重要站点的首页</a:t>
            </a:r>
            <a:r>
              <a:rPr lang="en-US" altLang="zh-CN" dirty="0" smtClean="0"/>
              <a:t>IP</a:t>
            </a:r>
            <a:r>
              <a:rPr lang="zh-CN" altLang="en-US" dirty="0" smtClean="0"/>
              <a:t>要独立，不能混在其他业务中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从攻击角度，主要要防的是你的主页和几个主站，所以可以预先配置好解析关系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切换后的外网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不能让人知道，所以要码采用独立线路，当然用灾备机房是最好的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只要通过</a:t>
            </a:r>
            <a:r>
              <a:rPr lang="en-US" altLang="zh-CN" dirty="0" smtClean="0"/>
              <a:t>DNS</a:t>
            </a:r>
            <a:r>
              <a:rPr lang="zh-CN" altLang="en-US" dirty="0" smtClean="0"/>
              <a:t>切换，直接切到抗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中心，从灾备机房过去就</a:t>
            </a:r>
            <a:r>
              <a:rPr lang="en-US" altLang="zh-CN" dirty="0" smtClean="0"/>
              <a:t>OK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方案还需要进行演练，才能确保</a:t>
            </a:r>
            <a:r>
              <a:rPr lang="en-US" altLang="zh-CN" dirty="0" smtClean="0"/>
              <a:t>OK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安全培训是贯穿在工作的每一个环节</a:t>
            </a:r>
            <a:endParaRPr lang="en-US" altLang="zh-CN" dirty="0" smtClean="0"/>
          </a:p>
          <a:p>
            <a:r>
              <a:rPr lang="zh-CN" altLang="en-US" dirty="0" smtClean="0"/>
              <a:t>安全手册跟违规处罚联系起来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高层要重视，这个很重要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公司内部合作很重要，比如</a:t>
            </a:r>
            <a:r>
              <a:rPr lang="en-US" altLang="zh-CN" dirty="0" smtClean="0"/>
              <a:t>ELK</a:t>
            </a:r>
            <a:r>
              <a:rPr lang="zh-CN" altLang="en-US" dirty="0" smtClean="0"/>
              <a:t>平台，是运维部门支持才建立起来的，比如</a:t>
            </a:r>
            <a:r>
              <a:rPr lang="en-US" altLang="zh-CN" dirty="0" err="1" smtClean="0"/>
              <a:t>logstash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agent</a:t>
            </a:r>
            <a:r>
              <a:rPr lang="zh-CN" altLang="en-US" baseline="0" dirty="0" smtClean="0"/>
              <a:t>可能会占用较多资源，没有他们的配合，你是很难做起来的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把每一个事件作为你工作的重要的重要驱动，切实去改进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合作和交流很重要，这个不用说，比如</a:t>
            </a:r>
            <a:r>
              <a:rPr lang="en-US" altLang="zh-CN" baseline="0" dirty="0" err="1" smtClean="0"/>
              <a:t>Freebuf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个的本质原因是发展壮大了，受重视了（百度</a:t>
            </a:r>
            <a:r>
              <a:rPr lang="en-US" altLang="zh-CN" dirty="0" smtClean="0"/>
              <a:t>91</a:t>
            </a:r>
            <a:r>
              <a:rPr lang="zh-CN" altLang="en-US" dirty="0" smtClean="0"/>
              <a:t>的时候，就是）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个问题，安全团队都还没到位，没有处置的经验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个问题，能力参差不齐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漏洞的处理一定是一个综合的事情，最理想的情况下是要把漏洞控制在事前</a:t>
            </a:r>
            <a:endParaRPr lang="en-US" altLang="zh-CN" dirty="0" smtClean="0"/>
          </a:p>
          <a:p>
            <a:r>
              <a:rPr lang="zh-CN" altLang="en-US" dirty="0" smtClean="0"/>
              <a:t>当然如果你人多，可以做到每个业务系统上线前测试，同时由于业务系统的迭代非常快，基本上很难跟上步伐</a:t>
            </a:r>
            <a:endParaRPr lang="en-US" altLang="zh-CN" dirty="0" smtClean="0"/>
          </a:p>
          <a:p>
            <a:r>
              <a:rPr lang="zh-CN" altLang="en-US" dirty="0" smtClean="0"/>
              <a:t>所以自动化的扫描平台很重要的，做法有很多，可以用录入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，问题你很难知道完整的域名，所以抓请求包是很好的一种方法</a:t>
            </a:r>
            <a:endParaRPr lang="en-US" altLang="zh-CN" dirty="0" smtClean="0"/>
          </a:p>
          <a:p>
            <a:r>
              <a:rPr lang="zh-CN" altLang="en-US" dirty="0" smtClean="0"/>
              <a:t>覆盖全，获取信息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效果好，比传统爬虫方式，输入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方式，扫描结果要好很多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注入模块，命令执行模块，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SSRF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模块，文件包含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文件读取模块，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反序列化命令执行模块，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rsync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读写模块，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实体注入模块，越权模块，反射型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重要版本上线前评估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安全众测，能帮我们发现更全面发现安全漏洞，此外也可以学习别人的渗透思路，收集用于改善</a:t>
            </a:r>
            <a:r>
              <a:rPr lang="en-US" altLang="zh-CN" dirty="0" smtClean="0"/>
              <a:t>WAF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漏洞修复，也是需要重点讨论，漏洞发出去了，存在几种情况：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、漏洞并未真正修复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、修复当前漏洞，引入新漏洞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明确每个产品线的接口人，更有效协调资源修改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定期发布红黑榜，让开发有压力，会主动重视安全工作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弱口令，互联网公司在发展过程中，都是为了业务上线，很容易忽略账号安全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上传代码，也是通常容易会触犯的问题，特别是邮箱账号、数据库账号密码，很容易导致被入侵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弱口令的解决一定是分阶段的，首先是治标，采取粗暴能解决问题的方法，而且针对的是很简单的弱口令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第二阶段要治本，首先得有检测系统，能找到问题</a:t>
            </a:r>
            <a:endParaRPr lang="en-US" altLang="zh-CN" dirty="0" smtClean="0"/>
          </a:p>
          <a:p>
            <a:r>
              <a:rPr lang="en-US" altLang="zh-CN" dirty="0" smtClean="0"/>
              <a:t>                            </a:t>
            </a:r>
            <a:r>
              <a:rPr lang="zh-CN" altLang="en-US" dirty="0" smtClean="0"/>
              <a:t>最重要的有统一认证，同时有密码修改入口</a:t>
            </a:r>
            <a:endParaRPr lang="en-US" altLang="zh-CN" dirty="0" smtClean="0"/>
          </a:p>
          <a:p>
            <a:r>
              <a:rPr lang="zh-CN" altLang="en-US" dirty="0" smtClean="0"/>
              <a:t>推动大家接入系统，发布规范要求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检测系统，我相信业界都有人在做了，应该来讲是很有必要的，能做到第一时间发现问题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当然我们也会推数据库字段加密，这样即使泄露了也不会造成实质性影响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违规处罚，这个必须跟上，属于开发的雷区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从我的从业经验看，服务器变肉鸡或者密码瞬间被人改掉登陆不进去的情况发生多次，原因我想大家可能都清楚，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，甚至一些键盘位，外面有大量的自动化扫描软件，分分钟植入</a:t>
            </a:r>
            <a:r>
              <a:rPr lang="en-US" altLang="zh-CN" dirty="0" smtClean="0"/>
              <a:t>DDOS</a:t>
            </a:r>
            <a:r>
              <a:rPr lang="zh-CN" altLang="en-US" dirty="0" smtClean="0"/>
              <a:t>攻击木马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大并发扫描，其实对于中小互联网公司是很怕的，因为各种原因，业务性能不行，很容易被搞死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DDOS</a:t>
            </a:r>
            <a:r>
              <a:rPr lang="zh-CN" altLang="en-US" dirty="0" smtClean="0"/>
              <a:t>攻击，一搞大家全部瘫痪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218A-BE42-4950-9CB0-C6FE0BF355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CFE0E-37E4-7C43-ACFB-062649EB5E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CB78-997B-4147-8E71-0D37D43719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/>
          <p:nvPr/>
        </p:nvSpPr>
        <p:spPr bwMode="auto">
          <a:xfrm>
            <a:off x="0" y="0"/>
            <a:ext cx="12192000" cy="4191000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800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那</a:t>
            </a:r>
            <a:r>
              <a:rPr lang="zh-CN" altLang="en-US" sz="4800" dirty="0" smtClean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些年安全</a:t>
            </a:r>
            <a:r>
              <a:rPr lang="zh-CN" altLang="en-US" sz="4800" noProof="0" dirty="0" smtClean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填过的“坑”</a:t>
            </a:r>
            <a:endParaRPr kumimoji="0" lang="zh-CN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grpSp>
        <p:nvGrpSpPr>
          <p:cNvPr id="4098" name="Group 2"/>
          <p:cNvGrpSpPr/>
          <p:nvPr/>
        </p:nvGrpSpPr>
        <p:grpSpPr>
          <a:xfrm>
            <a:off x="10037233" y="3655484"/>
            <a:ext cx="1016000" cy="1016000"/>
            <a:chOff x="-1" y="-1"/>
            <a:chExt cx="760414" cy="760414"/>
          </a:xfrm>
        </p:grpSpPr>
        <p:sp>
          <p:nvSpPr>
            <p:cNvPr id="4099" name="Oval 3"/>
            <p:cNvSpPr/>
            <p:nvPr/>
          </p:nvSpPr>
          <p:spPr bwMode="auto">
            <a:xfrm>
              <a:off x="-1" y="-1"/>
              <a:ext cx="760414" cy="760414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4111" name="AutoShape 4"/>
            <p:cNvSpPr/>
            <p:nvPr/>
          </p:nvSpPr>
          <p:spPr>
            <a:xfrm>
              <a:off x="185736" y="185737"/>
              <a:ext cx="365111" cy="366696"/>
            </a:xfrm>
            <a:custGeom>
              <a:avLst/>
              <a:gdLst/>
              <a:ahLst/>
              <a:cxnLst>
                <a:cxn ang="0">
                  <a:pos x="182547" y="183348"/>
                </a:cxn>
                <a:cxn ang="0">
                  <a:pos x="182547" y="183348"/>
                </a:cxn>
                <a:cxn ang="0">
                  <a:pos x="182547" y="183348"/>
                </a:cxn>
                <a:cxn ang="0">
                  <a:pos x="182547" y="183348"/>
                </a:cxn>
              </a:cxnLst>
              <a:rect l="0" t="0" r="0" b="0"/>
              <a:pathLst>
                <a:path w="21019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30"/>
                  </a:moveTo>
                  <a:cubicBezTo>
                    <a:pt x="5813" y="18425"/>
                    <a:pt x="5454" y="17482"/>
                    <a:pt x="4730" y="16740"/>
                  </a:cubicBezTo>
                  <a:cubicBezTo>
                    <a:pt x="4046" y="16035"/>
                    <a:pt x="3150" y="15629"/>
                    <a:pt x="2257" y="15593"/>
                  </a:cubicBezTo>
                  <a:lnTo>
                    <a:pt x="2911" y="13158"/>
                  </a:lnTo>
                  <a:cubicBezTo>
                    <a:pt x="2959" y="12996"/>
                    <a:pt x="3052" y="12836"/>
                    <a:pt x="3168" y="12696"/>
                  </a:cubicBezTo>
                  <a:cubicBezTo>
                    <a:pt x="4485" y="11727"/>
                    <a:pt x="6512" y="12013"/>
                    <a:pt x="7920" y="13461"/>
                  </a:cubicBezTo>
                  <a:cubicBezTo>
                    <a:pt x="9409" y="14991"/>
                    <a:pt x="9639" y="17231"/>
                    <a:pt x="8492" y="18569"/>
                  </a:cubicBezTo>
                  <a:cubicBezTo>
                    <a:pt x="8416" y="18610"/>
                    <a:pt x="8339" y="18649"/>
                    <a:pt x="8256" y="18676"/>
                  </a:cubicBezTo>
                  <a:cubicBezTo>
                    <a:pt x="8256" y="18676"/>
                    <a:pt x="5828" y="19330"/>
                    <a:pt x="5828" y="19330"/>
                  </a:cubicBezTo>
                  <a:close/>
                  <a:moveTo>
                    <a:pt x="2737" y="20165"/>
                  </a:moveTo>
                  <a:cubicBezTo>
                    <a:pt x="2665" y="20182"/>
                    <a:pt x="2443" y="20240"/>
                    <a:pt x="2291" y="20250"/>
                  </a:cubicBezTo>
                  <a:cubicBezTo>
                    <a:pt x="1751" y="20245"/>
                    <a:pt x="1313" y="19793"/>
                    <a:pt x="1313" y="19238"/>
                  </a:cubicBezTo>
                  <a:cubicBezTo>
                    <a:pt x="1321" y="19125"/>
                    <a:pt x="1365" y="18930"/>
                    <a:pt x="1380" y="18858"/>
                  </a:cubicBezTo>
                  <a:lnTo>
                    <a:pt x="2071" y="16284"/>
                  </a:lnTo>
                  <a:cubicBezTo>
                    <a:pt x="2822" y="16262"/>
                    <a:pt x="3630" y="16563"/>
                    <a:pt x="4265" y="17216"/>
                  </a:cubicBezTo>
                  <a:cubicBezTo>
                    <a:pt x="4911" y="17879"/>
                    <a:pt x="5214" y="18726"/>
                    <a:pt x="5181" y="19505"/>
                  </a:cubicBezTo>
                  <a:cubicBezTo>
                    <a:pt x="5181" y="19505"/>
                    <a:pt x="2737" y="20165"/>
                    <a:pt x="2737" y="20165"/>
                  </a:cubicBezTo>
                  <a:close/>
                  <a:moveTo>
                    <a:pt x="6888" y="11180"/>
                  </a:moveTo>
                  <a:cubicBezTo>
                    <a:pt x="6280" y="10928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80"/>
                    <a:pt x="6888" y="11180"/>
                  </a:cubicBezTo>
                  <a:close/>
                  <a:moveTo>
                    <a:pt x="9717" y="13673"/>
                  </a:moveTo>
                  <a:cubicBezTo>
                    <a:pt x="9473" y="13259"/>
                    <a:pt x="9194" y="12860"/>
                    <a:pt x="8848" y="12506"/>
                  </a:cubicBezTo>
                  <a:cubicBezTo>
                    <a:pt x="8447" y="12094"/>
                    <a:pt x="7986" y="11771"/>
                    <a:pt x="7507" y="11499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3"/>
                    <a:pt x="9717" y="13673"/>
                  </a:cubicBezTo>
                  <a:close/>
                  <a:moveTo>
                    <a:pt x="10519" y="16062"/>
                  </a:moveTo>
                  <a:cubicBezTo>
                    <a:pt x="10465" y="15453"/>
                    <a:pt x="10298" y="14855"/>
                    <a:pt x="10047" y="14289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5"/>
                  </a:cubicBezTo>
                  <a:cubicBezTo>
                    <a:pt x="15604" y="11291"/>
                    <a:pt x="15598" y="11294"/>
                    <a:pt x="15593" y="11299"/>
                  </a:cubicBezTo>
                  <a:lnTo>
                    <a:pt x="15602" y="11307"/>
                  </a:lnTo>
                  <a:lnTo>
                    <a:pt x="10525" y="16566"/>
                  </a:lnTo>
                  <a:cubicBezTo>
                    <a:pt x="10527" y="16398"/>
                    <a:pt x="10534" y="16233"/>
                    <a:pt x="10519" y="16062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8"/>
                  </a:lnTo>
                  <a:cubicBezTo>
                    <a:pt x="1998" y="11967"/>
                    <a:pt x="1771" y="12365"/>
                    <a:pt x="1645" y="12798"/>
                  </a:cubicBezTo>
                  <a:lnTo>
                    <a:pt x="102" y="18542"/>
                  </a:lnTo>
                  <a:cubicBezTo>
                    <a:pt x="100" y="18558"/>
                    <a:pt x="0" y="19009"/>
                    <a:pt x="0" y="19238"/>
                  </a:cubicBezTo>
                  <a:cubicBezTo>
                    <a:pt x="0" y="20542"/>
                    <a:pt x="1030" y="21600"/>
                    <a:pt x="2302" y="21600"/>
                  </a:cubicBezTo>
                  <a:cubicBezTo>
                    <a:pt x="2554" y="21600"/>
                    <a:pt x="3044" y="21476"/>
                    <a:pt x="3062" y="21474"/>
                  </a:cubicBezTo>
                  <a:lnTo>
                    <a:pt x="8630" y="19970"/>
                  </a:lnTo>
                  <a:cubicBezTo>
                    <a:pt x="9054" y="19840"/>
                    <a:pt x="9439" y="19605"/>
                    <a:pt x="9750" y="19284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accent2">
                <a:alpha val="100000"/>
              </a:schemeClr>
            </a:solidFill>
            <a:ln w="1270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101" name="Group 5"/>
          <p:cNvGrpSpPr/>
          <p:nvPr/>
        </p:nvGrpSpPr>
        <p:grpSpPr>
          <a:xfrm>
            <a:off x="6036733" y="3655484"/>
            <a:ext cx="1016000" cy="1016000"/>
            <a:chOff x="-1" y="-1"/>
            <a:chExt cx="760414" cy="760414"/>
          </a:xfrm>
        </p:grpSpPr>
        <p:sp>
          <p:nvSpPr>
            <p:cNvPr id="4102" name="Oval 6"/>
            <p:cNvSpPr/>
            <p:nvPr/>
          </p:nvSpPr>
          <p:spPr bwMode="auto">
            <a:xfrm>
              <a:off x="-1" y="-1"/>
              <a:ext cx="760414" cy="760414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pic>
          <p:nvPicPr>
            <p:cNvPr id="4103" name="Picture 7" descr="image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25" y="176783"/>
              <a:ext cx="262130" cy="384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104" name="Group 8"/>
          <p:cNvGrpSpPr/>
          <p:nvPr/>
        </p:nvGrpSpPr>
        <p:grpSpPr>
          <a:xfrm>
            <a:off x="8703733" y="3655484"/>
            <a:ext cx="1016000" cy="1016000"/>
            <a:chOff x="-1" y="-1"/>
            <a:chExt cx="760414" cy="760414"/>
          </a:xfrm>
        </p:grpSpPr>
        <p:sp>
          <p:nvSpPr>
            <p:cNvPr id="4105" name="Oval 9"/>
            <p:cNvSpPr/>
            <p:nvPr/>
          </p:nvSpPr>
          <p:spPr bwMode="auto">
            <a:xfrm>
              <a:off x="-1" y="-1"/>
              <a:ext cx="760414" cy="760414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pic>
          <p:nvPicPr>
            <p:cNvPr id="4106" name="Picture 10" descr="imag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08" y="213359"/>
              <a:ext cx="377953" cy="335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107" name="Group 11"/>
          <p:cNvGrpSpPr/>
          <p:nvPr/>
        </p:nvGrpSpPr>
        <p:grpSpPr>
          <a:xfrm>
            <a:off x="7370233" y="3655484"/>
            <a:ext cx="1016000" cy="1016000"/>
            <a:chOff x="-1" y="-1"/>
            <a:chExt cx="760414" cy="760414"/>
          </a:xfrm>
        </p:grpSpPr>
        <p:sp>
          <p:nvSpPr>
            <p:cNvPr id="4108" name="Oval 12"/>
            <p:cNvSpPr/>
            <p:nvPr/>
          </p:nvSpPr>
          <p:spPr bwMode="auto">
            <a:xfrm>
              <a:off x="-1" y="-1"/>
              <a:ext cx="760414" cy="760414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" name="AutoShape 13"/>
            <p:cNvSpPr/>
            <p:nvPr/>
          </p:nvSpPr>
          <p:spPr>
            <a:xfrm>
              <a:off x="185736" y="219074"/>
              <a:ext cx="365110" cy="263526"/>
            </a:xfrm>
            <a:custGeom>
              <a:avLst/>
              <a:gdLst/>
              <a:ahLst/>
              <a:cxnLst>
                <a:cxn ang="0">
                  <a:pos x="182555" y="131763"/>
                </a:cxn>
                <a:cxn ang="0">
                  <a:pos x="182555" y="131763"/>
                </a:cxn>
                <a:cxn ang="0">
                  <a:pos x="182555" y="131763"/>
                </a:cxn>
                <a:cxn ang="0">
                  <a:pos x="182555" y="131763"/>
                </a:cxn>
              </a:cxnLst>
              <a:rect l="0" t="0" r="0" b="0"/>
              <a:pathLst>
                <a:path w="21600" h="21600">
                  <a:moveTo>
                    <a:pt x="16538" y="19720"/>
                  </a:moveTo>
                  <a:lnTo>
                    <a:pt x="16538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6" y="1878"/>
                  </a:cubicBezTo>
                  <a:cubicBezTo>
                    <a:pt x="13906" y="1878"/>
                    <a:pt x="15915" y="4435"/>
                    <a:pt x="16149" y="7826"/>
                  </a:cubicBezTo>
                  <a:cubicBezTo>
                    <a:pt x="16232" y="9171"/>
                    <a:pt x="16232" y="9171"/>
                    <a:pt x="17240" y="9491"/>
                  </a:cubicBezTo>
                  <a:cubicBezTo>
                    <a:pt x="18985" y="9955"/>
                    <a:pt x="20251" y="12085"/>
                    <a:pt x="20251" y="14555"/>
                  </a:cubicBezTo>
                  <a:cubicBezTo>
                    <a:pt x="20251" y="17404"/>
                    <a:pt x="18586" y="19720"/>
                    <a:pt x="16538" y="19720"/>
                  </a:cubicBezTo>
                  <a:moveTo>
                    <a:pt x="17493" y="7647"/>
                  </a:moveTo>
                  <a:cubicBezTo>
                    <a:pt x="17197" y="3362"/>
                    <a:pt x="14633" y="0"/>
                    <a:pt x="11476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8" y="21600"/>
                  </a:lnTo>
                  <a:lnTo>
                    <a:pt x="16538" y="21599"/>
                  </a:lnTo>
                  <a:cubicBezTo>
                    <a:pt x="19335" y="21599"/>
                    <a:pt x="21600" y="18446"/>
                    <a:pt x="21600" y="14555"/>
                  </a:cubicBezTo>
                  <a:cubicBezTo>
                    <a:pt x="21600" y="11120"/>
                    <a:pt x="19832" y="8269"/>
                    <a:pt x="17493" y="7647"/>
                  </a:cubicBezTo>
                </a:path>
              </a:pathLst>
            </a:custGeom>
            <a:solidFill>
              <a:schemeClr val="accent2">
                <a:alpha val="100000"/>
              </a:schemeClr>
            </a:solidFill>
            <a:ln w="1270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110" name="Rectangle 14"/>
          <p:cNvSpPr/>
          <p:nvPr/>
        </p:nvSpPr>
        <p:spPr bwMode="auto">
          <a:xfrm>
            <a:off x="855133" y="5648012"/>
            <a:ext cx="10363200" cy="97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>
            <a:spAutoFit/>
          </a:bodyPr>
          <a:lstStyle/>
          <a:p>
            <a:pPr lvl="0" eaLnBrk="1"/>
            <a:endParaRPr lang="en-US" altLang="zh-CN" dirty="0">
              <a:latin typeface="Open Sans Light" charset="0"/>
              <a:ea typeface="Open Sans Light" charset="0"/>
              <a:sym typeface="Open Sans Light" charset="0"/>
            </a:endParaRPr>
          </a:p>
          <a:p>
            <a:pPr lvl="0" eaLnBrk="1"/>
            <a:endParaRPr lang="en-US" altLang="zh-CN" dirty="0" smtClean="0">
              <a:latin typeface="Open Sans Light" charset="0"/>
              <a:ea typeface="Open Sans Light" charset="0"/>
              <a:sym typeface="Open Sans Light" charset="0"/>
            </a:endParaRPr>
          </a:p>
          <a:p>
            <a:pPr lvl="0" eaLnBrk="1"/>
            <a:endParaRPr lang="zh-CN" altLang="zh-CN" dirty="0">
              <a:latin typeface="Open Sans Light" charset="0"/>
              <a:ea typeface="Open Sans Light" charset="0"/>
              <a:sym typeface="Open Sans Light" charset="0"/>
            </a:endParaRPr>
          </a:p>
        </p:txBody>
      </p:sp>
      <p:sp>
        <p:nvSpPr>
          <p:cNvPr id="3" name="Rectangle 15"/>
          <p:cNvSpPr/>
          <p:nvPr/>
        </p:nvSpPr>
        <p:spPr bwMode="auto">
          <a:xfrm>
            <a:off x="857251" y="4459817"/>
            <a:ext cx="3810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>
            <a:spAutoFit/>
          </a:bodyPr>
          <a:lstStyle/>
          <a:p>
            <a:pPr lvl="0" eaLnBrk="1"/>
            <a:r>
              <a:rPr lang="zh-CN" altLang="en-US" sz="3200" dirty="0" smtClean="0">
                <a:latin typeface="Open Sans" charset="0"/>
                <a:ea typeface="Open Sans" charset="0"/>
                <a:sym typeface="Open Sans" charset="0"/>
              </a:rPr>
              <a:t>李斌</a:t>
            </a:r>
            <a:endParaRPr lang="en-US" altLang="zh-CN" sz="3200" dirty="0">
              <a:latin typeface="Open Sans" charset="0"/>
              <a:ea typeface="Open Sans" charset="0"/>
              <a:sym typeface="Open Sans" charset="0"/>
            </a:endParaRPr>
          </a:p>
          <a:p>
            <a:pPr lvl="0" eaLnBrk="1"/>
            <a:r>
              <a:rPr lang="zh-CN" altLang="en-US" dirty="0" smtClean="0">
                <a:latin typeface="Open Sans" charset="0"/>
                <a:ea typeface="Open Sans" charset="0"/>
                <a:sym typeface="Open Sans" charset="0"/>
              </a:rPr>
              <a:t>微信</a:t>
            </a:r>
            <a:r>
              <a:rPr lang="en-US" altLang="zh-CN" dirty="0">
                <a:latin typeface="Open Sans" charset="0"/>
                <a:ea typeface="Open Sans" charset="0"/>
                <a:sym typeface="Open Sans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Open Sans" charset="0"/>
                <a:ea typeface="Open Sans" charset="0"/>
                <a:sym typeface="Open Sans" charset="0"/>
              </a:rPr>
              <a:t>libinlarry</a:t>
            </a:r>
            <a:endParaRPr lang="zh-CN" altLang="zh-CN" dirty="0">
              <a:solidFill>
                <a:srgbClr val="0070C0"/>
              </a:solidFill>
              <a:latin typeface="Open Sans" charset="0"/>
              <a:ea typeface="Open Sans" charset="0"/>
              <a:sym typeface="Open Sans" charset="0"/>
            </a:endParaRPr>
          </a:p>
        </p:txBody>
      </p:sp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Github</a:t>
            </a:r>
            <a:r>
              <a:rPr lang="zh-CN" altLang="en-US" b="1" dirty="0" smtClean="0"/>
              <a:t>泄露治理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3738057"/>
            <a:ext cx="7812206" cy="75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代码中数据库字段加密（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838200" y="1858550"/>
            <a:ext cx="4522076" cy="648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泄露检测系统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endParaRPr lang="en-US" altLang="zh-CN" sz="1800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213" y="1690688"/>
            <a:ext cx="7086600" cy="1762125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838200" y="4931196"/>
            <a:ext cx="7812206" cy="162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违规处罚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endParaRPr lang="zh-CN" altLang="en-US" sz="1800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坑</a:t>
            </a:r>
            <a:r>
              <a:rPr lang="en-US" altLang="zh-CN" b="1" dirty="0" smtClean="0"/>
              <a:t>3</a:t>
            </a:r>
            <a:r>
              <a:rPr lang="en-US" altLang="zh-CN" dirty="0" smtClean="0"/>
              <a:t>-</a:t>
            </a:r>
            <a:r>
              <a:rPr lang="zh-CN" altLang="en-US" dirty="0" smtClean="0"/>
              <a:t>各种攻击，不堪其扰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3485809"/>
            <a:ext cx="7812206" cy="74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大</a:t>
            </a:r>
            <a:r>
              <a:rPr lang="zh-CN" altLang="en-US" dirty="0" smtClean="0"/>
              <a:t>并发扫描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838200" y="1866453"/>
            <a:ext cx="4975746" cy="63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服务器变肉鸡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860" y="1866453"/>
            <a:ext cx="5652016" cy="1761423"/>
          </a:xfrm>
          <a:prstGeom prst="rect">
            <a:avLst/>
          </a:prstGeom>
        </p:spPr>
      </p:pic>
      <p:sp>
        <p:nvSpPr>
          <p:cNvPr id="10" name="内容占位符 2"/>
          <p:cNvSpPr txBox="1"/>
          <p:nvPr/>
        </p:nvSpPr>
        <p:spPr>
          <a:xfrm>
            <a:off x="933735" y="5096245"/>
            <a:ext cx="7812206" cy="74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DDOS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36055"/>
          <a:stretch>
            <a:fillRect/>
          </a:stretch>
        </p:blipFill>
        <p:spPr>
          <a:xfrm>
            <a:off x="5308980" y="4230807"/>
            <a:ext cx="5155648" cy="2224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网络边界控制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838200" y="1753896"/>
            <a:ext cx="5276196" cy="24737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端口开放检测系统</a:t>
            </a:r>
            <a:endParaRPr lang="en-US" altLang="zh-CN" dirty="0" smtClean="0"/>
          </a:p>
          <a:p>
            <a:r>
              <a:rPr lang="zh-CN" altLang="en-US" dirty="0" smtClean="0"/>
              <a:t>外网端口：除</a:t>
            </a:r>
            <a:r>
              <a:rPr lang="en-US" altLang="zh-CN" dirty="0" smtClean="0"/>
              <a:t>80/443,</a:t>
            </a:r>
            <a:r>
              <a:rPr lang="zh-CN" altLang="en-US" dirty="0" smtClean="0"/>
              <a:t>其他走流程</a:t>
            </a:r>
            <a:endParaRPr lang="en-US" altLang="zh-CN" dirty="0" smtClean="0"/>
          </a:p>
          <a:p>
            <a:r>
              <a:rPr lang="zh-CN" altLang="en-US" dirty="0"/>
              <a:t>办公网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IDC</a:t>
            </a:r>
            <a:r>
              <a:rPr lang="zh-CN" altLang="en-US" dirty="0" smtClean="0"/>
              <a:t>：跳板机，</a:t>
            </a:r>
            <a:r>
              <a:rPr lang="en-US" altLang="zh-CN" dirty="0" smtClean="0"/>
              <a:t>80/443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方开发系统不对外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4640234" y="3990188"/>
            <a:ext cx="3239779" cy="2426969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prstDash val="dashDot"/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办公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4" name="椭圆 11"/>
          <p:cNvSpPr>
            <a:spLocks noChangeArrowheads="1"/>
          </p:cNvSpPr>
          <p:nvPr/>
        </p:nvSpPr>
        <p:spPr bwMode="auto">
          <a:xfrm>
            <a:off x="8657254" y="3824452"/>
            <a:ext cx="3455670" cy="25908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prstDash val="dashDot"/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机房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pic>
        <p:nvPicPr>
          <p:cNvPr id="15" name="Picture 5" descr="C:\Users\chengyan\AppData\Local\Microsoft\Windows\Temporary Internet Files\Content.IE5\GEQ7BGQZ\MC900431616[1]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768" y="4804326"/>
            <a:ext cx="1122046" cy="112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C:\Users\chengyan\AppData\Local\Microsoft\Windows\Temporary Internet Files\Content.IE5\GEQ7BGQZ\MC900431616[1]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814" y="4774244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C:\Users\chengyan\AppData\Local\Microsoft\Windows\Temporary Internet Files\Content.IE5\GEQ7BGQZ\MC90029903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48" y="4848142"/>
            <a:ext cx="1163956" cy="107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 descr="C:\Users\chengyan\AppData\Local\Microsoft\Windows\Temporary Internet Files\Content.IE5\GEQ7BGQZ\MC90029903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904" y="4848142"/>
            <a:ext cx="1163954" cy="107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箭头连接符 21"/>
          <p:cNvCxnSpPr>
            <a:cxnSpLocks noChangeShapeType="1"/>
          </p:cNvCxnSpPr>
          <p:nvPr/>
        </p:nvCxnSpPr>
        <p:spPr bwMode="auto">
          <a:xfrm flipV="1">
            <a:off x="6929419" y="3565372"/>
            <a:ext cx="430530" cy="3448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3"/>
          <p:cNvCxnSpPr>
            <a:cxnSpLocks noChangeShapeType="1"/>
          </p:cNvCxnSpPr>
          <p:nvPr/>
        </p:nvCxnSpPr>
        <p:spPr bwMode="auto">
          <a:xfrm flipH="1">
            <a:off x="7015144" y="2849160"/>
            <a:ext cx="1282691" cy="11410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25"/>
          <p:cNvCxnSpPr>
            <a:cxnSpLocks noChangeShapeType="1"/>
          </p:cNvCxnSpPr>
          <p:nvPr/>
        </p:nvCxnSpPr>
        <p:spPr bwMode="auto">
          <a:xfrm>
            <a:off x="9062109" y="2849160"/>
            <a:ext cx="1063899" cy="97529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箭头连接符 27"/>
          <p:cNvCxnSpPr>
            <a:cxnSpLocks noChangeShapeType="1"/>
          </p:cNvCxnSpPr>
          <p:nvPr/>
        </p:nvCxnSpPr>
        <p:spPr bwMode="auto">
          <a:xfrm rot="10800000">
            <a:off x="9693574" y="3306292"/>
            <a:ext cx="605790" cy="5181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54"/>
          <p:cNvCxnSpPr>
            <a:cxnSpLocks noChangeShapeType="1"/>
            <a:stCxn id="13" idx="6"/>
            <a:endCxn id="14" idx="2"/>
          </p:cNvCxnSpPr>
          <p:nvPr/>
        </p:nvCxnSpPr>
        <p:spPr bwMode="auto">
          <a:xfrm flipV="1">
            <a:off x="7880013" y="5119852"/>
            <a:ext cx="777241" cy="8382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972" y="1770613"/>
            <a:ext cx="1734563" cy="1078547"/>
          </a:xfrm>
          <a:prstGeom prst="rect">
            <a:avLst/>
          </a:prstGeom>
        </p:spPr>
      </p:pic>
      <p:sp>
        <p:nvSpPr>
          <p:cNvPr id="30" name="内容占位符 2"/>
          <p:cNvSpPr txBox="1"/>
          <p:nvPr/>
        </p:nvSpPr>
        <p:spPr>
          <a:xfrm>
            <a:off x="9693574" y="2934285"/>
            <a:ext cx="1842028" cy="63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22,3389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  <p:sp>
        <p:nvSpPr>
          <p:cNvPr id="32" name="内容占位符 2"/>
          <p:cNvSpPr txBox="1"/>
          <p:nvPr/>
        </p:nvSpPr>
        <p:spPr>
          <a:xfrm>
            <a:off x="6650123" y="2990747"/>
            <a:ext cx="1842028" cy="63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22,3389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Web</a:t>
            </a:r>
            <a:r>
              <a:rPr lang="zh-CN" altLang="en-US" b="1" dirty="0" smtClean="0"/>
              <a:t>攻击防范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4230807"/>
            <a:ext cx="7812206" cy="1433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攻击检测可视化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err="1" smtClean="0"/>
              <a:t>Nginx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accsslog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Secure</a:t>
            </a:r>
            <a:r>
              <a:rPr lang="zh-CN" altLang="en-US" sz="1800" dirty="0" smtClean="0"/>
              <a:t>日志接入</a:t>
            </a:r>
            <a:r>
              <a:rPr lang="en-US" altLang="zh-CN" sz="1800" dirty="0" smtClean="0"/>
              <a:t>ELK</a:t>
            </a:r>
            <a:endParaRPr lang="en-US" altLang="zh-CN" sz="1800" dirty="0" smtClean="0"/>
          </a:p>
          <a:p>
            <a:pPr marL="0" indent="0">
              <a:buFont typeface="Arial" panose="020B0604020202020204"/>
              <a:buNone/>
            </a:pPr>
            <a:r>
              <a:rPr lang="zh-CN" altLang="en-US" sz="1800" dirty="0" smtClean="0"/>
              <a:t>根据规则创建</a:t>
            </a:r>
            <a:r>
              <a:rPr lang="en-US" altLang="zh-CN" sz="1800" dirty="0" smtClean="0"/>
              <a:t>Dashboard</a:t>
            </a:r>
            <a:endParaRPr lang="zh-CN" altLang="en-US" sz="18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838200" y="1866452"/>
            <a:ext cx="4975746" cy="214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WAF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lua_waf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900" dirty="0" smtClean="0"/>
              <a:t>扫描频率控制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sz="1900" dirty="0" smtClean="0"/>
              <a:t>扫描器特征阻断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sz="1900" dirty="0" smtClean="0"/>
              <a:t>黑白名单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sz="1900" dirty="0"/>
              <a:t>告警</a:t>
            </a:r>
            <a:endParaRPr lang="en-US" altLang="zh-CN" sz="1900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2910" y="1513267"/>
            <a:ext cx="4791075" cy="1019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910" y="2772337"/>
            <a:ext cx="5077819" cy="401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</a:t>
            </a:r>
            <a:r>
              <a:rPr lang="en-US" altLang="zh-CN" dirty="0" smtClean="0"/>
              <a:t>DDOS</a:t>
            </a:r>
            <a:r>
              <a:rPr lang="zh-CN" altLang="en-US" dirty="0"/>
              <a:t>防御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DNS</a:t>
            </a:r>
            <a:r>
              <a:rPr lang="zh-CN" altLang="en-US" dirty="0"/>
              <a:t>一</a:t>
            </a:r>
            <a:r>
              <a:rPr lang="zh-CN" altLang="en-US" dirty="0" smtClean="0"/>
              <a:t>键切换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5821907" cy="4351338"/>
          </a:xfrm>
        </p:spPr>
        <p:txBody>
          <a:bodyPr/>
          <a:lstStyle/>
          <a:p>
            <a:r>
              <a:rPr lang="zh-CN" altLang="en-US" dirty="0" smtClean="0"/>
              <a:t>要点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攻击时流量切换到非同段</a:t>
            </a:r>
            <a:r>
              <a:rPr lang="en-US" altLang="zh-CN" sz="1800" dirty="0" smtClean="0"/>
              <a:t>IP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预先配置：</a:t>
            </a:r>
            <a:r>
              <a:rPr lang="en-US" altLang="zh-CN" sz="1800" dirty="0" err="1" smtClean="0"/>
              <a:t>Nginx</a:t>
            </a:r>
            <a:r>
              <a:rPr lang="en-US" altLang="zh-CN" sz="1800" dirty="0"/>
              <a:t>/</a:t>
            </a:r>
            <a:r>
              <a:rPr lang="zh-CN" altLang="en-US" sz="1800" dirty="0"/>
              <a:t>抗</a:t>
            </a:r>
            <a:r>
              <a:rPr lang="en-US" altLang="zh-CN" sz="1800" dirty="0"/>
              <a:t>D</a:t>
            </a:r>
            <a:r>
              <a:rPr lang="zh-CN" altLang="en-US" sz="1800" dirty="0"/>
              <a:t>设置</a:t>
            </a:r>
            <a:r>
              <a:rPr lang="en-US" altLang="zh-CN" sz="1800" dirty="0"/>
              <a:t>/ACL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必须进行演练！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3870" y="1690689"/>
            <a:ext cx="5312726" cy="4773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安全培训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838199" y="1866453"/>
            <a:ext cx="10175543" cy="400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发布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员工信息安全手册</a:t>
            </a:r>
            <a:r>
              <a:rPr lang="en-US" altLang="zh-CN" dirty="0" smtClean="0"/>
              <a:t>》---</a:t>
            </a:r>
            <a:r>
              <a:rPr lang="zh-CN" altLang="en-US" dirty="0" smtClean="0"/>
              <a:t>制度保障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安全意识培训</a:t>
            </a:r>
            <a:r>
              <a:rPr lang="en-US" altLang="zh-CN" dirty="0" smtClean="0"/>
              <a:t>》---For</a:t>
            </a:r>
            <a:r>
              <a:rPr lang="zh-CN" altLang="en-US" dirty="0" smtClean="0"/>
              <a:t>新员工必修课</a:t>
            </a:r>
            <a:endParaRPr lang="en-US" altLang="zh-CN" dirty="0" smtClean="0"/>
          </a:p>
          <a:p>
            <a:r>
              <a:rPr lang="zh-CN" altLang="en-US" dirty="0" smtClean="0"/>
              <a:t>专项安全技术培训</a:t>
            </a:r>
            <a:r>
              <a:rPr lang="en-US" altLang="zh-CN" dirty="0" smtClean="0"/>
              <a:t>---For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安全宣传（邮件、公告、钉钉）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安全工作的一些体会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高层重视</a:t>
            </a:r>
            <a:endParaRPr lang="en-US" altLang="zh-CN" dirty="0" smtClean="0"/>
          </a:p>
          <a:p>
            <a:r>
              <a:rPr lang="zh-CN" altLang="en-US" dirty="0" smtClean="0"/>
              <a:t>公司内部合作很重要</a:t>
            </a:r>
            <a:endParaRPr lang="en-US" altLang="zh-CN" dirty="0" smtClean="0"/>
          </a:p>
          <a:p>
            <a:r>
              <a:rPr lang="zh-CN" altLang="en-US" smtClean="0"/>
              <a:t>事件驱动持续改进</a:t>
            </a:r>
            <a:endParaRPr lang="en-US" altLang="zh-CN" dirty="0" smtClean="0"/>
          </a:p>
          <a:p>
            <a:r>
              <a:rPr lang="zh-CN" altLang="en-US" dirty="0" smtClean="0"/>
              <a:t>外部交流和合作必不可少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题外和思考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838199" y="1866453"/>
            <a:ext cx="10175543" cy="400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堡垒</a:t>
            </a:r>
            <a:r>
              <a:rPr lang="zh-CN" altLang="en-US" dirty="0" smtClean="0"/>
              <a:t>机有必要上吗？</a:t>
            </a:r>
            <a:endParaRPr lang="en-US" altLang="zh-CN" dirty="0" smtClean="0"/>
          </a:p>
          <a:p>
            <a:r>
              <a:rPr lang="zh-CN" altLang="en-US" dirty="0" smtClean="0"/>
              <a:t>扫描器演进</a:t>
            </a:r>
            <a:endParaRPr lang="en-US" altLang="zh-CN" dirty="0" smtClean="0"/>
          </a:p>
          <a:p>
            <a:r>
              <a:rPr lang="zh-CN" altLang="en-US" dirty="0" smtClean="0"/>
              <a:t>攻击是否成功的检测</a:t>
            </a:r>
            <a:endParaRPr lang="en-US" altLang="zh-CN" dirty="0" smtClean="0"/>
          </a:p>
          <a:p>
            <a:r>
              <a:rPr lang="zh-CN" altLang="en-US" dirty="0" smtClean="0"/>
              <a:t>安全人员如何保持竞争力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84994" name="Oval 2"/>
          <p:cNvSpPr/>
          <p:nvPr/>
        </p:nvSpPr>
        <p:spPr bwMode="auto">
          <a:xfrm>
            <a:off x="26812" y="0"/>
            <a:ext cx="6813551" cy="68431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84995" name="Oval 3"/>
          <p:cNvSpPr/>
          <p:nvPr/>
        </p:nvSpPr>
        <p:spPr bwMode="auto">
          <a:xfrm>
            <a:off x="1587676" y="1619251"/>
            <a:ext cx="3575051" cy="3575051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grpSp>
        <p:nvGrpSpPr>
          <p:cNvPr id="84996" name="Group 4"/>
          <p:cNvGrpSpPr/>
          <p:nvPr/>
        </p:nvGrpSpPr>
        <p:grpSpPr>
          <a:xfrm>
            <a:off x="2159176" y="2184400"/>
            <a:ext cx="2573020" cy="2229487"/>
            <a:chOff x="0" y="0"/>
            <a:chExt cx="1930198" cy="1671158"/>
          </a:xfrm>
        </p:grpSpPr>
        <p:sp>
          <p:nvSpPr>
            <p:cNvPr id="84997" name="Rectangle 5"/>
            <p:cNvSpPr/>
            <p:nvPr/>
          </p:nvSpPr>
          <p:spPr bwMode="auto">
            <a:xfrm>
              <a:off x="0" y="788696"/>
              <a:ext cx="1930198" cy="882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60" rIns="60960">
              <a:spAutoFit/>
            </a:bodyPr>
            <a:lstStyle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charset="0"/>
                  <a:ea typeface="Open Sans" charset="0"/>
                  <a:cs typeface="Open Sans" charset="0"/>
                  <a:sym typeface="Open Sans" charset="0"/>
                </a:rPr>
                <a:t>Thanks For </a:t>
              </a:r>
              <a:endPara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Open Sans" charset="0"/>
              </a:endParaRPr>
            </a:p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charset="0"/>
                  <a:ea typeface="Open Sans" charset="0"/>
                  <a:cs typeface="Open Sans" charset="0"/>
                  <a:sym typeface="Open Sans" charset="0"/>
                </a:rPr>
                <a:t>Watching</a:t>
              </a:r>
              <a:endPara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pic>
          <p:nvPicPr>
            <p:cNvPr id="84998" name="Picture 6" descr="image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79" y="0"/>
              <a:ext cx="621793" cy="6217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1619251"/>
            <a:ext cx="4095750" cy="4095750"/>
          </a:xfrm>
          <a:prstGeom prst="rect">
            <a:avLst/>
          </a:prstGeom>
        </p:spPr>
      </p:pic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中小互联网公司在快速发展</a:t>
            </a:r>
            <a:r>
              <a:rPr lang="zh-CN" altLang="en-US" dirty="0" smtClean="0"/>
              <a:t>过程出现很多安全</a:t>
            </a:r>
            <a:r>
              <a:rPr lang="zh-CN" altLang="en-US" dirty="0"/>
              <a:t>问题，但是安全人员和资金投入都相对不足，如何利用有限资源</a:t>
            </a:r>
            <a:r>
              <a:rPr lang="zh-CN" altLang="en-US" dirty="0" smtClean="0"/>
              <a:t>，建立</a:t>
            </a:r>
            <a:r>
              <a:rPr lang="zh-CN" altLang="en-US" sz="3600" dirty="0" smtClean="0">
                <a:solidFill>
                  <a:srgbClr val="FF0000"/>
                </a:solidFill>
              </a:rPr>
              <a:t>可</a:t>
            </a:r>
            <a:r>
              <a:rPr lang="zh-CN" altLang="en-US" sz="3600" dirty="0">
                <a:solidFill>
                  <a:srgbClr val="FF0000"/>
                </a:solidFill>
              </a:rPr>
              <a:t>落地</a:t>
            </a:r>
            <a:r>
              <a:rPr lang="zh-CN" altLang="en-US" dirty="0"/>
              <a:t>安全</a:t>
            </a:r>
            <a:r>
              <a:rPr lang="zh-CN" altLang="en-US" dirty="0" smtClean="0"/>
              <a:t>体系，解决普遍性安全问题？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Q</a:t>
            </a:r>
            <a:r>
              <a:rPr lang="zh-CN" altLang="en-US" dirty="0"/>
              <a:t>：安全工作，找到安全问题就结束了吗？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：工作才完成</a:t>
            </a:r>
            <a:r>
              <a:rPr lang="en-US" altLang="zh-CN" sz="3200" b="1" dirty="0">
                <a:solidFill>
                  <a:srgbClr val="0070C0"/>
                </a:solidFill>
              </a:rPr>
              <a:t>20%</a:t>
            </a:r>
            <a:r>
              <a:rPr lang="zh-CN" altLang="en-US" dirty="0"/>
              <a:t>！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/>
          <p:nvPr/>
        </p:nvSpPr>
        <p:spPr bwMode="auto">
          <a:xfrm>
            <a:off x="0" y="2190751"/>
            <a:ext cx="12192000" cy="2857500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grpSp>
        <p:nvGrpSpPr>
          <p:cNvPr id="13314" name="Group 2"/>
          <p:cNvGrpSpPr/>
          <p:nvPr/>
        </p:nvGrpSpPr>
        <p:grpSpPr>
          <a:xfrm>
            <a:off x="6093884" y="3619500"/>
            <a:ext cx="1526116" cy="1428751"/>
            <a:chOff x="-1" y="0"/>
            <a:chExt cx="1143002" cy="1071563"/>
          </a:xfrm>
        </p:grpSpPr>
        <p:sp>
          <p:nvSpPr>
            <p:cNvPr id="13315" name="Rectangle 3"/>
            <p:cNvSpPr/>
            <p:nvPr/>
          </p:nvSpPr>
          <p:spPr bwMode="auto">
            <a:xfrm>
              <a:off x="-1" y="0"/>
              <a:ext cx="1143002" cy="1071563"/>
            </a:xfrm>
            <a:prstGeom prst="rect">
              <a:avLst/>
            </a:prstGeom>
            <a:solidFill>
              <a:srgbClr val="3CA1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pic>
          <p:nvPicPr>
            <p:cNvPr id="13316" name="Picture 4" descr="image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29" y="333371"/>
              <a:ext cx="408430" cy="414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3317" name="Group 5"/>
          <p:cNvGrpSpPr/>
          <p:nvPr/>
        </p:nvGrpSpPr>
        <p:grpSpPr>
          <a:xfrm>
            <a:off x="4569884" y="3619500"/>
            <a:ext cx="1526116" cy="1428751"/>
            <a:chOff x="-1" y="0"/>
            <a:chExt cx="1143002" cy="1071563"/>
          </a:xfrm>
        </p:grpSpPr>
        <p:sp>
          <p:nvSpPr>
            <p:cNvPr id="13318" name="Rectangle 6"/>
            <p:cNvSpPr/>
            <p:nvPr/>
          </p:nvSpPr>
          <p:spPr bwMode="auto">
            <a:xfrm>
              <a:off x="-1" y="0"/>
              <a:ext cx="1143002" cy="1071563"/>
            </a:xfrm>
            <a:prstGeom prst="rect">
              <a:avLst/>
            </a:prstGeom>
            <a:solidFill>
              <a:srgbClr val="98DB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13330" name="AutoShape 7"/>
            <p:cNvSpPr/>
            <p:nvPr/>
          </p:nvSpPr>
          <p:spPr>
            <a:xfrm>
              <a:off x="341337" y="341376"/>
              <a:ext cx="398340" cy="397652"/>
            </a:xfrm>
            <a:custGeom>
              <a:avLst/>
              <a:gdLst/>
              <a:ahLst/>
              <a:cxnLst>
                <a:cxn ang="0">
                  <a:pos x="199161" y="198826"/>
                </a:cxn>
                <a:cxn ang="0">
                  <a:pos x="199161" y="198826"/>
                </a:cxn>
                <a:cxn ang="0">
                  <a:pos x="199161" y="198826"/>
                </a:cxn>
                <a:cxn ang="0">
                  <a:pos x="199161" y="198826"/>
                </a:cxn>
              </a:cxnLst>
              <a:rect l="0" t="0" r="0" b="0"/>
              <a:pathLst>
                <a:path w="21543" h="21600">
                  <a:moveTo>
                    <a:pt x="16978" y="19987"/>
                  </a:moveTo>
                  <a:lnTo>
                    <a:pt x="11228" y="17681"/>
                  </a:lnTo>
                  <a:cubicBezTo>
                    <a:pt x="11090" y="17627"/>
                    <a:pt x="10948" y="17609"/>
                    <a:pt x="10808" y="17601"/>
                  </a:cubicBezTo>
                  <a:lnTo>
                    <a:pt x="19662" y="3837"/>
                  </a:lnTo>
                  <a:cubicBezTo>
                    <a:pt x="19662" y="3837"/>
                    <a:pt x="16978" y="19987"/>
                    <a:pt x="16978" y="19987"/>
                  </a:cubicBezTo>
                  <a:close/>
                  <a:moveTo>
                    <a:pt x="6860" y="16245"/>
                  </a:moveTo>
                  <a:cubicBezTo>
                    <a:pt x="6859" y="16243"/>
                    <a:pt x="6856" y="16241"/>
                    <a:pt x="6855" y="16239"/>
                  </a:cubicBezTo>
                  <a:lnTo>
                    <a:pt x="19608" y="2552"/>
                  </a:lnTo>
                  <a:lnTo>
                    <a:pt x="8736" y="19537"/>
                  </a:lnTo>
                  <a:cubicBezTo>
                    <a:pt x="8736" y="19537"/>
                    <a:pt x="6860" y="16245"/>
                    <a:pt x="6860" y="16245"/>
                  </a:cubicBezTo>
                  <a:close/>
                  <a:moveTo>
                    <a:pt x="2112" y="14025"/>
                  </a:moveTo>
                  <a:lnTo>
                    <a:pt x="17714" y="3595"/>
                  </a:lnTo>
                  <a:lnTo>
                    <a:pt x="6370" y="15771"/>
                  </a:lnTo>
                  <a:cubicBezTo>
                    <a:pt x="6310" y="15735"/>
                    <a:pt x="6257" y="15688"/>
                    <a:pt x="6191" y="15661"/>
                  </a:cubicBezTo>
                  <a:cubicBezTo>
                    <a:pt x="6191" y="15661"/>
                    <a:pt x="2112" y="14025"/>
                    <a:pt x="2112" y="14025"/>
                  </a:cubicBezTo>
                  <a:close/>
                  <a:moveTo>
                    <a:pt x="21236" y="108"/>
                  </a:moveTo>
                  <a:cubicBezTo>
                    <a:pt x="21125" y="35"/>
                    <a:pt x="20998" y="0"/>
                    <a:pt x="20870" y="0"/>
                  </a:cubicBezTo>
                  <a:cubicBezTo>
                    <a:pt x="20740" y="0"/>
                    <a:pt x="20610" y="36"/>
                    <a:pt x="20497" y="113"/>
                  </a:cubicBezTo>
                  <a:lnTo>
                    <a:pt x="300" y="13614"/>
                  </a:lnTo>
                  <a:cubicBezTo>
                    <a:pt x="92" y="13752"/>
                    <a:pt x="-22" y="13996"/>
                    <a:pt x="4" y="14245"/>
                  </a:cubicBezTo>
                  <a:cubicBezTo>
                    <a:pt x="29" y="14495"/>
                    <a:pt x="191" y="14709"/>
                    <a:pt x="423" y="14802"/>
                  </a:cubicBezTo>
                  <a:lnTo>
                    <a:pt x="5690" y="16915"/>
                  </a:lnTo>
                  <a:lnTo>
                    <a:pt x="8167" y="21260"/>
                  </a:lnTo>
                  <a:cubicBezTo>
                    <a:pt x="8285" y="21469"/>
                    <a:pt x="8506" y="21598"/>
                    <a:pt x="8744" y="21600"/>
                  </a:cubicBezTo>
                  <a:lnTo>
                    <a:pt x="8752" y="21600"/>
                  </a:lnTo>
                  <a:cubicBezTo>
                    <a:pt x="8988" y="21600"/>
                    <a:pt x="9207" y="21475"/>
                    <a:pt x="9329" y="21272"/>
                  </a:cubicBezTo>
                  <a:lnTo>
                    <a:pt x="10727" y="18935"/>
                  </a:lnTo>
                  <a:lnTo>
                    <a:pt x="17255" y="21552"/>
                  </a:lnTo>
                  <a:cubicBezTo>
                    <a:pt x="17334" y="21585"/>
                    <a:pt x="17420" y="21600"/>
                    <a:pt x="17504" y="21600"/>
                  </a:cubicBezTo>
                  <a:cubicBezTo>
                    <a:pt x="17619" y="21600"/>
                    <a:pt x="17733" y="21572"/>
                    <a:pt x="17834" y="21513"/>
                  </a:cubicBezTo>
                  <a:cubicBezTo>
                    <a:pt x="18012" y="21413"/>
                    <a:pt x="18135" y="21239"/>
                    <a:pt x="18169" y="21036"/>
                  </a:cubicBezTo>
                  <a:lnTo>
                    <a:pt x="21535" y="785"/>
                  </a:lnTo>
                  <a:cubicBezTo>
                    <a:pt x="21578" y="520"/>
                    <a:pt x="21461" y="254"/>
                    <a:pt x="21236" y="10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3320" name="Group 8"/>
          <p:cNvGrpSpPr/>
          <p:nvPr/>
        </p:nvGrpSpPr>
        <p:grpSpPr>
          <a:xfrm>
            <a:off x="6093884" y="2190751"/>
            <a:ext cx="1526116" cy="1428749"/>
            <a:chOff x="-1" y="0"/>
            <a:chExt cx="1143002" cy="1071563"/>
          </a:xfrm>
        </p:grpSpPr>
        <p:sp>
          <p:nvSpPr>
            <p:cNvPr id="13321" name="Rectangle 9"/>
            <p:cNvSpPr/>
            <p:nvPr/>
          </p:nvSpPr>
          <p:spPr bwMode="auto">
            <a:xfrm>
              <a:off x="-1" y="0"/>
              <a:ext cx="1143002" cy="1071563"/>
            </a:xfrm>
            <a:prstGeom prst="rect">
              <a:avLst/>
            </a:prstGeom>
            <a:solidFill>
              <a:srgbClr val="98DB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pic>
          <p:nvPicPr>
            <p:cNvPr id="13322" name="Picture 10" descr="imag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29" y="313757"/>
              <a:ext cx="408430" cy="390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3323" name="Group 11"/>
          <p:cNvGrpSpPr/>
          <p:nvPr/>
        </p:nvGrpSpPr>
        <p:grpSpPr>
          <a:xfrm>
            <a:off x="4569884" y="2190751"/>
            <a:ext cx="1526116" cy="1428749"/>
            <a:chOff x="-1" y="0"/>
            <a:chExt cx="1143002" cy="1071563"/>
          </a:xfrm>
        </p:grpSpPr>
        <p:sp>
          <p:nvSpPr>
            <p:cNvPr id="13324" name="Rectangle 12"/>
            <p:cNvSpPr/>
            <p:nvPr/>
          </p:nvSpPr>
          <p:spPr bwMode="auto">
            <a:xfrm>
              <a:off x="-1" y="0"/>
              <a:ext cx="1143002" cy="1071563"/>
            </a:xfrm>
            <a:prstGeom prst="rect">
              <a:avLst/>
            </a:prstGeom>
            <a:solidFill>
              <a:srgbClr val="3CA1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13326" name="AutoShape 13"/>
            <p:cNvSpPr/>
            <p:nvPr/>
          </p:nvSpPr>
          <p:spPr>
            <a:xfrm>
              <a:off x="341376" y="321868"/>
              <a:ext cx="397654" cy="398332"/>
            </a:xfrm>
            <a:custGeom>
              <a:avLst/>
              <a:gdLst/>
              <a:ahLst/>
              <a:cxnLst>
                <a:cxn ang="0">
                  <a:pos x="198818" y="199166"/>
                </a:cxn>
                <a:cxn ang="0">
                  <a:pos x="198818" y="199166"/>
                </a:cxn>
                <a:cxn ang="0">
                  <a:pos x="198818" y="199166"/>
                </a:cxn>
                <a:cxn ang="0">
                  <a:pos x="198818" y="199166"/>
                </a:cxn>
              </a:cxnLst>
              <a:rect l="0" t="0" r="0" b="0"/>
              <a:pathLst>
                <a:path w="21019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30"/>
                  </a:moveTo>
                  <a:cubicBezTo>
                    <a:pt x="5813" y="18425"/>
                    <a:pt x="5454" y="17482"/>
                    <a:pt x="4730" y="16740"/>
                  </a:cubicBezTo>
                  <a:cubicBezTo>
                    <a:pt x="4046" y="16035"/>
                    <a:pt x="3150" y="15629"/>
                    <a:pt x="2257" y="15593"/>
                  </a:cubicBezTo>
                  <a:lnTo>
                    <a:pt x="2911" y="13158"/>
                  </a:lnTo>
                  <a:cubicBezTo>
                    <a:pt x="2959" y="12996"/>
                    <a:pt x="3052" y="12836"/>
                    <a:pt x="3168" y="12696"/>
                  </a:cubicBezTo>
                  <a:cubicBezTo>
                    <a:pt x="4485" y="11727"/>
                    <a:pt x="6512" y="12013"/>
                    <a:pt x="7920" y="13461"/>
                  </a:cubicBezTo>
                  <a:cubicBezTo>
                    <a:pt x="9409" y="14991"/>
                    <a:pt x="9639" y="17231"/>
                    <a:pt x="8492" y="18569"/>
                  </a:cubicBezTo>
                  <a:cubicBezTo>
                    <a:pt x="8416" y="18610"/>
                    <a:pt x="8339" y="18649"/>
                    <a:pt x="8256" y="18676"/>
                  </a:cubicBezTo>
                  <a:cubicBezTo>
                    <a:pt x="8256" y="18676"/>
                    <a:pt x="5828" y="19330"/>
                    <a:pt x="5828" y="19330"/>
                  </a:cubicBezTo>
                  <a:close/>
                  <a:moveTo>
                    <a:pt x="2737" y="20165"/>
                  </a:moveTo>
                  <a:cubicBezTo>
                    <a:pt x="2665" y="20182"/>
                    <a:pt x="2443" y="20240"/>
                    <a:pt x="2291" y="20250"/>
                  </a:cubicBezTo>
                  <a:cubicBezTo>
                    <a:pt x="1751" y="20245"/>
                    <a:pt x="1313" y="19793"/>
                    <a:pt x="1313" y="19238"/>
                  </a:cubicBezTo>
                  <a:cubicBezTo>
                    <a:pt x="1321" y="19125"/>
                    <a:pt x="1365" y="18930"/>
                    <a:pt x="1380" y="18858"/>
                  </a:cubicBezTo>
                  <a:lnTo>
                    <a:pt x="2071" y="16284"/>
                  </a:lnTo>
                  <a:cubicBezTo>
                    <a:pt x="2822" y="16262"/>
                    <a:pt x="3630" y="16563"/>
                    <a:pt x="4265" y="17216"/>
                  </a:cubicBezTo>
                  <a:cubicBezTo>
                    <a:pt x="4911" y="17879"/>
                    <a:pt x="5214" y="18726"/>
                    <a:pt x="5181" y="19505"/>
                  </a:cubicBezTo>
                  <a:cubicBezTo>
                    <a:pt x="5181" y="19505"/>
                    <a:pt x="2737" y="20165"/>
                    <a:pt x="2737" y="20165"/>
                  </a:cubicBezTo>
                  <a:close/>
                  <a:moveTo>
                    <a:pt x="6888" y="11180"/>
                  </a:moveTo>
                  <a:cubicBezTo>
                    <a:pt x="6280" y="10928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80"/>
                    <a:pt x="6888" y="11180"/>
                  </a:cubicBezTo>
                  <a:close/>
                  <a:moveTo>
                    <a:pt x="9717" y="13673"/>
                  </a:moveTo>
                  <a:cubicBezTo>
                    <a:pt x="9473" y="13259"/>
                    <a:pt x="9194" y="12860"/>
                    <a:pt x="8848" y="12506"/>
                  </a:cubicBezTo>
                  <a:cubicBezTo>
                    <a:pt x="8447" y="12094"/>
                    <a:pt x="7986" y="11771"/>
                    <a:pt x="7507" y="11499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3"/>
                    <a:pt x="9717" y="13673"/>
                  </a:cubicBezTo>
                  <a:close/>
                  <a:moveTo>
                    <a:pt x="10519" y="16062"/>
                  </a:moveTo>
                  <a:cubicBezTo>
                    <a:pt x="10465" y="15453"/>
                    <a:pt x="10298" y="14855"/>
                    <a:pt x="10047" y="14289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5"/>
                  </a:cubicBezTo>
                  <a:cubicBezTo>
                    <a:pt x="15604" y="11291"/>
                    <a:pt x="15598" y="11294"/>
                    <a:pt x="15593" y="11299"/>
                  </a:cubicBezTo>
                  <a:lnTo>
                    <a:pt x="15602" y="11307"/>
                  </a:lnTo>
                  <a:lnTo>
                    <a:pt x="10525" y="16566"/>
                  </a:lnTo>
                  <a:cubicBezTo>
                    <a:pt x="10527" y="16398"/>
                    <a:pt x="10534" y="16233"/>
                    <a:pt x="10519" y="16062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8"/>
                  </a:lnTo>
                  <a:cubicBezTo>
                    <a:pt x="1998" y="11967"/>
                    <a:pt x="1771" y="12365"/>
                    <a:pt x="1645" y="12798"/>
                  </a:cubicBezTo>
                  <a:lnTo>
                    <a:pt x="102" y="18542"/>
                  </a:lnTo>
                  <a:cubicBezTo>
                    <a:pt x="100" y="18558"/>
                    <a:pt x="0" y="19009"/>
                    <a:pt x="0" y="19238"/>
                  </a:cubicBezTo>
                  <a:cubicBezTo>
                    <a:pt x="0" y="20542"/>
                    <a:pt x="1030" y="21600"/>
                    <a:pt x="2302" y="21600"/>
                  </a:cubicBezTo>
                  <a:cubicBezTo>
                    <a:pt x="2554" y="21600"/>
                    <a:pt x="3044" y="21476"/>
                    <a:pt x="3062" y="21474"/>
                  </a:cubicBezTo>
                  <a:lnTo>
                    <a:pt x="8630" y="19970"/>
                  </a:lnTo>
                  <a:cubicBezTo>
                    <a:pt x="9054" y="19840"/>
                    <a:pt x="9439" y="19605"/>
                    <a:pt x="9750" y="19284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Rectangle 14"/>
          <p:cNvSpPr/>
          <p:nvPr/>
        </p:nvSpPr>
        <p:spPr bwMode="auto">
          <a:xfrm>
            <a:off x="571500" y="3932767"/>
            <a:ext cx="4072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>
            <a:spAutoFit/>
          </a:bodyPr>
          <a:lstStyle/>
          <a:p>
            <a:pPr lvl="0" eaLnBrk="1"/>
            <a:r>
              <a:rPr lang="en-US" altLang="zh-CN" sz="2400" b="1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4 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安全培训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27" name="Rectangle 15"/>
          <p:cNvSpPr/>
          <p:nvPr/>
        </p:nvSpPr>
        <p:spPr bwMode="auto">
          <a:xfrm>
            <a:off x="571500" y="2309284"/>
            <a:ext cx="4072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>
            <a:spAutoFit/>
          </a:bodyPr>
          <a:lstStyle/>
          <a:p>
            <a:pPr lvl="0" eaLnBrk="1"/>
            <a:r>
              <a:rPr lang="en-US" altLang="zh-CN" sz="2400" b="1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1 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线上漏洞治理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58800" y="3619500"/>
            <a:ext cx="3179233" cy="0"/>
          </a:xfrm>
          <a:prstGeom prst="line">
            <a:avLst/>
          </a:prstGeom>
          <a:noFill/>
          <a:ln w="12700" cap="flat" cmpd="sng">
            <a:solidFill>
              <a:srgbClr val="BFBFBF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/>
          <a:lstStyle/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3329" name="Rectangle 17"/>
          <p:cNvSpPr/>
          <p:nvPr/>
        </p:nvSpPr>
        <p:spPr bwMode="auto">
          <a:xfrm>
            <a:off x="7920567" y="3814233"/>
            <a:ext cx="4072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>
            <a:spAutoFit/>
          </a:bodyPr>
          <a:lstStyle/>
          <a:p>
            <a:pPr lvl="0" eaLnBrk="1"/>
            <a:r>
              <a:rPr lang="en-US" altLang="zh-CN" sz="2400" b="1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3 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攻击防御</a:t>
            </a:r>
            <a:endParaRPr lang="zh-CN" altLang="zh-CN" sz="2400" b="1" dirty="0">
              <a:solidFill>
                <a:srgbClr val="4F81BD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18"/>
          <p:cNvSpPr/>
          <p:nvPr/>
        </p:nvSpPr>
        <p:spPr bwMode="auto">
          <a:xfrm>
            <a:off x="7920567" y="2497667"/>
            <a:ext cx="4072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>
            <a:spAutoFit/>
          </a:bodyPr>
          <a:lstStyle/>
          <a:p>
            <a:pPr lvl="0" eaLnBrk="1"/>
            <a:r>
              <a:rPr lang="en-US" altLang="zh-CN" sz="2400" b="1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2 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弱密码和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Github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泄露</a:t>
            </a:r>
            <a:endParaRPr lang="zh-CN" altLang="zh-CN" sz="24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7907867" y="3619500"/>
            <a:ext cx="3179233" cy="0"/>
          </a:xfrm>
          <a:prstGeom prst="line">
            <a:avLst/>
          </a:prstGeom>
          <a:noFill/>
          <a:ln w="12700" cap="flat" cmpd="sng">
            <a:solidFill>
              <a:srgbClr val="BFBFBF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/>
          <a:lstStyle/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坑</a:t>
            </a:r>
            <a:r>
              <a:rPr lang="en-US" altLang="zh-CN" b="1" dirty="0" smtClean="0"/>
              <a:t>1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线上漏洞漫天飞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各种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注入、逻辑漏洞、弱口令被爆</a:t>
            </a:r>
            <a:endParaRPr lang="en-US" altLang="zh-CN" dirty="0" smtClean="0"/>
          </a:p>
          <a:p>
            <a:r>
              <a:rPr lang="zh-CN" altLang="en-US" dirty="0" smtClean="0"/>
              <a:t>漏洞未修复就被公开</a:t>
            </a:r>
            <a:endParaRPr lang="en-US" altLang="zh-CN" dirty="0" smtClean="0"/>
          </a:p>
          <a:p>
            <a:r>
              <a:rPr lang="zh-CN" altLang="en-US" dirty="0" smtClean="0"/>
              <a:t>开发修复速度很慢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多手段结合治理漏洞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866453"/>
            <a:ext cx="7812206" cy="162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上线前自动化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安全扫描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r>
              <a:rPr lang="en-US" altLang="zh-CN" sz="1800" dirty="0" smtClean="0"/>
              <a:t>Google Chrome</a:t>
            </a:r>
            <a:r>
              <a:rPr lang="zh-CN" altLang="en-US" sz="1800" dirty="0" smtClean="0"/>
              <a:t>浏览器插件（获取</a:t>
            </a:r>
            <a:r>
              <a:rPr lang="en-US" altLang="zh-CN" sz="1800" dirty="0" smtClean="0"/>
              <a:t>HTTP get/post</a:t>
            </a:r>
            <a:r>
              <a:rPr lang="zh-CN" altLang="en-US" sz="1800" dirty="0" smtClean="0"/>
              <a:t>数据），自动扫描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QA</a:t>
            </a:r>
            <a:r>
              <a:rPr lang="zh-CN" altLang="en-US" sz="1800" dirty="0"/>
              <a:t>（测试工程师）安装</a:t>
            </a:r>
            <a:endParaRPr lang="en-US" altLang="zh-CN" sz="1800" dirty="0" smtClean="0"/>
          </a:p>
          <a:p>
            <a:pPr marL="0" indent="0">
              <a:buFont typeface="Arial" panose="020B0604020202020204"/>
              <a:buNone/>
            </a:pPr>
            <a:r>
              <a:rPr lang="zh-CN" altLang="en-US" sz="1800" b="1" dirty="0" smtClean="0"/>
              <a:t>更快，更早，更精确</a:t>
            </a:r>
            <a:r>
              <a:rPr lang="zh-CN" altLang="en-US" sz="1800" dirty="0" smtClean="0"/>
              <a:t>发现常见高危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安全漏洞</a:t>
            </a:r>
            <a:endParaRPr lang="en-US" altLang="zh-CN" sz="1800" dirty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44000" y="1924347"/>
            <a:ext cx="1719618" cy="7063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4000" y="3193589"/>
            <a:ext cx="1719618" cy="7063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待扫描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资源</a:t>
            </a:r>
            <a:r>
              <a:rPr lang="zh-CN" altLang="en-US" dirty="0" smtClean="0">
                <a:solidFill>
                  <a:schemeClr val="tx1"/>
                </a:solidFill>
              </a:rPr>
              <a:t>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4000" y="4667547"/>
            <a:ext cx="1719618" cy="7063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扫描引擎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6" idx="2"/>
            <a:endCxn id="10" idx="0"/>
          </p:cNvCxnSpPr>
          <p:nvPr/>
        </p:nvCxnSpPr>
        <p:spPr>
          <a:xfrm>
            <a:off x="10003809" y="2630740"/>
            <a:ext cx="0" cy="562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10" idx="2"/>
          </p:cNvCxnSpPr>
          <p:nvPr/>
        </p:nvCxnSpPr>
        <p:spPr>
          <a:xfrm flipV="1">
            <a:off x="10003809" y="3899982"/>
            <a:ext cx="0" cy="76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/>
          <p:cNvSpPr txBox="1"/>
          <p:nvPr/>
        </p:nvSpPr>
        <p:spPr>
          <a:xfrm>
            <a:off x="838200" y="3973455"/>
            <a:ext cx="7812206" cy="81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重要系统上线前安全评估</a:t>
            </a:r>
            <a:endParaRPr lang="en-US" altLang="zh-CN" dirty="0" smtClean="0"/>
          </a:p>
        </p:txBody>
      </p:sp>
      <p:sp>
        <p:nvSpPr>
          <p:cNvPr id="17" name="内容占位符 2"/>
          <p:cNvSpPr txBox="1"/>
          <p:nvPr/>
        </p:nvSpPr>
        <p:spPr>
          <a:xfrm>
            <a:off x="838200" y="5242697"/>
            <a:ext cx="7812206" cy="81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安全众测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 animBg="1"/>
      <p:bldP spid="11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如何更有效推动漏洞修复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90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接口人制</a:t>
            </a:r>
            <a:r>
              <a:rPr lang="zh-CN" altLang="en-US" sz="2400" dirty="0" smtClean="0"/>
              <a:t>度</a:t>
            </a:r>
            <a:r>
              <a:rPr lang="en-US" altLang="zh-CN" sz="2400" dirty="0" smtClean="0"/>
              <a:t>---</a:t>
            </a:r>
            <a:r>
              <a:rPr lang="zh-CN" altLang="en-US" sz="2400" dirty="0" smtClean="0"/>
              <a:t>每个</a:t>
            </a:r>
            <a:r>
              <a:rPr lang="zh-CN" altLang="en-US" sz="2400" dirty="0"/>
              <a:t>产品线一个接口人</a:t>
            </a:r>
            <a:endParaRPr lang="en-US" altLang="zh-CN" sz="2400" dirty="0"/>
          </a:p>
          <a:p>
            <a:r>
              <a:rPr lang="en-US" altLang="zh-CN" sz="2400" dirty="0" smtClean="0"/>
              <a:t>《</a:t>
            </a:r>
            <a:r>
              <a:rPr lang="zh-CN" altLang="en-US" sz="2400" dirty="0" smtClean="0"/>
              <a:t>漏洞处置规范</a:t>
            </a:r>
            <a:r>
              <a:rPr lang="en-US" altLang="zh-CN" sz="2400" dirty="0" smtClean="0"/>
              <a:t>》---</a:t>
            </a:r>
            <a:r>
              <a:rPr lang="zh-CN" altLang="en-US" sz="2400" dirty="0" smtClean="0"/>
              <a:t>修复</a:t>
            </a:r>
            <a:r>
              <a:rPr lang="zh-CN" altLang="en-US" sz="2400" dirty="0"/>
              <a:t>时效明确要求，邮件</a:t>
            </a:r>
            <a:r>
              <a:rPr lang="zh-CN" altLang="en-US" sz="2400" dirty="0" smtClean="0"/>
              <a:t>督促，修复验证</a:t>
            </a:r>
            <a:endParaRPr lang="en-US" altLang="zh-CN" sz="2400" dirty="0"/>
          </a:p>
          <a:p>
            <a:r>
              <a:rPr lang="zh-CN" altLang="en-US" sz="2400" dirty="0"/>
              <a:t>定期发布</a:t>
            </a:r>
            <a:r>
              <a:rPr lang="en-US" altLang="zh-CN" sz="2400" dirty="0" smtClean="0"/>
              <a:t>《</a:t>
            </a:r>
            <a:r>
              <a:rPr lang="zh-CN" altLang="en-US" sz="2400" dirty="0"/>
              <a:t>红</a:t>
            </a:r>
            <a:r>
              <a:rPr lang="zh-CN" altLang="en-US" sz="2400" dirty="0" smtClean="0"/>
              <a:t>黑榜</a:t>
            </a:r>
            <a:r>
              <a:rPr lang="en-US" altLang="zh-CN" sz="2400" dirty="0" smtClean="0"/>
              <a:t>》---</a:t>
            </a:r>
            <a:r>
              <a:rPr lang="zh-CN" altLang="en-US" sz="2400" dirty="0" smtClean="0"/>
              <a:t>以</a:t>
            </a:r>
            <a:r>
              <a:rPr lang="zh-CN" altLang="en-US" sz="2400" dirty="0"/>
              <a:t>数据对比促改进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57" y="3182513"/>
            <a:ext cx="9776202" cy="3539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坑</a:t>
            </a:r>
            <a:r>
              <a:rPr lang="en-US" altLang="zh-CN" b="1" dirty="0" smtClean="0"/>
              <a:t>2</a:t>
            </a:r>
            <a:r>
              <a:rPr lang="en-US" altLang="zh-CN" dirty="0" smtClean="0"/>
              <a:t>-</a:t>
            </a:r>
            <a:r>
              <a:rPr lang="zh-CN" altLang="en-US" dirty="0" smtClean="0"/>
              <a:t>弱口令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泄露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933735" y="4609768"/>
            <a:ext cx="10515600" cy="98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76" y="1690688"/>
            <a:ext cx="1650542" cy="178918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838200" y="3485808"/>
            <a:ext cx="7812206" cy="162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上传公司代码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r>
              <a:rPr lang="zh-CN" altLang="en-US" sz="1800" dirty="0" smtClean="0"/>
              <a:t>邮箱账号密码</a:t>
            </a:r>
            <a:endParaRPr lang="en-US" altLang="zh-CN" sz="1800" dirty="0" smtClean="0"/>
          </a:p>
          <a:p>
            <a:pPr marL="0" indent="0">
              <a:buFont typeface="Arial" panose="020B0604020202020204"/>
              <a:buNone/>
            </a:pPr>
            <a:r>
              <a:rPr lang="zh-CN" altLang="en-US" sz="1800" dirty="0" smtClean="0"/>
              <a:t>数据库账号密码</a:t>
            </a:r>
            <a:endParaRPr lang="zh-CN" altLang="en-US" sz="1800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838200" y="1866453"/>
            <a:ext cx="7812206" cy="162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弱口令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r>
              <a:rPr lang="zh-CN" altLang="en-US" sz="1800" dirty="0" smtClean="0"/>
              <a:t>邮箱、</a:t>
            </a:r>
            <a:r>
              <a:rPr lang="en-US" altLang="zh-CN" sz="1800" dirty="0" smtClean="0"/>
              <a:t>OA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VPN</a:t>
            </a:r>
            <a:r>
              <a:rPr lang="zh-CN" altLang="en-US" sz="1800" dirty="0" smtClean="0"/>
              <a:t>、各运营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后台系统</a:t>
            </a:r>
            <a:endParaRPr lang="en-US" altLang="zh-CN" sz="1800" dirty="0"/>
          </a:p>
          <a:p>
            <a:pPr marL="0" indent="0">
              <a:buFont typeface="Arial" panose="020B0604020202020204"/>
              <a:buNone/>
            </a:pPr>
            <a:r>
              <a:rPr lang="zh-CN" altLang="en-US" sz="1800" dirty="0" smtClean="0"/>
              <a:t>弱口令数量多，</a:t>
            </a:r>
            <a:r>
              <a:rPr lang="en-US" altLang="zh-CN" sz="1800" dirty="0" smtClean="0"/>
              <a:t>123456</a:t>
            </a:r>
            <a:r>
              <a:rPr lang="zh-CN" altLang="en-US" sz="1800" dirty="0" smtClean="0"/>
              <a:t>密码大量存在！</a:t>
            </a:r>
            <a:endParaRPr lang="zh-CN" altLang="en-US" sz="1800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40015"/>
          <a:stretch>
            <a:fillRect/>
          </a:stretch>
        </p:blipFill>
        <p:spPr>
          <a:xfrm>
            <a:off x="5462587" y="3641454"/>
            <a:ext cx="3776663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弱</a:t>
            </a:r>
            <a:r>
              <a:rPr lang="zh-CN" altLang="en-US" b="1" dirty="0" smtClean="0"/>
              <a:t>口令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解决阶段</a:t>
            </a:r>
            <a:r>
              <a:rPr lang="en-US" altLang="zh-CN" b="1" dirty="0" smtClean="0"/>
              <a:t>1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3485808"/>
            <a:ext cx="7812206" cy="162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业务系统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r>
              <a:rPr lang="zh-CN" altLang="en-US" sz="1800" dirty="0" smtClean="0"/>
              <a:t>数据库中查找</a:t>
            </a:r>
            <a:r>
              <a:rPr lang="en-US" altLang="zh-CN" sz="1800" dirty="0" smtClean="0"/>
              <a:t>123456</a:t>
            </a:r>
            <a:r>
              <a:rPr lang="zh-CN" altLang="en-US" sz="1800" dirty="0" smtClean="0"/>
              <a:t>等弱口令，业务系统管理员重置密码</a:t>
            </a:r>
            <a:endParaRPr lang="en-US" altLang="zh-CN" sz="1800" dirty="0" smtClean="0"/>
          </a:p>
          <a:p>
            <a:pPr marL="0" indent="0">
              <a:buFont typeface="Arial" panose="020B0604020202020204"/>
              <a:buNone/>
            </a:pPr>
            <a:r>
              <a:rPr lang="zh-CN" altLang="en-US" sz="1800" dirty="0" smtClean="0"/>
              <a:t>业务系统增加密码复杂度验证规则</a:t>
            </a:r>
            <a:endParaRPr lang="zh-CN" altLang="en-US" sz="1800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838200" y="1858549"/>
            <a:ext cx="7812206" cy="162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邮箱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r>
              <a:rPr lang="zh-CN" altLang="en-US" sz="1800" dirty="0" smtClean="0"/>
              <a:t>管理员重置密码</a:t>
            </a:r>
            <a:endParaRPr lang="en-US" altLang="zh-CN" sz="1800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弱口令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解决阶段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3485808"/>
            <a:ext cx="4361597" cy="162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开发统一认证平台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r>
              <a:rPr lang="zh-CN" altLang="en-US" sz="1800" dirty="0" smtClean="0"/>
              <a:t>统一使用</a:t>
            </a:r>
            <a:r>
              <a:rPr lang="en-US" altLang="zh-CN" sz="1800" dirty="0" smtClean="0"/>
              <a:t>AD</a:t>
            </a:r>
            <a:r>
              <a:rPr lang="zh-CN" altLang="en-US" sz="1800" dirty="0" smtClean="0"/>
              <a:t>账号登陆，二次认证因子</a:t>
            </a:r>
            <a:endParaRPr lang="en-US" altLang="zh-CN" sz="1800" dirty="0" smtClean="0"/>
          </a:p>
          <a:p>
            <a:pPr marL="0" indent="0">
              <a:buFont typeface="Arial" panose="020B0604020202020204"/>
              <a:buNone/>
            </a:pPr>
            <a:r>
              <a:rPr lang="zh-CN" altLang="en-US" sz="1800" dirty="0" smtClean="0"/>
              <a:t>统一修改密码入口，密码规则加强</a:t>
            </a:r>
            <a:endParaRPr lang="zh-CN" altLang="en-US" sz="1800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9454" y="3369530"/>
            <a:ext cx="3797347" cy="2340715"/>
          </a:xfrm>
          <a:prstGeom prst="rect">
            <a:avLst/>
          </a:prstGeom>
        </p:spPr>
      </p:pic>
      <p:sp>
        <p:nvSpPr>
          <p:cNvPr id="12" name="内容占位符 2"/>
          <p:cNvSpPr txBox="1"/>
          <p:nvPr/>
        </p:nvSpPr>
        <p:spPr>
          <a:xfrm>
            <a:off x="838200" y="1561473"/>
            <a:ext cx="4361597" cy="162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弱</a:t>
            </a:r>
            <a:r>
              <a:rPr lang="zh-CN" altLang="en-US" dirty="0" smtClean="0"/>
              <a:t>口令检测系统</a:t>
            </a:r>
            <a:endParaRPr lang="en-US" altLang="zh-CN" dirty="0" smtClean="0"/>
          </a:p>
          <a:p>
            <a:pPr marL="0" indent="0">
              <a:buFont typeface="Arial" panose="020B0604020202020204"/>
              <a:buNone/>
            </a:pPr>
            <a:r>
              <a:rPr lang="zh-CN" altLang="en-US" sz="1800" dirty="0" smtClean="0"/>
              <a:t>初始：</a:t>
            </a:r>
            <a:r>
              <a:rPr lang="zh-CN" altLang="en-US" sz="1800" dirty="0"/>
              <a:t>公司</a:t>
            </a:r>
            <a:r>
              <a:rPr lang="zh-CN" altLang="en-US" sz="1800" dirty="0" smtClean="0"/>
              <a:t>相关，常见弱密码</a:t>
            </a:r>
            <a:endParaRPr lang="en-US" altLang="zh-CN" sz="1800" dirty="0" smtClean="0"/>
          </a:p>
          <a:p>
            <a:pPr marL="0" indent="0">
              <a:buFont typeface="Arial" panose="020B0604020202020204"/>
              <a:buNone/>
            </a:pPr>
            <a:r>
              <a:rPr lang="zh-CN" altLang="en-US" sz="1800" dirty="0" smtClean="0"/>
              <a:t>加强：</a:t>
            </a:r>
            <a:r>
              <a:rPr lang="en-US" altLang="zh-CN" sz="1800" dirty="0" smtClean="0"/>
              <a:t>Username</a:t>
            </a:r>
            <a:r>
              <a:rPr lang="zh-CN" altLang="en-US" sz="1800" dirty="0" smtClean="0"/>
              <a:t>相关，键盘位</a:t>
            </a:r>
            <a:endParaRPr lang="zh-CN" altLang="en-US" sz="1800" dirty="0" smtClean="0"/>
          </a:p>
          <a:p>
            <a:pPr marL="0" indent="0">
              <a:buFont typeface="Arial" panose="020B0604020202020204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WPS 演示</Application>
  <PresentationFormat>宽屏</PresentationFormat>
  <Paragraphs>184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Arial</vt:lpstr>
      <vt:lpstr>Calibri</vt:lpstr>
      <vt:lpstr>Open Sans Light</vt:lpstr>
      <vt:lpstr>Open Sans</vt:lpstr>
      <vt:lpstr>微软雅黑</vt:lpstr>
      <vt:lpstr>黑体</vt:lpstr>
      <vt:lpstr>Segoe Print</vt:lpstr>
      <vt:lpstr>DengXian Light</vt:lpstr>
      <vt:lpstr>DengXian Light</vt:lpstr>
      <vt:lpstr>DengXian</vt:lpstr>
      <vt:lpstr>DengXian</vt:lpstr>
      <vt:lpstr>Office 主题</vt:lpstr>
      <vt:lpstr>PowerPoint 演示文稿</vt:lpstr>
      <vt:lpstr>议题背景</vt:lpstr>
      <vt:lpstr>PowerPoint 演示文稿</vt:lpstr>
      <vt:lpstr>坑1-线上漏洞漫天飞</vt:lpstr>
      <vt:lpstr>多手段结合治理漏洞</vt:lpstr>
      <vt:lpstr>如何更有效推动漏洞修复</vt:lpstr>
      <vt:lpstr>坑2-弱口令 Github泄露</vt:lpstr>
      <vt:lpstr>弱口令-解决阶段1</vt:lpstr>
      <vt:lpstr>弱口令-解决阶段2</vt:lpstr>
      <vt:lpstr>Github泄露治理</vt:lpstr>
      <vt:lpstr>坑3-各种攻击，不堪其扰</vt:lpstr>
      <vt:lpstr>网络边界控制</vt:lpstr>
      <vt:lpstr>Web攻击防范</vt:lpstr>
      <vt:lpstr>云DDOS防御：DNS一键切换</vt:lpstr>
      <vt:lpstr>安全培训</vt:lpstr>
      <vt:lpstr>安全工作的一些体会</vt:lpstr>
      <vt:lpstr>题外和思考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shuling fan</dc:creator>
  <cp:lastModifiedBy>Mica</cp:lastModifiedBy>
  <cp:revision>233</cp:revision>
  <dcterms:created xsi:type="dcterms:W3CDTF">2016-07-11T10:08:00Z</dcterms:created>
  <dcterms:modified xsi:type="dcterms:W3CDTF">2016-08-31T02:20:12Z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