
<file path=[Content_Types].xml><?xml version="1.0" encoding="utf-8"?>
<Types xmlns="http://schemas.openxmlformats.org/package/2006/content-types">
  <Default Extension="png" ContentType="image/png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5" r:id="rId9"/>
    <p:sldId id="266" r:id="rId10"/>
    <p:sldId id="267" r:id="rId11"/>
    <p:sldId id="275" r:id="rId12"/>
    <p:sldId id="272" r:id="rId13"/>
    <p:sldId id="274" r:id="rId14"/>
    <p:sldId id="273" r:id="rId15"/>
    <p:sldId id="276" r:id="rId16"/>
    <p:sldId id="26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6" d="100"/>
          <a:sy n="116" d="100"/>
        </p:scale>
        <p:origin x="-354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安全岗位</a:t>
            </a:r>
            <a:r>
              <a:rPr lang="zh-CN" altLang="en-US" dirty="0"/>
              <a:t>占比</a:t>
            </a:r>
          </a:p>
        </c:rich>
      </c:tx>
      <c:layout>
        <c:manualLayout>
          <c:xMode val="edge"/>
          <c:yMode val="edge"/>
          <c:x val="0.76009867668980413"/>
          <c:y val="3.8923122848118295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岗位占比</c:v>
                </c:pt>
              </c:strCache>
            </c:strRef>
          </c:tx>
          <c:dLbls>
            <c:txPr>
              <a:bodyPr/>
              <a:lstStyle/>
              <a:p>
                <a:pPr>
                  <a:defRPr sz="1200"/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Sheet1!$A$2:$A$18</c:f>
              <c:strCache>
                <c:ptCount val="17"/>
                <c:pt idx="0">
                  <c:v>安全售前售后</c:v>
                </c:pt>
                <c:pt idx="1">
                  <c:v>安全战略研究</c:v>
                </c:pt>
                <c:pt idx="2">
                  <c:v>安全运维</c:v>
                </c:pt>
                <c:pt idx="3">
                  <c:v>逆向工程师</c:v>
                </c:pt>
                <c:pt idx="4">
                  <c:v>应急响应</c:v>
                </c:pt>
                <c:pt idx="5">
                  <c:v>安全架构师</c:v>
                </c:pt>
                <c:pt idx="6">
                  <c:v>业务安全分析师</c:v>
                </c:pt>
                <c:pt idx="7">
                  <c:v>大数据安全工程师</c:v>
                </c:pt>
                <c:pt idx="8">
                  <c:v>安全经理</c:v>
                </c:pt>
                <c:pt idx="9">
                  <c:v>安全经理</c:v>
                </c:pt>
                <c:pt idx="10">
                  <c:v>安全数据分析</c:v>
                </c:pt>
                <c:pt idx="11">
                  <c:v>安全服务工程师</c:v>
                </c:pt>
                <c:pt idx="12">
                  <c:v>安全渗透</c:v>
                </c:pt>
                <c:pt idx="13">
                  <c:v>安全研究员</c:v>
                </c:pt>
                <c:pt idx="14">
                  <c:v>安全开发</c:v>
                </c:pt>
                <c:pt idx="15">
                  <c:v>移动安全工程师</c:v>
                </c:pt>
                <c:pt idx="16">
                  <c:v>安全工程师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4</c:v>
                </c:pt>
                <c:pt idx="9">
                  <c:v>4</c:v>
                </c:pt>
                <c:pt idx="10">
                  <c:v>5</c:v>
                </c:pt>
                <c:pt idx="11">
                  <c:v>5</c:v>
                </c:pt>
                <c:pt idx="12">
                  <c:v>10</c:v>
                </c:pt>
                <c:pt idx="13">
                  <c:v>11</c:v>
                </c:pt>
                <c:pt idx="14">
                  <c:v>15</c:v>
                </c:pt>
                <c:pt idx="15">
                  <c:v>15</c:v>
                </c:pt>
                <c:pt idx="16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9584497059818737"/>
          <c:y val="0.1519985746577166"/>
          <c:w val="0.19718638828682999"/>
          <c:h val="0.8480014253422834"/>
        </c:manualLayout>
      </c:layout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安全从业薪酬待遇</a:t>
            </a:r>
            <a:endParaRPr lang="zh-CN" alt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地区分布</c:v>
                </c:pt>
              </c:strCache>
            </c:strRef>
          </c:tx>
          <c:dLbls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5K - 10K</c:v>
                </c:pt>
                <c:pt idx="1">
                  <c:v>10K -15k</c:v>
                </c:pt>
                <c:pt idx="2">
                  <c:v>15k -20K</c:v>
                </c:pt>
                <c:pt idx="3">
                  <c:v>20k -25K</c:v>
                </c:pt>
                <c:pt idx="4">
                  <c:v>25K - 30K</c:v>
                </c:pt>
                <c:pt idx="5">
                  <c:v>30K - 40K</c:v>
                </c:pt>
                <c:pt idx="6">
                  <c:v>40k +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13</c:v>
                </c:pt>
                <c:pt idx="1">
                  <c:v>21</c:v>
                </c:pt>
                <c:pt idx="2">
                  <c:v>14</c:v>
                </c:pt>
                <c:pt idx="3">
                  <c:v>18</c:v>
                </c:pt>
                <c:pt idx="4">
                  <c:v>21</c:v>
                </c:pt>
                <c:pt idx="5">
                  <c:v>10</c:v>
                </c:pt>
                <c:pt idx="6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3301105654476115"/>
          <c:y val="0.19579372828963218"/>
          <c:w val="0.12285421639368249"/>
          <c:h val="0.7202126244543867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安全从业人员地区</a:t>
            </a:r>
            <a:r>
              <a:rPr lang="zh-CN" altLang="en-US" dirty="0"/>
              <a:t>分布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地区分布</c:v>
                </c:pt>
              </c:strCache>
            </c:strRef>
          </c:tx>
          <c:dLbls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Sheet1!$A$2:$A$11</c:f>
              <c:strCache>
                <c:ptCount val="10"/>
                <c:pt idx="0">
                  <c:v>北京</c:v>
                </c:pt>
                <c:pt idx="1">
                  <c:v>广东</c:v>
                </c:pt>
                <c:pt idx="2">
                  <c:v>上海</c:v>
                </c:pt>
                <c:pt idx="3">
                  <c:v>江苏</c:v>
                </c:pt>
                <c:pt idx="4">
                  <c:v>浙江</c:v>
                </c:pt>
                <c:pt idx="5">
                  <c:v>四川</c:v>
                </c:pt>
                <c:pt idx="6">
                  <c:v>山东</c:v>
                </c:pt>
                <c:pt idx="7">
                  <c:v>河南</c:v>
                </c:pt>
                <c:pt idx="8">
                  <c:v>福建</c:v>
                </c:pt>
                <c:pt idx="9">
                  <c:v>其他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870555</c:v>
                </c:pt>
                <c:pt idx="1">
                  <c:v>623351</c:v>
                </c:pt>
                <c:pt idx="2">
                  <c:v>349112</c:v>
                </c:pt>
                <c:pt idx="3">
                  <c:v>349112</c:v>
                </c:pt>
                <c:pt idx="4">
                  <c:v>313111</c:v>
                </c:pt>
                <c:pt idx="5">
                  <c:v>279271</c:v>
                </c:pt>
                <c:pt idx="6">
                  <c:v>278852</c:v>
                </c:pt>
                <c:pt idx="7">
                  <c:v>205944</c:v>
                </c:pt>
                <c:pt idx="8">
                  <c:v>193647</c:v>
                </c:pt>
                <c:pt idx="9">
                  <c:v>2115756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3301105654476115"/>
          <c:y val="0.19579372828963218"/>
          <c:w val="7.1750848217143587E-2"/>
          <c:h val="0.7202126244543867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性别分布</a:t>
            </a:r>
            <a:endParaRPr lang="zh-CN" altLang="en-US" dirty="0"/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15829614602263997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14453126375980177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Sheet1!$A$2:$A$3</c:f>
              <c:strCache>
                <c:ptCount val="2"/>
                <c:pt idx="0">
                  <c:v>男性</c:v>
                </c:pt>
                <c:pt idx="1">
                  <c:v>女性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0.85329999999999995</c:v>
                </c:pt>
                <c:pt idx="1">
                  <c:v>0.1467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5876608"/>
        <c:axId val="75899648"/>
      </c:barChart>
      <c:catAx>
        <c:axId val="75876608"/>
        <c:scaling>
          <c:orientation val="minMax"/>
        </c:scaling>
        <c:delete val="0"/>
        <c:axPos val="l"/>
        <c:majorTickMark val="out"/>
        <c:minorTickMark val="none"/>
        <c:tickLblPos val="nextTo"/>
        <c:crossAx val="75899648"/>
        <c:crosses val="autoZero"/>
        <c:auto val="1"/>
        <c:lblAlgn val="ctr"/>
        <c:lblOffset val="100"/>
        <c:noMultiLvlLbl val="0"/>
      </c:catAx>
      <c:valAx>
        <c:axId val="75899648"/>
        <c:scaling>
          <c:orientation val="minMax"/>
        </c:scaling>
        <c:delete val="0"/>
        <c:axPos val="b"/>
        <c:majorGridlines/>
        <c:numFmt formatCode="0.00%" sourceLinked="1"/>
        <c:majorTickMark val="out"/>
        <c:minorTickMark val="none"/>
        <c:tickLblPos val="nextTo"/>
        <c:crossAx val="758766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年龄分布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9.2912955274158243E-2"/>
                  <c:y val="-9.726988727093651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13420760206267301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1204427197998348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12044271979983477"/>
                  <c:y val="4.4579761547638854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0.1238839403655443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50-59岁</c:v>
                </c:pt>
                <c:pt idx="1">
                  <c:v>40-49岁</c:v>
                </c:pt>
                <c:pt idx="2">
                  <c:v>30-39岁</c:v>
                </c:pt>
                <c:pt idx="3">
                  <c:v>20-29岁</c:v>
                </c:pt>
                <c:pt idx="4">
                  <c:v>10-19岁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2.3400000000000001E-2</c:v>
                </c:pt>
                <c:pt idx="1">
                  <c:v>7.8E-2</c:v>
                </c:pt>
                <c:pt idx="2">
                  <c:v>0.3921</c:v>
                </c:pt>
                <c:pt idx="3">
                  <c:v>0.3695</c:v>
                </c:pt>
                <c:pt idx="4">
                  <c:v>7.1900000000000006E-2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9982080"/>
        <c:axId val="89994368"/>
      </c:barChart>
      <c:catAx>
        <c:axId val="89982080"/>
        <c:scaling>
          <c:orientation val="minMax"/>
        </c:scaling>
        <c:delete val="0"/>
        <c:axPos val="l"/>
        <c:majorTickMark val="out"/>
        <c:minorTickMark val="none"/>
        <c:tickLblPos val="nextTo"/>
        <c:crossAx val="89994368"/>
        <c:crosses val="autoZero"/>
        <c:auto val="1"/>
        <c:lblAlgn val="ctr"/>
        <c:lblOffset val="100"/>
        <c:noMultiLvlLbl val="0"/>
      </c:catAx>
      <c:valAx>
        <c:axId val="89994368"/>
        <c:scaling>
          <c:orientation val="minMax"/>
        </c:scaling>
        <c:delete val="0"/>
        <c:axPos val="b"/>
        <c:majorGridlines/>
        <c:numFmt formatCode="0.00%" sourceLinked="1"/>
        <c:majorTickMark val="out"/>
        <c:minorTickMark val="none"/>
        <c:tickLblPos val="nextTo"/>
        <c:crossAx val="899820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学历分布</c:v>
                </c:pt>
              </c:strCache>
            </c:strRef>
          </c:tx>
          <c:invertIfNegative val="0"/>
          <c:dLbls>
            <c:dLbl>
              <c:idx val="4"/>
              <c:layout>
                <c:manualLayout>
                  <c:x val="0.1410900431940921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本科及以上</c:v>
                </c:pt>
                <c:pt idx="1">
                  <c:v>大专</c:v>
                </c:pt>
                <c:pt idx="2">
                  <c:v>高中</c:v>
                </c:pt>
                <c:pt idx="3">
                  <c:v>初中</c:v>
                </c:pt>
                <c:pt idx="4">
                  <c:v>小学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0.24079999999999999</c:v>
                </c:pt>
                <c:pt idx="1">
                  <c:v>0.32640000000000002</c:v>
                </c:pt>
                <c:pt idx="2">
                  <c:v>0.15229999999999999</c:v>
                </c:pt>
                <c:pt idx="3">
                  <c:v>0.20369999999999999</c:v>
                </c:pt>
                <c:pt idx="4">
                  <c:v>7.6700000000000004E-2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2538880"/>
        <c:axId val="82540800"/>
      </c:barChart>
      <c:catAx>
        <c:axId val="82538880"/>
        <c:scaling>
          <c:orientation val="minMax"/>
        </c:scaling>
        <c:delete val="0"/>
        <c:axPos val="l"/>
        <c:majorTickMark val="out"/>
        <c:minorTickMark val="none"/>
        <c:tickLblPos val="nextTo"/>
        <c:crossAx val="82540800"/>
        <c:crosses val="autoZero"/>
        <c:auto val="1"/>
        <c:lblAlgn val="ctr"/>
        <c:lblOffset val="100"/>
        <c:noMultiLvlLbl val="0"/>
      </c:catAx>
      <c:valAx>
        <c:axId val="82540800"/>
        <c:scaling>
          <c:orientation val="minMax"/>
        </c:scaling>
        <c:delete val="0"/>
        <c:axPos val="b"/>
        <c:majorGridlines/>
        <c:numFmt formatCode="0.00%" sourceLinked="1"/>
        <c:majorTickMark val="out"/>
        <c:minorTickMark val="none"/>
        <c:tickLblPos val="nextTo"/>
        <c:crossAx val="825388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C6B80-813F-412A-910C-56F3DF76E0AE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73DF4-9AC6-4E21-9502-EF1EB8DA5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8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2B50F42-8F9B-438D-941C-D14920EFCAD2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6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" t="17568" r="119" b="7438"/>
          <a:stretch/>
        </p:blipFill>
        <p:spPr>
          <a:xfrm>
            <a:off x="1" y="0"/>
            <a:ext cx="12189980" cy="687738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3543300"/>
            <a:ext cx="12192000" cy="331469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2B75-3823-46D9-B08E-72F01878901D}" type="datetime1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5A2C-926A-400B-94FA-2B47E7DD3F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940527" y="5077851"/>
            <a:ext cx="10517781" cy="543113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940527" y="3899082"/>
            <a:ext cx="10517781" cy="1083519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defRPr sz="4000" b="1" kern="1000" baseline="0">
                <a:solidFill>
                  <a:srgbClr val="3295E0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2932" y="6220767"/>
            <a:ext cx="3204118" cy="57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279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09599" y="1245329"/>
            <a:ext cx="10934701" cy="489421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1B64-7ADB-4A88-BFD1-C366AA466DD5}" type="datetime1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5A2C-926A-400B-94FA-2B47E7DD3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83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3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D1FE-7EAF-49BD-9B3D-7204393B634F}" type="datetime1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5A2C-926A-400B-94FA-2B47E7DD3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3375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C6E4-FDC7-4571-BF74-458BEBD6DFDC}" type="datetime1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5A2C-926A-400B-94FA-2B47E7DD3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71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0B52-C865-409E-B1F0-0E4B1D5E69FC}" type="datetime1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5A2C-926A-400B-94FA-2B47E7DD3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26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12930" b="12582"/>
          <a:stretch/>
        </p:blipFill>
        <p:spPr>
          <a:xfrm>
            <a:off x="1" y="0"/>
            <a:ext cx="12189980" cy="687738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E3A7-33D2-4404-B451-A038B3F3E2F2}" type="datetime1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5A2C-926A-400B-94FA-2B47E7DD3F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09824" y="316649"/>
            <a:ext cx="10934484" cy="7921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09599" y="1245329"/>
            <a:ext cx="10934701" cy="497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2932" y="6219830"/>
            <a:ext cx="3204118" cy="57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4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>
              <a:lumMod val="75000"/>
              <a:lumOff val="2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SzPct val="60000"/>
        <a:buFont typeface="Wingdings 2" panose="05020102010507070707" pitchFamily="18" charset="2"/>
        <a:buChar char="÷"/>
        <a:defRPr lang="zh-CN" altLang="en-US" sz="2800" kern="1200" baseline="0" dirty="0" smtClean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711200" indent="-357188" algn="just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Wingdings" panose="05000000000000000000" pitchFamily="2" charset="2"/>
        <a:buChar char="ü"/>
        <a:defRPr sz="2400" kern="12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40527" y="5259291"/>
            <a:ext cx="10517781" cy="977828"/>
          </a:xfrm>
        </p:spPr>
        <p:txBody>
          <a:bodyPr/>
          <a:lstStyle/>
          <a:p>
            <a:r>
              <a:rPr lang="zh-CN" altLang="en-US" dirty="0" smtClean="0"/>
              <a:t>袁劲松</a:t>
            </a:r>
            <a:endParaRPr lang="en-US" altLang="zh-CN" dirty="0" smtClean="0"/>
          </a:p>
          <a:p>
            <a:r>
              <a:rPr lang="en-US" altLang="zh-CN" dirty="0" err="1" smtClean="0"/>
              <a:t>FreeBuf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0527" y="4080522"/>
            <a:ext cx="10517781" cy="1083519"/>
          </a:xfrm>
        </p:spPr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FreeBuf</a:t>
            </a:r>
            <a:r>
              <a:rPr lang="zh-CN" altLang="en-US" dirty="0" smtClean="0"/>
              <a:t>看安全人才发展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73296" y="5235627"/>
            <a:ext cx="5883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5858" y="4336459"/>
            <a:ext cx="3281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3295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网络空间安全人才培养论坛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60" y="3556085"/>
            <a:ext cx="7830483" cy="7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0" name="Text Box 14"/>
          <p:cNvSpPr txBox="1">
            <a:spLocks noChangeArrowheads="1"/>
          </p:cNvSpPr>
          <p:nvPr/>
        </p:nvSpPr>
        <p:spPr bwMode="auto">
          <a:xfrm>
            <a:off x="4967711" y="6176963"/>
            <a:ext cx="185896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1200">
                <a:ea typeface="微软雅黑" pitchFamily="34" charset="-122"/>
                <a:sym typeface="Calibri" pitchFamily="34" charset="0"/>
              </a:rPr>
              <a:t>2013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年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12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月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 FB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商城上线</a:t>
            </a:r>
          </a:p>
        </p:txBody>
      </p:sp>
      <p:graphicFrame>
        <p:nvGraphicFramePr>
          <p:cNvPr id="2" name="对象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751011"/>
              </p:ext>
            </p:extLst>
          </p:nvPr>
        </p:nvGraphicFramePr>
        <p:xfrm>
          <a:off x="3194908" y="1593336"/>
          <a:ext cx="61976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r:id="rId3" imgW="6194073" imgH="4163929" progId="Excel.Chart.8">
                  <p:embed/>
                </p:oleObj>
              </mc:Choice>
              <mc:Fallback>
                <p:oleObj r:id="rId3" imgW="6194073" imgH="4163929" progId="Excel.Chart.8">
                  <p:embed/>
                  <p:pic>
                    <p:nvPicPr>
                      <p:cNvPr id="0" name="图表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908" y="1593336"/>
                        <a:ext cx="6197600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04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人才发展趋势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6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趋势</a:t>
            </a:r>
            <a:endParaRPr lang="zh-CN" altLang="en-US" dirty="0"/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648845"/>
              </p:ext>
            </p:extLst>
          </p:nvPr>
        </p:nvGraphicFramePr>
        <p:xfrm>
          <a:off x="543697" y="1282700"/>
          <a:ext cx="10934700" cy="4894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741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趋势</a:t>
            </a:r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239489"/>
              </p:ext>
            </p:extLst>
          </p:nvPr>
        </p:nvGraphicFramePr>
        <p:xfrm>
          <a:off x="609600" y="1244600"/>
          <a:ext cx="10934700" cy="4894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027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趋势</a:t>
            </a:r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505722"/>
              </p:ext>
            </p:extLst>
          </p:nvPr>
        </p:nvGraphicFramePr>
        <p:xfrm>
          <a:off x="609600" y="1244600"/>
          <a:ext cx="10934700" cy="4894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96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趋势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267347"/>
              </p:ext>
            </p:extLst>
          </p:nvPr>
        </p:nvGraphicFramePr>
        <p:xfrm>
          <a:off x="263611" y="2265406"/>
          <a:ext cx="3690551" cy="2611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3092650"/>
              </p:ext>
            </p:extLst>
          </p:nvPr>
        </p:nvGraphicFramePr>
        <p:xfrm>
          <a:off x="4279557" y="2236573"/>
          <a:ext cx="3690551" cy="2611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972108"/>
              </p:ext>
            </p:extLst>
          </p:nvPr>
        </p:nvGraphicFramePr>
        <p:xfrm>
          <a:off x="8204888" y="2166552"/>
          <a:ext cx="3690551" cy="2611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2087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235200" y="1"/>
            <a:ext cx="596900" cy="350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任意多边形 2"/>
          <p:cNvSpPr/>
          <p:nvPr>
            <p:custDataLst>
              <p:tags r:id="rId3"/>
            </p:custDataLst>
          </p:nvPr>
        </p:nvSpPr>
        <p:spPr>
          <a:xfrm>
            <a:off x="2235200" y="3508376"/>
            <a:ext cx="596900" cy="657225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2832100" y="3508376"/>
            <a:ext cx="7835900" cy="657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r">
              <a:defRPr/>
            </a:pPr>
            <a:r>
              <a:rPr lang="en-US" altLang="zh-CN" sz="2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for your </a:t>
            </a:r>
            <a:r>
              <a:rPr lang="en-US" altLang="zh-CN" sz="2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attention</a:t>
            </a:r>
            <a:endParaRPr lang="zh-CN" altLang="en-US" sz="28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1524001" y="2339975"/>
            <a:ext cx="7788275" cy="116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5400" spc="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感谢您的关注！</a:t>
            </a: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9312275" y="4165601"/>
            <a:ext cx="1009650" cy="6778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直角三角形 5"/>
          <p:cNvSpPr/>
          <p:nvPr>
            <p:custDataLst>
              <p:tags r:id="rId7"/>
            </p:custDataLst>
          </p:nvPr>
        </p:nvSpPr>
        <p:spPr>
          <a:xfrm>
            <a:off x="9312275" y="2339975"/>
            <a:ext cx="1009650" cy="1168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直角三角形 9"/>
          <p:cNvSpPr/>
          <p:nvPr>
            <p:custDataLst>
              <p:tags r:id="rId8"/>
            </p:custDataLst>
          </p:nvPr>
        </p:nvSpPr>
        <p:spPr>
          <a:xfrm flipH="1" flipV="1">
            <a:off x="9312275" y="4843463"/>
            <a:ext cx="1009650" cy="1168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10321926" y="4846639"/>
            <a:ext cx="346075" cy="1165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579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zh-CN" altLang="en-US" dirty="0" smtClean="0"/>
              <a:t>我们</a:t>
            </a:r>
            <a:endParaRPr lang="en-US" altLang="zh-CN" dirty="0" smtClean="0"/>
          </a:p>
          <a:p>
            <a:r>
              <a:rPr lang="en-US" altLang="zh-CN" dirty="0" err="1" smtClean="0"/>
              <a:t>FreeBuf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人才发展趋势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53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关于我们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10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斗象科技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38"/>
          <p:cNvGrpSpPr>
            <a:grpSpLocks/>
          </p:cNvGrpSpPr>
          <p:nvPr/>
        </p:nvGrpSpPr>
        <p:grpSpPr bwMode="auto">
          <a:xfrm>
            <a:off x="2613584" y="2582178"/>
            <a:ext cx="7200900" cy="1730375"/>
            <a:chOff x="0" y="0"/>
            <a:chExt cx="7199999" cy="1730282"/>
          </a:xfrm>
        </p:grpSpPr>
        <p:grpSp>
          <p:nvGrpSpPr>
            <p:cNvPr id="7" name="组合 39"/>
            <p:cNvGrpSpPr>
              <a:grpSpLocks/>
            </p:cNvGrpSpPr>
            <p:nvPr/>
          </p:nvGrpSpPr>
          <p:grpSpPr bwMode="auto">
            <a:xfrm>
              <a:off x="0" y="0"/>
              <a:ext cx="7199999" cy="1730282"/>
              <a:chOff x="0" y="0"/>
              <a:chExt cx="7199999" cy="1730282"/>
            </a:xfrm>
          </p:grpSpPr>
          <p:sp>
            <p:nvSpPr>
              <p:cNvPr id="15" name="五边形 7"/>
              <p:cNvSpPr>
                <a:spLocks/>
              </p:cNvSpPr>
              <p:nvPr/>
            </p:nvSpPr>
            <p:spPr bwMode="auto">
              <a:xfrm>
                <a:off x="3599999" y="866282"/>
                <a:ext cx="3600000" cy="864000"/>
              </a:xfrm>
              <a:custGeom>
                <a:avLst/>
                <a:gdLst>
                  <a:gd name="T0" fmla="*/ 848861 w 3600000"/>
                  <a:gd name="T1" fmla="*/ 0 h 864000"/>
                  <a:gd name="T2" fmla="*/ 3168000 w 3600000"/>
                  <a:gd name="T3" fmla="*/ 0 h 864000"/>
                  <a:gd name="T4" fmla="*/ 3600000 w 3600000"/>
                  <a:gd name="T5" fmla="*/ 432000 h 864000"/>
                  <a:gd name="T6" fmla="*/ 3168000 w 3600000"/>
                  <a:gd name="T7" fmla="*/ 864000 h 864000"/>
                  <a:gd name="T8" fmla="*/ 0 w 3600000"/>
                  <a:gd name="T9" fmla="*/ 864000 h 864000"/>
                  <a:gd name="T10" fmla="*/ 0 w 3600000"/>
                  <a:gd name="T11" fmla="*/ 863231 h 864000"/>
                  <a:gd name="T12" fmla="*/ 848861 w 3600000"/>
                  <a:gd name="T13" fmla="*/ 0 h 8640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00000" h="864000">
                    <a:moveTo>
                      <a:pt x="848861" y="0"/>
                    </a:moveTo>
                    <a:lnTo>
                      <a:pt x="3168000" y="0"/>
                    </a:lnTo>
                    <a:lnTo>
                      <a:pt x="3600000" y="432000"/>
                    </a:lnTo>
                    <a:lnTo>
                      <a:pt x="3168000" y="864000"/>
                    </a:lnTo>
                    <a:lnTo>
                      <a:pt x="0" y="864000"/>
                    </a:lnTo>
                    <a:lnTo>
                      <a:pt x="0" y="863231"/>
                    </a:lnTo>
                    <a:cubicBezTo>
                      <a:pt x="470175" y="855737"/>
                      <a:pt x="848815" y="472092"/>
                      <a:pt x="848861" y="0"/>
                    </a:cubicBezTo>
                    <a:close/>
                  </a:path>
                </a:pathLst>
              </a:custGeom>
              <a:solidFill>
                <a:srgbClr val="418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" name="五边形 40"/>
              <p:cNvSpPr>
                <a:spLocks/>
              </p:cNvSpPr>
              <p:nvPr/>
            </p:nvSpPr>
            <p:spPr bwMode="auto">
              <a:xfrm flipH="1">
                <a:off x="0" y="2090"/>
                <a:ext cx="3598099" cy="864000"/>
              </a:xfrm>
              <a:custGeom>
                <a:avLst/>
                <a:gdLst>
                  <a:gd name="T0" fmla="*/ 3166099 w 3598099"/>
                  <a:gd name="T1" fmla="*/ 0 h 864000"/>
                  <a:gd name="T2" fmla="*/ 0 w 3598099"/>
                  <a:gd name="T3" fmla="*/ 0 h 864000"/>
                  <a:gd name="T4" fmla="*/ 862195 w 3598099"/>
                  <a:gd name="T5" fmla="*/ 864000 h 864000"/>
                  <a:gd name="T6" fmla="*/ 3166099 w 3598099"/>
                  <a:gd name="T7" fmla="*/ 864000 h 864000"/>
                  <a:gd name="T8" fmla="*/ 3598099 w 3598099"/>
                  <a:gd name="T9" fmla="*/ 432000 h 864000"/>
                  <a:gd name="T10" fmla="*/ 3166099 w 3598099"/>
                  <a:gd name="T11" fmla="*/ 0 h 864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98099" h="864000">
                    <a:moveTo>
                      <a:pt x="3166099" y="0"/>
                    </a:moveTo>
                    <a:lnTo>
                      <a:pt x="0" y="0"/>
                    </a:lnTo>
                    <a:cubicBezTo>
                      <a:pt x="476353" y="932"/>
                      <a:pt x="862195" y="387407"/>
                      <a:pt x="862195" y="864000"/>
                    </a:cubicBezTo>
                    <a:lnTo>
                      <a:pt x="3166099" y="864000"/>
                    </a:lnTo>
                    <a:lnTo>
                      <a:pt x="3598099" y="432000"/>
                    </a:lnTo>
                    <a:lnTo>
                      <a:pt x="3166099" y="0"/>
                    </a:lnTo>
                    <a:close/>
                  </a:path>
                </a:pathLst>
              </a:custGeom>
              <a:solidFill>
                <a:srgbClr val="09AF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" name="椭圆 49"/>
              <p:cNvSpPr>
                <a:spLocks noChangeArrowheads="1"/>
              </p:cNvSpPr>
              <p:nvPr/>
            </p:nvSpPr>
            <p:spPr bwMode="auto">
              <a:xfrm>
                <a:off x="2796574" y="72000"/>
                <a:ext cx="1584000" cy="15840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18" name="五边形 7"/>
              <p:cNvSpPr>
                <a:spLocks/>
              </p:cNvSpPr>
              <p:nvPr/>
            </p:nvSpPr>
            <p:spPr bwMode="auto">
              <a:xfrm>
                <a:off x="3599999" y="866282"/>
                <a:ext cx="978460" cy="864000"/>
              </a:xfrm>
              <a:custGeom>
                <a:avLst/>
                <a:gdLst>
                  <a:gd name="T0" fmla="*/ 848861 w 978460"/>
                  <a:gd name="T1" fmla="*/ 0 h 864000"/>
                  <a:gd name="T2" fmla="*/ 978460 w 978460"/>
                  <a:gd name="T3" fmla="*/ 0 h 864000"/>
                  <a:gd name="T4" fmla="*/ 467432 w 978460"/>
                  <a:gd name="T5" fmla="*/ 864000 h 864000"/>
                  <a:gd name="T6" fmla="*/ 0 w 978460"/>
                  <a:gd name="T7" fmla="*/ 864000 h 864000"/>
                  <a:gd name="T8" fmla="*/ 0 w 978460"/>
                  <a:gd name="T9" fmla="*/ 863231 h 864000"/>
                  <a:gd name="T10" fmla="*/ 848861 w 978460"/>
                  <a:gd name="T11" fmla="*/ 0 h 864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78460" h="864000">
                    <a:moveTo>
                      <a:pt x="848861" y="0"/>
                    </a:moveTo>
                    <a:lnTo>
                      <a:pt x="978460" y="0"/>
                    </a:lnTo>
                    <a:cubicBezTo>
                      <a:pt x="977733" y="372036"/>
                      <a:pt x="771680" y="695872"/>
                      <a:pt x="467432" y="864000"/>
                    </a:cubicBezTo>
                    <a:lnTo>
                      <a:pt x="0" y="864000"/>
                    </a:lnTo>
                    <a:lnTo>
                      <a:pt x="0" y="863231"/>
                    </a:lnTo>
                    <a:cubicBezTo>
                      <a:pt x="470175" y="855737"/>
                      <a:pt x="848815" y="472092"/>
                      <a:pt x="848861" y="0"/>
                    </a:cubicBezTo>
                    <a:close/>
                  </a:path>
                </a:pathLst>
              </a:custGeom>
              <a:solidFill>
                <a:srgbClr val="355E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" name="五边形 40"/>
              <p:cNvSpPr>
                <a:spLocks/>
              </p:cNvSpPr>
              <p:nvPr/>
            </p:nvSpPr>
            <p:spPr bwMode="auto">
              <a:xfrm flipH="1">
                <a:off x="2609999" y="0"/>
                <a:ext cx="990000" cy="864000"/>
              </a:xfrm>
              <a:custGeom>
                <a:avLst/>
                <a:gdLst>
                  <a:gd name="T0" fmla="*/ 482613 w 990000"/>
                  <a:gd name="T1" fmla="*/ 0 h 864000"/>
                  <a:gd name="T2" fmla="*/ 0 w 990000"/>
                  <a:gd name="T3" fmla="*/ 0 h 864000"/>
                  <a:gd name="T4" fmla="*/ 862195 w 990000"/>
                  <a:gd name="T5" fmla="*/ 864000 h 864000"/>
                  <a:gd name="T6" fmla="*/ 990000 w 990000"/>
                  <a:gd name="T7" fmla="*/ 864000 h 864000"/>
                  <a:gd name="T8" fmla="*/ 482613 w 990000"/>
                  <a:gd name="T9" fmla="*/ 0 h 864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000" h="864000">
                    <a:moveTo>
                      <a:pt x="482613" y="0"/>
                    </a:moveTo>
                    <a:lnTo>
                      <a:pt x="0" y="0"/>
                    </a:lnTo>
                    <a:cubicBezTo>
                      <a:pt x="476353" y="932"/>
                      <a:pt x="862195" y="387407"/>
                      <a:pt x="862195" y="864000"/>
                    </a:cubicBezTo>
                    <a:lnTo>
                      <a:pt x="990000" y="864000"/>
                    </a:lnTo>
                    <a:cubicBezTo>
                      <a:pt x="990000" y="492575"/>
                      <a:pt x="785458" y="168923"/>
                      <a:pt x="482613" y="0"/>
                    </a:cubicBezTo>
                    <a:close/>
                  </a:path>
                </a:pathLst>
              </a:custGeom>
              <a:solidFill>
                <a:srgbClr val="187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说明文字1"/>
            <p:cNvGrpSpPr>
              <a:grpSpLocks/>
            </p:cNvGrpSpPr>
            <p:nvPr/>
          </p:nvGrpSpPr>
          <p:grpSpPr bwMode="auto">
            <a:xfrm>
              <a:off x="407990" y="108504"/>
              <a:ext cx="2240109" cy="720012"/>
              <a:chOff x="0" y="-72533"/>
              <a:chExt cx="2240109" cy="720012"/>
            </a:xfrm>
          </p:grpSpPr>
          <p:sp>
            <p:nvSpPr>
              <p:cNvPr id="13" name="TextBox 45"/>
              <p:cNvSpPr txBox="1">
                <a:spLocks noChangeArrowheads="1"/>
              </p:cNvSpPr>
              <p:nvPr/>
            </p:nvSpPr>
            <p:spPr bwMode="auto">
              <a:xfrm>
                <a:off x="0" y="-72533"/>
                <a:ext cx="224010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r>
                  <a:rPr lang="en-US" altLang="zh-CN" sz="1200" b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rPr>
                  <a:t>FreeBuf</a:t>
                </a:r>
                <a:endParaRPr lang="zh-CN" altLang="en-US" sz="12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14" name="TextBox 46"/>
              <p:cNvSpPr txBox="1">
                <a:spLocks noChangeArrowheads="1"/>
              </p:cNvSpPr>
              <p:nvPr/>
            </p:nvSpPr>
            <p:spPr bwMode="auto">
              <a:xfrm>
                <a:off x="10694" y="170451"/>
                <a:ext cx="2229415" cy="477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lnSpc>
                    <a:spcPts val="1500"/>
                  </a:lnSpc>
                  <a:buFont typeface="Arial" charset="0"/>
                  <a:buNone/>
                </a:pPr>
                <a:r>
                  <a:rPr lang="zh-CN" altLang="en-US" sz="10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国内关注度最高的全球互联网安全媒体平台</a:t>
                </a:r>
                <a:endParaRPr lang="zh-CN" altLang="en-US" sz="1000">
                  <a:solidFill>
                    <a:schemeClr val="bg1"/>
                  </a:solidFill>
                  <a:sym typeface="Calibri" pitchFamily="34" charset="0"/>
                </a:endParaRPr>
              </a:p>
            </p:txBody>
          </p:sp>
        </p:grpSp>
        <p:grpSp>
          <p:nvGrpSpPr>
            <p:cNvPr id="9" name="说明文字1"/>
            <p:cNvGrpSpPr>
              <a:grpSpLocks/>
            </p:cNvGrpSpPr>
            <p:nvPr/>
          </p:nvGrpSpPr>
          <p:grpSpPr bwMode="auto">
            <a:xfrm>
              <a:off x="4601265" y="1062884"/>
              <a:ext cx="2240109" cy="486267"/>
              <a:chOff x="0" y="0"/>
              <a:chExt cx="2240109" cy="486267"/>
            </a:xfrm>
          </p:grpSpPr>
          <p:sp>
            <p:nvSpPr>
              <p:cNvPr id="11" name="TextBox 4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24010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r>
                  <a:rPr lang="zh-CN" altLang="en-US" sz="1200" b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rPr>
                  <a:t>漏洞盒子</a:t>
                </a:r>
              </a:p>
            </p:txBody>
          </p:sp>
          <p:sp>
            <p:nvSpPr>
              <p:cNvPr id="12" name="TextBox 44"/>
              <p:cNvSpPr txBox="1">
                <a:spLocks noChangeArrowheads="1"/>
              </p:cNvSpPr>
              <p:nvPr/>
            </p:nvSpPr>
            <p:spPr bwMode="auto">
              <a:xfrm>
                <a:off x="10694" y="217604"/>
                <a:ext cx="2229415" cy="268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lnSpc>
                    <a:spcPts val="1500"/>
                  </a:lnSpc>
                  <a:buFont typeface="Arial" charset="0"/>
                  <a:buNone/>
                </a:pPr>
                <a:r>
                  <a:rPr lang="zh-CN" altLang="en-US" sz="100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rPr>
                  <a:t>互联网安全服务平台</a:t>
                </a:r>
              </a:p>
            </p:txBody>
          </p:sp>
        </p:grpSp>
        <p:sp>
          <p:nvSpPr>
            <p:cNvPr id="10" name="矩形 42"/>
            <p:cNvSpPr>
              <a:spLocks noChangeArrowheads="1"/>
            </p:cNvSpPr>
            <p:nvPr/>
          </p:nvSpPr>
          <p:spPr bwMode="auto">
            <a:xfrm>
              <a:off x="2792839" y="396509"/>
              <a:ext cx="1584000" cy="95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buFont typeface="Arial" charset="0"/>
                <a:buNone/>
              </a:pPr>
              <a:r>
                <a:rPr lang="zh-CN" altLang="en-US" sz="28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斗象</a:t>
              </a:r>
              <a:endParaRPr lang="en-US" altLang="zh-CN" sz="28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  <a:p>
              <a:pPr algn="ctr" eaLnBrk="1" hangingPunct="1">
                <a:buFont typeface="Arial" charset="0"/>
                <a:buNone/>
              </a:pPr>
              <a:r>
                <a:rPr lang="zh-CN" altLang="en-US" sz="28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科技</a:t>
              </a:r>
              <a:endParaRPr lang="en-US" altLang="zh-CN" sz="28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cxnSp>
        <p:nvCxnSpPr>
          <p:cNvPr id="20" name="直接连接符 52"/>
          <p:cNvCxnSpPr>
            <a:cxnSpLocks noChangeShapeType="1"/>
            <a:stCxn id="17" idx="3"/>
          </p:cNvCxnSpPr>
          <p:nvPr/>
        </p:nvCxnSpPr>
        <p:spPr bwMode="auto">
          <a:xfrm flipH="1">
            <a:off x="4596371" y="4006166"/>
            <a:ext cx="1046163" cy="1016000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53"/>
          <p:cNvCxnSpPr>
            <a:cxnSpLocks noChangeShapeType="1"/>
          </p:cNvCxnSpPr>
          <p:nvPr/>
        </p:nvCxnSpPr>
        <p:spPr bwMode="auto">
          <a:xfrm>
            <a:off x="4596371" y="5022166"/>
            <a:ext cx="571500" cy="0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" name="说明文字1"/>
          <p:cNvGrpSpPr>
            <a:grpSpLocks/>
          </p:cNvGrpSpPr>
          <p:nvPr/>
        </p:nvGrpSpPr>
        <p:grpSpPr bwMode="auto">
          <a:xfrm>
            <a:off x="5190096" y="4804678"/>
            <a:ext cx="3240088" cy="501650"/>
            <a:chOff x="0" y="0"/>
            <a:chExt cx="3240578" cy="502585"/>
          </a:xfrm>
        </p:grpSpPr>
        <p:sp>
          <p:nvSpPr>
            <p:cNvPr id="23" name="TextBox 55"/>
            <p:cNvSpPr txBox="1">
              <a:spLocks noChangeArrowheads="1"/>
            </p:cNvSpPr>
            <p:nvPr/>
          </p:nvSpPr>
          <p:spPr bwMode="auto">
            <a:xfrm>
              <a:off x="0" y="0"/>
              <a:ext cx="266429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en-US" altLang="zh-CN" sz="1200" b="1"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@ 2010 - 2015</a:t>
              </a:r>
              <a:endParaRPr lang="zh-CN" altLang="en-US" sz="1200" b="1"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24" name="TextBox 56"/>
            <p:cNvSpPr txBox="1">
              <a:spLocks noChangeArrowheads="1"/>
            </p:cNvSpPr>
            <p:nvPr/>
          </p:nvSpPr>
          <p:spPr bwMode="auto">
            <a:xfrm>
              <a:off x="10693" y="217604"/>
              <a:ext cx="3229885" cy="284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ts val="1500"/>
                </a:lnSpc>
                <a:buFont typeface="Arial" charset="0"/>
                <a:buNone/>
              </a:pPr>
              <a:r>
                <a:rPr lang="zh-CN" altLang="en-US" sz="1000">
                  <a:solidFill>
                    <a:srgbClr val="5F5F5F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没有人，比我们更了解互联网安全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7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里程碑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5" name="Pentagon 1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361" y="3706813"/>
            <a:ext cx="4084637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" name="Pentagon 1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786" y="3729038"/>
            <a:ext cx="4084637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" name="Pentagon 12"/>
          <p:cNvSpPr>
            <a:spLocks noChangeArrowheads="1"/>
          </p:cNvSpPr>
          <p:nvPr/>
        </p:nvSpPr>
        <p:spPr bwMode="auto">
          <a:xfrm>
            <a:off x="2040361" y="3663950"/>
            <a:ext cx="7516812" cy="466725"/>
          </a:xfrm>
          <a:prstGeom prst="homePlate">
            <a:avLst>
              <a:gd name="adj" fmla="val 51672"/>
            </a:avLst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ctr" eaLnBrk="1" hangingPunct="1">
              <a:buFont typeface="Calibri" pitchFamily="34" charset="0"/>
              <a:buAutoNum type="arabicPeriod"/>
            </a:pPr>
            <a:endParaRPr lang="zh-CN" altLang="en-US" noProof="1">
              <a:solidFill>
                <a:srgbClr val="FFFFFF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2254673" y="37353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1400">
                <a:solidFill>
                  <a:schemeClr val="bg1"/>
                </a:solidFill>
                <a:sym typeface="Calibri" pitchFamily="34" charset="0"/>
              </a:rPr>
              <a:t>2010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3313536" y="3735388"/>
            <a:ext cx="576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1400">
                <a:solidFill>
                  <a:schemeClr val="bg1"/>
                </a:solidFill>
                <a:sym typeface="Calibri" pitchFamily="34" charset="0"/>
              </a:rPr>
              <a:t>2011</a:t>
            </a: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4372398" y="3735388"/>
            <a:ext cx="576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1400">
                <a:solidFill>
                  <a:schemeClr val="bg1"/>
                </a:solidFill>
                <a:sym typeface="Calibri" pitchFamily="34" charset="0"/>
              </a:rPr>
              <a:t>2012</a:t>
            </a: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5359823" y="3735388"/>
            <a:ext cx="576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1400">
                <a:solidFill>
                  <a:schemeClr val="bg1"/>
                </a:solidFill>
                <a:sym typeface="Calibri" pitchFamily="34" charset="0"/>
              </a:rPr>
              <a:t>2013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45661" y="3735388"/>
            <a:ext cx="576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1400">
                <a:solidFill>
                  <a:schemeClr val="bg1"/>
                </a:solidFill>
                <a:sym typeface="Calibri" pitchFamily="34" charset="0"/>
              </a:rPr>
              <a:t>2014</a:t>
            </a: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7334673" y="3735388"/>
            <a:ext cx="576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1400">
                <a:solidFill>
                  <a:schemeClr val="bg1"/>
                </a:solidFill>
                <a:sym typeface="Calibri" pitchFamily="34" charset="0"/>
              </a:rPr>
              <a:t>2015</a:t>
            </a: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8320511" y="3735388"/>
            <a:ext cx="576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1400">
                <a:solidFill>
                  <a:schemeClr val="bg1"/>
                </a:solidFill>
                <a:sym typeface="Calibri" pitchFamily="34" charset="0"/>
              </a:rPr>
              <a:t>2016</a:t>
            </a: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1679998" y="2144713"/>
            <a:ext cx="1438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1200">
                <a:ea typeface="微软雅黑" pitchFamily="34" charset="-122"/>
                <a:sym typeface="Calibri" pitchFamily="34" charset="0"/>
              </a:rPr>
              <a:t>2010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年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8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月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25 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诞生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2400723" y="2649538"/>
            <a:ext cx="0" cy="863600"/>
          </a:xfrm>
          <a:prstGeom prst="line">
            <a:avLst/>
          </a:prstGeom>
          <a:noFill/>
          <a:ln w="19050" cap="rnd">
            <a:solidFill>
              <a:srgbClr val="00808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3696123" y="2000250"/>
            <a:ext cx="188436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1200">
                <a:ea typeface="微软雅黑" pitchFamily="34" charset="-122"/>
                <a:sym typeface="Calibri" pitchFamily="34" charset="0"/>
              </a:rPr>
              <a:t>2012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年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1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月 聚合系统上线</a:t>
            </a:r>
          </a:p>
        </p:txBody>
      </p:sp>
      <p:sp>
        <p:nvSpPr>
          <p:cNvPr id="38" name="Line 19"/>
          <p:cNvSpPr>
            <a:spLocks noChangeShapeType="1"/>
          </p:cNvSpPr>
          <p:nvPr/>
        </p:nvSpPr>
        <p:spPr bwMode="auto">
          <a:xfrm>
            <a:off x="4559723" y="2649538"/>
            <a:ext cx="0" cy="863600"/>
          </a:xfrm>
          <a:prstGeom prst="line">
            <a:avLst/>
          </a:prstGeom>
          <a:noFill/>
          <a:ln w="19050" cap="rnd">
            <a:solidFill>
              <a:srgbClr val="00808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>
            <a:off x="6648873" y="2649538"/>
            <a:ext cx="0" cy="863600"/>
          </a:xfrm>
          <a:prstGeom prst="line">
            <a:avLst/>
          </a:prstGeom>
          <a:noFill/>
          <a:ln w="19050" cap="rnd">
            <a:solidFill>
              <a:srgbClr val="00808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27"/>
          <p:cNvSpPr>
            <a:spLocks noChangeShapeType="1"/>
          </p:cNvSpPr>
          <p:nvPr/>
        </p:nvSpPr>
        <p:spPr bwMode="auto">
          <a:xfrm>
            <a:off x="3624686" y="4311650"/>
            <a:ext cx="0" cy="503238"/>
          </a:xfrm>
          <a:prstGeom prst="line">
            <a:avLst/>
          </a:prstGeom>
          <a:noFill/>
          <a:ln w="19050" cap="rnd">
            <a:solidFill>
              <a:srgbClr val="00808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0"/>
          <p:cNvSpPr>
            <a:spLocks noChangeShapeType="1"/>
          </p:cNvSpPr>
          <p:nvPr/>
        </p:nvSpPr>
        <p:spPr bwMode="auto">
          <a:xfrm>
            <a:off x="5640811" y="4311650"/>
            <a:ext cx="0" cy="503238"/>
          </a:xfrm>
          <a:prstGeom prst="line">
            <a:avLst/>
          </a:prstGeom>
          <a:noFill/>
          <a:ln w="19050" cap="rnd">
            <a:solidFill>
              <a:srgbClr val="00808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>
            <a:off x="7585498" y="4233863"/>
            <a:ext cx="0" cy="501650"/>
          </a:xfrm>
          <a:prstGeom prst="line">
            <a:avLst/>
          </a:prstGeom>
          <a:noFill/>
          <a:ln w="19050" cap="rnd">
            <a:solidFill>
              <a:srgbClr val="00808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34"/>
          <p:cNvSpPr>
            <a:spLocks noChangeShapeType="1"/>
          </p:cNvSpPr>
          <p:nvPr/>
        </p:nvSpPr>
        <p:spPr bwMode="auto">
          <a:xfrm>
            <a:off x="8593561" y="2576513"/>
            <a:ext cx="0" cy="863600"/>
          </a:xfrm>
          <a:prstGeom prst="line">
            <a:avLst/>
          </a:prstGeom>
          <a:noFill/>
          <a:ln w="19050" cap="rnd">
            <a:solidFill>
              <a:srgbClr val="0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2615036" y="5035550"/>
            <a:ext cx="23082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1200">
                <a:ea typeface="微软雅黑" pitchFamily="34" charset="-122"/>
                <a:sym typeface="Calibri" pitchFamily="34" charset="0"/>
              </a:rPr>
              <a:t>2010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年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11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月  国内顶尖安全社区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4948661" y="5030788"/>
            <a:ext cx="17303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1200">
                <a:ea typeface="微软雅黑" pitchFamily="34" charset="-122"/>
                <a:sym typeface="Calibri" pitchFamily="34" charset="0"/>
              </a:rPr>
              <a:t>2013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年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4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月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 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媒体第一步</a:t>
            </a:r>
          </a:p>
        </p:txBody>
      </p:sp>
      <p:sp>
        <p:nvSpPr>
          <p:cNvPr id="46" name="Text Box 14"/>
          <p:cNvSpPr txBox="1">
            <a:spLocks noChangeArrowheads="1"/>
          </p:cNvSpPr>
          <p:nvPr/>
        </p:nvSpPr>
        <p:spPr bwMode="auto">
          <a:xfrm>
            <a:off x="4948661" y="5283200"/>
            <a:ext cx="20177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1200">
                <a:ea typeface="微软雅黑" pitchFamily="34" charset="-122"/>
                <a:sym typeface="Calibri" pitchFamily="34" charset="0"/>
              </a:rPr>
              <a:t>2013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年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5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月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 owasp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官方媒体</a:t>
            </a: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4951836" y="5529263"/>
            <a:ext cx="2043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1200">
                <a:ea typeface="微软雅黑" pitchFamily="34" charset="-122"/>
                <a:sym typeface="Calibri" pitchFamily="34" charset="0"/>
              </a:rPr>
              <a:t>2013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年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7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月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 Hitcon2013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官媒</a:t>
            </a:r>
          </a:p>
        </p:txBody>
      </p:sp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4951836" y="5756275"/>
            <a:ext cx="202723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1200">
                <a:ea typeface="微软雅黑" pitchFamily="34" charset="-122"/>
                <a:sym typeface="Calibri" pitchFamily="34" charset="0"/>
              </a:rPr>
              <a:t>2013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年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9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月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 Syscan360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官媒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4967711" y="5972175"/>
            <a:ext cx="192563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1200">
                <a:ea typeface="微软雅黑" pitchFamily="34" charset="-122"/>
                <a:sym typeface="Calibri" pitchFamily="34" charset="0"/>
              </a:rPr>
              <a:t>2013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年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10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月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 xdef,jsrc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官媒</a:t>
            </a:r>
          </a:p>
        </p:txBody>
      </p:sp>
      <p:sp>
        <p:nvSpPr>
          <p:cNvPr id="50" name="Text Box 14"/>
          <p:cNvSpPr txBox="1">
            <a:spLocks noChangeArrowheads="1"/>
          </p:cNvSpPr>
          <p:nvPr/>
        </p:nvSpPr>
        <p:spPr bwMode="auto">
          <a:xfrm>
            <a:off x="4967711" y="6176963"/>
            <a:ext cx="185896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1200">
                <a:ea typeface="微软雅黑" pitchFamily="34" charset="-122"/>
                <a:sym typeface="Calibri" pitchFamily="34" charset="0"/>
              </a:rPr>
              <a:t>2013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年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12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月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 FB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商城上线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5782098" y="1352550"/>
            <a:ext cx="39941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1200">
                <a:ea typeface="微软雅黑" pitchFamily="34" charset="-122"/>
                <a:sym typeface="Calibri" pitchFamily="34" charset="0"/>
              </a:rPr>
              <a:t>2014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年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2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月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 xkungfoo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官媒，绿盟科技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&amp;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信安协会合作伙伴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5783686" y="1550988"/>
            <a:ext cx="188436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1200">
                <a:ea typeface="微软雅黑" pitchFamily="34" charset="-122"/>
                <a:sym typeface="Calibri" pitchFamily="34" charset="0"/>
              </a:rPr>
              <a:t>2014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年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5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月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 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漏洞盒子上线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5783686" y="1766888"/>
            <a:ext cx="19272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1200">
                <a:ea typeface="微软雅黑" pitchFamily="34" charset="-122"/>
                <a:sym typeface="Calibri" pitchFamily="34" charset="0"/>
              </a:rPr>
              <a:t>2014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年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6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月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 FB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公开课上线</a:t>
            </a: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5783686" y="2000250"/>
            <a:ext cx="2043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1200">
                <a:ea typeface="微软雅黑" pitchFamily="34" charset="-122"/>
                <a:sym typeface="Calibri" pitchFamily="34" charset="0"/>
              </a:rPr>
              <a:t>2014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年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9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月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 Hitcon2014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官媒</a:t>
            </a:r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7799811" y="1827213"/>
            <a:ext cx="18018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1200" b="1">
                <a:ea typeface="微软雅黑" pitchFamily="34" charset="-122"/>
                <a:sym typeface="Calibri" pitchFamily="34" charset="0"/>
              </a:rPr>
              <a:t>FIT</a:t>
            </a:r>
            <a:r>
              <a:rPr lang="zh-CN" altLang="en-US" sz="1200" b="1">
                <a:ea typeface="微软雅黑" pitchFamily="34" charset="-122"/>
                <a:sym typeface="Calibri" pitchFamily="34" charset="0"/>
              </a:rPr>
              <a:t>互联网安全创新大会</a:t>
            </a:r>
          </a:p>
        </p:txBody>
      </p: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5783686" y="2216150"/>
            <a:ext cx="38147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1200">
                <a:ea typeface="微软雅黑" pitchFamily="34" charset="-122"/>
                <a:sym typeface="Calibri" pitchFamily="34" charset="0"/>
              </a:rPr>
              <a:t>2014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年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10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月 知乎日报、雷锋网、虎嗅网等内容合作商</a:t>
            </a:r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7353723" y="5391150"/>
            <a:ext cx="23891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1200">
                <a:ea typeface="微软雅黑" pitchFamily="34" charset="-122"/>
                <a:sym typeface="Calibri" pitchFamily="34" charset="0"/>
              </a:rPr>
              <a:t>2015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年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9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月 中国互联网安全大会 </a:t>
            </a:r>
          </a:p>
        </p:txBody>
      </p:sp>
      <p:sp>
        <p:nvSpPr>
          <p:cNvPr id="58" name="Text Box 14"/>
          <p:cNvSpPr txBox="1">
            <a:spLocks noChangeArrowheads="1"/>
          </p:cNvSpPr>
          <p:nvPr/>
        </p:nvSpPr>
        <p:spPr bwMode="auto">
          <a:xfrm>
            <a:off x="7294986" y="5013325"/>
            <a:ext cx="30464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1200">
                <a:ea typeface="微软雅黑" pitchFamily="34" charset="-122"/>
                <a:sym typeface="Calibri" pitchFamily="34" charset="0"/>
              </a:rPr>
              <a:t>2015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年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 FreeTalk 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上海、深圳、北京、成都</a:t>
            </a:r>
          </a:p>
        </p:txBody>
      </p:sp>
    </p:spTree>
    <p:extLst>
      <p:ext uri="{BB962C8B-B14F-4D97-AF65-F5344CB8AC3E}">
        <p14:creationId xmlns:p14="http://schemas.microsoft.com/office/powerpoint/2010/main" val="11737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FreeBuf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0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0" name="Text Box 14"/>
          <p:cNvSpPr txBox="1">
            <a:spLocks noChangeArrowheads="1"/>
          </p:cNvSpPr>
          <p:nvPr/>
        </p:nvSpPr>
        <p:spPr bwMode="auto">
          <a:xfrm>
            <a:off x="4967711" y="6176963"/>
            <a:ext cx="185896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1200">
                <a:ea typeface="微软雅黑" pitchFamily="34" charset="-122"/>
                <a:sym typeface="Calibri" pitchFamily="34" charset="0"/>
              </a:rPr>
              <a:t>2013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年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12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月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 FB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商城上线</a:t>
            </a:r>
          </a:p>
        </p:txBody>
      </p:sp>
      <p:sp>
        <p:nvSpPr>
          <p:cNvPr id="59" name="椭圆 58"/>
          <p:cNvSpPr/>
          <p:nvPr/>
        </p:nvSpPr>
        <p:spPr>
          <a:xfrm>
            <a:off x="3030281" y="2586081"/>
            <a:ext cx="2457450" cy="2381250"/>
          </a:xfrm>
          <a:prstGeom prst="ellipse">
            <a:avLst/>
          </a:prstGeom>
          <a:solidFill>
            <a:srgbClr val="139185">
              <a:alpha val="29000"/>
            </a:srgb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10W+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6545006" y="2608306"/>
            <a:ext cx="2457450" cy="2381250"/>
          </a:xfrm>
          <a:prstGeom prst="ellipse">
            <a:avLst/>
          </a:prstGeom>
          <a:solidFill>
            <a:srgbClr val="139185">
              <a:alpha val="29000"/>
            </a:srgb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文章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2W+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50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0" name="Text Box 14"/>
          <p:cNvSpPr txBox="1">
            <a:spLocks noChangeArrowheads="1"/>
          </p:cNvSpPr>
          <p:nvPr/>
        </p:nvSpPr>
        <p:spPr bwMode="auto">
          <a:xfrm>
            <a:off x="4967711" y="6176963"/>
            <a:ext cx="185896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1200">
                <a:ea typeface="微软雅黑" pitchFamily="34" charset="-122"/>
                <a:sym typeface="Calibri" pitchFamily="34" charset="0"/>
              </a:rPr>
              <a:t>2013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年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12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月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 FB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商城上线</a:t>
            </a:r>
          </a:p>
        </p:txBody>
      </p:sp>
      <p:graphicFrame>
        <p:nvGraphicFramePr>
          <p:cNvPr id="2" name="对象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812153"/>
              </p:ext>
            </p:extLst>
          </p:nvPr>
        </p:nvGraphicFramePr>
        <p:xfrm>
          <a:off x="2961203" y="1641175"/>
          <a:ext cx="61976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r:id="rId3" imgW="6200169" imgH="4163929" progId="Excel.Chart.8">
                  <p:embed/>
                </p:oleObj>
              </mc:Choice>
              <mc:Fallback>
                <p:oleObj r:id="rId3" imgW="6200169" imgH="4163929" progId="Excel.Chart.8">
                  <p:embed/>
                  <p:pic>
                    <p:nvPicPr>
                      <p:cNvPr id="0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1203" y="1641175"/>
                        <a:ext cx="6197600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38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0" name="Text Box 14"/>
          <p:cNvSpPr txBox="1">
            <a:spLocks noChangeArrowheads="1"/>
          </p:cNvSpPr>
          <p:nvPr/>
        </p:nvSpPr>
        <p:spPr bwMode="auto">
          <a:xfrm>
            <a:off x="4967711" y="6176963"/>
            <a:ext cx="185896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1200">
                <a:ea typeface="微软雅黑" pitchFamily="34" charset="-122"/>
                <a:sym typeface="Calibri" pitchFamily="34" charset="0"/>
              </a:rPr>
              <a:t>2013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年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12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月</a:t>
            </a:r>
            <a:r>
              <a:rPr lang="en-US" altLang="zh-CN" sz="1200">
                <a:ea typeface="微软雅黑" pitchFamily="34" charset="-122"/>
                <a:sym typeface="Calibri" pitchFamily="34" charset="0"/>
              </a:rPr>
              <a:t> FB</a:t>
            </a:r>
            <a:r>
              <a:rPr lang="zh-CN" altLang="en-US" sz="1200">
                <a:ea typeface="微软雅黑" pitchFamily="34" charset="-122"/>
                <a:sym typeface="Calibri" pitchFamily="34" charset="0"/>
              </a:rPr>
              <a:t>商城上线</a:t>
            </a:r>
          </a:p>
        </p:txBody>
      </p:sp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881955"/>
              </p:ext>
            </p:extLst>
          </p:nvPr>
        </p:nvGraphicFramePr>
        <p:xfrm>
          <a:off x="3389571" y="1641175"/>
          <a:ext cx="61976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r:id="rId3" imgW="6200169" imgH="4163929" progId="Excel.Chart.8">
                  <p:embed/>
                </p:oleObj>
              </mc:Choice>
              <mc:Fallback>
                <p:oleObj r:id="rId3" imgW="6200169" imgH="4163929" progId="Excel.Chart.8">
                  <p:embed/>
                  <p:pic>
                    <p:nvPicPr>
                      <p:cNvPr id="0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571" y="1641175"/>
                        <a:ext cx="6197600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62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2212757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2212757"/>
  <p:tag name="MH_LIBRARY" val="GRAPHIC"/>
  <p:tag name="MH_ORDER" val="Rectangle 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2212757"/>
  <p:tag name="MH_LIBRARY" val="GRAPHIC"/>
  <p:tag name="MH_ORDER" val="Freeform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2212757"/>
  <p:tag name="MH_LIBRARY" val="GRAPHIC"/>
  <p:tag name="MH_ORDER" val="Rectangle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2212757"/>
  <p:tag name="MH_LIBRARY" val="GRAPHIC"/>
  <p:tag name="MH_ORDER" val="Rectangle 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2212757"/>
  <p:tag name="MH_LIBRARY" val="GRAPHIC"/>
  <p:tag name="MH_ORDER" val="Rectangle 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2212757"/>
  <p:tag name="MH_LIBRARY" val="GRAPHIC"/>
  <p:tag name="MH_ORDER" val="Right Triangle 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2212757"/>
  <p:tag name="MH_LIBRARY" val="GRAPHIC"/>
  <p:tag name="MH_ORDER" val="Right Triangle 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2212757"/>
  <p:tag name="MH_LIBRARY" val="GRAPHIC"/>
  <p:tag name="MH_ORDER" val="Rectangle 10"/>
</p:tagLst>
</file>

<file path=ppt/theme/theme1.xml><?xml version="1.0" encoding="utf-8"?>
<a:theme xmlns:a="http://schemas.openxmlformats.org/drawingml/2006/main" name="2.XDef安全峰会－freebuf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2.XDef安全峰会－人才培养论坛专家报告模板.potx" id="{B9F69A16-E03D-4B99-9735-D85E9CA85EC5}" vid="{C4723F62-67DE-4D0B-B2A3-BC6916582A6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2.XDef安全峰会－freebuf</Template>
  <TotalTime>252</TotalTime>
  <Words>314</Words>
  <Application>Microsoft Office PowerPoint</Application>
  <PresentationFormat>自定义</PresentationFormat>
  <Paragraphs>79</Paragraphs>
  <Slides>16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2.XDef安全峰会－freebuf</vt:lpstr>
      <vt:lpstr>Microsoft Excel 图表</vt:lpstr>
      <vt:lpstr>从FreeBuf看安全人才发展</vt:lpstr>
      <vt:lpstr>提纲</vt:lpstr>
      <vt:lpstr>关于我们</vt:lpstr>
      <vt:lpstr>斗象科技</vt:lpstr>
      <vt:lpstr>里程碑</vt:lpstr>
      <vt:lpstr>FreeBuf数据</vt:lpstr>
      <vt:lpstr>数据</vt:lpstr>
      <vt:lpstr>数据</vt:lpstr>
      <vt:lpstr>数据</vt:lpstr>
      <vt:lpstr>数据</vt:lpstr>
      <vt:lpstr>人才发展趋势</vt:lpstr>
      <vt:lpstr>趋势</vt:lpstr>
      <vt:lpstr>趋势</vt:lpstr>
      <vt:lpstr>趋势</vt:lpstr>
      <vt:lpstr>趋势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从FreeBuf看安全人才发展</dc:title>
  <dc:creator>aa</dc:creator>
  <cp:lastModifiedBy>aa</cp:lastModifiedBy>
  <cp:revision>14</cp:revision>
  <dcterms:created xsi:type="dcterms:W3CDTF">2015-11-16T03:11:17Z</dcterms:created>
  <dcterms:modified xsi:type="dcterms:W3CDTF">2015-11-18T03:21:25Z</dcterms:modified>
</cp:coreProperties>
</file>