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Lst>
  <p:notesMasterIdLst>
    <p:notesMasterId r:id="rId22"/>
  </p:notesMasterIdLst>
  <p:sldIdLst>
    <p:sldId id="256" r:id="rId3"/>
    <p:sldId id="285" r:id="rId4"/>
    <p:sldId id="291" r:id="rId5"/>
    <p:sldId id="292" r:id="rId6"/>
    <p:sldId id="300" r:id="rId7"/>
    <p:sldId id="293" r:id="rId8"/>
    <p:sldId id="302" r:id="rId9"/>
    <p:sldId id="306" r:id="rId10"/>
    <p:sldId id="294" r:id="rId11"/>
    <p:sldId id="303" r:id="rId12"/>
    <p:sldId id="295" r:id="rId13"/>
    <p:sldId id="304" r:id="rId14"/>
    <p:sldId id="296" r:id="rId15"/>
    <p:sldId id="297" r:id="rId16"/>
    <p:sldId id="301" r:id="rId17"/>
    <p:sldId id="305" r:id="rId18"/>
    <p:sldId id="298" r:id="rId19"/>
    <p:sldId id="299" r:id="rId20"/>
    <p:sldId id="258" r:id="rId2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0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4" autoAdjust="0"/>
    <p:restoredTop sz="81217" autoAdjust="0"/>
  </p:normalViewPr>
  <p:slideViewPr>
    <p:cSldViewPr>
      <p:cViewPr varScale="1">
        <p:scale>
          <a:sx n="60" d="100"/>
          <a:sy n="60" d="100"/>
        </p:scale>
        <p:origin x="-136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7868EC49-70C7-46B6-A294-F0AC3AFFEDB9}" type="datetimeFigureOut">
              <a:rPr lang="zh-CN" altLang="en-US"/>
              <a:pPr>
                <a:defRPr/>
              </a:pPr>
              <a:t>2013-05-24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A437CAB6-EAB4-40DE-AD1A-62C9D1D67660}" type="slidenum">
              <a:rPr lang="zh-CN" altLang="en-US"/>
              <a:pPr>
                <a:defRPr/>
              </a:pPr>
              <a:t>‹#›</a:t>
            </a:fld>
            <a:endParaRPr lang="zh-CN" altLang="en-US"/>
          </a:p>
        </p:txBody>
      </p:sp>
    </p:spTree>
    <p:extLst>
      <p:ext uri="{BB962C8B-B14F-4D97-AF65-F5344CB8AC3E}">
        <p14:creationId xmlns:p14="http://schemas.microsoft.com/office/powerpoint/2010/main" val="6025298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 name="Rectangle 2"/>
          <p:cNvSpPr>
            <a:spLocks noGrp="1" noChangeArrowheads="1"/>
          </p:cNvSpPr>
          <p:nvPr>
            <p:ph type="ctrTitle"/>
          </p:nvPr>
        </p:nvSpPr>
        <p:spPr>
          <a:xfrm>
            <a:off x="0" y="2565400"/>
            <a:ext cx="5003800" cy="863600"/>
          </a:xfrm>
        </p:spPr>
        <p:txBody>
          <a:bodyPr/>
          <a:lstStyle>
            <a:lvl1pPr>
              <a:defRPr sz="2400"/>
            </a:lvl1pPr>
          </a:lstStyle>
          <a:p>
            <a:r>
              <a:rPr lang="zh-CN" altLang="en-US"/>
              <a:t>单击此处编辑母版标题样式</a:t>
            </a:r>
          </a:p>
        </p:txBody>
      </p:sp>
      <p:sp>
        <p:nvSpPr>
          <p:cNvPr id="6147" name="Rectangle 3"/>
          <p:cNvSpPr>
            <a:spLocks noGrp="1" noChangeArrowheads="1"/>
          </p:cNvSpPr>
          <p:nvPr>
            <p:ph type="subTitle" idx="1"/>
          </p:nvPr>
        </p:nvSpPr>
        <p:spPr>
          <a:xfrm>
            <a:off x="0" y="3429000"/>
            <a:ext cx="4121150" cy="323850"/>
          </a:xfrm>
        </p:spPr>
        <p:txBody>
          <a:bodyPr/>
          <a:lstStyle>
            <a:lvl1pPr marL="0" indent="0">
              <a:buFontTx/>
              <a:buNone/>
              <a:defRPr sz="1800" b="1"/>
            </a:lvl1pPr>
          </a:lstStyle>
          <a:p>
            <a:r>
              <a:rPr lang="zh-CN" altLang="en-US"/>
              <a:t>单击此处编辑母版副标题样式</a:t>
            </a:r>
          </a:p>
        </p:txBody>
      </p:sp>
    </p:spTree>
    <p:extLst>
      <p:ext uri="{BB962C8B-B14F-4D97-AF65-F5344CB8AC3E}">
        <p14:creationId xmlns:p14="http://schemas.microsoft.com/office/powerpoint/2010/main" val="35982387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9862483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52080644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8" name="Picture 5"/>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04" r:id="rId1"/>
    <p:sldLayoutId id="2147483802" r:id="rId2"/>
  </p:sldLayoutIdLst>
  <p:transition>
    <p:fade/>
  </p:transition>
  <p:txStyles>
    <p:titleStyle>
      <a:lvl1pPr algn="l" rtl="0" eaLnBrk="0" fontAlgn="base" hangingPunct="0">
        <a:spcBef>
          <a:spcPct val="0"/>
        </a:spcBef>
        <a:spcAft>
          <a:spcPct val="0"/>
        </a:spcAft>
        <a:defRPr sz="2800" b="1">
          <a:solidFill>
            <a:srgbClr val="0050B4"/>
          </a:solidFill>
          <a:latin typeface="+mj-lt"/>
          <a:ea typeface="+mj-ea"/>
          <a:cs typeface="+mj-cs"/>
        </a:defRPr>
      </a:lvl1pPr>
      <a:lvl2pPr algn="l" rtl="0" eaLnBrk="0" fontAlgn="base" hangingPunct="0">
        <a:spcBef>
          <a:spcPct val="0"/>
        </a:spcBef>
        <a:spcAft>
          <a:spcPct val="0"/>
        </a:spcAft>
        <a:defRPr sz="2800" b="1">
          <a:solidFill>
            <a:srgbClr val="0050B4"/>
          </a:solidFill>
          <a:latin typeface="Tahoma" pitchFamily="34" charset="0"/>
          <a:ea typeface="华文细黑" pitchFamily="2" charset="-122"/>
        </a:defRPr>
      </a:lvl2pPr>
      <a:lvl3pPr algn="l" rtl="0" eaLnBrk="0" fontAlgn="base" hangingPunct="0">
        <a:spcBef>
          <a:spcPct val="0"/>
        </a:spcBef>
        <a:spcAft>
          <a:spcPct val="0"/>
        </a:spcAft>
        <a:defRPr sz="2800" b="1">
          <a:solidFill>
            <a:srgbClr val="0050B4"/>
          </a:solidFill>
          <a:latin typeface="Tahoma" pitchFamily="34" charset="0"/>
          <a:ea typeface="华文细黑" pitchFamily="2" charset="-122"/>
        </a:defRPr>
      </a:lvl3pPr>
      <a:lvl4pPr algn="l" rtl="0" eaLnBrk="0" fontAlgn="base" hangingPunct="0">
        <a:spcBef>
          <a:spcPct val="0"/>
        </a:spcBef>
        <a:spcAft>
          <a:spcPct val="0"/>
        </a:spcAft>
        <a:defRPr sz="2800" b="1">
          <a:solidFill>
            <a:srgbClr val="0050B4"/>
          </a:solidFill>
          <a:latin typeface="Tahoma" pitchFamily="34" charset="0"/>
          <a:ea typeface="华文细黑" pitchFamily="2" charset="-122"/>
        </a:defRPr>
      </a:lvl4pPr>
      <a:lvl5pPr algn="l" rtl="0" eaLnBrk="0" fontAlgn="base" hangingPunct="0">
        <a:spcBef>
          <a:spcPct val="0"/>
        </a:spcBef>
        <a:spcAft>
          <a:spcPct val="0"/>
        </a:spcAft>
        <a:defRPr sz="2800" b="1">
          <a:solidFill>
            <a:srgbClr val="0050B4"/>
          </a:solidFill>
          <a:latin typeface="Tahoma" pitchFamily="34" charset="0"/>
          <a:ea typeface="华文细黑" pitchFamily="2" charset="-122"/>
        </a:defRPr>
      </a:lvl5pPr>
      <a:lvl6pPr marL="457200" algn="l" rtl="0" fontAlgn="base">
        <a:spcBef>
          <a:spcPct val="0"/>
        </a:spcBef>
        <a:spcAft>
          <a:spcPct val="0"/>
        </a:spcAft>
        <a:defRPr sz="2800" b="1">
          <a:solidFill>
            <a:srgbClr val="0050B4"/>
          </a:solidFill>
          <a:latin typeface="Tahoma" pitchFamily="34" charset="0"/>
          <a:ea typeface="华文细黑" pitchFamily="2" charset="-122"/>
        </a:defRPr>
      </a:lvl6pPr>
      <a:lvl7pPr marL="914400" algn="l" rtl="0" fontAlgn="base">
        <a:spcBef>
          <a:spcPct val="0"/>
        </a:spcBef>
        <a:spcAft>
          <a:spcPct val="0"/>
        </a:spcAft>
        <a:defRPr sz="2800" b="1">
          <a:solidFill>
            <a:srgbClr val="0050B4"/>
          </a:solidFill>
          <a:latin typeface="Tahoma" pitchFamily="34" charset="0"/>
          <a:ea typeface="华文细黑" pitchFamily="2" charset="-122"/>
        </a:defRPr>
      </a:lvl7pPr>
      <a:lvl8pPr marL="1371600" algn="l" rtl="0" fontAlgn="base">
        <a:spcBef>
          <a:spcPct val="0"/>
        </a:spcBef>
        <a:spcAft>
          <a:spcPct val="0"/>
        </a:spcAft>
        <a:defRPr sz="2800" b="1">
          <a:solidFill>
            <a:srgbClr val="0050B4"/>
          </a:solidFill>
          <a:latin typeface="Tahoma" pitchFamily="34" charset="0"/>
          <a:ea typeface="华文细黑" pitchFamily="2" charset="-122"/>
        </a:defRPr>
      </a:lvl8pPr>
      <a:lvl9pPr marL="1828800" algn="l" rtl="0" fontAlgn="base">
        <a:spcBef>
          <a:spcPct val="0"/>
        </a:spcBef>
        <a:spcAft>
          <a:spcPct val="0"/>
        </a:spcAft>
        <a:defRPr sz="2800" b="1">
          <a:solidFill>
            <a:srgbClr val="0050B4"/>
          </a:solidFill>
          <a:latin typeface="Tahoma" pitchFamily="34" charset="0"/>
          <a:ea typeface="华文细黑" pitchFamily="2" charset="-122"/>
        </a:defRPr>
      </a:lvl9pPr>
    </p:titleStyle>
    <p:bodyStyle>
      <a:lvl1pPr marL="342900" indent="-342900" algn="l" rtl="0" eaLnBrk="0" fontAlgn="base" hangingPunct="0">
        <a:spcBef>
          <a:spcPct val="20000"/>
        </a:spcBef>
        <a:spcAft>
          <a:spcPct val="0"/>
        </a:spcAft>
        <a:buChar char="•"/>
        <a:defRPr sz="2800">
          <a:solidFill>
            <a:srgbClr val="0050B4"/>
          </a:solidFill>
          <a:latin typeface="+mn-lt"/>
          <a:ea typeface="+mn-ea"/>
          <a:cs typeface="+mn-cs"/>
        </a:defRPr>
      </a:lvl1pPr>
      <a:lvl2pPr marL="742950" indent="-285750" algn="l" rtl="0" eaLnBrk="0" fontAlgn="base" hangingPunct="0">
        <a:spcBef>
          <a:spcPct val="20000"/>
        </a:spcBef>
        <a:spcAft>
          <a:spcPct val="0"/>
        </a:spcAft>
        <a:buChar char="–"/>
        <a:defRPr sz="2400">
          <a:solidFill>
            <a:srgbClr val="0050B4"/>
          </a:solidFill>
          <a:latin typeface="+mn-lt"/>
          <a:ea typeface="+mn-ea"/>
        </a:defRPr>
      </a:lvl2pPr>
      <a:lvl3pPr marL="1143000" indent="-228600" algn="l" rtl="0" eaLnBrk="0" fontAlgn="base" hangingPunct="0">
        <a:spcBef>
          <a:spcPct val="20000"/>
        </a:spcBef>
        <a:spcAft>
          <a:spcPct val="0"/>
        </a:spcAft>
        <a:buChar char="•"/>
        <a:defRPr sz="2000">
          <a:solidFill>
            <a:srgbClr val="0050B4"/>
          </a:solidFill>
          <a:latin typeface="+mn-lt"/>
          <a:ea typeface="+mn-ea"/>
        </a:defRPr>
      </a:lvl3pPr>
      <a:lvl4pPr marL="1600200" indent="-228600" algn="l" rtl="0" eaLnBrk="0" fontAlgn="base" hangingPunct="0">
        <a:spcBef>
          <a:spcPct val="20000"/>
        </a:spcBef>
        <a:spcAft>
          <a:spcPct val="0"/>
        </a:spcAft>
        <a:buChar char="–"/>
        <a:defRPr sz="2000">
          <a:solidFill>
            <a:srgbClr val="0050B4"/>
          </a:solidFill>
          <a:latin typeface="+mn-lt"/>
          <a:ea typeface="+mn-ea"/>
        </a:defRPr>
      </a:lvl4pPr>
      <a:lvl5pPr marL="2057400" indent="-228600" algn="l" rtl="0" eaLnBrk="0" fontAlgn="base" hangingPunct="0">
        <a:spcBef>
          <a:spcPct val="20000"/>
        </a:spcBef>
        <a:spcAft>
          <a:spcPct val="0"/>
        </a:spcAft>
        <a:buChar char="»"/>
        <a:defRPr sz="2000">
          <a:solidFill>
            <a:srgbClr val="0050B4"/>
          </a:solidFill>
          <a:latin typeface="+mn-lt"/>
          <a:ea typeface="+mn-ea"/>
        </a:defRPr>
      </a:lvl5pPr>
      <a:lvl6pPr marL="2514600" indent="-228600" algn="l" rtl="0" fontAlgn="base">
        <a:spcBef>
          <a:spcPct val="20000"/>
        </a:spcBef>
        <a:spcAft>
          <a:spcPct val="0"/>
        </a:spcAft>
        <a:buChar char="»"/>
        <a:defRPr>
          <a:solidFill>
            <a:srgbClr val="0050B4"/>
          </a:solidFill>
          <a:latin typeface="+mn-lt"/>
          <a:ea typeface="+mn-ea"/>
        </a:defRPr>
      </a:lvl6pPr>
      <a:lvl7pPr marL="2971800" indent="-228600" algn="l" rtl="0" fontAlgn="base">
        <a:spcBef>
          <a:spcPct val="20000"/>
        </a:spcBef>
        <a:spcAft>
          <a:spcPct val="0"/>
        </a:spcAft>
        <a:buChar char="»"/>
        <a:defRPr>
          <a:solidFill>
            <a:srgbClr val="0050B4"/>
          </a:solidFill>
          <a:latin typeface="+mn-lt"/>
          <a:ea typeface="+mn-ea"/>
        </a:defRPr>
      </a:lvl7pPr>
      <a:lvl8pPr marL="3429000" indent="-228600" algn="l" rtl="0" fontAlgn="base">
        <a:spcBef>
          <a:spcPct val="20000"/>
        </a:spcBef>
        <a:spcAft>
          <a:spcPct val="0"/>
        </a:spcAft>
        <a:buChar char="»"/>
        <a:defRPr>
          <a:solidFill>
            <a:srgbClr val="0050B4"/>
          </a:solidFill>
          <a:latin typeface="+mn-lt"/>
          <a:ea typeface="+mn-ea"/>
        </a:defRPr>
      </a:lvl8pPr>
      <a:lvl9pPr marL="3886200" indent="-228600" algn="l" rtl="0" fontAlgn="base">
        <a:spcBef>
          <a:spcPct val="20000"/>
        </a:spcBef>
        <a:spcAft>
          <a:spcPct val="0"/>
        </a:spcAft>
        <a:buChar char="»"/>
        <a:defRPr>
          <a:solidFill>
            <a:srgbClr val="0050B4"/>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9" descr="PPTC0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03" r:id="rId1"/>
  </p:sldLayoutIdLst>
  <p:transition>
    <p:fade/>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altLang="zh-CN" sz="2800" dirty="0" smtClean="0"/>
              <a:t>WEB</a:t>
            </a:r>
            <a:r>
              <a:rPr lang="zh-CN" altLang="en-US" sz="2800" dirty="0" smtClean="0"/>
              <a:t>流量监控</a:t>
            </a:r>
            <a:r>
              <a:rPr lang="zh-CN" altLang="en-US" sz="2800" dirty="0"/>
              <a:t>防御</a:t>
            </a:r>
            <a:r>
              <a:rPr lang="zh-CN" altLang="en-US" sz="2800" dirty="0" smtClean="0"/>
              <a:t>系统</a:t>
            </a:r>
          </a:p>
        </p:txBody>
      </p:sp>
      <p:sp>
        <p:nvSpPr>
          <p:cNvPr id="4099" name="Rectangle 3"/>
          <p:cNvSpPr>
            <a:spLocks noGrp="1" noChangeArrowheads="1"/>
          </p:cNvSpPr>
          <p:nvPr>
            <p:ph type="subTitle" idx="1"/>
          </p:nvPr>
        </p:nvSpPr>
        <p:spPr>
          <a:xfrm>
            <a:off x="500034" y="4143380"/>
            <a:ext cx="4406902" cy="1143008"/>
          </a:xfrm>
        </p:spPr>
        <p:txBody>
          <a:bodyPr/>
          <a:lstStyle/>
          <a:p>
            <a:pPr eaLnBrk="1" hangingPunct="1">
              <a:lnSpc>
                <a:spcPct val="90000"/>
              </a:lnSpc>
            </a:pPr>
            <a:r>
              <a:rPr lang="zh-CN" altLang="en-US" sz="2400" dirty="0" smtClean="0"/>
              <a:t>人人安全中心  </a:t>
            </a:r>
            <a:r>
              <a:rPr lang="zh-CN" altLang="en-US" sz="2400" dirty="0"/>
              <a:t>丁冠</a:t>
            </a:r>
            <a:r>
              <a:rPr lang="zh-CN" altLang="en-US" sz="2400" dirty="0" smtClean="0"/>
              <a:t>宇</a:t>
            </a:r>
            <a:endParaRPr lang="en-US" altLang="zh-CN" sz="2400" dirty="0" smtClean="0"/>
          </a:p>
          <a:p>
            <a:pPr eaLnBrk="1" hangingPunct="1">
              <a:lnSpc>
                <a:spcPct val="90000"/>
              </a:lnSpc>
            </a:pPr>
            <a:r>
              <a:rPr lang="en-US" altLang="zh-CN" sz="2400" dirty="0" smtClean="0"/>
              <a:t>QQ: 675020908</a:t>
            </a:r>
          </a:p>
          <a:p>
            <a:pPr eaLnBrk="1" hangingPunct="1">
              <a:lnSpc>
                <a:spcPct val="90000"/>
              </a:lnSpc>
            </a:pPr>
            <a:r>
              <a:rPr lang="en-US" altLang="zh-CN" sz="2400" dirty="0" smtClean="0"/>
              <a:t>Mobile: 18611751619</a:t>
            </a:r>
            <a:endParaRPr lang="zh-CN" altLang="zh-CN" sz="2400" dirty="0" smtClean="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94122"/>
          </a:xfrm>
        </p:spPr>
        <p:txBody>
          <a:bodyPr/>
          <a:lstStyle/>
          <a:p>
            <a:r>
              <a:rPr lang="zh-CN" altLang="en-US" dirty="0" smtClean="0"/>
              <a:t>首部链表与</a:t>
            </a:r>
            <a:r>
              <a:rPr lang="zh-CN" altLang="en-US" dirty="0" smtClean="0"/>
              <a:t>分片的关系</a:t>
            </a:r>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268760"/>
            <a:ext cx="8640960"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39784"/>
          </a:xfrm>
        </p:spPr>
        <p:txBody>
          <a:bodyPr/>
          <a:lstStyle/>
          <a:p>
            <a:r>
              <a:rPr lang="en-US" altLang="zh-CN" dirty="0" smtClean="0"/>
              <a:t>TCP </a:t>
            </a:r>
            <a:r>
              <a:rPr lang="zh-CN" altLang="en-US" dirty="0" smtClean="0"/>
              <a:t>会话</a:t>
            </a:r>
            <a:endParaRPr lang="zh-CN" altLang="en-US" dirty="0"/>
          </a:p>
        </p:txBody>
      </p:sp>
      <p:sp>
        <p:nvSpPr>
          <p:cNvPr id="3" name="内容占位符 2"/>
          <p:cNvSpPr>
            <a:spLocks noGrp="1"/>
          </p:cNvSpPr>
          <p:nvPr>
            <p:ph idx="1"/>
          </p:nvPr>
        </p:nvSpPr>
        <p:spPr>
          <a:xfrm>
            <a:off x="457200" y="1340768"/>
            <a:ext cx="8229600" cy="4785395"/>
          </a:xfrm>
        </p:spPr>
        <p:txBody>
          <a:bodyPr/>
          <a:lstStyle/>
          <a:p>
            <a:r>
              <a:rPr lang="en-US" altLang="zh-CN" dirty="0" smtClean="0">
                <a:solidFill>
                  <a:schemeClr val="tx1"/>
                </a:solidFill>
              </a:rPr>
              <a:t>TCP</a:t>
            </a:r>
            <a:r>
              <a:rPr lang="zh-CN" altLang="en-US" dirty="0" smtClean="0">
                <a:solidFill>
                  <a:schemeClr val="tx1"/>
                </a:solidFill>
              </a:rPr>
              <a:t>三次握手</a:t>
            </a:r>
            <a:r>
              <a:rPr lang="zh-CN" altLang="en-US" dirty="0" smtClean="0">
                <a:solidFill>
                  <a:schemeClr val="tx1"/>
                </a:solidFill>
              </a:rPr>
              <a:t>，连接建立。</a:t>
            </a:r>
            <a:endParaRPr lang="en-US" altLang="zh-CN" dirty="0" smtClean="0">
              <a:solidFill>
                <a:schemeClr val="tx1"/>
              </a:solidFill>
            </a:endParaRPr>
          </a:p>
          <a:p>
            <a:r>
              <a:rPr lang="en-US" altLang="zh-CN" dirty="0" smtClean="0">
                <a:solidFill>
                  <a:schemeClr val="tx1"/>
                </a:solidFill>
              </a:rPr>
              <a:t>TCP</a:t>
            </a:r>
            <a:r>
              <a:rPr lang="zh-CN" altLang="en-US" dirty="0" smtClean="0">
                <a:solidFill>
                  <a:schemeClr val="tx1"/>
                </a:solidFill>
              </a:rPr>
              <a:t>数据</a:t>
            </a:r>
            <a:r>
              <a:rPr lang="zh-CN" altLang="en-US" dirty="0" smtClean="0">
                <a:solidFill>
                  <a:schemeClr val="tx1"/>
                </a:solidFill>
              </a:rPr>
              <a:t>传输。</a:t>
            </a:r>
            <a:endParaRPr lang="en-US" altLang="zh-CN" dirty="0" smtClean="0">
              <a:solidFill>
                <a:schemeClr val="tx1"/>
              </a:solidFill>
            </a:endParaRPr>
          </a:p>
          <a:p>
            <a:pPr marL="342900" lvl="1" indent="-342900">
              <a:buChar char="•"/>
            </a:pPr>
            <a:r>
              <a:rPr lang="zh-CN" altLang="en-US" sz="2800" dirty="0" smtClean="0">
                <a:solidFill>
                  <a:schemeClr val="tx1"/>
                </a:solidFill>
                <a:cs typeface="+mn-cs"/>
              </a:rPr>
              <a:t>序号</a:t>
            </a:r>
            <a:r>
              <a:rPr lang="zh-CN" altLang="en-US" sz="2800" dirty="0">
                <a:solidFill>
                  <a:schemeClr val="tx1"/>
                </a:solidFill>
                <a:cs typeface="+mn-cs"/>
              </a:rPr>
              <a:t>与确认号之间的</a:t>
            </a:r>
            <a:r>
              <a:rPr lang="zh-CN" altLang="en-US" sz="2800" dirty="0" smtClean="0">
                <a:solidFill>
                  <a:schemeClr val="tx1"/>
                </a:solidFill>
                <a:cs typeface="+mn-cs"/>
              </a:rPr>
              <a:t>关系</a:t>
            </a:r>
            <a:endParaRPr lang="en-US" altLang="zh-CN" dirty="0">
              <a:solidFill>
                <a:schemeClr val="tx1"/>
              </a:solidFill>
              <a:cs typeface="+mn-cs"/>
            </a:endParaRPr>
          </a:p>
          <a:p>
            <a:pPr lvl="1"/>
            <a:r>
              <a:rPr lang="zh-CN" altLang="en-US" dirty="0">
                <a:solidFill>
                  <a:schemeClr val="tx1"/>
                </a:solidFill>
              </a:rPr>
              <a:t>假设发送方的数据长度为</a:t>
            </a:r>
            <a:r>
              <a:rPr lang="en-US" altLang="zh-CN" dirty="0">
                <a:solidFill>
                  <a:schemeClr val="tx1"/>
                </a:solidFill>
              </a:rPr>
              <a:t>N</a:t>
            </a:r>
            <a:r>
              <a:rPr lang="zh-CN" altLang="en-US" dirty="0">
                <a:solidFill>
                  <a:schemeClr val="tx1"/>
                </a:solidFill>
              </a:rPr>
              <a:t>，序号为</a:t>
            </a:r>
            <a:r>
              <a:rPr lang="en-US" altLang="zh-CN" dirty="0">
                <a:solidFill>
                  <a:schemeClr val="tx1"/>
                </a:solidFill>
              </a:rPr>
              <a:t>SEQ</a:t>
            </a:r>
            <a:r>
              <a:rPr lang="zh-CN" altLang="en-US" dirty="0">
                <a:solidFill>
                  <a:schemeClr val="tx1"/>
                </a:solidFill>
              </a:rPr>
              <a:t>，确认号为</a:t>
            </a:r>
            <a:r>
              <a:rPr lang="en-US" altLang="zh-CN" dirty="0">
                <a:solidFill>
                  <a:schemeClr val="tx1"/>
                </a:solidFill>
              </a:rPr>
              <a:t>ACK</a:t>
            </a:r>
            <a:r>
              <a:rPr lang="zh-CN" altLang="en-US" dirty="0">
                <a:solidFill>
                  <a:schemeClr val="tx1"/>
                </a:solidFill>
              </a:rPr>
              <a:t>，则下一个将要发送数据包的序号为</a:t>
            </a:r>
            <a:r>
              <a:rPr lang="en-US" altLang="zh-CN" dirty="0" smtClean="0">
                <a:solidFill>
                  <a:schemeClr val="tx1"/>
                </a:solidFill>
              </a:rPr>
              <a:t>SEQ+N</a:t>
            </a:r>
            <a:r>
              <a:rPr lang="zh-CN" altLang="en-US" dirty="0" smtClean="0">
                <a:solidFill>
                  <a:schemeClr val="tx1"/>
                </a:solidFill>
              </a:rPr>
              <a:t>；</a:t>
            </a:r>
            <a:endParaRPr lang="en-US" altLang="zh-CN" dirty="0">
              <a:solidFill>
                <a:schemeClr val="tx1"/>
              </a:solidFill>
            </a:endParaRPr>
          </a:p>
          <a:p>
            <a:pPr lvl="1"/>
            <a:r>
              <a:rPr lang="zh-CN" altLang="en-US" sz="2400" dirty="0" smtClean="0">
                <a:solidFill>
                  <a:schemeClr val="tx1"/>
                </a:solidFill>
              </a:rPr>
              <a:t>接收方发送应答包的序号为</a:t>
            </a:r>
            <a:r>
              <a:rPr lang="en-US" altLang="zh-CN" sz="2400" dirty="0" smtClean="0">
                <a:solidFill>
                  <a:schemeClr val="tx1"/>
                </a:solidFill>
              </a:rPr>
              <a:t>ACK</a:t>
            </a:r>
            <a:r>
              <a:rPr lang="zh-CN" altLang="en-US" sz="2400" dirty="0" smtClean="0">
                <a:solidFill>
                  <a:schemeClr val="tx1"/>
                </a:solidFill>
              </a:rPr>
              <a:t>，确认号为</a:t>
            </a:r>
            <a:r>
              <a:rPr lang="en-US" altLang="zh-CN" sz="2400" dirty="0" smtClean="0">
                <a:solidFill>
                  <a:schemeClr val="tx1"/>
                </a:solidFill>
              </a:rPr>
              <a:t>SEQ+N</a:t>
            </a:r>
            <a:r>
              <a:rPr lang="zh-CN" altLang="en-US" sz="2400" dirty="0" smtClean="0">
                <a:solidFill>
                  <a:schemeClr val="tx1"/>
                </a:solidFill>
              </a:rPr>
              <a:t>，表示接收方已经收到了确认收到了长度为</a:t>
            </a:r>
            <a:r>
              <a:rPr lang="en-US" altLang="zh-CN" sz="2400" dirty="0" smtClean="0">
                <a:solidFill>
                  <a:schemeClr val="tx1"/>
                </a:solidFill>
              </a:rPr>
              <a:t>N</a:t>
            </a:r>
            <a:r>
              <a:rPr lang="zh-CN" altLang="en-US" sz="2400" dirty="0" smtClean="0">
                <a:solidFill>
                  <a:schemeClr val="tx1"/>
                </a:solidFill>
              </a:rPr>
              <a:t>的数据；</a:t>
            </a:r>
            <a:endParaRPr lang="en-US" altLang="zh-CN" sz="2400" dirty="0" smtClean="0">
              <a:solidFill>
                <a:schemeClr val="tx1"/>
              </a:solidFill>
            </a:endParaRPr>
          </a:p>
          <a:p>
            <a:pPr marL="342900" lvl="1" indent="-342900">
              <a:buChar char="•"/>
            </a:pPr>
            <a:r>
              <a:rPr lang="en-US" altLang="zh-CN" sz="2800" dirty="0">
                <a:solidFill>
                  <a:schemeClr val="tx1"/>
                </a:solidFill>
                <a:cs typeface="+mn-cs"/>
              </a:rPr>
              <a:t>TCP</a:t>
            </a:r>
            <a:r>
              <a:rPr lang="zh-CN" altLang="en-US" sz="2800" dirty="0">
                <a:solidFill>
                  <a:schemeClr val="tx1"/>
                </a:solidFill>
                <a:cs typeface="+mn-cs"/>
              </a:rPr>
              <a:t>四次挥手，关闭连接；</a:t>
            </a:r>
            <a:endParaRPr lang="en-US" altLang="zh-CN" sz="2800" dirty="0">
              <a:solidFill>
                <a:schemeClr val="tx1"/>
              </a:solidFill>
              <a:cs typeface="+mn-cs"/>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39784"/>
          </a:xfrm>
        </p:spPr>
        <p:txBody>
          <a:bodyPr/>
          <a:lstStyle/>
          <a:p>
            <a:r>
              <a:rPr lang="en-US" altLang="zh-CN" dirty="0" smtClean="0"/>
              <a:t>TCP </a:t>
            </a:r>
            <a:r>
              <a:rPr lang="zh-CN" altLang="en-US" dirty="0" smtClean="0"/>
              <a:t>流</a:t>
            </a:r>
            <a:r>
              <a:rPr lang="zh-CN" altLang="en-US" dirty="0" smtClean="0"/>
              <a:t>重组 </a:t>
            </a:r>
            <a:r>
              <a:rPr lang="zh-CN" altLang="en-US" dirty="0" smtClean="0"/>
              <a:t>过程</a:t>
            </a:r>
            <a:endParaRPr lang="zh-CN" altLang="en-US" dirty="0"/>
          </a:p>
        </p:txBody>
      </p:sp>
      <p:sp>
        <p:nvSpPr>
          <p:cNvPr id="3" name="内容占位符 2"/>
          <p:cNvSpPr>
            <a:spLocks noGrp="1"/>
          </p:cNvSpPr>
          <p:nvPr>
            <p:ph idx="1"/>
          </p:nvPr>
        </p:nvSpPr>
        <p:spPr>
          <a:xfrm>
            <a:off x="323528" y="1340768"/>
            <a:ext cx="8496944" cy="4785395"/>
          </a:xfrm>
        </p:spPr>
        <p:txBody>
          <a:bodyPr/>
          <a:lstStyle/>
          <a:p>
            <a:pPr marL="457200" lvl="1" indent="0">
              <a:buNone/>
            </a:pPr>
            <a:r>
              <a:rPr lang="zh-CN" altLang="en-US" dirty="0">
                <a:solidFill>
                  <a:schemeClr val="tx1"/>
                </a:solidFill>
              </a:rPr>
              <a:t>实际上重组就是对链表的插入和删除的过程。</a:t>
            </a:r>
            <a:endParaRPr lang="en-US" altLang="zh-CN" dirty="0" smtClean="0">
              <a:solidFill>
                <a:schemeClr val="tx1"/>
              </a:solidFill>
            </a:endParaRPr>
          </a:p>
          <a:p>
            <a:pPr marL="457200" lvl="1" indent="0">
              <a:buNone/>
            </a:pPr>
            <a:r>
              <a:rPr lang="zh-CN" altLang="en-US" dirty="0" smtClean="0">
                <a:solidFill>
                  <a:schemeClr val="tx1"/>
                </a:solidFill>
              </a:rPr>
              <a:t>初始化</a:t>
            </a:r>
            <a:r>
              <a:rPr lang="en-US" altLang="zh-CN" dirty="0" smtClean="0">
                <a:solidFill>
                  <a:schemeClr val="tx1"/>
                </a:solidFill>
              </a:rPr>
              <a:t>TCP Session</a:t>
            </a:r>
            <a:r>
              <a:rPr lang="zh-CN" altLang="en-US" dirty="0" smtClean="0">
                <a:solidFill>
                  <a:schemeClr val="tx1"/>
                </a:solidFill>
              </a:rPr>
              <a:t>的</a:t>
            </a:r>
            <a:r>
              <a:rPr lang="en-US" altLang="zh-CN" dirty="0">
                <a:solidFill>
                  <a:schemeClr val="tx1"/>
                </a:solidFill>
              </a:rPr>
              <a:t>H</a:t>
            </a:r>
            <a:r>
              <a:rPr lang="en-US" altLang="zh-CN" dirty="0" smtClean="0">
                <a:solidFill>
                  <a:schemeClr val="tx1"/>
                </a:solidFill>
              </a:rPr>
              <a:t>ash</a:t>
            </a:r>
            <a:r>
              <a:rPr lang="zh-CN" altLang="en-US" dirty="0" smtClean="0">
                <a:solidFill>
                  <a:schemeClr val="tx1"/>
                </a:solidFill>
              </a:rPr>
              <a:t>表</a:t>
            </a:r>
            <a:r>
              <a:rPr lang="zh-CN" altLang="en-US" dirty="0" smtClean="0">
                <a:solidFill>
                  <a:schemeClr val="tx1"/>
                </a:solidFill>
              </a:rPr>
              <a:t>，针对</a:t>
            </a:r>
            <a:r>
              <a:rPr lang="zh-CN" altLang="en-US" dirty="0" smtClean="0">
                <a:solidFill>
                  <a:schemeClr val="tx1"/>
                </a:solidFill>
              </a:rPr>
              <a:t>每一次</a:t>
            </a:r>
            <a:r>
              <a:rPr lang="en-US" altLang="zh-CN" dirty="0" smtClean="0">
                <a:solidFill>
                  <a:schemeClr val="tx1"/>
                </a:solidFill>
              </a:rPr>
              <a:t>TCP</a:t>
            </a:r>
            <a:r>
              <a:rPr lang="zh-CN" altLang="en-US" dirty="0" smtClean="0">
                <a:solidFill>
                  <a:schemeClr val="tx1"/>
                </a:solidFill>
              </a:rPr>
              <a:t>连接</a:t>
            </a:r>
            <a:r>
              <a:rPr lang="zh-CN" altLang="en-US" dirty="0">
                <a:solidFill>
                  <a:schemeClr val="tx1"/>
                </a:solidFill>
              </a:rPr>
              <a:t>都</a:t>
            </a:r>
            <a:r>
              <a:rPr lang="zh-CN" altLang="en-US" dirty="0" smtClean="0">
                <a:solidFill>
                  <a:schemeClr val="tx1"/>
                </a:solidFill>
              </a:rPr>
              <a:t>建立</a:t>
            </a:r>
            <a:r>
              <a:rPr lang="zh-CN" altLang="en-US" dirty="0" smtClean="0">
                <a:solidFill>
                  <a:schemeClr val="tx1"/>
                </a:solidFill>
              </a:rPr>
              <a:t>一个</a:t>
            </a:r>
            <a:r>
              <a:rPr lang="en-US" altLang="zh-CN" dirty="0">
                <a:solidFill>
                  <a:schemeClr val="tx1"/>
                </a:solidFill>
              </a:rPr>
              <a:t>TCP Session </a:t>
            </a:r>
            <a:r>
              <a:rPr lang="zh-CN" altLang="en-US" dirty="0" smtClean="0">
                <a:solidFill>
                  <a:schemeClr val="tx1"/>
                </a:solidFill>
              </a:rPr>
              <a:t>。</a:t>
            </a:r>
            <a:endParaRPr lang="en-US" altLang="zh-CN" dirty="0" smtClean="0">
              <a:solidFill>
                <a:schemeClr val="tx1"/>
              </a:solidFill>
            </a:endParaRPr>
          </a:p>
          <a:p>
            <a:pPr marL="457200" lvl="1" indent="0">
              <a:buNone/>
            </a:pPr>
            <a:r>
              <a:rPr lang="zh-CN" altLang="en-US" dirty="0" smtClean="0">
                <a:solidFill>
                  <a:schemeClr val="tx1"/>
                </a:solidFill>
              </a:rPr>
              <a:t>收到</a:t>
            </a:r>
            <a:r>
              <a:rPr lang="zh-CN" altLang="en-US" dirty="0" smtClean="0">
                <a:solidFill>
                  <a:schemeClr val="tx1"/>
                </a:solidFill>
              </a:rPr>
              <a:t>一个</a:t>
            </a:r>
            <a:r>
              <a:rPr lang="zh-CN" altLang="en-US" dirty="0" smtClean="0">
                <a:solidFill>
                  <a:schemeClr val="tx1"/>
                </a:solidFill>
              </a:rPr>
              <a:t>数据段，首先按照此数据段的</a:t>
            </a:r>
            <a:r>
              <a:rPr lang="en-US" altLang="zh-CN" dirty="0" smtClean="0">
                <a:solidFill>
                  <a:schemeClr val="tx1"/>
                </a:solidFill>
              </a:rPr>
              <a:t>(</a:t>
            </a:r>
            <a:r>
              <a:rPr lang="zh-CN" altLang="en-US" dirty="0" smtClean="0">
                <a:solidFill>
                  <a:schemeClr val="tx1"/>
                </a:solidFill>
              </a:rPr>
              <a:t>四元组</a:t>
            </a:r>
            <a:r>
              <a:rPr lang="en-US" altLang="zh-CN" dirty="0" smtClean="0">
                <a:solidFill>
                  <a:schemeClr val="tx1"/>
                </a:solidFill>
              </a:rPr>
              <a:t>)</a:t>
            </a:r>
            <a:r>
              <a:rPr lang="zh-CN" altLang="en-US" dirty="0" smtClean="0">
                <a:solidFill>
                  <a:schemeClr val="tx1"/>
                </a:solidFill>
              </a:rPr>
              <a:t>计算所属</a:t>
            </a:r>
            <a:r>
              <a:rPr lang="en-US" altLang="zh-CN" dirty="0" smtClean="0">
                <a:solidFill>
                  <a:schemeClr val="tx1"/>
                </a:solidFill>
              </a:rPr>
              <a:t>TCP</a:t>
            </a:r>
            <a:r>
              <a:rPr lang="zh-CN" altLang="en-US" dirty="0" smtClean="0">
                <a:solidFill>
                  <a:schemeClr val="tx1"/>
                </a:solidFill>
              </a:rPr>
              <a:t>会话是否已经</a:t>
            </a:r>
            <a:r>
              <a:rPr lang="zh-CN" altLang="en-US" dirty="0" smtClean="0">
                <a:solidFill>
                  <a:schemeClr val="tx1"/>
                </a:solidFill>
              </a:rPr>
              <a:t>在表中存在，</a:t>
            </a:r>
            <a:r>
              <a:rPr lang="zh-CN" altLang="en-US" dirty="0">
                <a:solidFill>
                  <a:schemeClr val="tx1"/>
                </a:solidFill>
              </a:rPr>
              <a:t>若</a:t>
            </a:r>
            <a:r>
              <a:rPr lang="zh-CN" altLang="en-US" dirty="0" smtClean="0">
                <a:solidFill>
                  <a:schemeClr val="tx1"/>
                </a:solidFill>
              </a:rPr>
              <a:t>存在，则根据</a:t>
            </a:r>
            <a:r>
              <a:rPr lang="zh-CN" altLang="en-US" dirty="0" smtClean="0">
                <a:solidFill>
                  <a:schemeClr val="tx1"/>
                </a:solidFill>
              </a:rPr>
              <a:t>序列号将其插入</a:t>
            </a:r>
            <a:r>
              <a:rPr lang="zh-CN" altLang="en-US" dirty="0" smtClean="0">
                <a:solidFill>
                  <a:schemeClr val="tx1"/>
                </a:solidFill>
              </a:rPr>
              <a:t>到所属会话上下文的适当</a:t>
            </a:r>
            <a:r>
              <a:rPr lang="zh-CN" altLang="en-US" dirty="0" smtClean="0">
                <a:solidFill>
                  <a:schemeClr val="tx1"/>
                </a:solidFill>
              </a:rPr>
              <a:t>的位置</a:t>
            </a:r>
            <a:r>
              <a:rPr lang="zh-CN" altLang="en-US" dirty="0" smtClean="0">
                <a:solidFill>
                  <a:schemeClr val="tx1"/>
                </a:solidFill>
              </a:rPr>
              <a:t>。不存在的话，建立</a:t>
            </a:r>
            <a:r>
              <a:rPr lang="zh-CN" altLang="en-US" dirty="0" smtClean="0">
                <a:solidFill>
                  <a:schemeClr val="tx1"/>
                </a:solidFill>
              </a:rPr>
              <a:t>一个</a:t>
            </a:r>
            <a:r>
              <a:rPr lang="en-US" altLang="zh-CN" dirty="0" smtClean="0">
                <a:solidFill>
                  <a:schemeClr val="tx1"/>
                </a:solidFill>
              </a:rPr>
              <a:t>TCP Session</a:t>
            </a:r>
            <a:r>
              <a:rPr lang="zh-CN" altLang="en-US" dirty="0" smtClean="0">
                <a:solidFill>
                  <a:schemeClr val="tx1"/>
                </a:solidFill>
              </a:rPr>
              <a:t>节点并存储</a:t>
            </a:r>
            <a:r>
              <a:rPr lang="zh-CN" altLang="en-US" dirty="0" smtClean="0">
                <a:solidFill>
                  <a:schemeClr val="tx1"/>
                </a:solidFill>
              </a:rPr>
              <a:t>到</a:t>
            </a:r>
            <a:r>
              <a:rPr lang="en-US" altLang="zh-CN" dirty="0" smtClean="0">
                <a:solidFill>
                  <a:schemeClr val="tx1"/>
                </a:solidFill>
              </a:rPr>
              <a:t>HASH</a:t>
            </a:r>
            <a:r>
              <a:rPr lang="zh-CN" altLang="en-US" dirty="0" smtClean="0">
                <a:solidFill>
                  <a:schemeClr val="tx1"/>
                </a:solidFill>
              </a:rPr>
              <a:t>表中。</a:t>
            </a:r>
            <a:endParaRPr lang="en-US" altLang="zh-CN" dirty="0" smtClean="0">
              <a:solidFill>
                <a:schemeClr val="tx1"/>
              </a:solidFill>
            </a:endParaRPr>
          </a:p>
          <a:p>
            <a:pPr marL="457200" lvl="1" indent="0">
              <a:buNone/>
            </a:pPr>
            <a:r>
              <a:rPr lang="zh-CN" altLang="en-US" dirty="0" smtClean="0">
                <a:solidFill>
                  <a:schemeClr val="tx1"/>
                </a:solidFill>
              </a:rPr>
              <a:t>在此</a:t>
            </a:r>
            <a:r>
              <a:rPr lang="zh-CN" altLang="en-US" dirty="0" smtClean="0">
                <a:solidFill>
                  <a:schemeClr val="tx1"/>
                </a:solidFill>
              </a:rPr>
              <a:t>过程中，如果收到的数据包与链表中某一个数据包的序列号和数据长度相同的话，说明是重发包，做丢弃处理，保证链表中每一个数据包的序列号连续，且第一个数据包为</a:t>
            </a:r>
            <a:r>
              <a:rPr lang="en-US" altLang="zh-CN" dirty="0" smtClean="0">
                <a:solidFill>
                  <a:schemeClr val="tx1"/>
                </a:solidFill>
              </a:rPr>
              <a:t>SYN</a:t>
            </a:r>
            <a:r>
              <a:rPr lang="zh-CN" altLang="en-US" dirty="0" smtClean="0">
                <a:solidFill>
                  <a:schemeClr val="tx1"/>
                </a:solidFill>
              </a:rPr>
              <a:t>包，最后一个包为</a:t>
            </a:r>
            <a:r>
              <a:rPr lang="en-US" altLang="zh-CN" dirty="0" smtClean="0">
                <a:solidFill>
                  <a:schemeClr val="tx1"/>
                </a:solidFill>
              </a:rPr>
              <a:t>FIN</a:t>
            </a:r>
            <a:r>
              <a:rPr lang="zh-CN" altLang="en-US" dirty="0" smtClean="0">
                <a:solidFill>
                  <a:schemeClr val="tx1"/>
                </a:solidFill>
              </a:rPr>
              <a:t>包</a:t>
            </a:r>
            <a:r>
              <a:rPr lang="en-US" altLang="zh-CN" dirty="0" smtClean="0">
                <a:solidFill>
                  <a:schemeClr val="tx1"/>
                </a:solidFill>
              </a:rPr>
              <a:t>(</a:t>
            </a:r>
            <a:r>
              <a:rPr lang="zh-CN" altLang="en-US" dirty="0" smtClean="0">
                <a:solidFill>
                  <a:schemeClr val="tx1"/>
                </a:solidFill>
              </a:rPr>
              <a:t>或</a:t>
            </a:r>
            <a:r>
              <a:rPr lang="en-US" altLang="zh-CN" dirty="0" smtClean="0">
                <a:solidFill>
                  <a:schemeClr val="tx1"/>
                </a:solidFill>
              </a:rPr>
              <a:t>RST</a:t>
            </a:r>
            <a:r>
              <a:rPr lang="zh-CN" altLang="en-US" dirty="0" smtClean="0">
                <a:solidFill>
                  <a:schemeClr val="tx1"/>
                </a:solidFill>
              </a:rPr>
              <a:t>包</a:t>
            </a:r>
            <a:r>
              <a:rPr lang="en-US" altLang="zh-CN" dirty="0" smtClean="0">
                <a:solidFill>
                  <a:schemeClr val="tx1"/>
                </a:solidFill>
              </a:rPr>
              <a:t>)</a:t>
            </a:r>
            <a:r>
              <a:rPr lang="zh-CN" altLang="en-US" dirty="0" smtClean="0">
                <a:solidFill>
                  <a:schemeClr val="tx1"/>
                </a:solidFill>
              </a:rPr>
              <a:t>；</a:t>
            </a:r>
            <a:endParaRPr lang="zh-CN" altLang="en-US"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011222"/>
          </a:xfrm>
        </p:spPr>
        <p:txBody>
          <a:bodyPr/>
          <a:lstStyle/>
          <a:p>
            <a:r>
              <a:rPr lang="zh-CN" altLang="en-US" dirty="0" smtClean="0"/>
              <a:t>数据过滤</a:t>
            </a:r>
            <a:endParaRPr lang="zh-CN" altLang="en-US" dirty="0"/>
          </a:p>
        </p:txBody>
      </p:sp>
      <p:sp>
        <p:nvSpPr>
          <p:cNvPr id="3" name="内容占位符 2"/>
          <p:cNvSpPr>
            <a:spLocks noGrp="1"/>
          </p:cNvSpPr>
          <p:nvPr>
            <p:ph idx="1"/>
          </p:nvPr>
        </p:nvSpPr>
        <p:spPr>
          <a:xfrm>
            <a:off x="214282" y="1214422"/>
            <a:ext cx="8472518" cy="4911741"/>
          </a:xfrm>
        </p:spPr>
        <p:txBody>
          <a:bodyPr/>
          <a:lstStyle/>
          <a:p>
            <a:pPr marL="342900" lvl="1" indent="-342900">
              <a:buChar char="•"/>
            </a:pPr>
            <a:r>
              <a:rPr lang="zh-CN" altLang="en-US" sz="2800" dirty="0" smtClean="0">
                <a:solidFill>
                  <a:schemeClr val="tx1"/>
                </a:solidFill>
                <a:cs typeface="+mn-cs"/>
              </a:rPr>
              <a:t>多模匹配</a:t>
            </a:r>
            <a:r>
              <a:rPr lang="zh-CN" altLang="en-US" sz="2800" dirty="0" smtClean="0">
                <a:solidFill>
                  <a:schemeClr val="tx1"/>
                </a:solidFill>
                <a:cs typeface="+mn-cs"/>
              </a:rPr>
              <a:t>：</a:t>
            </a:r>
            <a:endParaRPr lang="en-US" altLang="zh-CN" sz="2800" dirty="0">
              <a:solidFill>
                <a:schemeClr val="tx1"/>
              </a:solidFill>
              <a:cs typeface="+mn-cs"/>
            </a:endParaRPr>
          </a:p>
          <a:p>
            <a:pPr marL="342900" lvl="1" indent="-342900">
              <a:buChar char="•"/>
            </a:pPr>
            <a:r>
              <a:rPr lang="en-US" altLang="zh-CN" sz="2800" dirty="0" err="1" smtClean="0">
                <a:solidFill>
                  <a:schemeClr val="tx1"/>
                </a:solidFill>
                <a:cs typeface="+mn-cs"/>
              </a:rPr>
              <a:t>Pcre</a:t>
            </a:r>
            <a:r>
              <a:rPr lang="zh-CN" altLang="en-US" sz="2800" dirty="0" smtClean="0">
                <a:solidFill>
                  <a:schemeClr val="tx1"/>
                </a:solidFill>
                <a:cs typeface="+mn-cs"/>
              </a:rPr>
              <a:t>正则匹配：</a:t>
            </a:r>
            <a:endParaRPr lang="en-US" altLang="zh-CN" sz="2800" dirty="0" smtClean="0">
              <a:solidFill>
                <a:schemeClr val="tx1"/>
              </a:solidFill>
              <a:cs typeface="+mn-cs"/>
            </a:endParaRPr>
          </a:p>
          <a:p>
            <a:pPr marL="342900" lvl="1" indent="-342900">
              <a:buNone/>
            </a:pPr>
            <a:r>
              <a:rPr lang="zh-CN" altLang="en-US" dirty="0" smtClean="0">
                <a:solidFill>
                  <a:schemeClr val="tx1"/>
                </a:solidFill>
                <a:cs typeface="+mn-cs"/>
              </a:rPr>
              <a:t>多模与</a:t>
            </a:r>
            <a:r>
              <a:rPr lang="en-US" altLang="zh-CN" dirty="0" err="1" smtClean="0">
                <a:solidFill>
                  <a:schemeClr val="tx1"/>
                </a:solidFill>
                <a:cs typeface="+mn-cs"/>
              </a:rPr>
              <a:t>Pcre</a:t>
            </a:r>
            <a:r>
              <a:rPr lang="zh-CN" altLang="en-US" dirty="0" smtClean="0">
                <a:solidFill>
                  <a:schemeClr val="tx1"/>
                </a:solidFill>
                <a:cs typeface="+mn-cs"/>
              </a:rPr>
              <a:t>正则匹配相结合进行高效关键字过滤；</a:t>
            </a:r>
            <a:endParaRPr lang="en-US" altLang="zh-CN" dirty="0" smtClean="0">
              <a:solidFill>
                <a:schemeClr val="tx1"/>
              </a:solidFill>
              <a:cs typeface="+mn-cs"/>
            </a:endParaRPr>
          </a:p>
          <a:p>
            <a:pPr marL="342900" lvl="1" indent="-342900">
              <a:buNone/>
            </a:pPr>
            <a:r>
              <a:rPr lang="en-US" altLang="zh-CN" dirty="0" smtClean="0">
                <a:solidFill>
                  <a:schemeClr val="tx1"/>
                </a:solidFill>
                <a:cs typeface="+mn-cs"/>
              </a:rPr>
              <a:t>1</a:t>
            </a:r>
            <a:r>
              <a:rPr lang="zh-CN" altLang="en-US" dirty="0" smtClean="0">
                <a:solidFill>
                  <a:schemeClr val="tx1"/>
                </a:solidFill>
                <a:cs typeface="+mn-cs"/>
              </a:rPr>
              <a:t>、根据所有敏感关键字构建字典树；</a:t>
            </a:r>
            <a:endParaRPr lang="en-US" altLang="zh-CN" dirty="0" smtClean="0">
              <a:solidFill>
                <a:schemeClr val="tx1"/>
              </a:solidFill>
              <a:cs typeface="+mn-cs"/>
            </a:endParaRPr>
          </a:p>
          <a:p>
            <a:pPr marL="342900" lvl="1" indent="-342900">
              <a:buNone/>
            </a:pPr>
            <a:r>
              <a:rPr lang="en-US" altLang="zh-CN" dirty="0" smtClean="0">
                <a:solidFill>
                  <a:schemeClr val="tx1"/>
                </a:solidFill>
                <a:cs typeface="+mn-cs"/>
              </a:rPr>
              <a:t>2</a:t>
            </a:r>
            <a:r>
              <a:rPr lang="zh-CN" altLang="en-US" dirty="0" smtClean="0">
                <a:solidFill>
                  <a:schemeClr val="tx1"/>
                </a:solidFill>
                <a:cs typeface="+mn-cs"/>
              </a:rPr>
              <a:t>、所有被关注的数据先通过字典树进行一次匹配；</a:t>
            </a:r>
            <a:endParaRPr lang="en-US" altLang="zh-CN" dirty="0" smtClean="0">
              <a:solidFill>
                <a:schemeClr val="tx1"/>
              </a:solidFill>
              <a:cs typeface="+mn-cs"/>
            </a:endParaRPr>
          </a:p>
          <a:p>
            <a:pPr marL="342900" lvl="1" indent="-342900">
              <a:buNone/>
            </a:pPr>
            <a:r>
              <a:rPr lang="en-US" altLang="zh-CN" dirty="0" smtClean="0">
                <a:solidFill>
                  <a:schemeClr val="tx1"/>
                </a:solidFill>
                <a:cs typeface="+mn-cs"/>
              </a:rPr>
              <a:t>3</a:t>
            </a:r>
            <a:r>
              <a:rPr lang="zh-CN" altLang="en-US" dirty="0" smtClean="0">
                <a:solidFill>
                  <a:schemeClr val="tx1"/>
                </a:solidFill>
                <a:cs typeface="+mn-cs"/>
              </a:rPr>
              <a:t>、将匹配成功的数据再进行一次</a:t>
            </a:r>
            <a:r>
              <a:rPr lang="en-US" altLang="zh-CN" dirty="0" smtClean="0">
                <a:solidFill>
                  <a:schemeClr val="tx1"/>
                </a:solidFill>
                <a:cs typeface="+mn-cs"/>
              </a:rPr>
              <a:t>Pcre</a:t>
            </a:r>
            <a:r>
              <a:rPr lang="zh-CN" altLang="en-US" dirty="0" smtClean="0">
                <a:solidFill>
                  <a:schemeClr val="tx1"/>
                </a:solidFill>
                <a:cs typeface="+mn-cs"/>
              </a:rPr>
              <a:t>关键字正则匹配；</a:t>
            </a:r>
            <a:endParaRPr lang="en-US" altLang="zh-CN" dirty="0" smtClean="0">
              <a:solidFill>
                <a:schemeClr val="tx1"/>
              </a:solidFill>
              <a:cs typeface="+mn-cs"/>
            </a:endParaRPr>
          </a:p>
          <a:p>
            <a:pPr marL="342900" lvl="1" indent="-342900">
              <a:buNone/>
            </a:pPr>
            <a:r>
              <a:rPr lang="en-US" altLang="zh-CN" dirty="0" smtClean="0">
                <a:solidFill>
                  <a:schemeClr val="tx1"/>
                </a:solidFill>
                <a:cs typeface="+mn-cs"/>
              </a:rPr>
              <a:t>4</a:t>
            </a:r>
            <a:r>
              <a:rPr lang="zh-CN" altLang="en-US" dirty="0" smtClean="0">
                <a:solidFill>
                  <a:schemeClr val="tx1"/>
                </a:solidFill>
                <a:cs typeface="+mn-cs"/>
              </a:rPr>
              <a:t>、将两次全都匹配成功的，算做一次恶意的连接请求；</a:t>
            </a:r>
            <a:endParaRPr lang="en-US" altLang="zh-CN" dirty="0" smtClean="0">
              <a:solidFill>
                <a:schemeClr val="tx1"/>
              </a:solidFill>
              <a:cs typeface="+mn-cs"/>
            </a:endParaRPr>
          </a:p>
          <a:p>
            <a:pPr marL="342900" lvl="1" indent="-342900">
              <a:buNone/>
            </a:pPr>
            <a:endParaRPr lang="zh-CN" altLang="en-US" dirty="0" smtClean="0">
              <a:solidFill>
                <a:schemeClr val="tx1"/>
              </a:solidFill>
              <a:cs typeface="+mn-cs"/>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011222"/>
          </a:xfrm>
        </p:spPr>
        <p:txBody>
          <a:bodyPr/>
          <a:lstStyle/>
          <a:p>
            <a:r>
              <a:rPr lang="en-US" altLang="zh-CN" dirty="0" smtClean="0"/>
              <a:t>TCP </a:t>
            </a:r>
            <a:r>
              <a:rPr lang="zh-CN" altLang="en-US" dirty="0" smtClean="0"/>
              <a:t>会话阻断</a:t>
            </a:r>
            <a:endParaRPr lang="zh-CN" altLang="en-US" dirty="0"/>
          </a:p>
        </p:txBody>
      </p:sp>
      <p:sp>
        <p:nvSpPr>
          <p:cNvPr id="3" name="内容占位符 2"/>
          <p:cNvSpPr>
            <a:spLocks noGrp="1"/>
          </p:cNvSpPr>
          <p:nvPr>
            <p:ph idx="1"/>
          </p:nvPr>
        </p:nvSpPr>
        <p:spPr>
          <a:xfrm>
            <a:off x="285720" y="1500174"/>
            <a:ext cx="8401080" cy="4625989"/>
          </a:xfrm>
        </p:spPr>
        <p:txBody>
          <a:bodyPr/>
          <a:lstStyle/>
          <a:p>
            <a:r>
              <a:rPr lang="zh-CN" altLang="en-US" dirty="0" smtClean="0">
                <a:solidFill>
                  <a:schemeClr val="tx1"/>
                </a:solidFill>
              </a:rPr>
              <a:t>连接中断</a:t>
            </a:r>
            <a:r>
              <a:rPr lang="en-US" altLang="zh-CN" dirty="0" smtClean="0">
                <a:solidFill>
                  <a:schemeClr val="tx1"/>
                </a:solidFill>
              </a:rPr>
              <a:t>: </a:t>
            </a:r>
          </a:p>
          <a:p>
            <a:pPr lvl="1"/>
            <a:r>
              <a:rPr lang="zh-CN" altLang="en-US" dirty="0" smtClean="0">
                <a:solidFill>
                  <a:schemeClr val="tx1"/>
                </a:solidFill>
              </a:rPr>
              <a:t>根据</a:t>
            </a:r>
            <a:r>
              <a:rPr lang="zh-CN" altLang="en-US" dirty="0" smtClean="0">
                <a:solidFill>
                  <a:schemeClr val="tx1"/>
                </a:solidFill>
              </a:rPr>
              <a:t>网络协议，中途切断通讯，攻击在达到目的之前就被阻断。</a:t>
            </a:r>
            <a:r>
              <a:rPr lang="en-US" altLang="zh-CN" dirty="0" smtClean="0">
                <a:solidFill>
                  <a:schemeClr val="tx1"/>
                </a:solidFill>
              </a:rPr>
              <a:t>(</a:t>
            </a:r>
            <a:r>
              <a:rPr lang="zh-CN" altLang="en-US" dirty="0" smtClean="0">
                <a:solidFill>
                  <a:schemeClr val="tx1"/>
                </a:solidFill>
              </a:rPr>
              <a:t>依赖部署方式</a:t>
            </a:r>
            <a:r>
              <a:rPr lang="en-US" altLang="zh-CN" dirty="0" smtClean="0">
                <a:solidFill>
                  <a:schemeClr val="tx1"/>
                </a:solidFill>
              </a:rPr>
              <a:t>:</a:t>
            </a:r>
            <a:r>
              <a:rPr lang="zh-CN" altLang="en-US" dirty="0" smtClean="0">
                <a:solidFill>
                  <a:schemeClr val="tx1"/>
                </a:solidFill>
              </a:rPr>
              <a:t>代理模式或者桥模式部署</a:t>
            </a:r>
            <a:r>
              <a:rPr lang="en-US" altLang="zh-CN" dirty="0" smtClean="0">
                <a:solidFill>
                  <a:schemeClr val="tx1"/>
                </a:solidFill>
              </a:rPr>
              <a:t>)</a:t>
            </a:r>
          </a:p>
          <a:p>
            <a:r>
              <a:rPr lang="zh-CN" altLang="en-US" dirty="0" smtClean="0">
                <a:solidFill>
                  <a:schemeClr val="tx1"/>
                </a:solidFill>
              </a:rPr>
              <a:t>连接重置</a:t>
            </a:r>
            <a:r>
              <a:rPr lang="en-US" altLang="zh-CN" dirty="0" smtClean="0">
                <a:solidFill>
                  <a:schemeClr val="tx1"/>
                </a:solidFill>
              </a:rPr>
              <a:t>:</a:t>
            </a:r>
          </a:p>
          <a:p>
            <a:pPr lvl="1"/>
            <a:r>
              <a:rPr lang="zh-CN" altLang="en-US" dirty="0" smtClean="0">
                <a:solidFill>
                  <a:schemeClr val="tx1"/>
                </a:solidFill>
              </a:rPr>
              <a:t>各种部署模式的</a:t>
            </a:r>
            <a:r>
              <a:rPr lang="en-US" altLang="zh-CN" dirty="0" smtClean="0">
                <a:solidFill>
                  <a:schemeClr val="tx1"/>
                </a:solidFill>
              </a:rPr>
              <a:t>WAF</a:t>
            </a:r>
            <a:r>
              <a:rPr lang="zh-CN" altLang="en-US" dirty="0" smtClean="0">
                <a:solidFill>
                  <a:schemeClr val="tx1"/>
                </a:solidFill>
              </a:rPr>
              <a:t>都可以通过重置</a:t>
            </a:r>
            <a:r>
              <a:rPr lang="en-US" altLang="zh-CN" dirty="0" smtClean="0">
                <a:solidFill>
                  <a:schemeClr val="tx1"/>
                </a:solidFill>
              </a:rPr>
              <a:t>TCP</a:t>
            </a:r>
            <a:r>
              <a:rPr lang="zh-CN" altLang="en-US" dirty="0" smtClean="0">
                <a:solidFill>
                  <a:schemeClr val="tx1"/>
                </a:solidFill>
              </a:rPr>
              <a:t>连接的方式的方法来阻断攻击。</a:t>
            </a:r>
            <a:endParaRPr lang="en-US" altLang="zh-CN" dirty="0" smtClean="0">
              <a:solidFill>
                <a:schemeClr val="tx1"/>
              </a:solidFill>
            </a:endParaRPr>
          </a:p>
          <a:p>
            <a:r>
              <a:rPr lang="zh-CN" altLang="en-US" dirty="0" smtClean="0">
                <a:solidFill>
                  <a:schemeClr val="tx1"/>
                </a:solidFill>
              </a:rPr>
              <a:t>与第三方设备联动</a:t>
            </a:r>
            <a:r>
              <a:rPr lang="en-US" altLang="zh-CN" dirty="0" smtClean="0">
                <a:solidFill>
                  <a:schemeClr val="tx1"/>
                </a:solidFill>
              </a:rPr>
              <a:t>:</a:t>
            </a:r>
          </a:p>
          <a:p>
            <a:pPr lvl="1"/>
            <a:r>
              <a:rPr lang="zh-CN" altLang="en-US" dirty="0" smtClean="0">
                <a:solidFill>
                  <a:schemeClr val="tx1"/>
                </a:solidFill>
              </a:rPr>
              <a:t>发现</a:t>
            </a:r>
            <a:r>
              <a:rPr lang="zh-CN" altLang="en-US" dirty="0" smtClean="0">
                <a:solidFill>
                  <a:schemeClr val="tx1"/>
                </a:solidFill>
              </a:rPr>
              <a:t>攻击时通知其他设备</a:t>
            </a:r>
            <a:r>
              <a:rPr lang="en-US" altLang="zh-CN" dirty="0" smtClean="0">
                <a:solidFill>
                  <a:schemeClr val="tx1"/>
                </a:solidFill>
              </a:rPr>
              <a:t>(</a:t>
            </a:r>
            <a:r>
              <a:rPr lang="zh-CN" altLang="en-US" dirty="0" smtClean="0">
                <a:solidFill>
                  <a:schemeClr val="tx1"/>
                </a:solidFill>
              </a:rPr>
              <a:t>如路由器或防火墙</a:t>
            </a:r>
            <a:r>
              <a:rPr lang="en-US" altLang="zh-CN" dirty="0" smtClean="0">
                <a:solidFill>
                  <a:schemeClr val="tx1"/>
                </a:solidFill>
              </a:rPr>
              <a:t>,IPS</a:t>
            </a:r>
            <a:r>
              <a:rPr lang="zh-CN" altLang="en-US" dirty="0" smtClean="0">
                <a:solidFill>
                  <a:schemeClr val="tx1"/>
                </a:solidFill>
              </a:rPr>
              <a:t>等</a:t>
            </a:r>
            <a:r>
              <a:rPr lang="en-US" altLang="zh-CN" dirty="0" smtClean="0">
                <a:solidFill>
                  <a:schemeClr val="tx1"/>
                </a:solidFill>
              </a:rPr>
              <a:t>)</a:t>
            </a:r>
            <a:r>
              <a:rPr lang="zh-CN" altLang="en-US" dirty="0" smtClean="0">
                <a:solidFill>
                  <a:schemeClr val="tx1"/>
                </a:solidFill>
              </a:rPr>
              <a:t>进行阻断。</a:t>
            </a:r>
            <a:endParaRPr lang="zh-CN" altLang="en-US"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011222"/>
          </a:xfrm>
        </p:spPr>
        <p:txBody>
          <a:bodyPr/>
          <a:lstStyle/>
          <a:p>
            <a:r>
              <a:rPr lang="zh-CN" altLang="en-US" dirty="0" smtClean="0"/>
              <a:t>连接重置的技术实现</a:t>
            </a:r>
            <a:endParaRPr lang="zh-CN" altLang="en-US" dirty="0"/>
          </a:p>
        </p:txBody>
      </p:sp>
      <p:sp>
        <p:nvSpPr>
          <p:cNvPr id="3" name="内容占位符 2"/>
          <p:cNvSpPr>
            <a:spLocks noGrp="1"/>
          </p:cNvSpPr>
          <p:nvPr>
            <p:ph idx="1"/>
          </p:nvPr>
        </p:nvSpPr>
        <p:spPr>
          <a:xfrm>
            <a:off x="285720" y="1357298"/>
            <a:ext cx="8572560" cy="4768865"/>
          </a:xfrm>
        </p:spPr>
        <p:txBody>
          <a:bodyPr/>
          <a:lstStyle/>
          <a:p>
            <a:r>
              <a:rPr lang="zh-CN" altLang="en-US" sz="2400" dirty="0" smtClean="0">
                <a:solidFill>
                  <a:schemeClr val="tx1"/>
                </a:solidFill>
              </a:rPr>
              <a:t>模拟客户端和服务器伪造</a:t>
            </a:r>
            <a:r>
              <a:rPr lang="en-US" altLang="zh-CN" sz="2400" dirty="0" smtClean="0">
                <a:solidFill>
                  <a:schemeClr val="tx1"/>
                </a:solidFill>
              </a:rPr>
              <a:t>Tcp </a:t>
            </a:r>
            <a:r>
              <a:rPr lang="en-US" altLang="zh-CN" sz="2400" dirty="0" err="1" smtClean="0">
                <a:solidFill>
                  <a:schemeClr val="tx1"/>
                </a:solidFill>
              </a:rPr>
              <a:t>rst</a:t>
            </a:r>
            <a:r>
              <a:rPr lang="zh-CN" altLang="en-US" sz="2400" dirty="0" smtClean="0">
                <a:solidFill>
                  <a:schemeClr val="tx1"/>
                </a:solidFill>
              </a:rPr>
              <a:t>包向双方</a:t>
            </a:r>
            <a:r>
              <a:rPr lang="zh-CN" altLang="en-US" sz="2400" dirty="0" smtClean="0">
                <a:solidFill>
                  <a:schemeClr val="tx1"/>
                </a:solidFill>
              </a:rPr>
              <a:t>发送；</a:t>
            </a:r>
            <a:endParaRPr lang="en-US" altLang="zh-CN" sz="2400" dirty="0" smtClean="0">
              <a:solidFill>
                <a:schemeClr val="tx1"/>
              </a:solidFill>
            </a:endParaRPr>
          </a:p>
          <a:p>
            <a:r>
              <a:rPr lang="zh-CN" altLang="en-US" sz="2400" dirty="0" smtClean="0">
                <a:solidFill>
                  <a:schemeClr val="tx1"/>
                </a:solidFill>
              </a:rPr>
              <a:t>伪造</a:t>
            </a:r>
            <a:r>
              <a:rPr lang="en-US" altLang="zh-CN" sz="2400" dirty="0" smtClean="0">
                <a:solidFill>
                  <a:schemeClr val="tx1"/>
                </a:solidFill>
              </a:rPr>
              <a:t>Tcp rst</a:t>
            </a:r>
            <a:r>
              <a:rPr lang="zh-CN" altLang="en-US" sz="2400" dirty="0" smtClean="0">
                <a:solidFill>
                  <a:schemeClr val="tx1"/>
                </a:solidFill>
              </a:rPr>
              <a:t>包的关键点在于数据包的源目的</a:t>
            </a:r>
            <a:r>
              <a:rPr lang="en-US" altLang="zh-CN" sz="2400" dirty="0" smtClean="0">
                <a:solidFill>
                  <a:schemeClr val="tx1"/>
                </a:solidFill>
              </a:rPr>
              <a:t>IP</a:t>
            </a:r>
            <a:r>
              <a:rPr lang="zh-CN" altLang="en-US" sz="2400" dirty="0" smtClean="0">
                <a:solidFill>
                  <a:schemeClr val="tx1"/>
                </a:solidFill>
              </a:rPr>
              <a:t>，源目的端口和序列号安置的是否正确；</a:t>
            </a:r>
            <a:endParaRPr lang="en-US" altLang="zh-CN" sz="2400" dirty="0" smtClean="0">
              <a:solidFill>
                <a:schemeClr val="tx1"/>
              </a:solidFill>
            </a:endParaRPr>
          </a:p>
          <a:p>
            <a:r>
              <a:rPr lang="zh-CN" altLang="en-US" sz="2400" dirty="0" smtClean="0">
                <a:solidFill>
                  <a:schemeClr val="tx1"/>
                </a:solidFill>
              </a:rPr>
              <a:t>模拟客户端发往服务器：</a:t>
            </a:r>
            <a:endParaRPr lang="en-US" altLang="zh-CN" sz="2400" dirty="0" smtClean="0">
              <a:solidFill>
                <a:schemeClr val="tx1"/>
              </a:solidFill>
            </a:endParaRPr>
          </a:p>
          <a:p>
            <a:pPr lvl="1"/>
            <a:r>
              <a:rPr lang="zh-CN" altLang="en-US" dirty="0" smtClean="0">
                <a:solidFill>
                  <a:schemeClr val="tx1"/>
                </a:solidFill>
              </a:rPr>
              <a:t>元数据包中的源目的</a:t>
            </a:r>
            <a:r>
              <a:rPr lang="en-US" altLang="zh-CN" dirty="0" smtClean="0">
                <a:solidFill>
                  <a:schemeClr val="tx1"/>
                </a:solidFill>
              </a:rPr>
              <a:t>IP</a:t>
            </a:r>
            <a:r>
              <a:rPr lang="zh-CN" altLang="en-US" dirty="0" smtClean="0">
                <a:solidFill>
                  <a:schemeClr val="tx1"/>
                </a:solidFill>
              </a:rPr>
              <a:t>，源目的端口不变，序列号等于该包中的应答序列号；</a:t>
            </a:r>
            <a:endParaRPr lang="en-US" altLang="zh-CN" dirty="0" smtClean="0">
              <a:solidFill>
                <a:schemeClr val="tx1"/>
              </a:solidFill>
            </a:endParaRPr>
          </a:p>
          <a:p>
            <a:r>
              <a:rPr lang="zh-CN" altLang="en-US" sz="2400" dirty="0">
                <a:solidFill>
                  <a:schemeClr val="tx1"/>
                </a:solidFill>
              </a:rPr>
              <a:t>模拟服务器发往客户端：</a:t>
            </a:r>
            <a:endParaRPr lang="en-US" altLang="zh-CN" sz="2400" dirty="0">
              <a:solidFill>
                <a:schemeClr val="tx1"/>
              </a:solidFill>
            </a:endParaRPr>
          </a:p>
          <a:p>
            <a:pPr lvl="1"/>
            <a:r>
              <a:rPr lang="zh-CN" altLang="en-US" dirty="0" smtClean="0">
                <a:solidFill>
                  <a:schemeClr val="tx1"/>
                </a:solidFill>
              </a:rPr>
              <a:t>元数据包中的源目的</a:t>
            </a:r>
            <a:r>
              <a:rPr lang="en-US" altLang="zh-CN" dirty="0" smtClean="0">
                <a:solidFill>
                  <a:schemeClr val="tx1"/>
                </a:solidFill>
              </a:rPr>
              <a:t>IP</a:t>
            </a:r>
            <a:r>
              <a:rPr lang="zh-CN" altLang="en-US" dirty="0" smtClean="0">
                <a:solidFill>
                  <a:schemeClr val="tx1"/>
                </a:solidFill>
              </a:rPr>
              <a:t>，源目的端口对调，序列号等于该包的序列号加上负载数据的长度；</a:t>
            </a:r>
            <a:endParaRPr lang="en-US" altLang="zh-CN" dirty="0" smtClean="0">
              <a:solidFill>
                <a:schemeClr val="tx1"/>
              </a:solidFill>
            </a:endParaRPr>
          </a:p>
          <a:p>
            <a:pPr lvl="1"/>
            <a:endParaRPr lang="en-US" altLang="zh-CN" dirty="0" smtClean="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011222"/>
          </a:xfrm>
        </p:spPr>
        <p:txBody>
          <a:bodyPr/>
          <a:lstStyle/>
          <a:p>
            <a:r>
              <a:rPr lang="en-US" altLang="zh-CN" dirty="0" smtClean="0"/>
              <a:t>TCP </a:t>
            </a:r>
            <a:r>
              <a:rPr lang="zh-CN" altLang="en-US" dirty="0" smtClean="0"/>
              <a:t>连接重置</a:t>
            </a:r>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a:srcRect/>
          <a:stretch>
            <a:fillRect/>
          </a:stretch>
        </p:blipFill>
        <p:spPr bwMode="auto">
          <a:xfrm>
            <a:off x="357158" y="1714488"/>
            <a:ext cx="8429684" cy="250033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357158" y="4286256"/>
            <a:ext cx="8358246" cy="1905000"/>
          </a:xfrm>
          <a:prstGeom prst="rect">
            <a:avLst/>
          </a:prstGeom>
          <a:noFill/>
          <a:ln w="9525">
            <a:noFill/>
            <a:miter lim="800000"/>
            <a:headEnd/>
            <a:tailEnd/>
          </a:ln>
          <a:effectLst/>
        </p:spPr>
      </p:pic>
      <p:sp>
        <p:nvSpPr>
          <p:cNvPr id="7" name="矩形 6"/>
          <p:cNvSpPr/>
          <p:nvPr/>
        </p:nvSpPr>
        <p:spPr>
          <a:xfrm>
            <a:off x="357158" y="1285860"/>
            <a:ext cx="5286412" cy="4286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zh-CN" dirty="0" smtClean="0">
                <a:solidFill>
                  <a:schemeClr val="tx1"/>
                </a:solidFill>
              </a:rPr>
              <a:t>Send </a:t>
            </a:r>
            <a:r>
              <a:rPr lang="en-US" altLang="zh-CN" dirty="0" err="1" smtClean="0">
                <a:solidFill>
                  <a:schemeClr val="tx1"/>
                </a:solidFill>
              </a:rPr>
              <a:t>rst</a:t>
            </a:r>
            <a:r>
              <a:rPr lang="en-US" altLang="zh-CN" dirty="0" smtClean="0">
                <a:solidFill>
                  <a:schemeClr val="tx1"/>
                </a:solidFill>
              </a:rPr>
              <a:t> to server</a:t>
            </a:r>
            <a:endParaRPr lang="zh-CN" altLang="en-US" dirty="0">
              <a:solidFill>
                <a:schemeClr val="tx1"/>
              </a:solidFill>
            </a:endParaRPr>
          </a:p>
        </p:txBody>
      </p:sp>
      <p:sp>
        <p:nvSpPr>
          <p:cNvPr id="8" name="矩形 7"/>
          <p:cNvSpPr/>
          <p:nvPr/>
        </p:nvSpPr>
        <p:spPr>
          <a:xfrm>
            <a:off x="428596" y="3857628"/>
            <a:ext cx="5214974" cy="4286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zh-CN" dirty="0" smtClean="0">
                <a:solidFill>
                  <a:schemeClr val="tx1"/>
                </a:solidFill>
              </a:rPr>
              <a:t>Send </a:t>
            </a:r>
            <a:r>
              <a:rPr lang="en-US" altLang="zh-CN" dirty="0" err="1" smtClean="0">
                <a:solidFill>
                  <a:schemeClr val="tx1"/>
                </a:solidFill>
              </a:rPr>
              <a:t>rst</a:t>
            </a:r>
            <a:r>
              <a:rPr lang="en-US" altLang="zh-CN" dirty="0" smtClean="0">
                <a:solidFill>
                  <a:schemeClr val="tx1"/>
                </a:solidFill>
              </a:rPr>
              <a:t> to Client</a:t>
            </a:r>
            <a:endParaRPr lang="zh-CN" altLang="en-US"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011222"/>
          </a:xfrm>
        </p:spPr>
        <p:txBody>
          <a:bodyPr/>
          <a:lstStyle/>
          <a:p>
            <a:r>
              <a:rPr lang="zh-CN" altLang="en-US" dirty="0" smtClean="0"/>
              <a:t>审计</a:t>
            </a:r>
            <a:r>
              <a:rPr lang="zh-CN" altLang="en-US" dirty="0"/>
              <a:t>、</a:t>
            </a:r>
            <a:r>
              <a:rPr lang="zh-CN" altLang="en-US" dirty="0" smtClean="0"/>
              <a:t>报警</a:t>
            </a:r>
            <a:endParaRPr lang="zh-CN" altLang="en-US" dirty="0"/>
          </a:p>
        </p:txBody>
      </p:sp>
      <p:sp>
        <p:nvSpPr>
          <p:cNvPr id="3" name="内容占位符 2"/>
          <p:cNvSpPr>
            <a:spLocks noGrp="1"/>
          </p:cNvSpPr>
          <p:nvPr>
            <p:ph idx="1"/>
          </p:nvPr>
        </p:nvSpPr>
        <p:spPr>
          <a:xfrm>
            <a:off x="285720" y="1500174"/>
            <a:ext cx="8572560" cy="4625989"/>
          </a:xfrm>
        </p:spPr>
        <p:txBody>
          <a:bodyPr/>
          <a:lstStyle/>
          <a:p>
            <a:pPr marL="0" indent="0">
              <a:buNone/>
            </a:pPr>
            <a:r>
              <a:rPr lang="zh-CN" altLang="en-US" dirty="0" smtClean="0">
                <a:solidFill>
                  <a:schemeClr val="tx1"/>
                </a:solidFill>
              </a:rPr>
              <a:t>审计和报警</a:t>
            </a:r>
            <a:r>
              <a:rPr lang="zh-CN" altLang="en-US" dirty="0" smtClean="0">
                <a:solidFill>
                  <a:schemeClr val="tx1"/>
                </a:solidFill>
              </a:rPr>
              <a:t>是流量监控系统</a:t>
            </a:r>
            <a:r>
              <a:rPr lang="zh-CN" altLang="en-US" dirty="0" smtClean="0">
                <a:solidFill>
                  <a:schemeClr val="tx1"/>
                </a:solidFill>
              </a:rPr>
              <a:t>中不可缺少功能模块：</a:t>
            </a:r>
            <a:endParaRPr lang="en-US" altLang="zh-CN" dirty="0" smtClean="0">
              <a:solidFill>
                <a:schemeClr val="tx1"/>
              </a:solidFill>
            </a:endParaRPr>
          </a:p>
          <a:p>
            <a:pPr>
              <a:buNone/>
            </a:pPr>
            <a:r>
              <a:rPr lang="zh-CN" altLang="en-US" dirty="0" smtClean="0">
                <a:solidFill>
                  <a:schemeClr val="tx1"/>
                </a:solidFill>
              </a:rPr>
              <a:t>审计</a:t>
            </a:r>
            <a:r>
              <a:rPr lang="en-US" altLang="zh-CN" dirty="0" smtClean="0">
                <a:solidFill>
                  <a:schemeClr val="tx1"/>
                </a:solidFill>
              </a:rPr>
              <a:t>:</a:t>
            </a:r>
            <a:r>
              <a:rPr lang="zh-CN" altLang="en-US" dirty="0" smtClean="0">
                <a:solidFill>
                  <a:schemeClr val="tx1"/>
                </a:solidFill>
              </a:rPr>
              <a:t> 为</a:t>
            </a:r>
            <a:r>
              <a:rPr lang="zh-CN" altLang="en-US" dirty="0" smtClean="0">
                <a:solidFill>
                  <a:schemeClr val="tx1"/>
                </a:solidFill>
              </a:rPr>
              <a:t>管理员提供了攻击者的攻击源信息、攻击方式和攻击行为，</a:t>
            </a:r>
            <a:r>
              <a:rPr lang="zh-CN" altLang="en-US" dirty="0" smtClean="0">
                <a:solidFill>
                  <a:schemeClr val="tx1"/>
                </a:solidFill>
              </a:rPr>
              <a:t>并为管理员统计分析攻击日志提供</a:t>
            </a:r>
            <a:r>
              <a:rPr lang="zh-CN" altLang="en-US" dirty="0" smtClean="0">
                <a:solidFill>
                  <a:schemeClr val="tx1"/>
                </a:solidFill>
              </a:rPr>
              <a:t>了宝贵的数据；</a:t>
            </a:r>
            <a:endParaRPr lang="en-US" altLang="zh-CN" dirty="0" smtClean="0">
              <a:solidFill>
                <a:schemeClr val="tx1"/>
              </a:solidFill>
            </a:endParaRPr>
          </a:p>
          <a:p>
            <a:pPr>
              <a:buNone/>
            </a:pPr>
            <a:r>
              <a:rPr lang="zh-CN" altLang="en-US" dirty="0" smtClean="0">
                <a:solidFill>
                  <a:schemeClr val="tx1"/>
                </a:solidFill>
              </a:rPr>
              <a:t>报警</a:t>
            </a:r>
            <a:r>
              <a:rPr lang="en-US" altLang="zh-CN" dirty="0" smtClean="0">
                <a:solidFill>
                  <a:schemeClr val="tx1"/>
                </a:solidFill>
              </a:rPr>
              <a:t>:</a:t>
            </a:r>
            <a:r>
              <a:rPr lang="zh-CN" altLang="en-US" dirty="0" smtClean="0">
                <a:solidFill>
                  <a:schemeClr val="tx1"/>
                </a:solidFill>
              </a:rPr>
              <a:t> 可以</a:t>
            </a:r>
            <a:r>
              <a:rPr lang="zh-CN" altLang="en-US" dirty="0" smtClean="0">
                <a:solidFill>
                  <a:schemeClr val="tx1"/>
                </a:solidFill>
              </a:rPr>
              <a:t>为管理员提供更可靠的攻击提醒，便于管理和了解</a:t>
            </a:r>
            <a:r>
              <a:rPr lang="en-US" altLang="zh-CN" dirty="0" smtClean="0">
                <a:solidFill>
                  <a:schemeClr val="tx1"/>
                </a:solidFill>
              </a:rPr>
              <a:t>WEB</a:t>
            </a:r>
            <a:r>
              <a:rPr lang="zh-CN" altLang="en-US" dirty="0" smtClean="0">
                <a:solidFill>
                  <a:schemeClr val="tx1"/>
                </a:solidFill>
              </a:rPr>
              <a:t>服务器当前的安全状态；</a:t>
            </a:r>
            <a:endParaRPr lang="en-US" altLang="zh-CN" dirty="0" smtClean="0">
              <a:solidFill>
                <a:schemeClr val="tx1"/>
              </a:solidFill>
            </a:endParaRPr>
          </a:p>
          <a:p>
            <a:endParaRPr lang="zh-CN" altLang="en-US"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011222"/>
          </a:xfrm>
        </p:spPr>
        <p:txBody>
          <a:bodyPr/>
          <a:lstStyle/>
          <a:p>
            <a:r>
              <a:rPr lang="zh-CN" altLang="en-US" dirty="0" smtClean="0"/>
              <a:t>下一步目标</a:t>
            </a:r>
            <a:endParaRPr lang="zh-CN" altLang="en-US" dirty="0"/>
          </a:p>
        </p:txBody>
      </p:sp>
      <p:sp>
        <p:nvSpPr>
          <p:cNvPr id="3" name="内容占位符 2"/>
          <p:cNvSpPr>
            <a:spLocks noGrp="1"/>
          </p:cNvSpPr>
          <p:nvPr>
            <p:ph idx="1"/>
          </p:nvPr>
        </p:nvSpPr>
        <p:spPr>
          <a:xfrm>
            <a:off x="285720" y="1428736"/>
            <a:ext cx="8401080" cy="4697427"/>
          </a:xfrm>
        </p:spPr>
        <p:txBody>
          <a:bodyPr/>
          <a:lstStyle/>
          <a:p>
            <a:r>
              <a:rPr lang="zh-CN" altLang="en-US" dirty="0" smtClean="0">
                <a:solidFill>
                  <a:schemeClr val="tx1"/>
                </a:solidFill>
              </a:rPr>
              <a:t>通过爬虫技术，分析被保护的站点是否存在安全漏洞。</a:t>
            </a:r>
            <a:endParaRPr lang="en-US" altLang="zh-CN" dirty="0" smtClean="0">
              <a:solidFill>
                <a:schemeClr val="tx1"/>
              </a:solidFill>
            </a:endParaRPr>
          </a:p>
          <a:p>
            <a:r>
              <a:rPr lang="zh-CN" altLang="en-US" dirty="0" smtClean="0">
                <a:solidFill>
                  <a:schemeClr val="tx1"/>
                </a:solidFill>
              </a:rPr>
              <a:t>传统的爬虫引擎：</a:t>
            </a:r>
            <a:endParaRPr lang="en-US" altLang="zh-CN" dirty="0" smtClean="0">
              <a:solidFill>
                <a:schemeClr val="tx1"/>
              </a:solidFill>
            </a:endParaRPr>
          </a:p>
          <a:p>
            <a:pPr lvl="1"/>
            <a:r>
              <a:rPr lang="zh-CN" altLang="en-US" dirty="0" smtClean="0">
                <a:solidFill>
                  <a:schemeClr val="tx1"/>
                </a:solidFill>
              </a:rPr>
              <a:t>通过</a:t>
            </a:r>
            <a:r>
              <a:rPr lang="en-US" altLang="zh-CN" dirty="0" smtClean="0">
                <a:solidFill>
                  <a:schemeClr val="tx1"/>
                </a:solidFill>
              </a:rPr>
              <a:t>socket</a:t>
            </a:r>
            <a:r>
              <a:rPr lang="zh-CN" altLang="en-US" dirty="0" smtClean="0">
                <a:solidFill>
                  <a:schemeClr val="tx1"/>
                </a:solidFill>
              </a:rPr>
              <a:t>建立连接，收集请求和返回内容；</a:t>
            </a:r>
            <a:endParaRPr lang="en-US" altLang="zh-CN" dirty="0" smtClean="0">
              <a:solidFill>
                <a:schemeClr val="tx1"/>
              </a:solidFill>
            </a:endParaRPr>
          </a:p>
          <a:p>
            <a:pPr lvl="1"/>
            <a:r>
              <a:rPr lang="zh-CN" altLang="en-US" dirty="0" smtClean="0">
                <a:solidFill>
                  <a:schemeClr val="tx1"/>
                </a:solidFill>
              </a:rPr>
              <a:t>分析返回页面，收集新的连接，脚本，</a:t>
            </a:r>
            <a:r>
              <a:rPr lang="en-US" altLang="zh-CN" dirty="0" smtClean="0">
                <a:solidFill>
                  <a:schemeClr val="tx1"/>
                </a:solidFill>
              </a:rPr>
              <a:t>flash</a:t>
            </a:r>
            <a:r>
              <a:rPr lang="zh-CN" altLang="en-US" dirty="0" smtClean="0">
                <a:solidFill>
                  <a:schemeClr val="tx1"/>
                </a:solidFill>
              </a:rPr>
              <a:t>等数据；</a:t>
            </a:r>
            <a:endParaRPr lang="en-US" altLang="zh-CN" dirty="0" smtClean="0">
              <a:solidFill>
                <a:schemeClr val="tx1"/>
              </a:solidFill>
            </a:endParaRPr>
          </a:p>
          <a:p>
            <a:r>
              <a:rPr lang="en-US" altLang="zh-CN" dirty="0" smtClean="0">
                <a:solidFill>
                  <a:schemeClr val="tx1"/>
                </a:solidFill>
              </a:rPr>
              <a:t>Ajax</a:t>
            </a:r>
            <a:r>
              <a:rPr lang="zh-CN" altLang="en-US" dirty="0" smtClean="0">
                <a:solidFill>
                  <a:schemeClr val="tx1"/>
                </a:solidFill>
              </a:rPr>
              <a:t>爬虫引擎：</a:t>
            </a:r>
            <a:endParaRPr lang="en-US" altLang="zh-CN" dirty="0" smtClean="0">
              <a:solidFill>
                <a:schemeClr val="tx1"/>
              </a:solidFill>
            </a:endParaRPr>
          </a:p>
          <a:p>
            <a:pPr lvl="1"/>
            <a:r>
              <a:rPr lang="zh-CN" altLang="en-US" dirty="0" smtClean="0">
                <a:solidFill>
                  <a:schemeClr val="tx1"/>
                </a:solidFill>
                <a:sym typeface="Arial" pitchFamily="34" charset="0"/>
              </a:rPr>
              <a:t>目标资源在javascript脚本中，或者嵌入到DOM中，需要爬虫理解并触发事件行为；</a:t>
            </a:r>
            <a:endParaRPr lang="en-US" altLang="zh-CN" dirty="0" smtClean="0">
              <a:solidFill>
                <a:schemeClr val="tx1"/>
              </a:solidFill>
              <a:sym typeface="Arial" pitchFamily="34" charset="0"/>
            </a:endParaRPr>
          </a:p>
          <a:p>
            <a:pPr lvl="1"/>
            <a:r>
              <a:rPr lang="zh-CN" altLang="en-US" dirty="0" smtClean="0">
                <a:solidFill>
                  <a:schemeClr val="tx1"/>
                </a:solidFill>
                <a:sym typeface="Arial" pitchFamily="34" charset="0"/>
              </a:rPr>
              <a:t>DOM事件处理以及动态DOM内容的检索；</a:t>
            </a:r>
            <a:endParaRPr lang="en-US" altLang="zh-CN" dirty="0" smtClean="0">
              <a:solidFill>
                <a:schemeClr val="tx1"/>
              </a:solidFill>
              <a:sym typeface="Arial" pitchFamily="34" charset="0"/>
            </a:endParaRPr>
          </a:p>
          <a:p>
            <a:pPr lvl="1"/>
            <a:r>
              <a:rPr lang="zh-CN" altLang="en-US" dirty="0" smtClean="0">
                <a:solidFill>
                  <a:schemeClr val="tx1"/>
                </a:solidFill>
                <a:sym typeface="Arial" pitchFamily="34" charset="0"/>
              </a:rPr>
              <a:t>与</a:t>
            </a:r>
            <a:r>
              <a:rPr lang="en-US" altLang="zh-CN" dirty="0" smtClean="0">
                <a:solidFill>
                  <a:schemeClr val="tx1"/>
                </a:solidFill>
                <a:sym typeface="Arial" pitchFamily="34" charset="0"/>
              </a:rPr>
              <a:t>QT </a:t>
            </a:r>
            <a:r>
              <a:rPr lang="en-US" altLang="zh-CN" dirty="0" err="1" smtClean="0">
                <a:solidFill>
                  <a:schemeClr val="tx1"/>
                </a:solidFill>
                <a:sym typeface="Arial" pitchFamily="34" charset="0"/>
              </a:rPr>
              <a:t>WebKit</a:t>
            </a:r>
            <a:r>
              <a:rPr lang="zh-CN" altLang="en-US" dirty="0" smtClean="0">
                <a:solidFill>
                  <a:schemeClr val="tx1"/>
                </a:solidFill>
                <a:sym typeface="Arial" pitchFamily="34" charset="0"/>
              </a:rPr>
              <a:t>的</a:t>
            </a:r>
            <a:r>
              <a:rPr lang="en-US" altLang="zh-CN" dirty="0" smtClean="0">
                <a:solidFill>
                  <a:schemeClr val="tx1"/>
                </a:solidFill>
                <a:sym typeface="Arial" pitchFamily="34" charset="0"/>
              </a:rPr>
              <a:t>DOM XSS</a:t>
            </a:r>
            <a:r>
              <a:rPr lang="zh-CN" altLang="en-US" dirty="0" smtClean="0">
                <a:solidFill>
                  <a:schemeClr val="tx1"/>
                </a:solidFill>
                <a:sym typeface="Arial" pitchFamily="34" charset="0"/>
              </a:rPr>
              <a:t>检测思想大同小异。</a:t>
            </a:r>
            <a:endParaRPr lang="zh-CN" altLang="en-US" dirty="0">
              <a:solidFill>
                <a:schemeClr val="tx1"/>
              </a:solidFill>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概述：</a:t>
            </a:r>
            <a:endParaRPr lang="zh-CN" altLang="en-US" dirty="0"/>
          </a:p>
        </p:txBody>
      </p:sp>
      <p:sp>
        <p:nvSpPr>
          <p:cNvPr id="3" name="内容占位符 2"/>
          <p:cNvSpPr>
            <a:spLocks noGrp="1"/>
          </p:cNvSpPr>
          <p:nvPr>
            <p:ph idx="1"/>
          </p:nvPr>
        </p:nvSpPr>
        <p:spPr>
          <a:xfrm>
            <a:off x="457200" y="1357298"/>
            <a:ext cx="8229600" cy="4768865"/>
          </a:xfrm>
        </p:spPr>
        <p:txBody>
          <a:bodyPr/>
          <a:lstStyle/>
          <a:p>
            <a:pPr lvl="0"/>
            <a:r>
              <a:rPr lang="zh-CN" altLang="en-US" dirty="0" smtClean="0"/>
              <a:t>工作原理</a:t>
            </a:r>
            <a:endParaRPr lang="en-US" altLang="zh-CN" dirty="0" smtClean="0"/>
          </a:p>
          <a:p>
            <a:pPr lvl="0"/>
            <a:r>
              <a:rPr lang="zh-CN" altLang="en-US" dirty="0" smtClean="0"/>
              <a:t>部署方式</a:t>
            </a:r>
            <a:endParaRPr lang="en-US" altLang="zh-CN" dirty="0" smtClean="0"/>
          </a:p>
          <a:p>
            <a:pPr lvl="1"/>
            <a:r>
              <a:rPr lang="zh-CN" altLang="en-US" dirty="0" smtClean="0"/>
              <a:t>桥模式、反向代理模式、单臂模式</a:t>
            </a:r>
            <a:endParaRPr lang="en-US" altLang="zh-CN" dirty="0" smtClean="0"/>
          </a:p>
          <a:p>
            <a:pPr lvl="0"/>
            <a:r>
              <a:rPr lang="zh-CN" altLang="en-US" dirty="0" smtClean="0"/>
              <a:t>关键技术及实现原理</a:t>
            </a:r>
            <a:endParaRPr lang="en-US" altLang="zh-CN" dirty="0" smtClean="0"/>
          </a:p>
          <a:p>
            <a:pPr lvl="1"/>
            <a:r>
              <a:rPr lang="zh-CN" altLang="en-US" dirty="0" smtClean="0"/>
              <a:t>数据捕获、</a:t>
            </a:r>
            <a:r>
              <a:rPr lang="en-US" altLang="zh-CN" dirty="0"/>
              <a:t>IP</a:t>
            </a:r>
            <a:r>
              <a:rPr lang="zh-CN" altLang="en-US" dirty="0"/>
              <a:t>碎片</a:t>
            </a:r>
            <a:r>
              <a:rPr lang="zh-CN" altLang="en-US" dirty="0" smtClean="0"/>
              <a:t>重组、</a:t>
            </a:r>
            <a:r>
              <a:rPr lang="en-US" altLang="zh-CN" dirty="0" smtClean="0"/>
              <a:t>TCP</a:t>
            </a:r>
            <a:r>
              <a:rPr lang="zh-CN" altLang="en-US" dirty="0" smtClean="0"/>
              <a:t>流重组、过滤、</a:t>
            </a:r>
            <a:endParaRPr lang="en-US" altLang="zh-CN" dirty="0" smtClean="0"/>
          </a:p>
          <a:p>
            <a:pPr lvl="1"/>
            <a:r>
              <a:rPr lang="zh-CN" altLang="en-US" dirty="0" smtClean="0"/>
              <a:t>会话阻断、审计、报警</a:t>
            </a:r>
            <a:endParaRPr lang="en-US" altLang="zh-CN" dirty="0" smtClean="0"/>
          </a:p>
          <a:p>
            <a:pPr lvl="0"/>
            <a:r>
              <a:rPr lang="zh-CN" altLang="en-US" dirty="0" smtClean="0"/>
              <a:t>下一步发展</a:t>
            </a:r>
            <a:endParaRPr lang="en-US" altLang="zh-CN" dirty="0" smtClean="0"/>
          </a:p>
          <a:p>
            <a:pPr lvl="1"/>
            <a:r>
              <a:rPr lang="en-US" altLang="zh-CN" dirty="0" smtClean="0"/>
              <a:t>Web </a:t>
            </a:r>
            <a:r>
              <a:rPr lang="zh-CN" altLang="en-US" dirty="0" smtClean="0"/>
              <a:t>爬虫</a:t>
            </a:r>
            <a:endParaRPr lang="zh-CN" altLang="zh-CN" dirty="0"/>
          </a:p>
        </p:txBody>
      </p:sp>
    </p:spTree>
    <p:extLst>
      <p:ext uri="{BB962C8B-B14F-4D97-AF65-F5344CB8AC3E}">
        <p14:creationId xmlns:p14="http://schemas.microsoft.com/office/powerpoint/2010/main" val="184330205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011222"/>
          </a:xfrm>
        </p:spPr>
        <p:txBody>
          <a:bodyPr/>
          <a:lstStyle/>
          <a:p>
            <a:r>
              <a:rPr lang="zh-CN" altLang="en-US" dirty="0" smtClean="0"/>
              <a:t>工作原理</a:t>
            </a:r>
            <a:endParaRPr lang="zh-CN"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12776"/>
            <a:ext cx="8424936"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011222"/>
          </a:xfrm>
        </p:spPr>
        <p:txBody>
          <a:bodyPr/>
          <a:lstStyle/>
          <a:p>
            <a:r>
              <a:rPr lang="zh-CN" altLang="en-US" dirty="0" smtClean="0"/>
              <a:t>透明桥以及反向代理部署</a:t>
            </a:r>
            <a:r>
              <a:rPr lang="zh-CN" altLang="en-US" dirty="0" smtClean="0"/>
              <a:t>方式</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84784"/>
            <a:ext cx="8348985"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011222"/>
          </a:xfrm>
        </p:spPr>
        <p:txBody>
          <a:bodyPr/>
          <a:lstStyle/>
          <a:p>
            <a:r>
              <a:rPr lang="zh-CN" altLang="en-US" dirty="0" smtClean="0"/>
              <a:t>单臂部署方式</a:t>
            </a:r>
            <a:endParaRPr lang="zh-CN" alt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12776"/>
            <a:ext cx="8280920"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011222"/>
          </a:xfrm>
        </p:spPr>
        <p:txBody>
          <a:bodyPr/>
          <a:lstStyle/>
          <a:p>
            <a:r>
              <a:rPr lang="zh-CN" altLang="en-US" dirty="0" smtClean="0"/>
              <a:t>数据捕获</a:t>
            </a:r>
            <a:endParaRPr lang="zh-CN" altLang="en-US" dirty="0"/>
          </a:p>
        </p:txBody>
      </p:sp>
      <p:sp>
        <p:nvSpPr>
          <p:cNvPr id="3" name="内容占位符 2"/>
          <p:cNvSpPr>
            <a:spLocks noGrp="1"/>
          </p:cNvSpPr>
          <p:nvPr>
            <p:ph idx="1"/>
          </p:nvPr>
        </p:nvSpPr>
        <p:spPr>
          <a:xfrm>
            <a:off x="214282" y="1285860"/>
            <a:ext cx="8472518" cy="4840303"/>
          </a:xfrm>
        </p:spPr>
        <p:txBody>
          <a:bodyPr/>
          <a:lstStyle/>
          <a:p>
            <a:r>
              <a:rPr lang="en-US" altLang="zh-CN" dirty="0" smtClean="0">
                <a:solidFill>
                  <a:schemeClr val="tx1"/>
                </a:solidFill>
              </a:rPr>
              <a:t>Linux </a:t>
            </a:r>
            <a:r>
              <a:rPr lang="en-US" altLang="zh-CN" dirty="0" smtClean="0">
                <a:solidFill>
                  <a:schemeClr val="tx1"/>
                </a:solidFill>
              </a:rPr>
              <a:t>Raw Socket</a:t>
            </a:r>
            <a:r>
              <a:rPr lang="zh-CN" altLang="en-US" dirty="0" smtClean="0">
                <a:solidFill>
                  <a:schemeClr val="tx1"/>
                </a:solidFill>
              </a:rPr>
              <a:t>。</a:t>
            </a:r>
            <a:endParaRPr lang="en-US" altLang="zh-CN" dirty="0" smtClean="0">
              <a:solidFill>
                <a:schemeClr val="tx1"/>
              </a:solidFill>
            </a:endParaRPr>
          </a:p>
          <a:p>
            <a:endParaRPr lang="en-US" altLang="zh-CN" dirty="0" smtClean="0">
              <a:solidFill>
                <a:schemeClr val="tx1"/>
              </a:solidFill>
            </a:endParaRPr>
          </a:p>
          <a:p>
            <a:r>
              <a:rPr lang="en-US" altLang="zh-CN" dirty="0" smtClean="0">
                <a:solidFill>
                  <a:schemeClr val="tx1"/>
                </a:solidFill>
              </a:rPr>
              <a:t>Linux </a:t>
            </a:r>
            <a:r>
              <a:rPr lang="en-US" altLang="zh-CN" dirty="0" err="1" smtClean="0">
                <a:solidFill>
                  <a:schemeClr val="tx1"/>
                </a:solidFill>
              </a:rPr>
              <a:t>Pcap</a:t>
            </a:r>
            <a:r>
              <a:rPr lang="en-US" altLang="zh-CN" dirty="0" smtClean="0">
                <a:solidFill>
                  <a:schemeClr val="tx1"/>
                </a:solidFill>
              </a:rPr>
              <a:t> </a:t>
            </a:r>
            <a:r>
              <a:rPr lang="zh-CN" altLang="en-US" dirty="0" smtClean="0">
                <a:solidFill>
                  <a:schemeClr val="tx1"/>
                </a:solidFill>
              </a:rPr>
              <a:t>套件。</a:t>
            </a:r>
            <a:endParaRPr lang="en-US" altLang="zh-CN" dirty="0" smtClean="0">
              <a:solidFill>
                <a:schemeClr val="tx1"/>
              </a:solidFill>
            </a:endParaRPr>
          </a:p>
          <a:p>
            <a:endParaRPr lang="en-US" altLang="zh-CN" dirty="0" smtClean="0">
              <a:solidFill>
                <a:schemeClr val="tx1"/>
              </a:solidFill>
            </a:endParaRPr>
          </a:p>
          <a:p>
            <a:pPr marL="342900" lvl="1" indent="-342900">
              <a:buChar char="•"/>
            </a:pPr>
            <a:r>
              <a:rPr lang="en-US" altLang="zh-CN" sz="2800" dirty="0">
                <a:solidFill>
                  <a:schemeClr val="tx1"/>
                </a:solidFill>
              </a:rPr>
              <a:t>Linux </a:t>
            </a:r>
            <a:r>
              <a:rPr lang="en-US" altLang="zh-CN" sz="2800" dirty="0" err="1" smtClean="0">
                <a:solidFill>
                  <a:schemeClr val="tx1"/>
                </a:solidFill>
              </a:rPr>
              <a:t>PF_ring</a:t>
            </a:r>
            <a:r>
              <a:rPr lang="zh-CN" altLang="en-US" sz="2800" dirty="0" smtClean="0">
                <a:solidFill>
                  <a:schemeClr val="tx1"/>
                </a:solidFill>
              </a:rPr>
              <a:t>套件 </a:t>
            </a:r>
            <a:r>
              <a:rPr lang="zh-CN" altLang="en-US" sz="2800" dirty="0" smtClean="0">
                <a:solidFill>
                  <a:schemeClr val="tx1"/>
                </a:solidFill>
                <a:cs typeface="+mn-cs"/>
              </a:rPr>
              <a:t>？</a:t>
            </a:r>
            <a:endParaRPr lang="en-US" altLang="zh-CN" sz="2800" dirty="0" smtClean="0">
              <a:solidFill>
                <a:schemeClr val="tx1"/>
              </a:solidFill>
              <a:cs typeface="+mn-cs"/>
            </a:endParaRPr>
          </a:p>
          <a:p>
            <a:pPr lvl="1"/>
            <a:endParaRPr lang="zh-CN" alt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39784"/>
          </a:xfrm>
        </p:spPr>
        <p:txBody>
          <a:bodyPr/>
          <a:lstStyle/>
          <a:p>
            <a:r>
              <a:rPr lang="zh-CN" altLang="en-US" dirty="0" smtClean="0"/>
              <a:t>一切</a:t>
            </a:r>
            <a:r>
              <a:rPr lang="zh-CN" altLang="en-US" dirty="0" smtClean="0"/>
              <a:t>为了效率</a:t>
            </a:r>
            <a:endParaRPr lang="zh-CN" altLang="en-US" dirty="0"/>
          </a:p>
        </p:txBody>
      </p:sp>
      <p:sp>
        <p:nvSpPr>
          <p:cNvPr id="3" name="内容占位符 2"/>
          <p:cNvSpPr>
            <a:spLocks noGrp="1"/>
          </p:cNvSpPr>
          <p:nvPr>
            <p:ph idx="1"/>
          </p:nvPr>
        </p:nvSpPr>
        <p:spPr>
          <a:xfrm>
            <a:off x="428596" y="1357298"/>
            <a:ext cx="8258204" cy="4768865"/>
          </a:xfrm>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endParaRPr lang="en-US" altLang="zh-CN" dirty="0" smtClean="0"/>
          </a:p>
          <a:p>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357297"/>
            <a:ext cx="8012758" cy="4631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lstStyle/>
          <a:p>
            <a:r>
              <a:rPr lang="en-US" altLang="zh-CN" dirty="0" err="1" smtClean="0"/>
              <a:t>PF_ring</a:t>
            </a:r>
            <a:r>
              <a:rPr lang="en-US" altLang="zh-CN" dirty="0" smtClean="0"/>
              <a:t> </a:t>
            </a:r>
            <a:r>
              <a:rPr lang="zh-CN" altLang="en-US" dirty="0" smtClean="0"/>
              <a:t>应用</a:t>
            </a:r>
            <a:endParaRPr lang="zh-CN" altLang="en-US" dirty="0"/>
          </a:p>
        </p:txBody>
      </p:sp>
      <p:sp>
        <p:nvSpPr>
          <p:cNvPr id="3" name="内容占位符 2"/>
          <p:cNvSpPr>
            <a:spLocks noGrp="1"/>
          </p:cNvSpPr>
          <p:nvPr>
            <p:ph idx="1"/>
          </p:nvPr>
        </p:nvSpPr>
        <p:spPr/>
        <p:txBody>
          <a:bodyPr/>
          <a:lstStyle/>
          <a:p>
            <a:r>
              <a:rPr lang="en-US" altLang="zh-CN" dirty="0" smtClean="0"/>
              <a:t>Kernel :</a:t>
            </a:r>
          </a:p>
          <a:p>
            <a:pPr lvl="1"/>
            <a:r>
              <a:rPr lang="zh-CN" altLang="en-US" dirty="0" smtClean="0"/>
              <a:t>加入内核态过滤</a:t>
            </a:r>
            <a:r>
              <a:rPr lang="zh-CN" altLang="en-US" dirty="0"/>
              <a:t>模块</a:t>
            </a:r>
            <a:endParaRPr lang="en-US" altLang="zh-CN" dirty="0" smtClean="0"/>
          </a:p>
          <a:p>
            <a:r>
              <a:rPr lang="en-US" altLang="zh-CN" dirty="0" smtClean="0"/>
              <a:t>App </a:t>
            </a:r>
            <a:r>
              <a:rPr lang="zh-CN" altLang="en-US" dirty="0" smtClean="0"/>
              <a:t>程序：</a:t>
            </a:r>
            <a:endParaRPr lang="en-US" altLang="zh-CN" dirty="0" smtClean="0"/>
          </a:p>
          <a:p>
            <a:pPr lvl="1"/>
            <a:r>
              <a:rPr lang="zh-CN" altLang="en-US" dirty="0" smtClean="0"/>
              <a:t>以混杂模式打开设备；</a:t>
            </a:r>
            <a:endParaRPr lang="en-US" altLang="zh-CN" dirty="0" smtClean="0"/>
          </a:p>
          <a:p>
            <a:pPr lvl="1"/>
            <a:r>
              <a:rPr lang="zh-CN" altLang="en-US" dirty="0" smtClean="0"/>
              <a:t>向内核模块传入过滤策略；</a:t>
            </a:r>
            <a:endParaRPr lang="en-US" altLang="zh-CN" dirty="0" smtClean="0"/>
          </a:p>
          <a:p>
            <a:pPr lvl="1"/>
            <a:r>
              <a:rPr lang="zh-CN" altLang="en-US" dirty="0" smtClean="0"/>
              <a:t>启用</a:t>
            </a:r>
            <a:r>
              <a:rPr lang="en-US" altLang="zh-CN" dirty="0" err="1" smtClean="0"/>
              <a:t>PF_ring</a:t>
            </a:r>
            <a:r>
              <a:rPr lang="zh-CN" altLang="en-US" dirty="0" smtClean="0"/>
              <a:t>；</a:t>
            </a:r>
            <a:endParaRPr lang="en-US" altLang="zh-CN" dirty="0" smtClean="0"/>
          </a:p>
          <a:p>
            <a:pPr lvl="1"/>
            <a:r>
              <a:rPr lang="zh-CN" altLang="en-US" dirty="0" smtClean="0"/>
              <a:t>处理数据；</a:t>
            </a:r>
            <a:endParaRPr lang="en-US" altLang="zh-CN" dirty="0" smtClean="0"/>
          </a:p>
          <a:p>
            <a:pPr lvl="1"/>
            <a:r>
              <a:rPr lang="zh-CN" altLang="en-US" dirty="0" smtClean="0"/>
              <a:t>关闭</a:t>
            </a:r>
            <a:r>
              <a:rPr lang="en-US" altLang="zh-CN" dirty="0" err="1" smtClean="0"/>
              <a:t>PF_ring</a:t>
            </a:r>
            <a:endParaRPr lang="zh-CN" altLang="en-US" dirty="0"/>
          </a:p>
        </p:txBody>
      </p:sp>
    </p:spTree>
    <p:extLst>
      <p:ext uri="{BB962C8B-B14F-4D97-AF65-F5344CB8AC3E}">
        <p14:creationId xmlns:p14="http://schemas.microsoft.com/office/powerpoint/2010/main" val="352498338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39784"/>
          </a:xfrm>
        </p:spPr>
        <p:txBody>
          <a:bodyPr/>
          <a:lstStyle/>
          <a:p>
            <a:r>
              <a:rPr lang="en-US" altLang="zh-CN" dirty="0" smtClean="0"/>
              <a:t>IP</a:t>
            </a:r>
            <a:r>
              <a:rPr lang="zh-CN" altLang="en-US" dirty="0" smtClean="0"/>
              <a:t>碎片重组</a:t>
            </a:r>
            <a:endParaRPr lang="zh-CN" altLang="en-US" dirty="0"/>
          </a:p>
        </p:txBody>
      </p:sp>
      <p:sp>
        <p:nvSpPr>
          <p:cNvPr id="3" name="内容占位符 2"/>
          <p:cNvSpPr>
            <a:spLocks noGrp="1"/>
          </p:cNvSpPr>
          <p:nvPr>
            <p:ph idx="1"/>
          </p:nvPr>
        </p:nvSpPr>
        <p:spPr>
          <a:xfrm>
            <a:off x="457200" y="1500174"/>
            <a:ext cx="8229600" cy="4625989"/>
          </a:xfrm>
        </p:spPr>
        <p:txBody>
          <a:bodyPr/>
          <a:lstStyle/>
          <a:p>
            <a:pPr>
              <a:buNone/>
            </a:pPr>
            <a:r>
              <a:rPr lang="en-US" altLang="zh-CN" sz="2400" dirty="0" smtClean="0">
                <a:solidFill>
                  <a:schemeClr val="tx1"/>
                </a:solidFill>
              </a:rPr>
              <a:t>1</a:t>
            </a:r>
            <a:r>
              <a:rPr lang="zh-CN" altLang="en-US" sz="2400" dirty="0" smtClean="0">
                <a:solidFill>
                  <a:schemeClr val="tx1"/>
                </a:solidFill>
              </a:rPr>
              <a:t>、</a:t>
            </a:r>
            <a:r>
              <a:rPr lang="zh-CN" altLang="en-US" sz="2400" dirty="0">
                <a:solidFill>
                  <a:schemeClr val="tx1"/>
                </a:solidFill>
              </a:rPr>
              <a:t>在</a:t>
            </a:r>
            <a:r>
              <a:rPr lang="zh-CN" altLang="en-US" sz="2400" dirty="0" smtClean="0">
                <a:solidFill>
                  <a:schemeClr val="tx1"/>
                </a:solidFill>
              </a:rPr>
              <a:t>内核</a:t>
            </a:r>
            <a:r>
              <a:rPr lang="zh-CN" altLang="en-US" sz="2400" dirty="0" smtClean="0">
                <a:solidFill>
                  <a:schemeClr val="tx1"/>
                </a:solidFill>
              </a:rPr>
              <a:t>中</a:t>
            </a:r>
            <a:r>
              <a:rPr lang="zh-CN" altLang="en-US" sz="2400" dirty="0">
                <a:solidFill>
                  <a:schemeClr val="tx1"/>
                </a:solidFill>
              </a:rPr>
              <a:t>维护一个全局的</a:t>
            </a:r>
            <a:r>
              <a:rPr lang="en-US" altLang="zh-CN" sz="2400" dirty="0" err="1" smtClean="0">
                <a:solidFill>
                  <a:schemeClr val="tx1"/>
                </a:solidFill>
              </a:rPr>
              <a:t>ipq_hash</a:t>
            </a:r>
            <a:r>
              <a:rPr lang="zh-CN" altLang="en-US" sz="2400" dirty="0" smtClean="0">
                <a:solidFill>
                  <a:schemeClr val="tx1"/>
                </a:solidFill>
              </a:rPr>
              <a:t>表，表中存储的是</a:t>
            </a:r>
            <a:r>
              <a:rPr lang="en-US" altLang="zh-CN" sz="2400" dirty="0" err="1" smtClean="0">
                <a:solidFill>
                  <a:schemeClr val="tx1"/>
                </a:solidFill>
              </a:rPr>
              <a:t>ipq</a:t>
            </a:r>
            <a:r>
              <a:rPr lang="zh-CN" altLang="en-US" sz="2400" dirty="0" smtClean="0">
                <a:solidFill>
                  <a:schemeClr val="tx1"/>
                </a:solidFill>
              </a:rPr>
              <a:t>结构</a:t>
            </a:r>
            <a:r>
              <a:rPr lang="zh-CN" altLang="en-US" sz="2400" dirty="0" smtClean="0">
                <a:solidFill>
                  <a:schemeClr val="tx1"/>
                </a:solidFill>
              </a:rPr>
              <a:t>，</a:t>
            </a:r>
            <a:r>
              <a:rPr lang="en-US" altLang="zh-CN" sz="2400" dirty="0" err="1" smtClean="0">
                <a:solidFill>
                  <a:schemeClr val="tx1"/>
                </a:solidFill>
              </a:rPr>
              <a:t>ipq</a:t>
            </a:r>
            <a:r>
              <a:rPr lang="zh-CN" altLang="en-US" sz="2400" dirty="0" smtClean="0">
                <a:solidFill>
                  <a:schemeClr val="tx1"/>
                </a:solidFill>
              </a:rPr>
              <a:t>自身又是一个双向</a:t>
            </a:r>
            <a:r>
              <a:rPr lang="zh-CN" altLang="en-US" sz="2400" dirty="0" smtClean="0">
                <a:solidFill>
                  <a:schemeClr val="tx1"/>
                </a:solidFill>
              </a:rPr>
              <a:t>链表，保存</a:t>
            </a:r>
            <a:r>
              <a:rPr lang="zh-CN" altLang="en-US" sz="2400" dirty="0">
                <a:solidFill>
                  <a:schemeClr val="tx1"/>
                </a:solidFill>
              </a:rPr>
              <a:t>同一个</a:t>
            </a:r>
            <a:r>
              <a:rPr lang="zh-CN" altLang="en-US" sz="2400" dirty="0" smtClean="0">
                <a:solidFill>
                  <a:schemeClr val="tx1"/>
                </a:solidFill>
              </a:rPr>
              <a:t>连接上的</a:t>
            </a:r>
            <a:r>
              <a:rPr lang="zh-CN" altLang="en-US" sz="2400" dirty="0">
                <a:solidFill>
                  <a:schemeClr val="tx1"/>
                </a:solidFill>
              </a:rPr>
              <a:t>碎片，</a:t>
            </a:r>
            <a:r>
              <a:rPr lang="zh-CN" altLang="en-US" sz="2400" dirty="0" smtClean="0">
                <a:solidFill>
                  <a:schemeClr val="tx1"/>
                </a:solidFill>
              </a:rPr>
              <a:t>用于支持快速插入和</a:t>
            </a:r>
            <a:r>
              <a:rPr lang="zh-CN" altLang="en-US" sz="2400" dirty="0" smtClean="0">
                <a:solidFill>
                  <a:schemeClr val="tx1"/>
                </a:solidFill>
              </a:rPr>
              <a:t>删除操作；</a:t>
            </a:r>
            <a:endParaRPr lang="en-US" altLang="zh-CN" sz="2400" dirty="0" smtClean="0">
              <a:solidFill>
                <a:schemeClr val="tx1"/>
              </a:solidFill>
            </a:endParaRPr>
          </a:p>
          <a:p>
            <a:pPr>
              <a:buNone/>
            </a:pPr>
            <a:r>
              <a:rPr lang="en-US" altLang="zh-CN" sz="2400" dirty="0" smtClean="0">
                <a:solidFill>
                  <a:schemeClr val="tx1"/>
                </a:solidFill>
              </a:rPr>
              <a:t>2</a:t>
            </a:r>
            <a:r>
              <a:rPr lang="zh-CN" altLang="en-US" sz="2400" dirty="0" smtClean="0">
                <a:solidFill>
                  <a:schemeClr val="tx1"/>
                </a:solidFill>
              </a:rPr>
              <a:t>、一个碎片</a:t>
            </a:r>
            <a:r>
              <a:rPr lang="zh-CN" altLang="en-US" sz="2400" dirty="0" smtClean="0">
                <a:solidFill>
                  <a:schemeClr val="tx1"/>
                </a:solidFill>
              </a:rPr>
              <a:t>到达之后，根据源目的</a:t>
            </a:r>
            <a:r>
              <a:rPr lang="en-US" altLang="zh-CN" sz="2400" dirty="0" smtClean="0">
                <a:solidFill>
                  <a:schemeClr val="tx1"/>
                </a:solidFill>
              </a:rPr>
              <a:t>ip</a:t>
            </a:r>
            <a:r>
              <a:rPr lang="zh-CN" altLang="en-US" sz="2400" dirty="0" smtClean="0">
                <a:solidFill>
                  <a:schemeClr val="tx1"/>
                </a:solidFill>
              </a:rPr>
              <a:t>、</a:t>
            </a:r>
            <a:r>
              <a:rPr lang="en-US" altLang="zh-CN" sz="2400" dirty="0" smtClean="0">
                <a:solidFill>
                  <a:schemeClr val="tx1"/>
                </a:solidFill>
              </a:rPr>
              <a:t>id</a:t>
            </a:r>
            <a:r>
              <a:rPr lang="zh-CN" altLang="en-US" sz="2400" dirty="0" smtClean="0">
                <a:solidFill>
                  <a:schemeClr val="tx1"/>
                </a:solidFill>
              </a:rPr>
              <a:t>、</a:t>
            </a:r>
            <a:r>
              <a:rPr lang="en-US" altLang="zh-CN" sz="2400" dirty="0" smtClean="0">
                <a:solidFill>
                  <a:schemeClr val="tx1"/>
                </a:solidFill>
              </a:rPr>
              <a:t>protocol </a:t>
            </a:r>
            <a:r>
              <a:rPr lang="zh-CN" altLang="en-US" sz="2400" dirty="0" smtClean="0">
                <a:solidFill>
                  <a:schemeClr val="tx1"/>
                </a:solidFill>
              </a:rPr>
              <a:t>进行</a:t>
            </a:r>
            <a:r>
              <a:rPr lang="zh-CN" altLang="en-US" sz="2400" dirty="0" smtClean="0">
                <a:solidFill>
                  <a:schemeClr val="tx1"/>
                </a:solidFill>
              </a:rPr>
              <a:t>在</a:t>
            </a:r>
            <a:r>
              <a:rPr lang="en-US" altLang="zh-CN" sz="2400" dirty="0" err="1">
                <a:solidFill>
                  <a:schemeClr val="tx1"/>
                </a:solidFill>
              </a:rPr>
              <a:t>ipq_hash</a:t>
            </a:r>
            <a:r>
              <a:rPr lang="zh-CN" altLang="en-US" sz="2400" dirty="0">
                <a:solidFill>
                  <a:schemeClr val="tx1"/>
                </a:solidFill>
              </a:rPr>
              <a:t>表中</a:t>
            </a:r>
            <a:r>
              <a:rPr lang="zh-CN" altLang="en-US" sz="2400" dirty="0" smtClean="0">
                <a:solidFill>
                  <a:schemeClr val="tx1"/>
                </a:solidFill>
              </a:rPr>
              <a:t>查找</a:t>
            </a:r>
            <a:r>
              <a:rPr lang="zh-CN" altLang="en-US" sz="2400" dirty="0" smtClean="0">
                <a:solidFill>
                  <a:schemeClr val="tx1"/>
                </a:solidFill>
              </a:rPr>
              <a:t>自己对应</a:t>
            </a:r>
            <a:r>
              <a:rPr lang="en-US" altLang="zh-CN" sz="2400" dirty="0" smtClean="0">
                <a:solidFill>
                  <a:schemeClr val="tx1"/>
                </a:solidFill>
              </a:rPr>
              <a:t>IP</a:t>
            </a:r>
            <a:r>
              <a:rPr lang="zh-CN" altLang="en-US" sz="2400" dirty="0" smtClean="0">
                <a:solidFill>
                  <a:schemeClr val="tx1"/>
                </a:solidFill>
              </a:rPr>
              <a:t>分片的节点</a:t>
            </a:r>
            <a:r>
              <a:rPr lang="en-US" altLang="zh-CN" sz="2400" dirty="0" smtClean="0">
                <a:solidFill>
                  <a:schemeClr val="tx1"/>
                </a:solidFill>
              </a:rPr>
              <a:t>,</a:t>
            </a:r>
            <a:r>
              <a:rPr lang="zh-CN" altLang="en-US" sz="2400" dirty="0" smtClean="0">
                <a:solidFill>
                  <a:schemeClr val="tx1"/>
                </a:solidFill>
              </a:rPr>
              <a:t>如果没有找到就创建一个新的节点，反之</a:t>
            </a:r>
            <a:r>
              <a:rPr lang="zh-CN" altLang="en-US" sz="2400" dirty="0" smtClean="0">
                <a:solidFill>
                  <a:schemeClr val="tx1"/>
                </a:solidFill>
              </a:rPr>
              <a:t>将碎片</a:t>
            </a:r>
            <a:r>
              <a:rPr lang="zh-CN" altLang="en-US" sz="2400" dirty="0" smtClean="0">
                <a:solidFill>
                  <a:schemeClr val="tx1"/>
                </a:solidFill>
              </a:rPr>
              <a:t>加入到属于同一</a:t>
            </a:r>
            <a:r>
              <a:rPr lang="zh-CN" altLang="en-US" sz="2400" dirty="0" smtClean="0">
                <a:solidFill>
                  <a:schemeClr val="tx1"/>
                </a:solidFill>
              </a:rPr>
              <a:t>链接节点的</a:t>
            </a:r>
            <a:r>
              <a:rPr lang="zh-CN" altLang="en-US" sz="2400" dirty="0" smtClean="0">
                <a:solidFill>
                  <a:schemeClr val="tx1"/>
                </a:solidFill>
              </a:rPr>
              <a:t>适当位置；</a:t>
            </a:r>
            <a:endParaRPr lang="en-US" altLang="zh-CN" sz="2400" dirty="0" smtClean="0">
              <a:solidFill>
                <a:schemeClr val="tx1"/>
              </a:solidFill>
            </a:endParaRPr>
          </a:p>
          <a:p>
            <a:pPr>
              <a:buNone/>
            </a:pPr>
            <a:r>
              <a:rPr lang="en-US" altLang="zh-CN" sz="2400" dirty="0" smtClean="0">
                <a:solidFill>
                  <a:schemeClr val="tx1"/>
                </a:solidFill>
              </a:rPr>
              <a:t>3</a:t>
            </a:r>
            <a:r>
              <a:rPr lang="zh-CN" altLang="en-US" sz="2400" dirty="0" smtClean="0">
                <a:solidFill>
                  <a:schemeClr val="tx1"/>
                </a:solidFill>
              </a:rPr>
              <a:t>、如果</a:t>
            </a:r>
            <a:r>
              <a:rPr lang="zh-CN" altLang="en-US" sz="2400" dirty="0" smtClean="0">
                <a:solidFill>
                  <a:schemeClr val="tx1"/>
                </a:solidFill>
              </a:rPr>
              <a:t>是最后一个碎片，重组完成并把分片构建成</a:t>
            </a:r>
            <a:r>
              <a:rPr lang="en-US" altLang="zh-CN" sz="2400" dirty="0" smtClean="0">
                <a:solidFill>
                  <a:schemeClr val="tx1"/>
                </a:solidFill>
              </a:rPr>
              <a:t>IP</a:t>
            </a:r>
            <a:r>
              <a:rPr lang="zh-CN" altLang="en-US" sz="2400" dirty="0" smtClean="0">
                <a:solidFill>
                  <a:schemeClr val="tx1"/>
                </a:solidFill>
              </a:rPr>
              <a:t>分组返回，从</a:t>
            </a:r>
            <a:r>
              <a:rPr lang="en-US" altLang="zh-CN" sz="2400" dirty="0" smtClean="0">
                <a:solidFill>
                  <a:schemeClr val="tx1"/>
                </a:solidFill>
              </a:rPr>
              <a:t>ipq_hash</a:t>
            </a:r>
            <a:r>
              <a:rPr lang="zh-CN" altLang="en-US" sz="2400" dirty="0" smtClean="0">
                <a:solidFill>
                  <a:schemeClr val="tx1"/>
                </a:solidFill>
              </a:rPr>
              <a:t>中删除该队列节点；</a:t>
            </a:r>
            <a:endParaRPr lang="en-US" altLang="zh-CN" sz="2400" dirty="0" smtClean="0">
              <a:solidFill>
                <a:schemeClr val="tx1"/>
              </a:solidFill>
            </a:endParaRPr>
          </a:p>
          <a:p>
            <a:pPr>
              <a:buNone/>
            </a:pPr>
            <a:r>
              <a:rPr lang="en-US" altLang="zh-CN" sz="2400" dirty="0" smtClean="0">
                <a:solidFill>
                  <a:schemeClr val="tx1"/>
                </a:solidFill>
              </a:rPr>
              <a:t>4</a:t>
            </a:r>
            <a:r>
              <a:rPr lang="zh-CN" altLang="en-US" sz="2400" dirty="0" smtClean="0">
                <a:solidFill>
                  <a:schemeClr val="tx1"/>
                </a:solidFill>
              </a:rPr>
              <a:t>、如果在一定时间</a:t>
            </a:r>
            <a:r>
              <a:rPr lang="en-US" altLang="zh-CN" sz="2400" dirty="0" smtClean="0">
                <a:solidFill>
                  <a:schemeClr val="tx1"/>
                </a:solidFill>
              </a:rPr>
              <a:t>(</a:t>
            </a:r>
            <a:r>
              <a:rPr lang="zh-CN" altLang="en-US" sz="2400" dirty="0" smtClean="0">
                <a:solidFill>
                  <a:schemeClr val="tx1"/>
                </a:solidFill>
              </a:rPr>
              <a:t>缺省</a:t>
            </a:r>
            <a:r>
              <a:rPr lang="en-US" altLang="zh-CN" sz="2400" dirty="0" smtClean="0">
                <a:solidFill>
                  <a:schemeClr val="tx1"/>
                </a:solidFill>
              </a:rPr>
              <a:t>30</a:t>
            </a:r>
            <a:r>
              <a:rPr lang="zh-CN" altLang="en-US" sz="2400" dirty="0" smtClean="0">
                <a:solidFill>
                  <a:schemeClr val="tx1"/>
                </a:solidFill>
              </a:rPr>
              <a:t>秒</a:t>
            </a:r>
            <a:r>
              <a:rPr lang="en-US" altLang="zh-CN" sz="2400" dirty="0" smtClean="0">
                <a:solidFill>
                  <a:schemeClr val="tx1"/>
                </a:solidFill>
              </a:rPr>
              <a:t>)</a:t>
            </a:r>
            <a:r>
              <a:rPr lang="zh-CN" altLang="en-US" sz="2400" dirty="0" smtClean="0">
                <a:solidFill>
                  <a:schemeClr val="tx1"/>
                </a:solidFill>
              </a:rPr>
              <a:t>内某节点没有碎片包到达</a:t>
            </a:r>
            <a:r>
              <a:rPr lang="zh-CN" altLang="en-US" sz="2400" dirty="0" smtClean="0">
                <a:solidFill>
                  <a:schemeClr val="tx1"/>
                </a:solidFill>
              </a:rPr>
              <a:t>，</a:t>
            </a:r>
            <a:r>
              <a:rPr lang="zh-CN" altLang="en-US" sz="2400" dirty="0" smtClean="0">
                <a:solidFill>
                  <a:schemeClr val="tx1"/>
                </a:solidFill>
              </a:rPr>
              <a:t>此节点将</a:t>
            </a:r>
            <a:r>
              <a:rPr lang="zh-CN" altLang="en-US" sz="2400" dirty="0" smtClean="0">
                <a:solidFill>
                  <a:schemeClr val="tx1"/>
                </a:solidFill>
              </a:rPr>
              <a:t>被释放掉。</a:t>
            </a:r>
            <a:endParaRPr lang="en-US" altLang="zh-CN" sz="2400" dirty="0" smtClean="0">
              <a:solidFill>
                <a:schemeClr val="tx1"/>
              </a:solidFill>
            </a:endParaRPr>
          </a:p>
          <a:p>
            <a:endParaRPr lang="en-US" altLang="zh-CN" dirty="0" smtClean="0"/>
          </a:p>
          <a:p>
            <a:endParaRPr lang="zh-CN" altLang="en-US"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自定义设计方案">
  <a:themeElements>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fontScheme name="自定义设计方案">
      <a:majorFont>
        <a:latin typeface="Tahoma"/>
        <a:ea typeface="华文细黑"/>
        <a:cs typeface=""/>
      </a:majorFont>
      <a:minorFont>
        <a:latin typeface="Tahoma"/>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自定义设计方案">
  <a:themeElements>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2642</TotalTime>
  <Words>978</Words>
  <Application>Microsoft Office PowerPoint</Application>
  <PresentationFormat>全屏显示(4:3)</PresentationFormat>
  <Paragraphs>95</Paragraphs>
  <Slides>19</Slides>
  <Notes>0</Notes>
  <HiddenSlides>0</HiddenSlides>
  <MMClips>0</MMClips>
  <ScaleCrop>false</ScaleCrop>
  <HeadingPairs>
    <vt:vector size="4" baseType="variant">
      <vt:variant>
        <vt:lpstr>主题</vt:lpstr>
      </vt:variant>
      <vt:variant>
        <vt:i4>2</vt:i4>
      </vt:variant>
      <vt:variant>
        <vt:lpstr>幻灯片标题</vt:lpstr>
      </vt:variant>
      <vt:variant>
        <vt:i4>19</vt:i4>
      </vt:variant>
    </vt:vector>
  </HeadingPairs>
  <TitlesOfParts>
    <vt:vector size="21" baseType="lpstr">
      <vt:lpstr>自定义设计方案</vt:lpstr>
      <vt:lpstr>1_自定义设计方案</vt:lpstr>
      <vt:lpstr>WEB流量监控防御系统</vt:lpstr>
      <vt:lpstr>概述：</vt:lpstr>
      <vt:lpstr>工作原理</vt:lpstr>
      <vt:lpstr>透明桥以及反向代理部署方式</vt:lpstr>
      <vt:lpstr>单臂部署方式</vt:lpstr>
      <vt:lpstr>数据捕获</vt:lpstr>
      <vt:lpstr>一切为了效率</vt:lpstr>
      <vt:lpstr>PF_ring 应用</vt:lpstr>
      <vt:lpstr>IP碎片重组</vt:lpstr>
      <vt:lpstr>首部链表与分片的关系</vt:lpstr>
      <vt:lpstr>TCP 会话</vt:lpstr>
      <vt:lpstr>TCP 流重组 过程</vt:lpstr>
      <vt:lpstr>数据过滤</vt:lpstr>
      <vt:lpstr>TCP 会话阻断</vt:lpstr>
      <vt:lpstr>连接重置的技术实现</vt:lpstr>
      <vt:lpstr>TCP 连接重置</vt:lpstr>
      <vt:lpstr>审计、报警</vt:lpstr>
      <vt:lpstr>下一步目标</vt:lpstr>
      <vt:lpstr>PowerPoint 演示文稿</vt:lpstr>
    </vt:vector>
  </TitlesOfParts>
  <Company>ss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ss</dc:creator>
  <cp:lastModifiedBy>admin</cp:lastModifiedBy>
  <cp:revision>634</cp:revision>
  <dcterms:created xsi:type="dcterms:W3CDTF">2010-01-28T11:51:40Z</dcterms:created>
  <dcterms:modified xsi:type="dcterms:W3CDTF">2013-05-24T05:58:14Z</dcterms:modified>
</cp:coreProperties>
</file>