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22" r:id="rId3"/>
    <p:sldId id="552" r:id="rId4"/>
    <p:sldId id="598" r:id="rId5"/>
    <p:sldId id="599" r:id="rId6"/>
    <p:sldId id="600" r:id="rId7"/>
    <p:sldId id="601" r:id="rId8"/>
    <p:sldId id="618" r:id="rId9"/>
    <p:sldId id="602" r:id="rId10"/>
    <p:sldId id="616" r:id="rId11"/>
    <p:sldId id="603" r:id="rId12"/>
    <p:sldId id="604" r:id="rId13"/>
    <p:sldId id="606" r:id="rId14"/>
    <p:sldId id="605" r:id="rId15"/>
    <p:sldId id="619" r:id="rId16"/>
    <p:sldId id="607" r:id="rId17"/>
    <p:sldId id="608" r:id="rId18"/>
    <p:sldId id="609" r:id="rId19"/>
    <p:sldId id="610" r:id="rId20"/>
    <p:sldId id="617" r:id="rId21"/>
    <p:sldId id="621" r:id="rId22"/>
    <p:sldId id="582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085" autoAdjust="0"/>
  </p:normalViewPr>
  <p:slideViewPr>
    <p:cSldViewPr>
      <p:cViewPr varScale="1">
        <p:scale>
          <a:sx n="94" d="100"/>
          <a:sy n="94" d="100"/>
        </p:scale>
        <p:origin x="-2124" y="-102"/>
      </p:cViewPr>
      <p:guideLst>
        <p:guide orient="horz" pos="2118"/>
        <p:guide pos="29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cs typeface="+mn-ea"/>
              </a:defRPr>
            </a:lvl1pPr>
          </a:lstStyle>
          <a:p>
            <a:pPr>
              <a:defRPr/>
            </a:pPr>
            <a:fld id="{0B6AA45C-41CE-4C05-B337-19DCEF359B67}" type="datetimeFigureOut">
              <a:rPr lang="zh-CN" altLang="en-US"/>
              <a:t>2016/7/15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93F8486-E63B-4B3A-880D-5F4F22BB42B7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76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第二级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第三级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第四级</a:t>
            </a:r>
          </a:p>
          <a:p>
            <a:pPr>
              <a:buFontTx/>
              <a:buNone/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13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13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DCC7190-75F4-4FB5-B559-23E16A140DAF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5857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70545.ht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A409639E-B916-483C-8251-BA09D18C964C}" type="slidenum">
              <a:rPr lang="zh-CN" altLang="en-US" smtClean="0"/>
              <a:t>1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这是对</a:t>
            </a:r>
            <a:r>
              <a:rPr lang="en-US" altLang="zh-CN" dirty="0" smtClean="0">
                <a:latin typeface="Arial" charset="0"/>
              </a:rPr>
              <a:t>chrome app</a:t>
            </a:r>
            <a:r>
              <a:rPr lang="zh-CN" altLang="en-US" dirty="0" smtClean="0">
                <a:latin typeface="Arial" charset="0"/>
              </a:rPr>
              <a:t>一个测试结果。</a:t>
            </a:r>
            <a:r>
              <a:rPr lang="en-US" altLang="zh-CN" dirty="0" smtClean="0">
                <a:latin typeface="Arial" charset="0"/>
              </a:rPr>
              <a:t>6</a:t>
            </a:r>
            <a:r>
              <a:rPr lang="zh-CN" altLang="en-US" dirty="0" smtClean="0">
                <a:latin typeface="Arial" charset="0"/>
              </a:rPr>
              <a:t>个导出的</a:t>
            </a:r>
            <a:r>
              <a:rPr lang="en-US" altLang="zh-CN" dirty="0" smtClean="0">
                <a:latin typeface="Arial" charset="0"/>
              </a:rPr>
              <a:t>activity</a:t>
            </a:r>
            <a:r>
              <a:rPr lang="zh-CN" altLang="en-US" dirty="0" smtClean="0">
                <a:latin typeface="Arial" charset="0"/>
              </a:rPr>
              <a:t>，其中一个就产生了</a:t>
            </a:r>
            <a:r>
              <a:rPr lang="en-US" altLang="zh-CN" dirty="0" smtClean="0">
                <a:latin typeface="Arial" charset="0"/>
              </a:rPr>
              <a:t>crash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10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“超级拒绝服务漏洞”是我们小组去年年初发现的一个安卓通用型拒绝服务漏洞，恶意攻击者可能利用此漏洞让手机中的任意应用崩溃无法正常工作，当时几乎影响目前市面上所有的安卓APP应用。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其主要原因是组件在接受</a:t>
            </a:r>
            <a:r>
              <a:rPr lang="en-US" altLang="zh-CN" dirty="0" smtClean="0">
                <a:latin typeface="Arial" charset="0"/>
              </a:rPr>
              <a:t>Intent</a:t>
            </a:r>
            <a:r>
              <a:rPr lang="zh-CN" altLang="en-US" dirty="0" smtClean="0">
                <a:latin typeface="Arial" charset="0"/>
              </a:rPr>
              <a:t>数据时，在使用</a:t>
            </a:r>
            <a:r>
              <a:rPr lang="en-US" altLang="zh-CN" dirty="0" smtClean="0">
                <a:latin typeface="Arial" charset="0"/>
              </a:rPr>
              <a:t>getXExtra</a:t>
            </a:r>
            <a:r>
              <a:rPr lang="zh-CN" altLang="en-US" dirty="0" smtClean="0">
                <a:latin typeface="Arial" charset="0"/>
              </a:rPr>
              <a:t>系列方法比如</a:t>
            </a:r>
            <a:r>
              <a:rPr lang="en-US" altLang="zh-CN" dirty="0" smtClean="0">
                <a:latin typeface="Arial" charset="0"/>
              </a:rPr>
              <a:t>getStringExtra</a:t>
            </a:r>
            <a:r>
              <a:rPr lang="zh-CN" altLang="en-US" dirty="0" smtClean="0">
                <a:latin typeface="Arial" charset="0"/>
              </a:rPr>
              <a:t>时，都会调用unparcel方法去处理序列化对象，如果</a:t>
            </a:r>
            <a:r>
              <a:rPr lang="en-US" altLang="zh-CN" dirty="0" smtClean="0">
                <a:latin typeface="Arial" charset="0"/>
              </a:rPr>
              <a:t>Intent</a:t>
            </a:r>
            <a:r>
              <a:rPr lang="zh-CN" altLang="en-US" dirty="0" smtClean="0">
                <a:latin typeface="Arial" charset="0"/>
              </a:rPr>
              <a:t>中没有包含序列化对象就不会出错，一旦包含了一个目标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不存在的序列化类，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会在自己的包里寻找它，将会导致java.lang.NoClassDefFoundError或</a:t>
            </a:r>
            <a:r>
              <a:rPr lang="en-US" altLang="zh-CN" dirty="0" err="1" smtClean="0">
                <a:latin typeface="Arial" charset="0"/>
              </a:rPr>
              <a:t>ClassNotFound</a:t>
            </a:r>
            <a:r>
              <a:rPr lang="zh-CN" altLang="en-US" dirty="0" smtClean="0">
                <a:latin typeface="Arial" charset="0"/>
              </a:rPr>
              <a:t>异常。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11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这个案例是另外一个组件</a:t>
            </a:r>
            <a:r>
              <a:rPr lang="en-US" altLang="zh-CN" dirty="0" err="1" smtClean="0">
                <a:latin typeface="Arial" charset="0"/>
              </a:rPr>
              <a:t>ContentProvider</a:t>
            </a:r>
            <a:r>
              <a:rPr lang="zh-CN" altLang="en-US" dirty="0" smtClean="0">
                <a:latin typeface="Arial" charset="0"/>
              </a:rPr>
              <a:t>的问题。</a:t>
            </a:r>
            <a:r>
              <a:rPr lang="en-US" altLang="zh-CN" dirty="0" err="1" smtClean="0">
                <a:latin typeface="Arial" charset="0"/>
              </a:rPr>
              <a:t>ContentProvider</a:t>
            </a:r>
            <a:r>
              <a:rPr lang="zh-CN" altLang="en-US" dirty="0" smtClean="0">
                <a:latin typeface="Arial" charset="0"/>
              </a:rPr>
              <a:t>是</a:t>
            </a:r>
            <a:r>
              <a:rPr lang="en-US" altLang="zh-CN" dirty="0" smtClean="0">
                <a:latin typeface="Arial" charset="0"/>
              </a:rPr>
              <a:t>android</a:t>
            </a:r>
            <a:r>
              <a:rPr lang="zh-CN" altLang="en-US" dirty="0" smtClean="0">
                <a:latin typeface="Arial" charset="0"/>
              </a:rPr>
              <a:t>在不同程序之间进行数据共享的一个接口。关于它比较重要的漏洞就是覆写了</a:t>
            </a:r>
            <a:r>
              <a:rPr lang="en-US" altLang="zh-CN" dirty="0" err="1" smtClean="0">
                <a:latin typeface="Arial" charset="0"/>
              </a:rPr>
              <a:t>ContentProvider</a:t>
            </a:r>
            <a:r>
              <a:rPr lang="zh-CN" altLang="en-US" dirty="0" smtClean="0">
                <a:latin typeface="Arial" charset="0"/>
              </a:rPr>
              <a:t>的</a:t>
            </a:r>
            <a:r>
              <a:rPr lang="en-US" altLang="zh-CN" dirty="0" err="1" smtClean="0">
                <a:latin typeface="Arial" charset="0"/>
              </a:rPr>
              <a:t>openFile</a:t>
            </a:r>
            <a:r>
              <a:rPr lang="zh-CN" altLang="en-US" dirty="0" smtClean="0">
                <a:latin typeface="Arial" charset="0"/>
              </a:rPr>
              <a:t>方法而导致目录遍历问题。当程序</a:t>
            </a:r>
            <a:r>
              <a:rPr lang="en-US" altLang="zh-CN" dirty="0" smtClean="0">
                <a:latin typeface="Arial" charset="0"/>
              </a:rPr>
              <a:t>override </a:t>
            </a:r>
            <a:r>
              <a:rPr lang="en-US" altLang="zh-CN" dirty="0" err="1" smtClean="0">
                <a:latin typeface="Arial" charset="0"/>
              </a:rPr>
              <a:t>openFile</a:t>
            </a:r>
            <a:r>
              <a:rPr lang="zh-CN" altLang="en-US" dirty="0" smtClean="0">
                <a:latin typeface="Arial" charset="0"/>
              </a:rPr>
              <a:t>方法后，并未对参数</a:t>
            </a:r>
            <a:r>
              <a:rPr lang="en-US" altLang="zh-CN" dirty="0" err="1" smtClean="0">
                <a:latin typeface="Arial" charset="0"/>
              </a:rPr>
              <a:t>uri</a:t>
            </a:r>
            <a:r>
              <a:rPr lang="en-US" altLang="zh-CN" dirty="0" smtClean="0">
                <a:latin typeface="Arial" charset="0"/>
              </a:rPr>
              <a:t> path</a:t>
            </a:r>
            <a:r>
              <a:rPr lang="zh-CN" altLang="en-US" dirty="0" smtClean="0">
                <a:latin typeface="Arial" charset="0"/>
              </a:rPr>
              <a:t>做过滤。导致可以通过</a:t>
            </a:r>
            <a:r>
              <a:rPr lang="en-US" altLang="zh-CN" dirty="0" smtClean="0">
                <a:latin typeface="Arial" charset="0"/>
              </a:rPr>
              <a:t>../</a:t>
            </a:r>
            <a:r>
              <a:rPr lang="zh-CN" altLang="en-US" dirty="0" smtClean="0">
                <a:latin typeface="Arial" charset="0"/>
              </a:rPr>
              <a:t>这种目录跳转符访问其他文件，这里功能实现取决于</a:t>
            </a:r>
            <a:r>
              <a:rPr lang="en-US" altLang="zh-CN" dirty="0" smtClean="0">
                <a:latin typeface="Arial" charset="0"/>
              </a:rPr>
              <a:t>openFile</a:t>
            </a:r>
            <a:r>
              <a:rPr lang="zh-CN" altLang="en-US" dirty="0" smtClean="0">
                <a:latin typeface="Arial" charset="0"/>
              </a:rPr>
              <a:t>的实际代码。如果实际代码是读取文件内容，将会造成其他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可以通过漏洞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去遍历它的私有目录和文件。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12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不得不说，</a:t>
            </a:r>
            <a:r>
              <a:rPr lang="en-US" altLang="zh-CN" dirty="0" smtClean="0">
                <a:latin typeface="Arial" charset="0"/>
              </a:rPr>
              <a:t>xposed</a:t>
            </a:r>
            <a:r>
              <a:rPr lang="zh-CN" altLang="en-US" dirty="0" smtClean="0">
                <a:latin typeface="Arial" charset="0"/>
              </a:rPr>
              <a:t>是个神器，在安卓漏洞动态检测中发挥了巨大作用。我们可以在程序的运行过程中，进行信息的收集，或是直接定位到漏洞。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13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广播接收器注册一共有两种形式 : 静态注册和动态注册。动态分析中我们主要关注在代码中动态注册的广播，因为动态广播默认被导出，虽然它只存在于当前组件的生命周期内。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如何取得</a:t>
            </a:r>
            <a:r>
              <a:rPr lang="en-US" altLang="zh-CN" dirty="0" smtClean="0">
                <a:latin typeface="Arial" charset="0"/>
              </a:rPr>
              <a:t>action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err="1" smtClean="0">
                <a:latin typeface="Arial" charset="0"/>
              </a:rPr>
              <a:t>xposed</a:t>
            </a:r>
            <a:r>
              <a:rPr lang="zh-CN" altLang="en-US" dirty="0" smtClean="0">
                <a:latin typeface="Arial" charset="0"/>
              </a:rPr>
              <a:t>代码和思路是这样的。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14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我们也可以收集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在运行当中访问的</a:t>
            </a:r>
            <a:r>
              <a:rPr lang="en-US" altLang="zh-CN" dirty="0" smtClean="0">
                <a:latin typeface="Arial" charset="0"/>
              </a:rPr>
              <a:t>http </a:t>
            </a:r>
            <a:r>
              <a:rPr lang="en-US" altLang="zh-CN" dirty="0" err="1" smtClean="0">
                <a:latin typeface="Arial" charset="0"/>
              </a:rPr>
              <a:t>url</a:t>
            </a:r>
            <a:r>
              <a:rPr lang="zh-CN" altLang="en-US" dirty="0" smtClean="0">
                <a:latin typeface="Arial" charset="0"/>
              </a:rPr>
              <a:t>，至于收集后干什么，后面将会提到。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15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私有文件的全局读写模式错误使用也是在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开发中比较常见的漏洞。比如当使用</a:t>
            </a:r>
            <a:r>
              <a:rPr lang="en-US" altLang="zh-CN" dirty="0" err="1" smtClean="0">
                <a:latin typeface="Arial" charset="0"/>
              </a:rPr>
              <a:t>openFileOutput</a:t>
            </a:r>
            <a:r>
              <a:rPr lang="zh-CN" altLang="en-US" dirty="0" smtClean="0">
                <a:latin typeface="Arial" charset="0"/>
              </a:rPr>
              <a:t>来写文件时，第二个参数错误的使用</a:t>
            </a:r>
            <a:r>
              <a:rPr lang="en-US" altLang="zh-CN" dirty="0" smtClean="0">
                <a:latin typeface="Arial" charset="0"/>
              </a:rPr>
              <a:t>MODE_WORLD_READABLE</a:t>
            </a:r>
            <a:r>
              <a:rPr lang="zh-CN" altLang="en-US" dirty="0" smtClean="0">
                <a:latin typeface="Arial" charset="0"/>
              </a:rPr>
              <a:t>或是</a:t>
            </a:r>
            <a:r>
              <a:rPr lang="en-US" altLang="zh-CN" dirty="0" smtClean="0">
                <a:latin typeface="Arial" charset="0"/>
              </a:rPr>
              <a:t>MODE_WORLD_WRITABLE</a:t>
            </a:r>
            <a:r>
              <a:rPr lang="zh-CN" altLang="en-US" dirty="0" smtClean="0">
                <a:latin typeface="Arial" charset="0"/>
              </a:rPr>
              <a:t>，将会导致写出来的文件变成全局可读或可写的。不管文件是否保存在自己的私有目录里面。利用</a:t>
            </a:r>
            <a:r>
              <a:rPr lang="en-US" altLang="zh-CN" dirty="0" err="1" smtClean="0">
                <a:latin typeface="Arial" charset="0"/>
              </a:rPr>
              <a:t>xposed</a:t>
            </a:r>
            <a:r>
              <a:rPr lang="zh-CN" altLang="en-US" dirty="0" smtClean="0">
                <a:latin typeface="Arial" charset="0"/>
              </a:rPr>
              <a:t>，我们关注</a:t>
            </a:r>
            <a:r>
              <a:rPr lang="en-US" altLang="zh-CN" dirty="0" err="1" smtClean="0">
                <a:latin typeface="Arial" charset="0"/>
              </a:rPr>
              <a:t>openFileOutput</a:t>
            </a:r>
            <a:r>
              <a:rPr lang="zh-CN" altLang="en-US" dirty="0" smtClean="0">
                <a:latin typeface="Arial" charset="0"/>
              </a:rPr>
              <a:t>的第二个参数，通过</a:t>
            </a:r>
            <a:r>
              <a:rPr lang="en-US" altLang="zh-CN" dirty="0" smtClean="0">
                <a:latin typeface="Arial" charset="0"/>
              </a:rPr>
              <a:t>hook</a:t>
            </a:r>
            <a:r>
              <a:rPr lang="zh-CN" altLang="en-US" dirty="0" smtClean="0">
                <a:latin typeface="Arial" charset="0"/>
              </a:rPr>
              <a:t>拿到第二个参数的值从而得知当前的读写方式是什么。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先看一个代码执行的案例。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【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视频中我们能看到，通过访问了一个页面，首先反弹回来了一个低权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，再通过这个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shell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，我们执行一个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exploit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来获取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权限，当然，前提是这个手机有相应的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漏洞。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】</a:t>
            </a:r>
          </a:p>
          <a:p>
            <a:pPr eaLnBrk="1" hangingPunct="1"/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远程代码执行是一个存在于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android4.4.4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以下的一个系统漏洞，因为页面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代码之间可以交互，通过一个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页面就能控制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去执行任意命令，所以通过构造相应的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代码就能调用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去反射执行一些比较危险的函数。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如何动态检测？这里使用的工具是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fiddler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eaLnBrk="1" hangingPunct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Fiddler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是一个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http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协议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调试代理工具，其强大之处在于它包含一个简单却功能强大的基于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.NET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事件脚本子系统，我们能够通过扩展编写这个脚本到达调试的目的。这里就是将所有的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请求全部修改去访问一个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漏洞的检测页面。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17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18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19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3" name="灯片编号占位符 2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mtClean="0"/>
              <a:t>2</a:t>
            </a:r>
            <a:endParaRPr lang="en-US" altLang="zh-CN" sz="1200" smtClean="0"/>
          </a:p>
        </p:txBody>
      </p:sp>
      <p:sp>
        <p:nvSpPr>
          <p:cNvPr id="15364" name="备注占位符 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大家好，我是来自</a:t>
            </a:r>
            <a:r>
              <a:rPr lang="en-US" altLang="zh-CN" dirty="0" smtClean="0">
                <a:latin typeface="Arial" charset="0"/>
              </a:rPr>
              <a:t>360 </a:t>
            </a:r>
            <a:r>
              <a:rPr lang="en-US" altLang="zh-CN" dirty="0" err="1" smtClean="0">
                <a:latin typeface="Arial" charset="0"/>
              </a:rPr>
              <a:t>vulpecker</a:t>
            </a:r>
            <a:r>
              <a:rPr lang="zh-CN" altLang="en-US" dirty="0" smtClean="0">
                <a:latin typeface="Arial" charset="0"/>
              </a:rPr>
              <a:t>团队的安卓安全工程师黎博。很荣幸今天在这里和大家分享一些从安全角度对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进行测试的一些方法和案例。</a:t>
            </a:r>
          </a:p>
          <a:p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扩展</a:t>
            </a:r>
            <a:r>
              <a:rPr lang="en-US" altLang="zh-CN" dirty="0" smtClean="0">
                <a:latin typeface="Arial" charset="0"/>
              </a:rPr>
              <a:t>1</a:t>
            </a:r>
            <a:r>
              <a:rPr lang="zh-CN" altLang="en-US" dirty="0" smtClean="0">
                <a:latin typeface="Arial" charset="0"/>
              </a:rPr>
              <a:t>，前面提到的收集到的</a:t>
            </a:r>
            <a:r>
              <a:rPr lang="en-US" altLang="zh-CN" dirty="0" smtClean="0">
                <a:latin typeface="Arial" charset="0"/>
              </a:rPr>
              <a:t>http</a:t>
            </a:r>
            <a:r>
              <a:rPr lang="en-US" altLang="zh-CN" baseline="0" dirty="0" smtClean="0">
                <a:latin typeface="Arial" charset="0"/>
              </a:rPr>
              <a:t> </a:t>
            </a:r>
            <a:r>
              <a:rPr lang="en-US" altLang="zh-CN" baseline="0" dirty="0" err="1" smtClean="0">
                <a:latin typeface="Arial" charset="0"/>
              </a:rPr>
              <a:t>url</a:t>
            </a:r>
            <a:r>
              <a:rPr lang="zh-CN" altLang="en-US" baseline="0" dirty="0" smtClean="0">
                <a:latin typeface="Arial" charset="0"/>
              </a:rPr>
              <a:t>，我们可以挑选出公司业务上使用的，然后直接扔给</a:t>
            </a:r>
            <a:r>
              <a:rPr lang="en-US" altLang="zh-CN" baseline="0" dirty="0" smtClean="0">
                <a:latin typeface="Arial" charset="0"/>
              </a:rPr>
              <a:t>web</a:t>
            </a:r>
            <a:r>
              <a:rPr lang="zh-CN" altLang="en-US" baseline="0" dirty="0" smtClean="0">
                <a:latin typeface="Arial" charset="0"/>
              </a:rPr>
              <a:t>扫描器或是负责</a:t>
            </a:r>
            <a:r>
              <a:rPr lang="en-US" altLang="zh-CN" baseline="0" dirty="0" smtClean="0">
                <a:latin typeface="Arial" charset="0"/>
              </a:rPr>
              <a:t>web</a:t>
            </a:r>
            <a:r>
              <a:rPr lang="zh-CN" altLang="en-US" baseline="0" dirty="0" smtClean="0">
                <a:latin typeface="Arial" charset="0"/>
              </a:rPr>
              <a:t>安全的小伙伴去审计。</a:t>
            </a:r>
            <a:endParaRPr lang="en-US" altLang="zh-CN" baseline="0" dirty="0" smtClean="0">
              <a:latin typeface="Arial" charset="0"/>
            </a:endParaRPr>
          </a:p>
          <a:p>
            <a:pPr eaLnBrk="1" hangingPunct="1"/>
            <a:r>
              <a:rPr lang="zh-CN" altLang="en-US" baseline="0" dirty="0" smtClean="0">
                <a:latin typeface="Arial" charset="0"/>
              </a:rPr>
              <a:t>另外一个扩展，我们是否能记录下</a:t>
            </a:r>
            <a:r>
              <a:rPr lang="en-US" altLang="zh-CN" baseline="0" dirty="0" smtClean="0">
                <a:latin typeface="Arial" charset="0"/>
              </a:rPr>
              <a:t>API</a:t>
            </a:r>
            <a:r>
              <a:rPr lang="zh-CN" altLang="en-US" baseline="0" dirty="0" smtClean="0">
                <a:latin typeface="Arial" charset="0"/>
              </a:rPr>
              <a:t>的调用顺序，再加上相应的规则匹配来判断出逻辑漏洞？</a:t>
            </a:r>
            <a:endParaRPr lang="en-US" altLang="zh-CN" baseline="0" dirty="0" smtClean="0">
              <a:latin typeface="Arial" charset="0"/>
            </a:endParaRPr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20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寄生兽漏洞当时取这样一个名字还是比较形象的。漏洞的原理就是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在处理压缩文件进行解压缩的时候未对</a:t>
            </a:r>
            <a:r>
              <a:rPr lang="en-US" altLang="zh-CN" dirty="0" smtClean="0">
                <a:latin typeface="Arial" charset="0"/>
              </a:rPr>
              <a:t>zip</a:t>
            </a:r>
            <a:r>
              <a:rPr lang="zh-CN" altLang="en-US" dirty="0" smtClean="0">
                <a:latin typeface="Arial" charset="0"/>
              </a:rPr>
              <a:t>文件做检验，导致</a:t>
            </a:r>
            <a:r>
              <a:rPr lang="en-US" altLang="zh-CN" dirty="0" smtClean="0">
                <a:latin typeface="Arial" charset="0"/>
              </a:rPr>
              <a:t>zip</a:t>
            </a:r>
            <a:r>
              <a:rPr lang="zh-CN" altLang="en-US" dirty="0" smtClean="0">
                <a:latin typeface="Arial" charset="0"/>
              </a:rPr>
              <a:t>文件中的文件可以到</a:t>
            </a:r>
            <a:r>
              <a:rPr lang="en-US" altLang="zh-CN" dirty="0" smtClean="0">
                <a:latin typeface="Arial" charset="0"/>
              </a:rPr>
              <a:t>../</a:t>
            </a:r>
            <a:r>
              <a:rPr lang="zh-CN" altLang="en-US" dirty="0" smtClean="0">
                <a:latin typeface="Arial" charset="0"/>
              </a:rPr>
              <a:t>的目录跳转符，在</a:t>
            </a:r>
            <a:r>
              <a:rPr lang="en-US" altLang="zh-CN" dirty="0" smtClean="0">
                <a:latin typeface="Arial" charset="0"/>
              </a:rPr>
              <a:t>http</a:t>
            </a:r>
            <a:r>
              <a:rPr lang="zh-CN" altLang="en-US" dirty="0" smtClean="0">
                <a:latin typeface="Arial" charset="0"/>
              </a:rPr>
              <a:t>被劫持的环境下，当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解压缩包时，就可能将有害文件解压到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权限下的任意目录。覆盖一些插件后就能造成代码执行的问题。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图上是在</a:t>
            </a:r>
            <a:r>
              <a:rPr lang="en-US" altLang="zh-CN" dirty="0" err="1" smtClean="0">
                <a:latin typeface="Arial" charset="0"/>
              </a:rPr>
              <a:t>appium</a:t>
            </a:r>
            <a:r>
              <a:rPr lang="zh-CN" altLang="en-US" dirty="0" smtClean="0">
                <a:latin typeface="Arial" charset="0"/>
              </a:rPr>
              <a:t>跑完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后通过</a:t>
            </a:r>
            <a:r>
              <a:rPr lang="en-US" altLang="zh-CN" dirty="0" smtClean="0">
                <a:latin typeface="Arial" charset="0"/>
              </a:rPr>
              <a:t>hook</a:t>
            </a:r>
            <a:r>
              <a:rPr lang="zh-CN" altLang="en-US" dirty="0" smtClean="0">
                <a:latin typeface="Arial" charset="0"/>
              </a:rPr>
              <a:t>拿到的一个</a:t>
            </a:r>
            <a:r>
              <a:rPr lang="en-US" altLang="zh-CN" dirty="0" smtClean="0">
                <a:latin typeface="Arial" charset="0"/>
              </a:rPr>
              <a:t>zip</a:t>
            </a:r>
            <a:r>
              <a:rPr lang="zh-CN" altLang="en-US" dirty="0" smtClean="0">
                <a:latin typeface="Arial" charset="0"/>
              </a:rPr>
              <a:t>解压的一个过程，代码是比较通用的一个方法，这个方法是存在问题的。先</a:t>
            </a:r>
            <a:r>
              <a:rPr lang="en-US" altLang="zh-CN" sz="1200" dirty="0" err="1" smtClean="0"/>
              <a:t>ZipInputStream</a:t>
            </a:r>
            <a:r>
              <a:rPr lang="zh-CN" altLang="en-US" sz="1200" dirty="0" smtClean="0"/>
              <a:t>载入</a:t>
            </a:r>
            <a:r>
              <a:rPr lang="en-US" altLang="zh-CN" sz="1200" dirty="0" smtClean="0"/>
              <a:t>zip</a:t>
            </a:r>
            <a:r>
              <a:rPr lang="zh-CN" altLang="en-US" sz="1200" dirty="0" smtClean="0"/>
              <a:t>文件的输入流，然后不断</a:t>
            </a:r>
            <a:r>
              <a:rPr lang="en-US" altLang="zh-CN" sz="1200" dirty="0" err="1" smtClean="0"/>
              <a:t>getName</a:t>
            </a:r>
            <a:r>
              <a:rPr lang="zh-CN" altLang="en-US" sz="1200" dirty="0" smtClean="0"/>
              <a:t>后</a:t>
            </a:r>
            <a:r>
              <a:rPr lang="en-US" altLang="zh-CN" sz="1200" dirty="0" smtClean="0"/>
              <a:t>write</a:t>
            </a:r>
            <a:r>
              <a:rPr lang="en-US" altLang="zh-CN" sz="1200" baseline="0" dirty="0" smtClean="0"/>
              <a:t> File</a:t>
            </a:r>
            <a:r>
              <a:rPr lang="zh-CN" altLang="en-US" sz="1200" baseline="0" dirty="0" smtClean="0"/>
              <a:t>。</a:t>
            </a:r>
            <a:endParaRPr lang="en-US" altLang="zh-CN" sz="1200" baseline="0" dirty="0" smtClean="0"/>
          </a:p>
          <a:p>
            <a:pPr eaLnBrk="1" hangingPunct="1"/>
            <a:r>
              <a:rPr lang="zh-CN" altLang="en-US" sz="1200" baseline="0" dirty="0" smtClean="0"/>
              <a:t>再看修复后的方法，我们在每次</a:t>
            </a:r>
            <a:r>
              <a:rPr lang="en-US" altLang="zh-CN" sz="1200" baseline="0" dirty="0" err="1" smtClean="0"/>
              <a:t>getName</a:t>
            </a:r>
            <a:r>
              <a:rPr lang="zh-CN" altLang="en-US" sz="1200" baseline="0" dirty="0" smtClean="0"/>
              <a:t>后去检查了字符串中是否</a:t>
            </a:r>
            <a:r>
              <a:rPr lang="en-US" altLang="zh-CN" sz="1200" baseline="0" dirty="0" smtClean="0"/>
              <a:t>contains</a:t>
            </a:r>
            <a:r>
              <a:rPr lang="zh-CN" altLang="en-US" sz="1200" baseline="0" dirty="0" smtClean="0"/>
              <a:t>包含了“</a:t>
            </a:r>
            <a:r>
              <a:rPr lang="en-US" altLang="zh-CN" sz="1200" baseline="0" dirty="0" smtClean="0"/>
              <a:t>../</a:t>
            </a:r>
            <a:r>
              <a:rPr lang="zh-CN" altLang="en-US" sz="1200" baseline="0" dirty="0" smtClean="0"/>
              <a:t>”符号，这样能证明程序在解压过程中是进行了检查的。</a:t>
            </a:r>
            <a:endParaRPr lang="en-US" altLang="zh-CN" sz="1200" baseline="0" dirty="0" smtClean="0"/>
          </a:p>
          <a:p>
            <a:pPr eaLnBrk="1" hangingPunct="1"/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21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3" name="灯片编号占位符 2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mtClean="0"/>
              <a:t>2</a:t>
            </a:r>
            <a:endParaRPr lang="en-US" altLang="zh-CN" sz="1200" smtClean="0"/>
          </a:p>
        </p:txBody>
      </p:sp>
      <p:sp>
        <p:nvSpPr>
          <p:cNvPr id="15364" name="备注占位符 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当前</a:t>
            </a:r>
            <a:r>
              <a:rPr lang="zh-CN" altLang="zh-CN" dirty="0" smtClean="0"/>
              <a:t>移动互联网的发展带来了手机应用的爆炸性增长，各行各业蜂拥而入。新兴的移动互联网创业者，由于市场竞争激烈、移动应用的可替代性高等原因，都会在尽可能短的时间内完成应用开发、发布、融资、变现，</a:t>
            </a:r>
            <a:r>
              <a:rPr lang="zh-CN" altLang="en-US" dirty="0" smtClean="0"/>
              <a:t>从而很少会甚至</a:t>
            </a:r>
            <a:r>
              <a:rPr lang="zh-CN" altLang="zh-CN" dirty="0" smtClean="0"/>
              <a:t>根本无暇顾及应用的安全问题。</a:t>
            </a:r>
          </a:p>
          <a:p>
            <a:r>
              <a:rPr lang="zh-CN" altLang="en-US" dirty="0" smtClean="0"/>
              <a:t>这个是国家信息安全漏洞共享平台关于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的漏洞数据。</a:t>
            </a:r>
            <a:endParaRPr lang="zh-CN" altLang="zh-CN" dirty="0" smtClean="0"/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latin typeface="Arial" charset="0"/>
              </a:rPr>
              <a:t>这是手机助手市场当前</a:t>
            </a:r>
            <a:r>
              <a:rPr lang="en-US" altLang="zh-CN" dirty="0" smtClean="0">
                <a:latin typeface="Arial" charset="0"/>
              </a:rPr>
              <a:t>12w+app</a:t>
            </a:r>
            <a:r>
              <a:rPr lang="zh-CN" altLang="en-US" dirty="0" smtClean="0">
                <a:latin typeface="Arial" charset="0"/>
              </a:rPr>
              <a:t>数据，可能并不是全部，通过扫描后发现，   风险数量达到</a:t>
            </a:r>
            <a:r>
              <a:rPr lang="en-US" altLang="zh-CN" dirty="0" smtClean="0">
                <a:latin typeface="Arial" charset="0"/>
              </a:rPr>
              <a:t>180w</a:t>
            </a:r>
            <a:r>
              <a:rPr lang="zh-CN" altLang="en-US" dirty="0" smtClean="0">
                <a:latin typeface="Arial" charset="0"/>
              </a:rPr>
              <a:t>，平均下来一个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都有</a:t>
            </a:r>
            <a:r>
              <a:rPr lang="en-US" altLang="zh-CN" dirty="0" smtClean="0">
                <a:latin typeface="Arial" charset="0"/>
              </a:rPr>
              <a:t>10</a:t>
            </a:r>
            <a:r>
              <a:rPr lang="zh-CN" altLang="en-US" dirty="0" smtClean="0">
                <a:latin typeface="Arial" charset="0"/>
              </a:rPr>
              <a:t>多个风险问题。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我们知道，漏洞检测分为静态扫描和动态测试两种模式。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静态扫描主要是通过对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baseline="0" dirty="0" smtClean="0">
                <a:latin typeface="Arial" charset="0"/>
              </a:rPr>
              <a:t>的</a:t>
            </a:r>
            <a:r>
              <a:rPr lang="en-US" altLang="zh-CN" baseline="0" dirty="0" err="1" smtClean="0">
                <a:latin typeface="Arial" charset="0"/>
              </a:rPr>
              <a:t>dex</a:t>
            </a:r>
            <a:r>
              <a:rPr lang="zh-CN" altLang="en-US" baseline="0" dirty="0" smtClean="0">
                <a:latin typeface="Arial" charset="0"/>
              </a:rPr>
              <a:t>、配置文件</a:t>
            </a:r>
            <a:r>
              <a:rPr lang="en-US" altLang="zh-CN" baseline="0" dirty="0" smtClean="0">
                <a:latin typeface="Arial" charset="0"/>
              </a:rPr>
              <a:t>manifest</a:t>
            </a:r>
            <a:r>
              <a:rPr lang="zh-CN" altLang="en-US" baseline="0" dirty="0" smtClean="0">
                <a:latin typeface="Arial" charset="0"/>
              </a:rPr>
              <a:t>以及资源文件进行相关的关键字的扫描，再通过一些简单的规则匹配来获取风险信息的。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今天在这里主要讨论漏洞的动态测试分析。这是一个通过工具，让程序跑起来，在运行过程中发现问题的过程。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关于分析工具我大致分为了</a:t>
            </a:r>
            <a:r>
              <a:rPr lang="en-US" altLang="zh-CN" dirty="0" smtClean="0">
                <a:latin typeface="Arial" charset="0"/>
              </a:rPr>
              <a:t>2</a:t>
            </a:r>
            <a:r>
              <a:rPr lang="zh-CN" altLang="en-US" dirty="0" smtClean="0">
                <a:latin typeface="Arial" charset="0"/>
              </a:rPr>
              <a:t>类，一类</a:t>
            </a:r>
            <a:r>
              <a:rPr lang="en-US" altLang="zh-CN" dirty="0" err="1" smtClean="0">
                <a:latin typeface="Arial" charset="0"/>
              </a:rPr>
              <a:t>fuzzer</a:t>
            </a:r>
            <a:r>
              <a:rPr lang="zh-CN" altLang="en-US" dirty="0" smtClean="0">
                <a:latin typeface="Arial" charset="0"/>
              </a:rPr>
              <a:t>测试的，一类辅助</a:t>
            </a:r>
            <a:r>
              <a:rPr lang="en-US" altLang="zh-CN" dirty="0" smtClean="0">
                <a:latin typeface="Arial" charset="0"/>
              </a:rPr>
              <a:t>hook</a:t>
            </a:r>
            <a:r>
              <a:rPr lang="zh-CN" altLang="en-US" dirty="0" smtClean="0">
                <a:latin typeface="Arial" charset="0"/>
              </a:rPr>
              <a:t>工具。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en-US" altLang="zh-CN" dirty="0" err="1" smtClean="0">
                <a:latin typeface="Arial" charset="0"/>
              </a:rPr>
              <a:t>Fuzzer</a:t>
            </a:r>
            <a:r>
              <a:rPr lang="zh-CN" altLang="en-US" dirty="0" smtClean="0">
                <a:latin typeface="Arial" charset="0"/>
              </a:rPr>
              <a:t>类的代表就是</a:t>
            </a:r>
            <a:r>
              <a:rPr lang="en-US" altLang="zh-CN" dirty="0" err="1" smtClean="0">
                <a:latin typeface="Arial" charset="0"/>
              </a:rPr>
              <a:t>drozer</a:t>
            </a:r>
            <a:r>
              <a:rPr lang="zh-CN" altLang="en-US" dirty="0" smtClean="0">
                <a:latin typeface="Arial" charset="0"/>
              </a:rPr>
              <a:t>了，</a:t>
            </a:r>
            <a:r>
              <a:rPr lang="en-US" altLang="zh-CN" dirty="0" err="1" smtClean="0">
                <a:latin typeface="Arial" charset="0"/>
              </a:rPr>
              <a:t>Drozer</a:t>
            </a:r>
            <a:r>
              <a:rPr lang="zh-CN" altLang="en-US" dirty="0" smtClean="0">
                <a:latin typeface="Arial" charset="0"/>
              </a:rPr>
              <a:t>是一款业界备受推崇的动态分析安全工具。它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可以说是针对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Android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平台的安全测试框架。安全人员可以通过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drozer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自身提供的一些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module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完成一些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基础的安全测试功能，同时也可以根据需求实现自己的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（后面将会有一个通过自己编写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module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来测试的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demo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），甚至可以在利用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drozer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提供的框架实现一些自动化审计功能</a:t>
            </a:r>
            <a:r>
              <a:rPr lang="zh-CN" altLang="en-US" dirty="0" smtClean="0"/>
              <a:t> 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图中所示就是</a:t>
            </a:r>
            <a:r>
              <a:rPr lang="en-US" altLang="zh-CN" dirty="0" err="1" smtClean="0"/>
              <a:t>drozer</a:t>
            </a:r>
            <a:r>
              <a:rPr lang="zh-CN" altLang="en-US" dirty="0" smtClean="0"/>
              <a:t>连接上手机后的一个界面。</a:t>
            </a:r>
            <a:br>
              <a:rPr lang="zh-CN" altLang="en-US" dirty="0" smtClean="0"/>
            </a:br>
            <a:endParaRPr lang="en-US" altLang="zh-CN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4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Hook</a:t>
            </a:r>
            <a:r>
              <a:rPr lang="zh-CN" altLang="en-US" dirty="0" smtClean="0">
                <a:latin typeface="Arial" charset="0"/>
              </a:rPr>
              <a:t>类市面上流行的一共有三款。个人觉得还是</a:t>
            </a:r>
            <a:r>
              <a:rPr lang="en-US" altLang="zh-CN" dirty="0" err="1" smtClean="0">
                <a:latin typeface="Arial" charset="0"/>
              </a:rPr>
              <a:t>xposed</a:t>
            </a:r>
            <a:r>
              <a:rPr lang="zh-CN" altLang="en-US" dirty="0" smtClean="0">
                <a:latin typeface="Arial" charset="0"/>
              </a:rPr>
              <a:t>用起来比较顺手方便。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5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对一款</a:t>
            </a:r>
            <a:r>
              <a:rPr lang="en-US" altLang="zh-CN" dirty="0" smtClean="0">
                <a:latin typeface="Arial" charset="0"/>
              </a:rPr>
              <a:t>app</a:t>
            </a:r>
            <a:r>
              <a:rPr lang="zh-CN" altLang="en-US" dirty="0" smtClean="0">
                <a:latin typeface="Arial" charset="0"/>
              </a:rPr>
              <a:t>来说，一个导出组件就是它的</a:t>
            </a:r>
            <a:r>
              <a:rPr lang="zh-CN" altLang="en-US" smtClean="0">
                <a:latin typeface="Arial" charset="0"/>
              </a:rPr>
              <a:t>一个口</a:t>
            </a:r>
            <a:r>
              <a:rPr lang="zh-CN" altLang="en-US" dirty="0" smtClean="0">
                <a:latin typeface="Arial" charset="0"/>
              </a:rPr>
              <a:t>。与用户</a:t>
            </a:r>
            <a:r>
              <a:rPr lang="zh-CN" altLang="en-US" smtClean="0">
                <a:latin typeface="Arial" charset="0"/>
              </a:rPr>
              <a:t>能交互中，四大组件就承担着一个入口的作用，</a:t>
            </a:r>
            <a:r>
              <a:rPr lang="zh-CN" altLang="en-US" dirty="0" smtClean="0">
                <a:latin typeface="Arial" charset="0"/>
              </a:rPr>
              <a:t>这个入口既要能正常接收数据的输入，也要能对非法数据进行过滤。否则这个入口就会变成随意门</a:t>
            </a:r>
            <a:r>
              <a:rPr lang="zh-CN" altLang="en-US" smtClean="0">
                <a:latin typeface="Arial" charset="0"/>
              </a:rPr>
              <a:t>了。产生各种各样的问题。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6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如前面所讲，在导出的</a:t>
            </a:r>
            <a:r>
              <a:rPr lang="en-US" altLang="zh-CN" dirty="0" smtClean="0">
                <a:latin typeface="Arial" charset="0"/>
              </a:rPr>
              <a:t>activity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service</a:t>
            </a:r>
            <a:r>
              <a:rPr lang="zh-CN" altLang="en-US" dirty="0" smtClean="0">
                <a:latin typeface="Arial" charset="0"/>
              </a:rPr>
              <a:t>，</a:t>
            </a:r>
            <a:r>
              <a:rPr lang="en-US" altLang="zh-CN" dirty="0" smtClean="0">
                <a:latin typeface="Arial" charset="0"/>
              </a:rPr>
              <a:t>receiver</a:t>
            </a:r>
            <a:r>
              <a:rPr lang="zh-CN" altLang="en-US" dirty="0" smtClean="0">
                <a:latin typeface="Arial" charset="0"/>
              </a:rPr>
              <a:t>中，由于能够接收外部</a:t>
            </a:r>
            <a:r>
              <a:rPr lang="en-US" altLang="zh-CN" dirty="0" smtClean="0">
                <a:latin typeface="Arial" charset="0"/>
              </a:rPr>
              <a:t>Intent</a:t>
            </a:r>
            <a:r>
              <a:rPr lang="zh-CN" altLang="en-US" dirty="0" smtClean="0">
                <a:latin typeface="Arial" charset="0"/>
              </a:rPr>
              <a:t>数据，一旦数据发生异常，将会导致拒绝服务。</a:t>
            </a:r>
          </a:p>
          <a:p>
            <a:pPr eaLnBrk="1" hangingPunct="1"/>
            <a:endParaRPr lang="zh-CN" altLang="en-US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图中所示，这段代码很平常，对于开发人员来说，目标很明确，在传了</a:t>
            </a:r>
            <a:r>
              <a:rPr lang="en-US" altLang="zh-CN" dirty="0" smtClean="0">
                <a:latin typeface="Arial" charset="0"/>
              </a:rPr>
              <a:t>action</a:t>
            </a:r>
            <a:r>
              <a:rPr lang="zh-CN" altLang="en-US" dirty="0" smtClean="0">
                <a:latin typeface="Arial" charset="0"/>
              </a:rPr>
              <a:t>后跟一个</a:t>
            </a:r>
            <a:r>
              <a:rPr lang="en-US" altLang="zh-CN" dirty="0" err="1" smtClean="0">
                <a:latin typeface="Arial" charset="0"/>
              </a:rPr>
              <a:t>str</a:t>
            </a:r>
            <a:r>
              <a:rPr lang="zh-CN" altLang="en-US" dirty="0" smtClean="0">
                <a:latin typeface="Arial" charset="0"/>
              </a:rPr>
              <a:t>字段是个很正常的动作，因为我们知道程序的逻辑。但是从安全测试的角度看，我们的目的就是为了触发拒绝服务而构造数据，所以在这个导出的</a:t>
            </a:r>
            <a:r>
              <a:rPr lang="en-US" altLang="zh-CN" dirty="0" smtClean="0">
                <a:latin typeface="Arial" charset="0"/>
              </a:rPr>
              <a:t>activity</a:t>
            </a:r>
            <a:r>
              <a:rPr lang="zh-CN" altLang="en-US" dirty="0" smtClean="0">
                <a:latin typeface="Arial" charset="0"/>
              </a:rPr>
              <a:t>中，如果我们直接启动这个</a:t>
            </a:r>
            <a:r>
              <a:rPr lang="en-US" altLang="zh-CN" dirty="0" smtClean="0">
                <a:latin typeface="Arial" charset="0"/>
              </a:rPr>
              <a:t>activity</a:t>
            </a:r>
            <a:r>
              <a:rPr lang="zh-CN" altLang="en-US" dirty="0" smtClean="0">
                <a:latin typeface="Arial" charset="0"/>
              </a:rPr>
              <a:t>而不带任何参数，就会因为</a:t>
            </a:r>
            <a:r>
              <a:rPr lang="en-US" altLang="zh-CN" dirty="0" smtClean="0">
                <a:latin typeface="Arial" charset="0"/>
              </a:rPr>
              <a:t>getAction</a:t>
            </a:r>
            <a:r>
              <a:rPr lang="zh-CN" altLang="en-US" dirty="0" smtClean="0">
                <a:latin typeface="Arial" charset="0"/>
              </a:rPr>
              <a:t>获取不到值而发生</a:t>
            </a:r>
            <a:r>
              <a:rPr lang="en-US" altLang="zh-CN" dirty="0" smtClean="0">
                <a:latin typeface="Arial" charset="0"/>
              </a:rPr>
              <a:t>crash</a:t>
            </a:r>
            <a:r>
              <a:rPr lang="zh-CN" altLang="en-US" dirty="0" smtClean="0">
                <a:latin typeface="Arial" charset="0"/>
              </a:rPr>
              <a:t>。即使添加上</a:t>
            </a:r>
            <a:r>
              <a:rPr lang="en-US" altLang="zh-CN" dirty="0" smtClean="0">
                <a:latin typeface="Arial" charset="0"/>
              </a:rPr>
              <a:t>action</a:t>
            </a:r>
            <a:r>
              <a:rPr lang="zh-CN" altLang="en-US" dirty="0" smtClean="0">
                <a:latin typeface="Arial" charset="0"/>
              </a:rPr>
              <a:t>，也会因为</a:t>
            </a:r>
            <a:r>
              <a:rPr lang="en-US" altLang="zh-CN" dirty="0" smtClean="0">
                <a:latin typeface="Arial" charset="0"/>
              </a:rPr>
              <a:t>intent</a:t>
            </a:r>
            <a:r>
              <a:rPr lang="zh-CN" altLang="en-US" dirty="0" smtClean="0">
                <a:latin typeface="Arial" charset="0"/>
              </a:rPr>
              <a:t>中没有</a:t>
            </a:r>
            <a:r>
              <a:rPr lang="en-US" altLang="zh-CN" dirty="0" smtClean="0">
                <a:latin typeface="Arial" charset="0"/>
              </a:rPr>
              <a:t>str</a:t>
            </a:r>
            <a:r>
              <a:rPr lang="zh-CN" altLang="en-US" dirty="0" smtClean="0">
                <a:latin typeface="Arial" charset="0"/>
              </a:rPr>
              <a:t>字段而发生</a:t>
            </a:r>
            <a:r>
              <a:rPr lang="en-US" altLang="zh-CN" dirty="0" smtClean="0">
                <a:latin typeface="Arial" charset="0"/>
              </a:rPr>
              <a:t>crash</a:t>
            </a:r>
            <a:r>
              <a:rPr lang="zh-CN" altLang="en-US" dirty="0" smtClean="0">
                <a:latin typeface="Arial" charset="0"/>
              </a:rPr>
              <a:t>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7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这是构造畸形数据对导出组件的测试方法。</a:t>
            </a: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8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拒绝服务模糊测试的工具有很多，这里推荐使用前面提到的</a:t>
            </a:r>
            <a:r>
              <a:rPr lang="en-US" altLang="zh-CN" dirty="0" err="1" smtClean="0">
                <a:latin typeface="Arial" charset="0"/>
              </a:rPr>
              <a:t>drozer</a:t>
            </a:r>
            <a:r>
              <a:rPr lang="zh-CN" altLang="en-US" dirty="0" smtClean="0">
                <a:latin typeface="Arial" charset="0"/>
              </a:rPr>
              <a:t>进行测试。当然，我们需要对</a:t>
            </a:r>
            <a:r>
              <a:rPr lang="en-US" altLang="zh-CN" dirty="0" err="1" smtClean="0">
                <a:latin typeface="Arial" charset="0"/>
              </a:rPr>
              <a:t>drozer</a:t>
            </a:r>
            <a:r>
              <a:rPr lang="zh-CN" altLang="en-US" dirty="0" smtClean="0">
                <a:latin typeface="Arial" charset="0"/>
              </a:rPr>
              <a:t>进行相应的扩展，自己写插件去</a:t>
            </a:r>
            <a:r>
              <a:rPr lang="en-US" altLang="zh-CN" dirty="0" smtClean="0">
                <a:latin typeface="Arial" charset="0"/>
              </a:rPr>
              <a:t>fuzz</a:t>
            </a:r>
            <a:r>
              <a:rPr lang="zh-CN" altLang="en-US" dirty="0" smtClean="0">
                <a:latin typeface="Arial" charset="0"/>
              </a:rPr>
              <a:t>导出组件。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r>
              <a:rPr lang="zh-CN" altLang="en-US" dirty="0" smtClean="0">
                <a:latin typeface="Arial" charset="0"/>
              </a:rPr>
              <a:t>这里是一个</a:t>
            </a:r>
            <a:r>
              <a:rPr lang="en-US" altLang="zh-CN" dirty="0" smtClean="0">
                <a:latin typeface="Arial" charset="0"/>
              </a:rPr>
              <a:t>fuzz</a:t>
            </a:r>
            <a:r>
              <a:rPr lang="en-US" altLang="zh-CN" baseline="0" dirty="0" smtClean="0">
                <a:latin typeface="Arial" charset="0"/>
              </a:rPr>
              <a:t> activity</a:t>
            </a:r>
            <a:r>
              <a:rPr lang="zh-CN" altLang="en-US" baseline="0" dirty="0" smtClean="0">
                <a:latin typeface="Arial" charset="0"/>
              </a:rPr>
              <a:t>的</a:t>
            </a:r>
            <a:r>
              <a:rPr lang="en-US" altLang="zh-CN" baseline="0" dirty="0" smtClean="0">
                <a:latin typeface="Arial" charset="0"/>
              </a:rPr>
              <a:t>demo</a:t>
            </a:r>
            <a:r>
              <a:rPr lang="zh-CN" altLang="en-US" baseline="0" dirty="0" smtClean="0">
                <a:latin typeface="Arial" charset="0"/>
              </a:rPr>
              <a:t>，不带</a:t>
            </a:r>
            <a:r>
              <a:rPr lang="en-US" altLang="zh-CN" baseline="0" dirty="0" smtClean="0">
                <a:latin typeface="Arial" charset="0"/>
              </a:rPr>
              <a:t>action</a:t>
            </a:r>
            <a:r>
              <a:rPr lang="zh-CN" altLang="en-US" baseline="0" dirty="0" smtClean="0">
                <a:latin typeface="Arial" charset="0"/>
              </a:rPr>
              <a:t>启动所有的导出组件。</a:t>
            </a:r>
            <a:endParaRPr lang="zh-CN" altLang="en-US" dirty="0" smtClean="0">
              <a:latin typeface="Arial" charset="0"/>
            </a:endParaRPr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fld id="{2E448222-1C61-4751-99D6-E9D9A12CF5AB}" type="slidenum">
              <a:rPr lang="zh-CN" altLang="en-US" smtClean="0"/>
              <a:t>9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AAB66-CF0D-4A36-8AAF-1ACD8C4A43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9D448-7964-4F54-920E-9B41FF7153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DC3CC-ED2E-45D2-B383-78F5CC4D39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3673-39E4-48B3-95C2-80FBA771A3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208FC-09AF-438B-9B7A-306D1FB534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1C370-430E-4822-A897-E3685E39A1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F1D0B-3051-42CA-9669-62058B3EB8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75E0-2E58-4C76-9A66-48FABD89C1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0ABC6-3FCC-4A95-B500-7A8CEE3D05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0820-5CC3-49DD-91A5-7F821778AF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38AEB-A7B9-4B43-9429-8DE0D6C690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 noProof="1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noProof="1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cs typeface="Calibri" pitchFamily="34" charset="0"/>
                <a:sym typeface="Calibri" pitchFamily="34" charset="0"/>
              </a:defRPr>
            </a:lvl1pPr>
          </a:lstStyle>
          <a:p>
            <a:pPr>
              <a:defRPr/>
            </a:pPr>
            <a:fld id="{54417133-7D9E-4122-81BC-BCD7ECE84F4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2pPr>
      <a:lvl3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3pPr>
      <a:lvl4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4pPr>
      <a:lvl5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5pPr>
      <a:lvl6pPr marL="4572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6pPr>
      <a:lvl7pPr marL="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7pPr>
      <a:lvl8pPr marL="13716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8pPr>
      <a:lvl9pPr marL="18288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lvl="6" indent="-228600" algn="l" defTabSz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lvl="7" indent="-228600" algn="l" defTabSz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lvl="8" indent="-228600" algn="l" defTabSz="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cat=%2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 noChangeArrowheads="1"/>
          </p:cNvSpPr>
          <p:nvPr>
            <p:ph type="ctrTitle"/>
          </p:nvPr>
        </p:nvSpPr>
        <p:spPr>
          <a:xfrm>
            <a:off x="611188" y="2133600"/>
            <a:ext cx="7888287" cy="1087438"/>
          </a:xfrm>
        </p:spPr>
        <p:txBody>
          <a:bodyPr anchor="ctr"/>
          <a:lstStyle/>
          <a:p>
            <a:pPr eaLnBrk="1" hangingPunct="1"/>
            <a:r>
              <a:rPr 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Android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漏洞检测之</a:t>
            </a:r>
            <a:b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</a:br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动态分析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0951" y="4221055"/>
            <a:ext cx="40511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黎博 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@ 360 </a:t>
            </a:r>
            <a:r>
              <a:rPr lang="en-US" altLang="zh-CN" sz="2800" b="1" dirty="0" err="1" smtClean="0">
                <a:solidFill>
                  <a:schemeClr val="bg1"/>
                </a:solidFill>
              </a:rPr>
              <a:t>Vulpecker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 Team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拒绝服务检测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05" y="1196975"/>
            <a:ext cx="28879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Chrome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的空指针拒绝服务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700530"/>
            <a:ext cx="599059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20" y="4076065"/>
            <a:ext cx="5257165" cy="14287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超级拒绝服务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0" y="4509135"/>
            <a:ext cx="5257165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" y="1558290"/>
            <a:ext cx="4876165" cy="952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505" y="2781300"/>
            <a:ext cx="236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Chrome</a:t>
            </a:r>
            <a:r>
              <a:rPr lang="zh-CN" altLang="en-US"/>
              <a:t>超级拒绝服务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3213100"/>
            <a:ext cx="2675890" cy="2561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6905" y="1212850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自定义序列化类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3-ContentProvider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目录遍历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6315" y="1332230"/>
            <a:ext cx="5288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Content Provider</a:t>
            </a:r>
            <a:r>
              <a:rPr lang="zh-CN" altLang="en-US"/>
              <a:t>中的危险动作，覆写</a:t>
            </a:r>
            <a:r>
              <a:rPr lang="en-US" altLang="zh-CN"/>
              <a:t>openFile</a:t>
            </a:r>
            <a:r>
              <a:rPr lang="zh-CN" altLang="en-US"/>
              <a:t>方法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75" y="1697990"/>
            <a:ext cx="53149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80" y="1772885"/>
            <a:ext cx="5723890" cy="158115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7" y="3284990"/>
            <a:ext cx="7427913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5" y="4196177"/>
            <a:ext cx="4594900" cy="194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Hook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，信息收集和命中漏洞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114425" y="1412875"/>
          <a:ext cx="69678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245"/>
                <a:gridCol w="348361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ym typeface="+mn-ea"/>
                        </a:rPr>
                        <a:t>信息收集</a:t>
                      </a:r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命中漏洞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动态广播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文件全局读写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Intent</a:t>
                      </a:r>
                      <a:r>
                        <a:rPr lang="zh-CN" altLang="en-US"/>
                        <a:t>数据收集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配置全局读写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http</a:t>
                      </a:r>
                      <a:r>
                        <a:rPr lang="en-US" altLang="zh-CN"/>
                        <a:t>(s)</a:t>
                      </a:r>
                      <a:r>
                        <a:rPr lang="en-US"/>
                        <a:t> URL</a:t>
                      </a:r>
                      <a:r>
                        <a:rPr lang="zh-CN" altLang="en-US"/>
                        <a:t>收集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加密</a:t>
                      </a:r>
                      <a:r>
                        <a:rPr lang="en-US" altLang="zh-CN"/>
                        <a:t>Key</a:t>
                      </a:r>
                      <a:r>
                        <a:rPr lang="zh-CN"/>
                        <a:t>硬编码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/>
                        <a:t>本地</a:t>
                      </a:r>
                      <a:r>
                        <a:rPr lang="en-US" altLang="zh-CN"/>
                        <a:t>socket</a:t>
                      </a:r>
                      <a:r>
                        <a:rPr lang="zh-CN" altLang="en-US"/>
                        <a:t>绑定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……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116330" y="3860800"/>
          <a:ext cx="69437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2180"/>
                <a:gridCol w="347154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ym typeface="+mn-ea"/>
                        </a:rPr>
                        <a:t>信息收集相关</a:t>
                      </a:r>
                      <a:r>
                        <a:rPr lang="en-US" altLang="zh-CN" sz="1800">
                          <a:sym typeface="+mn-ea"/>
                        </a:rPr>
                        <a:t>API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800">
                          <a:sym typeface="+mn-ea"/>
                        </a:rPr>
                        <a:t>命中漏洞相关</a:t>
                      </a:r>
                      <a:r>
                        <a:rPr lang="en-US" altLang="zh-CN" sz="1800">
                          <a:sym typeface="+mn-ea"/>
                        </a:rPr>
                        <a:t>API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registerReceiver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openFileOutput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getStringExtra/getIntExtra</a:t>
                      </a:r>
                      <a:r>
                        <a:rPr lang="zh-CN" altLang="en-US" sz="1800">
                          <a:sym typeface="+mn-ea"/>
                        </a:rPr>
                        <a:t>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t>getSharedPreferences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openUrl/loadUrl</a:t>
                      </a:r>
                      <a:r>
                        <a:rPr lang="zh-CN" altLang="en-US" sz="1800">
                          <a:sym typeface="+mn-ea"/>
                        </a:rPr>
                        <a:t>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SecretKeySpec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ServerSocket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……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……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00" y="4293060"/>
            <a:ext cx="51530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475423" y="33274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使用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Xposed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进行收集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信息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2640" y="146558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Receiver</a:t>
            </a:r>
            <a:r>
              <a:rPr lang="zh-CN" altLang="en-US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zh-CN" altLang="en-US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动态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3" y="2172335"/>
            <a:ext cx="3637915" cy="695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6783" y="1936750"/>
            <a:ext cx="1097280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代码注册广播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9115" y="4004945"/>
            <a:ext cx="3869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dirty="0"/>
              <a:t>思路：</a:t>
            </a:r>
          </a:p>
          <a:p>
            <a:pPr algn="l"/>
            <a:r>
              <a:rPr lang="zh-CN" altLang="zh-CN" dirty="0"/>
              <a:t>   </a:t>
            </a:r>
            <a:r>
              <a:rPr lang="en-US" altLang="zh-CN" dirty="0" smtClean="0"/>
              <a:t> 1.hook </a:t>
            </a:r>
            <a:r>
              <a:rPr lang="en-US" altLang="zh-CN" dirty="0" err="1"/>
              <a:t>registerReceiver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2</a:t>
            </a:r>
            <a:r>
              <a:rPr lang="en-US" altLang="zh-CN" dirty="0"/>
              <a:t>.</a:t>
            </a:r>
            <a:r>
              <a:rPr lang="zh-CN" altLang="en-US" dirty="0"/>
              <a:t>拿到第二个参数</a:t>
            </a:r>
            <a:r>
              <a:rPr lang="en-US" altLang="zh-CN" dirty="0" err="1"/>
              <a:t>IntentFilter</a:t>
            </a:r>
            <a:r>
              <a:rPr lang="zh-CN" altLang="en-US" dirty="0"/>
              <a:t>实例</a:t>
            </a:r>
          </a:p>
          <a:p>
            <a:pPr algn="l"/>
            <a:r>
              <a:rPr lang="zh-CN" altLang="en-US" dirty="0"/>
              <a:t>    </a:t>
            </a:r>
            <a:r>
              <a:rPr lang="en-US" altLang="zh-CN" dirty="0"/>
              <a:t>3.</a:t>
            </a:r>
            <a:r>
              <a:rPr lang="zh-CN" altLang="en-US" dirty="0"/>
              <a:t>分析其中</a:t>
            </a:r>
            <a:r>
              <a:rPr lang="en-US" altLang="zh-CN" dirty="0"/>
              <a:t>action </a:t>
            </a:r>
            <a:r>
              <a:rPr lang="zh-CN" altLang="en-US" dirty="0" smtClean="0"/>
              <a:t>（排除系统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algn="l"/>
            <a:r>
              <a:rPr lang="en-US" altLang="zh-CN" dirty="0"/>
              <a:t>    4.</a:t>
            </a:r>
            <a:r>
              <a:rPr lang="zh-CN" altLang="en-US" dirty="0"/>
              <a:t>构造</a:t>
            </a:r>
            <a:r>
              <a:rPr lang="en-US" altLang="zh-CN" dirty="0"/>
              <a:t>Intent</a:t>
            </a:r>
            <a:r>
              <a:rPr lang="zh-CN" altLang="en-US" dirty="0"/>
              <a:t>进行</a:t>
            </a:r>
            <a:r>
              <a:rPr lang="en-US" altLang="zh-CN" dirty="0"/>
              <a:t>fuzz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68" y="2254250"/>
            <a:ext cx="7937367" cy="19412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475423" y="33274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使用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Xposed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进行收集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信息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02640" y="14655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Hook Http </a:t>
            </a:r>
            <a:r>
              <a:rPr lang="en-US" altLang="zh-CN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Url</a:t>
            </a:r>
            <a:endParaRPr lang="zh-CN" altLang="en-US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5" y="1936750"/>
            <a:ext cx="36480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118158"/>
            <a:ext cx="39433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6750"/>
            <a:ext cx="3695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555" y="2965450"/>
            <a:ext cx="6818148" cy="293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8832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4-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全局文件读写检测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5300980"/>
            <a:ext cx="5114290" cy="742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" y="1628775"/>
            <a:ext cx="7243445" cy="3535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1210" y="1274445"/>
            <a:ext cx="2697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hook</a:t>
            </a:r>
            <a:r>
              <a:rPr lang="zh-CN" altLang="en-US"/>
              <a:t>方法</a:t>
            </a:r>
            <a:r>
              <a:rPr lang="en-US" altLang="zh-CN" dirty="0" smtClean="0">
                <a:sym typeface="+mn-ea"/>
              </a:rPr>
              <a:t>openFileOutput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Fiddler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，助攻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webview RCE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检测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5760" y="255563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FiddlerScript</a:t>
            </a:r>
            <a:r>
              <a:rPr lang="zh-CN" alt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定制</a:t>
            </a:r>
            <a:endParaRPr lang="en-US" altLang="zh-CN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760" y="3254405"/>
            <a:ext cx="7344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static </a:t>
            </a:r>
            <a:r>
              <a:rPr lang="en-US" altLang="zh-CN" dirty="0" err="1"/>
              <a:t>RulesOption</a:t>
            </a:r>
            <a:r>
              <a:rPr lang="en-US" altLang="zh-CN" dirty="0" smtClean="0"/>
              <a:t>(“&amp;</a:t>
            </a:r>
            <a:r>
              <a:rPr lang="en-US" altLang="zh-CN" dirty="0" err="1"/>
              <a:t>Webview</a:t>
            </a:r>
            <a:r>
              <a:rPr lang="zh-CN" altLang="en-US" dirty="0"/>
              <a:t>漏洞</a:t>
            </a:r>
            <a:r>
              <a:rPr lang="zh-CN" altLang="en-US" dirty="0" smtClean="0"/>
              <a:t>测试暴力版</a:t>
            </a:r>
            <a:r>
              <a:rPr lang="en-US" altLang="zh-CN" dirty="0" smtClean="0"/>
              <a:t>")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m_Webviewscan</a:t>
            </a:r>
            <a:r>
              <a:rPr lang="en-US" altLang="zh-CN" dirty="0"/>
              <a:t>: </a:t>
            </a:r>
            <a:r>
              <a:rPr lang="en-US" altLang="zh-CN" dirty="0" err="1"/>
              <a:t>boolean</a:t>
            </a:r>
            <a:r>
              <a:rPr lang="en-US" altLang="zh-CN" dirty="0"/>
              <a:t> = false;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760" y="296638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添加</a:t>
            </a:r>
            <a:r>
              <a:rPr lang="en-US" altLang="zh-CN" b="1" dirty="0" smtClean="0">
                <a:solidFill>
                  <a:schemeClr val="accent1"/>
                </a:solidFill>
              </a:rPr>
              <a:t>UI</a:t>
            </a:r>
            <a:r>
              <a:rPr lang="zh-CN" altLang="en-US" b="1" dirty="0" smtClean="0">
                <a:solidFill>
                  <a:schemeClr val="accent1"/>
                </a:solidFill>
              </a:rPr>
              <a:t>菜单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699" y="4478490"/>
            <a:ext cx="7533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if(</a:t>
            </a:r>
            <a:r>
              <a:rPr lang="en-US" altLang="zh-CN" dirty="0" err="1" smtClean="0"/>
              <a:t>m_Webviewscan</a:t>
            </a:r>
            <a:r>
              <a:rPr lang="en-US" altLang="zh-CN" dirty="0" smtClean="0"/>
              <a:t>){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         if(</a:t>
            </a:r>
            <a:r>
              <a:rPr lang="en-US" altLang="zh-CN" dirty="0" err="1" smtClean="0"/>
              <a:t>oSession.HTTPMethodIs</a:t>
            </a:r>
            <a:r>
              <a:rPr lang="en-US" altLang="zh-CN" dirty="0" smtClean="0"/>
              <a:t>("GET")){</a:t>
            </a:r>
            <a:br>
              <a:rPr lang="en-US" altLang="zh-CN" dirty="0" smtClean="0"/>
            </a:br>
            <a:r>
              <a:rPr lang="en-US" altLang="zh-CN" dirty="0" smtClean="0"/>
              <a:t>                oSession.url = "/webview.html";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oSession.oRequest</a:t>
            </a:r>
            <a:r>
              <a:rPr lang="en-US" altLang="zh-CN" dirty="0" smtClean="0"/>
              <a:t>["Host"] = "drops.wooyun.org";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2699" y="4190470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1"/>
                </a:solidFill>
              </a:rPr>
              <a:t>OnBeforeRequest</a:t>
            </a:r>
            <a:r>
              <a:rPr lang="zh-CN" altLang="en-US" b="1" dirty="0" smtClean="0">
                <a:solidFill>
                  <a:schemeClr val="accent1"/>
                </a:solidFill>
              </a:rPr>
              <a:t>中添加拦截代码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760" y="1556870"/>
            <a:ext cx="34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Webview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远程代码执行漏洞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5-2345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浏览器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webview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RCE</a:t>
            </a:r>
            <a:endParaRPr lang="en-US" altLang="zh-CN" sz="28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340854"/>
            <a:ext cx="58197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1800" y="5301130"/>
            <a:ext cx="558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www.wooyun.org/bugs/wooyun-2010-0192132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Xposed+Appium+Fuzz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验证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=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大杀器</a:t>
            </a:r>
          </a:p>
        </p:txBody>
      </p:sp>
      <p:sp>
        <p:nvSpPr>
          <p:cNvPr id="2" name="流程图: 过程 1"/>
          <p:cNvSpPr/>
          <p:nvPr/>
        </p:nvSpPr>
        <p:spPr>
          <a:xfrm>
            <a:off x="683260" y="1701165"/>
            <a:ext cx="2232025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Xposed hook</a:t>
            </a:r>
            <a:r>
              <a:rPr lang="zh-CN" altLang="en-US"/>
              <a:t>打点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683260" y="3068955"/>
            <a:ext cx="2232025" cy="647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Appium UI</a:t>
            </a:r>
            <a:r>
              <a:rPr lang="zh-CN" altLang="en-US"/>
              <a:t>遍历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493010"/>
            <a:ext cx="443865" cy="443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2493010"/>
            <a:ext cx="581025" cy="4025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95420" y="1773555"/>
            <a:ext cx="136779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部分漏洞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2493010"/>
            <a:ext cx="443865" cy="4438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995420" y="2997200"/>
            <a:ext cx="136779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信息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45" y="3140710"/>
            <a:ext cx="443865" cy="4438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228080" y="2997200"/>
            <a:ext cx="201612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Fuzz</a:t>
            </a:r>
            <a:r>
              <a:rPr lang="zh-CN" altLang="en-US"/>
              <a:t>验证</a:t>
            </a:r>
          </a:p>
        </p:txBody>
      </p:sp>
      <p:sp>
        <p:nvSpPr>
          <p:cNvPr id="17" name="矩形 16"/>
          <p:cNvSpPr/>
          <p:nvPr/>
        </p:nvSpPr>
        <p:spPr>
          <a:xfrm>
            <a:off x="5291455" y="4798060"/>
            <a:ext cx="1294130" cy="5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结果报告</a:t>
            </a:r>
          </a:p>
        </p:txBody>
      </p:sp>
      <p:cxnSp>
        <p:nvCxnSpPr>
          <p:cNvPr id="18" name="曲线连接符 17"/>
          <p:cNvCxnSpPr>
            <a:stCxn id="15" idx="3"/>
            <a:endCxn id="17" idx="0"/>
          </p:cNvCxnSpPr>
          <p:nvPr/>
        </p:nvCxnSpPr>
        <p:spPr>
          <a:xfrm flipH="1">
            <a:off x="5938520" y="3321685"/>
            <a:ext cx="2305685" cy="1476375"/>
          </a:xfrm>
          <a:prstGeom prst="curvedConnector4">
            <a:avLst>
              <a:gd name="adj1" fmla="val -10328"/>
              <a:gd name="adj2" fmla="val 60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标题 1"/>
          <p:cNvSpPr>
            <a:spLocks noChangeArrowheads="1"/>
          </p:cNvSpPr>
          <p:nvPr/>
        </p:nvSpPr>
        <p:spPr bwMode="auto">
          <a:xfrm>
            <a:off x="1458913" y="53816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Who am 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078" name="矩形 5"/>
          <p:cNvSpPr>
            <a:spLocks noChangeArrowheads="1"/>
          </p:cNvSpPr>
          <p:nvPr/>
        </p:nvSpPr>
        <p:spPr bwMode="auto">
          <a:xfrm>
            <a:off x="1278642" y="1484865"/>
            <a:ext cx="660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/>
              <a:t>        </a:t>
            </a:r>
            <a:endParaRPr lang="zh-CN" altLang="zh-CN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42" y="1694471"/>
            <a:ext cx="1440910" cy="141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900" y="1663652"/>
            <a:ext cx="2275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黎博</a:t>
            </a:r>
            <a:endParaRPr lang="en-US" altLang="zh-CN" dirty="0" smtClean="0"/>
          </a:p>
          <a:p>
            <a:r>
              <a:rPr lang="en-US" altLang="zh-CN" dirty="0" smtClean="0"/>
              <a:t>360 </a:t>
            </a:r>
            <a:r>
              <a:rPr lang="en-US" altLang="zh-CN" dirty="0" err="1" smtClean="0"/>
              <a:t>Vulpecker</a:t>
            </a:r>
            <a:r>
              <a:rPr lang="en-US" altLang="zh-CN" dirty="0" smtClean="0"/>
              <a:t> Team</a:t>
            </a:r>
          </a:p>
          <a:p>
            <a:r>
              <a:rPr lang="en-US" altLang="zh-CN" smtClean="0"/>
              <a:t>Android</a:t>
            </a:r>
            <a:r>
              <a:rPr lang="zh-CN" altLang="en-US" smtClean="0"/>
              <a:t>安全工程</a:t>
            </a:r>
            <a:r>
              <a:rPr lang="zh-CN" altLang="en-US" dirty="0" smtClean="0"/>
              <a:t>师</a:t>
            </a:r>
            <a:endParaRPr lang="en-US" altLang="zh-CN" dirty="0" smtClean="0"/>
          </a:p>
          <a:p>
            <a:r>
              <a:rPr lang="en-US" altLang="zh-CN" dirty="0"/>
              <a:t>Web </a:t>
            </a:r>
            <a:r>
              <a:rPr lang="zh-CN" altLang="en-US" dirty="0"/>
              <a:t>安全 </a:t>
            </a:r>
            <a:r>
              <a:rPr lang="en-US" altLang="zh-CN" dirty="0"/>
              <a:t>4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安全 </a:t>
            </a:r>
            <a:r>
              <a:rPr lang="en-US" altLang="zh-CN" dirty="0"/>
              <a:t>2</a:t>
            </a:r>
            <a:r>
              <a:rPr lang="zh-CN" altLang="en-US" dirty="0" smtClean="0"/>
              <a:t>年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840" y="4148950"/>
            <a:ext cx="4257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7815" y="3717020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开发并维护</a:t>
            </a:r>
            <a:r>
              <a:rPr lang="zh-CN" altLang="en-US" b="1" dirty="0"/>
              <a:t>捉</a:t>
            </a:r>
            <a:r>
              <a:rPr lang="zh-CN" altLang="en-US" b="1" dirty="0" smtClean="0"/>
              <a:t>虫猎手扫描模块，</a:t>
            </a:r>
            <a:r>
              <a:rPr lang="en-US" altLang="zh-CN" b="1" dirty="0" smtClean="0"/>
              <a:t>appscan.360.cn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07164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Xposed+Appium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还可以干什么？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29665" y="1589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</a:t>
            </a:r>
            <a:r>
              <a:rPr lang="zh-CN" altLang="en-US" dirty="0" smtClean="0"/>
              <a:t>展</a:t>
            </a:r>
            <a:r>
              <a:rPr lang="zh-CN" altLang="en-US" dirty="0"/>
              <a:t>一</a:t>
            </a:r>
          </a:p>
        </p:txBody>
      </p:sp>
      <p:sp>
        <p:nvSpPr>
          <p:cNvPr id="3" name="流程图: 过程 2"/>
          <p:cNvSpPr/>
          <p:nvPr/>
        </p:nvSpPr>
        <p:spPr>
          <a:xfrm>
            <a:off x="1524000" y="2279015"/>
            <a:ext cx="1398905" cy="643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</a:t>
            </a:r>
            <a:r>
              <a:rPr lang="zh-CN" altLang="en-US"/>
              <a:t>信息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75" y="2348865"/>
            <a:ext cx="443865" cy="443865"/>
          </a:xfrm>
          <a:prstGeom prst="rect">
            <a:avLst/>
          </a:prstGeom>
        </p:spPr>
      </p:pic>
      <p:sp>
        <p:nvSpPr>
          <p:cNvPr id="4" name="流程图: 过程 3"/>
          <p:cNvSpPr/>
          <p:nvPr/>
        </p:nvSpPr>
        <p:spPr>
          <a:xfrm>
            <a:off x="3493135" y="2278380"/>
            <a:ext cx="1663065" cy="6432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Web Scanner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90" y="2420620"/>
            <a:ext cx="581025" cy="402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25" y="2204720"/>
            <a:ext cx="625475" cy="7410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7290" y="35058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</a:t>
            </a:r>
            <a:r>
              <a:rPr lang="zh-CN" altLang="en-US" dirty="0" smtClean="0"/>
              <a:t>展</a:t>
            </a:r>
            <a:r>
              <a:rPr lang="zh-CN" altLang="en-US" dirty="0"/>
              <a:t>二</a:t>
            </a:r>
          </a:p>
        </p:txBody>
      </p:sp>
      <p:sp>
        <p:nvSpPr>
          <p:cNvPr id="7" name="矩形 6"/>
          <p:cNvSpPr/>
          <p:nvPr/>
        </p:nvSpPr>
        <p:spPr>
          <a:xfrm>
            <a:off x="1475740" y="4220845"/>
            <a:ext cx="1584325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调用顺序</a:t>
            </a:r>
            <a:r>
              <a:rPr lang="en-US" altLang="zh-CN"/>
              <a:t>+</a:t>
            </a:r>
            <a:r>
              <a:rPr lang="zh-CN" altLang="en-US"/>
              <a:t>数据信息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4293235"/>
            <a:ext cx="443865" cy="44386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637280" y="4220845"/>
            <a:ext cx="1205230" cy="57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规则匹配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680" y="4293235"/>
            <a:ext cx="581025" cy="4025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93080" y="4256405"/>
            <a:ext cx="1402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逻辑漏洞</a:t>
            </a:r>
            <a:endParaRPr lang="en-US" altLang="zh-CN" sz="2400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680" y="4077335"/>
            <a:ext cx="625475" cy="7410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68035" y="2349500"/>
            <a:ext cx="17068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服务端漏洞</a:t>
            </a:r>
            <a:endParaRPr lang="en-US" altLang="zh-CN" sz="24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扩展二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· DEMO ·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“</a:t>
            </a:r>
            <a:r>
              <a:rPr lang="zh-CN" altLang="en-US" sz="2800" b="1" dirty="0" smtClean="0"/>
              <a:t>寄生兽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”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解</a:t>
            </a:r>
            <a:r>
              <a:rPr lang="zh-CN" altLang="en-US" sz="2800" b="1" dirty="0"/>
              <a:t>压缩目录</a:t>
            </a:r>
            <a:r>
              <a:rPr lang="zh-CN" altLang="en-US" sz="2800" b="1" dirty="0" smtClean="0"/>
              <a:t>穿越</a:t>
            </a: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0" y="1556870"/>
            <a:ext cx="7113587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532" y="3652860"/>
            <a:ext cx="6989763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1725" y="119684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有问题的</a:t>
            </a:r>
            <a:r>
              <a:rPr lang="en-US" altLang="zh-CN" dirty="0" smtClean="0">
                <a:solidFill>
                  <a:srgbClr val="0070C0"/>
                </a:solidFill>
              </a:rPr>
              <a:t>API</a:t>
            </a:r>
            <a:r>
              <a:rPr lang="zh-CN" altLang="en-US" dirty="0" smtClean="0">
                <a:solidFill>
                  <a:srgbClr val="0070C0"/>
                </a:solidFill>
              </a:rPr>
              <a:t>调用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82713" y="2492935"/>
            <a:ext cx="62086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1907815" y="2132910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555860" y="2465322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644005" y="2152095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227288" y="2159832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923955" y="2451392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364055" y="2465322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732150" y="2492935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084105" y="2149672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0107" y="1825133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ZipInputStream</a:t>
            </a:r>
            <a:endParaRPr lang="zh-CN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33053" y="29249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getName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699870" y="182513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closeEntry</a:t>
            </a:r>
            <a:endParaRPr lang="zh-CN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491925" y="29249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getName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139970" y="182513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closeEntry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908641" y="29249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getName</a:t>
            </a:r>
            <a:endParaRPr lang="zh-CN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276736" y="292496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getName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580070" y="182513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closeEntry</a:t>
            </a:r>
            <a:endParaRPr lang="zh-CN" altLang="en-US" sz="1400" dirty="0"/>
          </a:p>
        </p:txBody>
      </p:sp>
      <p:cxnSp>
        <p:nvCxnSpPr>
          <p:cNvPr id="50" name="直接连接符 49"/>
          <p:cNvCxnSpPr/>
          <p:nvPr/>
        </p:nvCxnSpPr>
        <p:spPr>
          <a:xfrm>
            <a:off x="2569178" y="5145357"/>
            <a:ext cx="620868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094280" y="4785332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42325" y="5117744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5830470" y="4804517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413753" y="4812254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110420" y="5103814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550520" y="5117744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918615" y="5145357"/>
            <a:ext cx="0" cy="4320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7270570" y="4802094"/>
            <a:ext cx="0" cy="360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406572" y="4477555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ZipInputStream</a:t>
            </a:r>
            <a:endParaRPr lang="zh-CN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3119518" y="557738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getName</a:t>
            </a:r>
            <a:endParaRPr lang="zh-CN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003227" y="447755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contains</a:t>
            </a:r>
            <a:endParaRPr lang="zh-CN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678390" y="5577387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closeEntry</a:t>
            </a:r>
            <a:endParaRPr lang="zh-CN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5326435" y="4477555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getName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095106" y="557738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contains</a:t>
            </a:r>
            <a:endParaRPr lang="zh-CN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463201" y="557738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getName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766535" y="4477555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closeEntry</a:t>
            </a:r>
            <a:endParaRPr lang="zh-CN" altLang="en-US" sz="1400" dirty="0"/>
          </a:p>
        </p:txBody>
      </p:sp>
      <p:sp>
        <p:nvSpPr>
          <p:cNvPr id="9220" name="TextBox 9219"/>
          <p:cNvSpPr txBox="1"/>
          <p:nvPr/>
        </p:nvSpPr>
        <p:spPr>
          <a:xfrm>
            <a:off x="1830532" y="32633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修复后的</a:t>
            </a:r>
            <a:r>
              <a:rPr lang="en-US" altLang="zh-CN" dirty="0" smtClean="0">
                <a:solidFill>
                  <a:srgbClr val="0070C0"/>
                </a:solidFill>
              </a:rPr>
              <a:t>API</a:t>
            </a:r>
            <a:r>
              <a:rPr lang="zh-CN" altLang="en-US" dirty="0" smtClean="0">
                <a:solidFill>
                  <a:srgbClr val="0070C0"/>
                </a:solidFill>
              </a:rPr>
              <a:t>调用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2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8" grpId="0"/>
      <p:bldP spid="29" grpId="0"/>
      <p:bldP spid="42" grpId="0"/>
      <p:bldP spid="43" grpId="0"/>
      <p:bldP spid="44" grpId="0"/>
      <p:bldP spid="45" grpId="0"/>
      <p:bldP spid="46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92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5" descr="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072188"/>
            <a:ext cx="16430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822575" y="2997200"/>
            <a:ext cx="3765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chemeClr val="bg1"/>
                </a:solidFill>
              </a:rPr>
              <a:t>THANKS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55" y="2996970"/>
            <a:ext cx="7571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   当前</a:t>
            </a:r>
            <a:r>
              <a:rPr lang="zh-CN" altLang="zh-CN" dirty="0"/>
              <a:t>移动互联网的发展带来了手机应用的爆炸性增长，各</a:t>
            </a:r>
            <a:r>
              <a:rPr lang="zh-CN" altLang="zh-CN" dirty="0" smtClean="0"/>
              <a:t>行</a:t>
            </a:r>
            <a:endParaRPr lang="en-US" altLang="zh-CN" dirty="0" smtClean="0"/>
          </a:p>
          <a:p>
            <a:r>
              <a:rPr lang="zh-CN" altLang="zh-CN" dirty="0" smtClean="0"/>
              <a:t>各</a:t>
            </a:r>
            <a:r>
              <a:rPr lang="zh-CN" altLang="zh-CN" dirty="0"/>
              <a:t>业蜂拥而入。新兴的移动互联网创业者，由于市场竞争激烈、移动</a:t>
            </a:r>
            <a:r>
              <a:rPr lang="zh-CN" altLang="zh-CN" dirty="0" smtClean="0"/>
              <a:t>应用</a:t>
            </a:r>
            <a:endParaRPr lang="en-US" altLang="zh-CN" dirty="0" smtClean="0"/>
          </a:p>
          <a:p>
            <a:r>
              <a:rPr lang="zh-CN" altLang="zh-CN" dirty="0" smtClean="0"/>
              <a:t>的</a:t>
            </a:r>
            <a:r>
              <a:rPr lang="zh-CN" altLang="zh-CN" dirty="0"/>
              <a:t>可替代性高等原因，都会在尽可能短的时间内完成应用开发、发布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r>
              <a:rPr lang="zh-CN" altLang="zh-CN" dirty="0" smtClean="0"/>
              <a:t>融资</a:t>
            </a:r>
            <a:r>
              <a:rPr lang="zh-CN" altLang="zh-CN" dirty="0"/>
              <a:t>、变现，</a:t>
            </a:r>
            <a:r>
              <a:rPr lang="zh-CN" altLang="en-US" dirty="0"/>
              <a:t>从而很少会甚至</a:t>
            </a:r>
            <a:r>
              <a:rPr lang="zh-CN" altLang="zh-CN" dirty="0"/>
              <a:t>根本无暇顾及应用的安全问题。</a:t>
            </a:r>
          </a:p>
          <a:p>
            <a:endParaRPr lang="zh-CN" altLang="en-US" dirty="0"/>
          </a:p>
        </p:txBody>
      </p:sp>
      <p:sp>
        <p:nvSpPr>
          <p:cNvPr id="3077" name="标题 1"/>
          <p:cNvSpPr>
            <a:spLocks noChangeArrowheads="1"/>
          </p:cNvSpPr>
          <p:nvPr/>
        </p:nvSpPr>
        <p:spPr bwMode="auto">
          <a:xfrm>
            <a:off x="1458913" y="53816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当前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安全现状</a:t>
            </a:r>
            <a:endParaRPr lang="zh-CN" altLang="zh-CN" sz="28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078" name="矩形 5"/>
          <p:cNvSpPr>
            <a:spLocks noChangeArrowheads="1"/>
          </p:cNvSpPr>
          <p:nvPr/>
        </p:nvSpPr>
        <p:spPr bwMode="auto">
          <a:xfrm>
            <a:off x="1278642" y="1484865"/>
            <a:ext cx="6605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/>
              <a:t>        </a:t>
            </a:r>
            <a:endParaRPr lang="zh-CN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20" y="1023668"/>
            <a:ext cx="4545032" cy="529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35" y="1412860"/>
            <a:ext cx="7631112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动态测试框架或工具</a:t>
            </a:r>
            <a:endParaRPr lang="zh-CN" altLang="en-US" sz="28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780" y="1340855"/>
            <a:ext cx="10337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fuzzer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5785" y="1936485"/>
          <a:ext cx="6096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55"/>
                <a:gridCol w="2664185"/>
                <a:gridCol w="263976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Drozer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Intent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Fuzzer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全面的安全测试和攻击框架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针对手机中所有</a:t>
                      </a:r>
                      <a:r>
                        <a:rPr lang="en-US" altLang="zh-CN"/>
                        <a:t>app</a:t>
                      </a:r>
                      <a:r>
                        <a:rPr lang="zh-CN" altLang="en-US"/>
                        <a:t>导出组件发送</a:t>
                      </a:r>
                      <a:r>
                        <a:rPr lang="en-US" altLang="zh-CN"/>
                        <a:t>Intent</a:t>
                      </a:r>
                      <a:r>
                        <a:rPr lang="zh-CN" altLang="en-US"/>
                        <a:t>进行模糊测试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功能多，可扩展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傻瓜式，一键测试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好像没啥缺点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功能单一，只针对</a:t>
                      </a:r>
                      <a:r>
                        <a:rPr lang="en-US" altLang="zh-CN" dirty="0" smtClean="0"/>
                        <a:t>Intent</a:t>
                      </a:r>
                      <a:r>
                        <a:rPr lang="zh-CN" altLang="en-US" dirty="0" smtClean="0"/>
                        <a:t>的模糊测试，无法带数据测试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40" y="332740"/>
            <a:ext cx="38385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" y="332785"/>
            <a:ext cx="5095875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动态测试框架或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工具</a:t>
            </a:r>
            <a:endParaRPr lang="zh-CN" altLang="en-US" sz="28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620" y="148486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Hook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辅助类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14511"/>
              </p:ext>
            </p:extLst>
          </p:nvPr>
        </p:nvGraphicFramePr>
        <p:xfrm>
          <a:off x="1187450" y="2061845"/>
          <a:ext cx="7040880" cy="3460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/>
                <a:gridCol w="1760220"/>
                <a:gridCol w="1760220"/>
                <a:gridCol w="1760220"/>
              </a:tblGrid>
              <a:tr h="5835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Xposed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Frida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Substrate</a:t>
                      </a:r>
                      <a:endParaRPr lang="zh-CN" altLang="en-US" dirty="0"/>
                    </a:p>
                  </a:txBody>
                  <a:tcPr/>
                </a:tc>
              </a:tr>
              <a:tr h="10064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开源，支持版本高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多平台，</a:t>
                      </a:r>
                      <a:r>
                        <a:rPr lang="en-US" altLang="zh-CN" dirty="0" smtClean="0"/>
                        <a:t>hook native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smtClean="0"/>
                        <a:t>hook native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java</a:t>
                      </a:r>
                      <a:endParaRPr lang="zh-CN" altLang="en-US" dirty="0"/>
                    </a:p>
                  </a:txBody>
                  <a:tcPr/>
                </a:tc>
              </a:tr>
              <a:tr h="18700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无法</a:t>
                      </a:r>
                      <a:r>
                        <a:rPr lang="en-US" altLang="zh-CN" dirty="0" smtClean="0"/>
                        <a:t>hook native</a:t>
                      </a:r>
                      <a:r>
                        <a:rPr lang="zh-CN" altLang="en-US" dirty="0" smtClean="0"/>
                        <a:t>层，不能</a:t>
                      </a:r>
                      <a:r>
                        <a:rPr lang="en-US" altLang="zh-CN" dirty="0" smtClean="0"/>
                        <a:t>hook</a:t>
                      </a:r>
                      <a:r>
                        <a:rPr lang="zh-CN" altLang="en-US" baseline="0" smtClean="0"/>
                        <a:t>接口和抽象类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稳定性？不支持</a:t>
                      </a:r>
                      <a:r>
                        <a:rPr lang="en-US" altLang="zh-CN" smtClean="0"/>
                        <a:t>art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只支持到</a:t>
                      </a:r>
                      <a:r>
                        <a:rPr lang="en-US" altLang="zh-CN" dirty="0" smtClean="0"/>
                        <a:t>4.3</a:t>
                      </a:r>
                      <a:r>
                        <a:rPr lang="zh-CN" altLang="en-US" dirty="0" smtClean="0"/>
                        <a:t>，闭源，无法</a:t>
                      </a:r>
                      <a:r>
                        <a:rPr lang="en-US" altLang="zh-CN" dirty="0" smtClean="0"/>
                        <a:t>hook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java</a:t>
                      </a:r>
                      <a:r>
                        <a:rPr lang="zh-CN" altLang="en-US" baseline="0" dirty="0" smtClean="0"/>
                        <a:t>字段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病从口入，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Hold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住攻击入口</a:t>
            </a:r>
            <a:endParaRPr lang="zh-CN" altLang="en-US" sz="28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5" name="Picture 5" descr="E:\android_workspace\ssltest\res\drawable-xhdpi\ic_launc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6" y="3505347"/>
            <a:ext cx="5857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2026195" y="1700880"/>
            <a:ext cx="1465730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026195" y="2924965"/>
            <a:ext cx="1465730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026195" y="4221055"/>
            <a:ext cx="1465730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Provider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026195" y="5427567"/>
            <a:ext cx="1465730" cy="504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5" idx="3"/>
            <a:endCxn id="8" idx="1"/>
          </p:cNvCxnSpPr>
          <p:nvPr/>
        </p:nvCxnSpPr>
        <p:spPr>
          <a:xfrm flipV="1">
            <a:off x="1357083" y="3176983"/>
            <a:ext cx="669112" cy="621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3"/>
            <a:endCxn id="9" idx="1"/>
          </p:cNvCxnSpPr>
          <p:nvPr/>
        </p:nvCxnSpPr>
        <p:spPr>
          <a:xfrm>
            <a:off x="1357083" y="3798241"/>
            <a:ext cx="669112" cy="6748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3563930" y="1432197"/>
            <a:ext cx="504035" cy="104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>
            <a:off x="3563930" y="3952372"/>
            <a:ext cx="504035" cy="104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/>
          <p:cNvSpPr/>
          <p:nvPr/>
        </p:nvSpPr>
        <p:spPr>
          <a:xfrm>
            <a:off x="3563930" y="2656282"/>
            <a:ext cx="504035" cy="104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3558832" y="5158884"/>
            <a:ext cx="504035" cy="104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83980" y="1700880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DoS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4292370" y="3952372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注入</a:t>
            </a:r>
            <a:endParaRPr lang="zh-CN" altLang="en-US" sz="1400" dirty="0"/>
          </a:p>
        </p:txBody>
      </p:sp>
      <p:sp>
        <p:nvSpPr>
          <p:cNvPr id="22" name="椭圆 21"/>
          <p:cNvSpPr/>
          <p:nvPr/>
        </p:nvSpPr>
        <p:spPr>
          <a:xfrm>
            <a:off x="4292370" y="5158884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动态注册广播</a:t>
            </a:r>
            <a:endParaRPr lang="zh-CN" altLang="en-US" sz="1400" dirty="0"/>
          </a:p>
        </p:txBody>
      </p:sp>
      <p:sp>
        <p:nvSpPr>
          <p:cNvPr id="23" name="椭圆 22"/>
          <p:cNvSpPr/>
          <p:nvPr/>
        </p:nvSpPr>
        <p:spPr>
          <a:xfrm>
            <a:off x="4283980" y="4509075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文件读取</a:t>
            </a:r>
            <a:endParaRPr lang="zh-CN" altLang="en-US" sz="1400" dirty="0"/>
          </a:p>
        </p:txBody>
      </p:sp>
      <p:cxnSp>
        <p:nvCxnSpPr>
          <p:cNvPr id="26" name="肘形连接符 25"/>
          <p:cNvCxnSpPr>
            <a:stCxn id="5" idx="3"/>
            <a:endCxn id="4" idx="1"/>
          </p:cNvCxnSpPr>
          <p:nvPr/>
        </p:nvCxnSpPr>
        <p:spPr>
          <a:xfrm flipV="1">
            <a:off x="1357083" y="1952898"/>
            <a:ext cx="669112" cy="1845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5" idx="3"/>
            <a:endCxn id="10" idx="1"/>
          </p:cNvCxnSpPr>
          <p:nvPr/>
        </p:nvCxnSpPr>
        <p:spPr>
          <a:xfrm>
            <a:off x="1357083" y="3798241"/>
            <a:ext cx="669112" cy="18813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262350" y="2922619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DoS</a:t>
            </a:r>
            <a:endParaRPr lang="zh-CN" altLang="en-US" sz="1400" dirty="0"/>
          </a:p>
        </p:txBody>
      </p:sp>
      <p:sp>
        <p:nvSpPr>
          <p:cNvPr id="32" name="椭圆 31"/>
          <p:cNvSpPr/>
          <p:nvPr/>
        </p:nvSpPr>
        <p:spPr>
          <a:xfrm>
            <a:off x="4283980" y="5696249"/>
            <a:ext cx="1152080" cy="50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DoS</a:t>
            </a:r>
            <a:endParaRPr lang="zh-CN" altLang="en-US" sz="1400" dirty="0"/>
          </a:p>
        </p:txBody>
      </p:sp>
      <p:pic>
        <p:nvPicPr>
          <p:cNvPr id="1026" name="Picture 2" descr="http://i0.qhimg.com/t0166adc8b8efddce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72" y="2533588"/>
            <a:ext cx="22574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5" grpId="0" animBg="1"/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拒绝服务检测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8390" y="137731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空指针异常</a:t>
            </a:r>
            <a:endParaRPr lang="zh-CN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4745" y="1790700"/>
            <a:ext cx="87439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CODE</a:t>
            </a:r>
            <a:r>
              <a:rPr lang="zh-CN" altLang="en-US" sz="1400"/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53160" y="3692525"/>
            <a:ext cx="61785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POC: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83005" y="4677410"/>
            <a:ext cx="640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am start -n com.example.test/.MainActivity -a com.action.test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5157470"/>
            <a:ext cx="5200015" cy="10096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3933190"/>
            <a:ext cx="2828290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205" y="2061210"/>
            <a:ext cx="3904615" cy="1685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拒绝服务检测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3730" y="133154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畸形数据</a:t>
            </a:r>
            <a:endParaRPr lang="zh-CN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730" y="1759496"/>
            <a:ext cx="782277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1.int</a:t>
            </a:r>
            <a:r>
              <a:rPr lang="zh-CN" altLang="en-US" sz="1400" dirty="0"/>
              <a:t>类型的</a:t>
            </a:r>
            <a:r>
              <a:rPr lang="en-US" altLang="zh-CN" sz="1400" dirty="0"/>
              <a:t>extra</a:t>
            </a:r>
            <a:br>
              <a:rPr lang="en-US" altLang="zh-CN" sz="1400" dirty="0"/>
            </a:br>
            <a:r>
              <a:rPr lang="zh-CN" altLang="en-US" sz="1400" dirty="0"/>
              <a:t>检测方法：</a:t>
            </a:r>
            <a:r>
              <a:rPr lang="en-US" altLang="zh-CN" sz="1400" dirty="0" err="1"/>
              <a:t>getIntExtra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r>
              <a:rPr lang="zh-CN" altLang="en-US" sz="1400" dirty="0"/>
              <a:t>攻击手段：传入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的最大值或最小值。</a:t>
            </a:r>
            <a:br>
              <a:rPr lang="zh-CN" altLang="en-US" sz="1400" dirty="0"/>
            </a:br>
            <a:r>
              <a:rPr lang="zh-CN" altLang="en-US" sz="1400" dirty="0"/>
              <a:t>对应的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: </a:t>
            </a:r>
            <a:r>
              <a:rPr lang="en-US" altLang="zh-CN" sz="1400" dirty="0" err="1"/>
              <a:t>Integer.MIN</a:t>
            </a:r>
            <a:r>
              <a:rPr lang="en-US" altLang="zh-CN" sz="1400" i="1" dirty="0" err="1"/>
              <a:t>VALUE</a:t>
            </a:r>
            <a:r>
              <a:rPr lang="zh-CN" altLang="en-US" sz="1400" i="1" dirty="0"/>
              <a:t>，</a:t>
            </a:r>
            <a:r>
              <a:rPr lang="en-US" altLang="zh-CN" sz="1400" i="1" dirty="0" err="1"/>
              <a:t>Integer.MAX</a:t>
            </a:r>
            <a:r>
              <a:rPr lang="en-US" altLang="zh-CN" sz="1400" dirty="0" err="1"/>
              <a:t>VALUE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2.string</a:t>
            </a:r>
            <a:r>
              <a:rPr lang="zh-CN" altLang="en-US" sz="1400" dirty="0"/>
              <a:t>类型的</a:t>
            </a:r>
            <a:r>
              <a:rPr lang="en-US" altLang="zh-CN" sz="1400" dirty="0"/>
              <a:t>extra</a:t>
            </a:r>
            <a:br>
              <a:rPr lang="en-US" altLang="zh-CN" sz="1400" dirty="0"/>
            </a:br>
            <a:r>
              <a:rPr lang="zh-CN" altLang="en-US" sz="1400" dirty="0"/>
              <a:t>检测方法：</a:t>
            </a:r>
            <a:r>
              <a:rPr lang="en-US" altLang="zh-CN" sz="1400" dirty="0" err="1"/>
              <a:t>getStringExtra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r>
              <a:rPr lang="zh-CN" altLang="en-US" sz="1400" dirty="0"/>
              <a:t>攻击手段：传入一些特殊字符，像</a:t>
            </a:r>
            <a:r>
              <a:rPr lang="en-US" altLang="zh-CN" sz="1400" dirty="0"/>
              <a:t>%$#@-ds</a:t>
            </a:r>
            <a:r>
              <a:rPr lang="en-US" altLang="zh-CN" sz="1400" i="1" dirty="0"/>
              <a:t>&amp;</a:t>
            </a:r>
            <a:r>
              <a:rPr lang="en-US" altLang="zh-CN" sz="1400" dirty="0"/>
              <a:t>^&amp;%^,###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3.Parcelable</a:t>
            </a:r>
            <a:r>
              <a:rPr lang="zh-CN" altLang="en-US" sz="1400" dirty="0"/>
              <a:t>类型的</a:t>
            </a:r>
            <a:r>
              <a:rPr lang="en-US" altLang="zh-CN" sz="1400" dirty="0"/>
              <a:t>extra</a:t>
            </a:r>
            <a:r>
              <a:rPr lang="zh-CN" altLang="en-US" sz="1400" dirty="0"/>
              <a:t>。这种类型的数据通常是类对象。</a:t>
            </a:r>
            <a:br>
              <a:rPr lang="zh-CN" altLang="en-US" sz="1400" dirty="0"/>
            </a:br>
            <a:r>
              <a:rPr lang="zh-CN" altLang="en-US" sz="1400" dirty="0"/>
              <a:t>检测方法：</a:t>
            </a:r>
            <a:r>
              <a:rPr lang="en-US" altLang="zh-CN" sz="1400" dirty="0" err="1"/>
              <a:t>getParcelableExtra</a:t>
            </a:r>
            <a:r>
              <a:rPr lang="en-US" altLang="zh-CN" sz="1400" dirty="0"/>
              <a:t>()</a:t>
            </a:r>
            <a:br>
              <a:rPr lang="en-US" altLang="zh-CN" sz="1400" dirty="0"/>
            </a:br>
            <a:r>
              <a:rPr lang="zh-CN" altLang="en-US" sz="1400" dirty="0"/>
              <a:t>攻击手段：</a:t>
            </a:r>
            <a:br>
              <a:rPr lang="zh-CN" altLang="en-US" sz="1400" dirty="0"/>
            </a:br>
            <a:r>
              <a:rPr lang="en-US" altLang="zh-CN" sz="1400" dirty="0" err="1"/>
              <a:t>intent.putExtra</a:t>
            </a:r>
            <a:r>
              <a:rPr lang="en-US" altLang="zh-CN" sz="1400" dirty="0"/>
              <a:t>(“key”, new </a:t>
            </a:r>
            <a:r>
              <a:rPr lang="en-US" altLang="zh-CN" sz="1400" dirty="0" err="1"/>
              <a:t>ActivityManager.RunningTaskInfo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r>
              <a:rPr lang="zh-CN" altLang="en-US" sz="1400" dirty="0"/>
              <a:t>或者</a:t>
            </a:r>
            <a:br>
              <a:rPr lang="zh-CN" altLang="en-US" sz="1400" dirty="0"/>
            </a:br>
            <a:r>
              <a:rPr lang="en-US" altLang="zh-CN" sz="1400" dirty="0" err="1"/>
              <a:t>intent.putExtra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UpdateInfo</a:t>
            </a:r>
            <a:r>
              <a:rPr lang="en-US" altLang="zh-CN" sz="1400" dirty="0"/>
              <a:t>”, new </a:t>
            </a:r>
            <a:r>
              <a:rPr lang="en-US" altLang="zh-CN" sz="1400" dirty="0" err="1"/>
              <a:t>ActivityManager.ProcessErrorStateInfo</a:t>
            </a:r>
            <a:r>
              <a:rPr lang="en-US" altLang="zh-CN" sz="1400" dirty="0"/>
              <a:t>());</a:t>
            </a:r>
            <a:br>
              <a:rPr lang="en-US" altLang="zh-CN" sz="1400" dirty="0"/>
            </a:br>
            <a:endParaRPr lang="en-US" altLang="zh-CN" sz="1400" dirty="0"/>
          </a:p>
          <a:p>
            <a:r>
              <a:rPr lang="en-US" altLang="zh-CN" sz="1400" dirty="0"/>
              <a:t>4.Uri</a:t>
            </a:r>
            <a:r>
              <a:rPr lang="zh-CN" altLang="en-US" sz="1400" dirty="0"/>
              <a:t>解析</a:t>
            </a:r>
            <a:r>
              <a:rPr lang="en-US" altLang="zh-CN" sz="1400" dirty="0"/>
              <a:t>extra</a:t>
            </a:r>
            <a:br>
              <a:rPr lang="en-US" altLang="zh-CN" sz="1400" dirty="0"/>
            </a:br>
            <a:r>
              <a:rPr lang="zh-CN" altLang="en-US" sz="1400" dirty="0"/>
              <a:t>检测方法：</a:t>
            </a:r>
            <a:r>
              <a:rPr lang="en-US" altLang="zh-CN" sz="1400" dirty="0"/>
              <a:t>Uri </a:t>
            </a:r>
            <a:r>
              <a:rPr lang="en-US" altLang="zh-CN" sz="1400" dirty="0" err="1"/>
              <a:t>localUri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localIntent.getData</a:t>
            </a:r>
            <a:r>
              <a:rPr lang="en-US" altLang="zh-CN" sz="1400" dirty="0"/>
              <a:t>();</a:t>
            </a:r>
            <a:r>
              <a:rPr lang="zh-CN" altLang="en-US" sz="1400" dirty="0"/>
              <a:t>或者</a:t>
            </a:r>
            <a:r>
              <a:rPr lang="en-US" altLang="zh-CN" sz="1400" dirty="0"/>
              <a:t>Uri </a:t>
            </a:r>
            <a:r>
              <a:rPr lang="en-US" altLang="zh-CN" sz="1400" dirty="0" err="1"/>
              <a:t>localUri</a:t>
            </a:r>
            <a:r>
              <a:rPr lang="en-US" altLang="zh-CN" sz="1400" dirty="0"/>
              <a:t> =</a:t>
            </a:r>
            <a:r>
              <a:rPr lang="en-US" altLang="zh-CN" sz="1400" dirty="0" err="1"/>
              <a:t>getIntent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getData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zh-CN" altLang="en-US" sz="1400" dirty="0"/>
              <a:t>攻击手段：</a:t>
            </a:r>
            <a:r>
              <a:rPr lang="en-US" altLang="zh-CN" sz="1400" dirty="0" err="1"/>
              <a:t>intent.setData</a:t>
            </a:r>
            <a:r>
              <a:rPr lang="en-US" altLang="zh-CN" sz="1400" dirty="0"/>
              <a:t>(</a:t>
            </a:r>
            <a:r>
              <a:rPr lang="en-US" altLang="zh-CN" sz="1400" dirty="0" err="1"/>
              <a:t>Uri.parse</a:t>
            </a:r>
            <a:r>
              <a:rPr lang="en-US" altLang="zh-CN" sz="1400" dirty="0"/>
              <a:t>(“</a:t>
            </a:r>
            <a:r>
              <a:rPr lang="en-US" altLang="zh-CN" sz="1400" dirty="0">
                <a:hlinkClick r:id="rId3" tooltip="http://www.baidu.com/s?cat=%"/>
              </a:rPr>
              <a:t>http://www.baidu.com/</a:t>
            </a:r>
            <a:r>
              <a:rPr lang="en-US" altLang="zh-CN" sz="1400" dirty="0" err="1">
                <a:hlinkClick r:id="rId3" tooltip="http://www.baidu.com/s?cat=%"/>
              </a:rPr>
              <a:t>s?cat</a:t>
            </a:r>
            <a:r>
              <a:rPr lang="en-US" altLang="zh-CN" sz="1400" dirty="0">
                <a:hlinkClick r:id="rId3" tooltip="http://www.baidu.com/s?cat=%"/>
              </a:rPr>
              <a:t>=%</a:t>
            </a:r>
            <a:r>
              <a:rPr lang="en-US" altLang="zh-CN" sz="1400" dirty="0"/>
              <a:t>$#@-ds”))</a:t>
            </a:r>
          </a:p>
        </p:txBody>
      </p:sp>
    </p:spTree>
    <p:extLst>
      <p:ext uri="{BB962C8B-B14F-4D97-AF65-F5344CB8AC3E}">
        <p14:creationId xmlns:p14="http://schemas.microsoft.com/office/powerpoint/2010/main" val="1902183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7"/>
          <p:cNvSpPr>
            <a:spLocks noChangeShapeType="1"/>
          </p:cNvSpPr>
          <p:nvPr/>
        </p:nvSpPr>
        <p:spPr bwMode="auto">
          <a:xfrm>
            <a:off x="1857375" y="1936750"/>
            <a:ext cx="2551113" cy="4206875"/>
          </a:xfrm>
          <a:prstGeom prst="line">
            <a:avLst/>
          </a:prstGeom>
          <a:noFill/>
          <a:ln w="158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" name="标题 1"/>
          <p:cNvSpPr>
            <a:spLocks noChangeArrowheads="1"/>
          </p:cNvSpPr>
          <p:nvPr/>
        </p:nvSpPr>
        <p:spPr bwMode="auto">
          <a:xfrm>
            <a:off x="1382713" y="333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案例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1-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拒绝服务检测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59205" y="1052830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扩展</a:t>
            </a:r>
            <a:r>
              <a:rPr lang="en-US" altLang="zh-CN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Drozer</a:t>
            </a: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，一键测试所有</a:t>
            </a: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activity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412875"/>
            <a:ext cx="6813550" cy="4975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755" y="2132965"/>
            <a:ext cx="3847465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10" y="4580890"/>
            <a:ext cx="5209540" cy="1219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2105</Words>
  <Application>Microsoft Office PowerPoint</Application>
  <PresentationFormat>全屏显示(4:3)</PresentationFormat>
  <Paragraphs>212</Paragraphs>
  <Slides>22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Android漏洞检测之 动态分析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android漏洞检测动态分析</dc:title>
  <dc:creator>黎博</dc:creator>
  <cp:lastModifiedBy>黎博</cp:lastModifiedBy>
  <cp:revision>1317</cp:revision>
  <dcterms:created xsi:type="dcterms:W3CDTF">2013-03-05T14:50:00Z</dcterms:created>
  <dcterms:modified xsi:type="dcterms:W3CDTF">2016-07-15T10:11:59Z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