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2" r:id="rId14"/>
    <p:sldId id="273" r:id="rId15"/>
    <p:sldId id="275" r:id="rId16"/>
    <p:sldId id="276" r:id="rId17"/>
    <p:sldId id="278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2248"/>
            <a:ext cx="9144000" cy="2387600"/>
          </a:xfrm>
        </p:spPr>
        <p:txBody>
          <a:bodyPr/>
          <a:lstStyle/>
          <a:p>
            <a:r>
              <a:rPr lang="en-US" altLang="zh-CN"/>
              <a:t>IOT</a:t>
            </a:r>
            <a:r>
              <a:rPr lang="zh-CN" altLang="zh-CN"/>
              <a:t>安全之道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750050" y="3860165"/>
            <a:ext cx="192595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風（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Sys0p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r>
              <a:rPr lang="en-US" altLang="zh-CN" sz="20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@</a:t>
            </a:r>
            <a:r>
              <a:rPr lang="zh-CN" altLang="en-US" sz="20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雲淡</a:t>
            </a:r>
            <a:r>
              <a:rPr lang="en-US" altLang="zh-CN"/>
              <a:t>	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465" y="173355"/>
            <a:ext cx="1430655" cy="765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Plug Base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 Security&lt;2&gt;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1210" y="143573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1705" y="129413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安装和调试设备</a:t>
            </a:r>
          </a:p>
        </p:txBody>
      </p:sp>
      <p:sp>
        <p:nvSpPr>
          <p:cNvPr id="9" name="矩形 8"/>
          <p:cNvSpPr/>
          <p:nvPr/>
        </p:nvSpPr>
        <p:spPr>
          <a:xfrm>
            <a:off x="791210" y="224663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41705" y="2105025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逆向固件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1210" y="2473325"/>
            <a:ext cx="405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从官方下载固件</a:t>
            </a:r>
            <a:r>
              <a:rPr lang="zh-CN" altLang="en-US" sz="1600" dirty="0">
                <a:solidFill>
                  <a:srgbClr val="C00000"/>
                </a:solidFill>
              </a:rPr>
              <a:t>HS110(US)_V1_151016.zip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" y="2780030"/>
            <a:ext cx="6983730" cy="1693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7410" y="4569460"/>
            <a:ext cx="405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一个典型的嵌入式</a:t>
            </a:r>
            <a:r>
              <a:rPr lang="en-US" altLang="zh-CN" sz="1600" dirty="0">
                <a:solidFill>
                  <a:srgbClr val="C00000"/>
                </a:solidFill>
              </a:rPr>
              <a:t>Linux</a:t>
            </a:r>
            <a:r>
              <a:rPr lang="zh-CN" altLang="en-US" sz="1600" dirty="0">
                <a:solidFill>
                  <a:schemeClr val="tx1"/>
                </a:solidFill>
              </a:rPr>
              <a:t>系统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97255" y="4968240"/>
            <a:ext cx="45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U-Boot Bootloader 1.1.4 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-  </a:t>
            </a:r>
            <a:r>
              <a:rPr lang="zh-CN" altLang="en-US" sz="1600" dirty="0">
                <a:solidFill>
                  <a:schemeClr val="tx1"/>
                </a:solidFill>
              </a:rPr>
              <a:t>引导</a:t>
            </a:r>
          </a:p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Linux Kernel 2.6.31—LSDK-9.2.0_U11.14  </a:t>
            </a:r>
            <a:r>
              <a:rPr lang="en-US" altLang="zh-CN" sz="1600" dirty="0">
                <a:solidFill>
                  <a:srgbClr val="C00000"/>
                </a:solidFill>
              </a:rPr>
              <a:t>-</a:t>
            </a:r>
            <a:r>
              <a:rPr lang="en-US" altLang="zh-CN" sz="1600" dirty="0">
                <a:solidFill>
                  <a:schemeClr val="tx1"/>
                </a:solidFill>
              </a:rPr>
              <a:t> </a:t>
            </a:r>
            <a:r>
              <a:rPr lang="zh-CN" altLang="en-US" sz="1600" dirty="0">
                <a:solidFill>
                  <a:schemeClr val="tx1"/>
                </a:solidFill>
              </a:rPr>
              <a:t>内核版本</a:t>
            </a:r>
          </a:p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Squashfs </a:t>
            </a:r>
            <a:r>
              <a:rPr lang="en-US" altLang="zh-CN" sz="1600" dirty="0">
                <a:solidFill>
                  <a:schemeClr val="tx1"/>
                </a:solidFill>
              </a:rPr>
              <a:t>- </a:t>
            </a:r>
            <a:r>
              <a:rPr lang="zh-CN" altLang="en-US" sz="1600" dirty="0">
                <a:solidFill>
                  <a:schemeClr val="tx1"/>
                </a:solidFill>
              </a:rPr>
              <a:t>文件系统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45" y="2040255"/>
            <a:ext cx="3564255" cy="3573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Plug Base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 Security&lt;3&gt;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1210" y="143573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1705" y="129413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检查文件系统</a:t>
            </a:r>
          </a:p>
        </p:txBody>
      </p:sp>
      <p:sp>
        <p:nvSpPr>
          <p:cNvPr id="9" name="矩形 8"/>
          <p:cNvSpPr/>
          <p:nvPr/>
        </p:nvSpPr>
        <p:spPr>
          <a:xfrm>
            <a:off x="791210" y="316801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7409" y="1662430"/>
            <a:ext cx="38165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/bin/busybox v1.01 </a:t>
            </a:r>
          </a:p>
          <a:p>
            <a:r>
              <a:rPr lang="zh-CN" altLang="en-US" sz="1600" dirty="0">
                <a:solidFill>
                  <a:srgbClr val="C00000"/>
                </a:solidFill>
              </a:rPr>
              <a:t>/etc/newroot2048.</a:t>
            </a:r>
            <a:r>
              <a:rPr lang="zh-CN" altLang="en-US" sz="1600" dirty="0" smtClean="0">
                <a:solidFill>
                  <a:srgbClr val="C00000"/>
                </a:solidFill>
              </a:rPr>
              <a:t>crt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/bin</a:t>
            </a:r>
            <a:r>
              <a:rPr lang="zh-CN" altLang="en-US" sz="1600" dirty="0" smtClean="0">
                <a:solidFill>
                  <a:srgbClr val="C0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shd</a:t>
            </a:r>
            <a:endParaRPr lang="zh-CN" altLang="en-US" sz="1600" dirty="0">
              <a:solidFill>
                <a:srgbClr val="C00000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/etc/shadow 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root:7KBNXuMnKTx6g:15502:0:99999:7:::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1705" y="3056890"/>
            <a:ext cx="405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在固件中发现了Busybox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72715" y="175514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验证云服务器身份认证的文件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06290" y="249274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破解出明文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“media”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67409" y="3439795"/>
            <a:ext cx="747204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sym typeface="+mn-ea"/>
              </a:rPr>
              <a:t>#!/bin/shif[ $1 = renew –o $1 = bound]then    ifconfig $interface $ip netmask $subnet    route del default    route add default gw $router   echo "nameserver $dns" &gt; /tmp/resolv.conffi   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#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执行</a:t>
            </a:r>
          </a:p>
          <a:p>
            <a:endParaRPr lang="zh-CN" altLang="en-US" sz="16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7410" y="4084955"/>
            <a:ext cx="61969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/sbin/udhcpc –b –H "HS100(US)" –i br0 –s /tmp/udhcpc.script  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#</a:t>
            </a:r>
            <a:r>
              <a:rPr lang="zh-CN" altLang="en-US" dirty="0">
                <a:solidFill>
                  <a:schemeClr val="tx1"/>
                </a:solidFill>
              </a:rPr>
              <a:t>回显</a:t>
            </a:r>
          </a:p>
        </p:txBody>
      </p:sp>
      <p:sp>
        <p:nvSpPr>
          <p:cNvPr id="17" name="矩形 16"/>
          <p:cNvSpPr/>
          <p:nvPr/>
        </p:nvSpPr>
        <p:spPr>
          <a:xfrm>
            <a:off x="791210" y="488950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41705" y="4778375"/>
            <a:ext cx="405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Nmap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1705" y="5085080"/>
            <a:ext cx="25400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80／TCP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9999 / TCP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1040 / UDP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848100" y="4889500"/>
            <a:ext cx="26562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/>
              <a:t>HTTP/1.1 200 </a:t>
            </a:r>
          </a:p>
          <a:p>
            <a:pPr algn="l"/>
            <a:r>
              <a:rPr lang="zh-CN" altLang="en-US" sz="1600" dirty="0"/>
              <a:t>OKServer: TP-LINK Smart Plug</a:t>
            </a:r>
          </a:p>
          <a:p>
            <a:pPr algn="l"/>
            <a:r>
              <a:rPr lang="zh-CN" altLang="en-US" sz="1600" dirty="0"/>
              <a:t>Connection: close</a:t>
            </a:r>
          </a:p>
          <a:p>
            <a:pPr algn="l"/>
            <a:r>
              <a:rPr lang="zh-CN" altLang="en-US" sz="1600" dirty="0"/>
              <a:t>Content-Length: 5</a:t>
            </a:r>
          </a:p>
          <a:p>
            <a:pPr algn="l"/>
            <a:r>
              <a:rPr lang="zh-CN" altLang="en-US" sz="1600" dirty="0"/>
              <a:t>Content-Type: text/</a:t>
            </a:r>
            <a:r>
              <a:rPr lang="zh-CN" altLang="en-US" sz="1600" dirty="0" smtClean="0"/>
              <a:t>html</a:t>
            </a:r>
            <a:endParaRPr lang="en-US" altLang="zh-CN" sz="1600" dirty="0" smtClean="0"/>
          </a:p>
          <a:p>
            <a:pPr algn="l"/>
            <a:r>
              <a:rPr lang="zh-CN" altLang="en-US" sz="1600" dirty="0" smtClean="0"/>
              <a:t>…</a:t>
            </a:r>
            <a:endParaRPr lang="zh-CN" altLang="en-US" sz="16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943100" y="5213985"/>
            <a:ext cx="1776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455" y="2092325"/>
            <a:ext cx="2868295" cy="285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Plug Base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 Security&lt;4&gt;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1210" y="143573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1705" y="129413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tx1"/>
                </a:solidFill>
              </a:rPr>
              <a:t>反编译和抓包 </a:t>
            </a: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 err="1">
                <a:solidFill>
                  <a:schemeClr val="tx1"/>
                </a:solidFill>
              </a:rPr>
              <a:t>自动密钥密码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2153920"/>
            <a:ext cx="8178165" cy="382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Plug Base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 Security&lt;5&gt;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1210" y="143573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1705" y="129413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tx1"/>
                </a:solidFill>
              </a:rPr>
              <a:t>Wireshark抓包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2110" y="1990090"/>
            <a:ext cx="8318500" cy="4100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Plug Base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 Security&lt;6&gt;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1210" y="143573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1705" y="129413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用一个</a:t>
            </a:r>
            <a:r>
              <a:rPr lang="en-US" altLang="zh-CN" sz="2000" dirty="0">
                <a:solidFill>
                  <a:schemeClr val="tx1"/>
                </a:solidFill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</a:rPr>
              <a:t>执行</a:t>
            </a:r>
            <a:r>
              <a:rPr lang="en-US" altLang="zh-CN" sz="2000" dirty="0">
                <a:solidFill>
                  <a:schemeClr val="tx1"/>
                </a:solidFill>
              </a:rPr>
              <a:t>JSON</a:t>
            </a:r>
            <a:r>
              <a:rPr lang="zh-CN" altLang="en-US" sz="2000" dirty="0">
                <a:solidFill>
                  <a:schemeClr val="tx1"/>
                </a:solidFill>
              </a:rPr>
              <a:t>的命令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" y="1853565"/>
            <a:ext cx="4762500" cy="45446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360" y="1853565"/>
            <a:ext cx="4790440" cy="417131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997450" y="2569210"/>
            <a:ext cx="16027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187315" y="2200910"/>
            <a:ext cx="135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C00000"/>
                </a:solidFill>
              </a:rPr>
              <a:t>get_sysinfo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73120" y="6024880"/>
            <a:ext cx="3585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{"system":{"reboot":{"delay":1}}}</a:t>
            </a:r>
          </a:p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{"system":{"set_relay_state":{"state":1}}}</a:t>
            </a:r>
          </a:p>
          <a:p>
            <a:pPr algn="l"/>
            <a:r>
              <a:rPr lang="zh-CN" altLang="en-US" sz="1600" dirty="0">
                <a:solidFill>
                  <a:srgbClr val="C00000"/>
                </a:solidFill>
              </a:rPr>
              <a:t>{"system":{"set_relay_state":{"state":0}}}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Plug Base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 Security&lt;7&gt;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91210" y="143573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1705" y="129413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后续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1210" y="1797685"/>
            <a:ext cx="8683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通过</a:t>
            </a:r>
            <a:r>
              <a:rPr lang="zh-CN" altLang="en-US" sz="1600" dirty="0" smtClean="0">
                <a:solidFill>
                  <a:srgbClr val="C00000"/>
                </a:solidFill>
              </a:rPr>
              <a:t>{“netif”:{“get_scaninfo”:{“refresh”:</a:t>
            </a:r>
            <a:r>
              <a:rPr lang="zh-CN" altLang="en-US" sz="1600" dirty="0">
                <a:solidFill>
                  <a:srgbClr val="C00000"/>
                </a:solidFill>
              </a:rPr>
              <a:t>1}}}</a:t>
            </a:r>
            <a:r>
              <a:rPr lang="zh-CN" altLang="en-US" sz="2000" dirty="0">
                <a:solidFill>
                  <a:schemeClr val="tx1"/>
                </a:solidFill>
              </a:rPr>
              <a:t>可以扫描附近的热点</a:t>
            </a:r>
            <a:r>
              <a:rPr lang="zh-CN" altLang="en-US" sz="2000" dirty="0"/>
              <a:t>，链接任意</a:t>
            </a:r>
            <a:r>
              <a:rPr lang="en-US" altLang="zh-CN" sz="2000" dirty="0" smtClean="0">
                <a:solidFill>
                  <a:schemeClr val="tx1"/>
                </a:solidFill>
              </a:rPr>
              <a:t>WIFI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210" y="352234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10285" y="338074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/>
                </a:solidFill>
              </a:rPr>
              <a:t>TDDP</a:t>
            </a:r>
            <a:r>
              <a:rPr lang="zh-CN" altLang="en-US" sz="2000" dirty="0" smtClean="0">
                <a:solidFill>
                  <a:schemeClr val="tx1"/>
                </a:solidFill>
              </a:rPr>
              <a:t>协议漏洞？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1210" y="447992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10285" y="433832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入侵云服务器？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 descr="(MD{DZ7PDL20(A2V(SYY(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160" y="3302000"/>
            <a:ext cx="3571240" cy="2440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Hidden danger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33625" y="190754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/>
              <a:t>数据储存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71595" y="288925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服务端配置不当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13560" y="3640455"/>
            <a:ext cx="3475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B050"/>
                </a:solidFill>
              </a:rPr>
              <a:t>未加密传输</a:t>
            </a:r>
            <a:r>
              <a:rPr lang="en-US" altLang="zh-CN" sz="2400">
                <a:solidFill>
                  <a:srgbClr val="00B050"/>
                </a:solidFill>
              </a:rPr>
              <a:t>/</a:t>
            </a:r>
            <a:r>
              <a:rPr lang="zh-CN" altLang="en-US" sz="2400">
                <a:solidFill>
                  <a:srgbClr val="00B050"/>
                </a:solidFill>
              </a:rPr>
              <a:t>普通加密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88915" y="394081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B0F0"/>
                </a:solidFill>
              </a:rPr>
              <a:t>常见</a:t>
            </a:r>
            <a:r>
              <a:rPr lang="en-US" altLang="zh-CN" sz="2800">
                <a:solidFill>
                  <a:srgbClr val="00B0F0"/>
                </a:solidFill>
              </a:rPr>
              <a:t>WEB</a:t>
            </a:r>
            <a:r>
              <a:rPr lang="zh-CN" altLang="en-US" sz="2800">
                <a:solidFill>
                  <a:srgbClr val="00B0F0"/>
                </a:solidFill>
              </a:rPr>
              <a:t>漏洞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914390" y="2377440"/>
            <a:ext cx="5883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92D050"/>
                </a:solidFill>
              </a:rPr>
              <a:t>身份认证措施不当</a:t>
            </a:r>
            <a:r>
              <a:rPr lang="en-US" altLang="zh-CN" sz="2400">
                <a:solidFill>
                  <a:srgbClr val="92D050"/>
                </a:solidFill>
              </a:rPr>
              <a:t>/</a:t>
            </a:r>
            <a:r>
              <a:rPr lang="zh-CN" altLang="en-US" sz="2400">
                <a:solidFill>
                  <a:srgbClr val="92D050"/>
                </a:solidFill>
              </a:rPr>
              <a:t>无身份认证机制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7490" y="325755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会话劫持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26030" y="4596130"/>
            <a:ext cx="3885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未经身份验证的更新机制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25970" y="439674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API</a:t>
            </a:r>
            <a:r>
              <a:rPr lang="zh-CN" altLang="en-US" sz="2400">
                <a:solidFill>
                  <a:schemeClr val="tx1"/>
                </a:solidFill>
              </a:rPr>
              <a:t>的安全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IoT Defense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20520" y="1897380"/>
            <a:ext cx="1226185" cy="550545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ctr" rotWithShape="0">
              <a:srgbClr val="00B0F0">
                <a:alpha val="100000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20520" y="3517265"/>
            <a:ext cx="1226185" cy="550545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ctr" rotWithShape="0">
              <a:srgbClr val="00B0F0">
                <a:alpha val="100000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20520" y="5156200"/>
            <a:ext cx="1226185" cy="550545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ctr" rotWithShape="0">
              <a:srgbClr val="00B0F0">
                <a:alpha val="100000"/>
              </a:srgb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32915" y="1988820"/>
            <a:ext cx="100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bg1"/>
                </a:solidFill>
              </a:rPr>
              <a:t>应用层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20520" y="3623945"/>
            <a:ext cx="1445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</a:rPr>
              <a:t>网络</a:t>
            </a:r>
            <a:r>
              <a:rPr lang="en-US" altLang="zh-CN" sz="1600">
                <a:solidFill>
                  <a:schemeClr val="bg1"/>
                </a:solidFill>
              </a:rPr>
              <a:t>/</a:t>
            </a:r>
            <a:r>
              <a:rPr lang="zh-CN" altLang="en-US" sz="1600">
                <a:solidFill>
                  <a:schemeClr val="bg1"/>
                </a:solidFill>
              </a:rPr>
              <a:t>传输层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20520" y="5247005"/>
            <a:ext cx="144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>
                <a:solidFill>
                  <a:schemeClr val="bg1"/>
                </a:solidFill>
              </a:rPr>
              <a:t>设备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网关</a:t>
            </a:r>
          </a:p>
        </p:txBody>
      </p:sp>
      <p:sp>
        <p:nvSpPr>
          <p:cNvPr id="12" name="矩形 11"/>
          <p:cNvSpPr/>
          <p:nvPr/>
        </p:nvSpPr>
        <p:spPr>
          <a:xfrm>
            <a:off x="3518535" y="176276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79190" y="1620520"/>
            <a:ext cx="283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注重安全的开发和测试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18535" y="1988820"/>
            <a:ext cx="1801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安全地使用 cookie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18535" y="2306955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控制用户输入，设置白名单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18535" y="261366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信息储存加密</a:t>
            </a:r>
          </a:p>
        </p:txBody>
      </p:sp>
      <p:sp>
        <p:nvSpPr>
          <p:cNvPr id="25" name="矩形 24"/>
          <p:cNvSpPr/>
          <p:nvPr/>
        </p:nvSpPr>
        <p:spPr>
          <a:xfrm>
            <a:off x="3518535" y="329120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679190" y="3148965"/>
            <a:ext cx="283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安全的传输和配置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518535" y="3517265"/>
            <a:ext cx="4903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设备的身份验证（只有受信任的设备才能发送数据）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518535" y="3823970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防范各类中间人攻击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518535" y="4142105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传输、通信协议的加密</a:t>
            </a:r>
          </a:p>
        </p:txBody>
      </p:sp>
      <p:sp>
        <p:nvSpPr>
          <p:cNvPr id="30" name="矩形 29"/>
          <p:cNvSpPr/>
          <p:nvPr/>
        </p:nvSpPr>
        <p:spPr>
          <a:xfrm>
            <a:off x="3518535" y="492950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679190" y="4787900"/>
            <a:ext cx="283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安全的传输和配置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594735" y="5156200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防火墙和固件、补丁的更新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594735" y="5462905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网关欺骗，例如内存加密、身份认证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594735" y="5769610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储存，篡改排队或缓存的命令控制数据</a:t>
            </a:r>
          </a:p>
        </p:txBody>
      </p:sp>
      <p:pic>
        <p:nvPicPr>
          <p:cNvPr id="35" name="图片 34" descr="Y(DVU%3(HVZAN7L(`I`TC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335" y="1897380"/>
            <a:ext cx="2459990" cy="36233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3245" y="1399540"/>
            <a:ext cx="2710180" cy="315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/>
              <a:t>谢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32330" y="4378960"/>
            <a:ext cx="863981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434233" y="3963461"/>
            <a:ext cx="18935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風（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Sys0p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@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雲淡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2130" y="314960"/>
            <a:ext cx="2359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Preface</a:t>
            </a:r>
          </a:p>
        </p:txBody>
      </p:sp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1630" y="150876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9280" y="1367155"/>
            <a:ext cx="4929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latin typeface="+mj-ea"/>
                <a:ea typeface="+mj-ea"/>
              </a:rPr>
              <a:t>这张</a:t>
            </a:r>
            <a:r>
              <a:rPr lang="en-US" altLang="zh-CN" sz="2000" dirty="0">
                <a:latin typeface="+mj-ea"/>
                <a:ea typeface="+mj-ea"/>
              </a:rPr>
              <a:t>PPT</a:t>
            </a:r>
            <a:r>
              <a:rPr lang="zh-CN" altLang="en-US" sz="2000" dirty="0">
                <a:latin typeface="+mj-ea"/>
                <a:ea typeface="+mj-ea"/>
              </a:rPr>
              <a:t>很朴素（美工和她的小姨夫跑了）</a:t>
            </a:r>
          </a:p>
        </p:txBody>
      </p:sp>
      <p:sp>
        <p:nvSpPr>
          <p:cNvPr id="11" name="矩形 10"/>
          <p:cNvSpPr/>
          <p:nvPr/>
        </p:nvSpPr>
        <p:spPr>
          <a:xfrm>
            <a:off x="341630" y="183007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9920" y="173482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如因排版引起不适，后果自负</a:t>
            </a:r>
          </a:p>
        </p:txBody>
      </p:sp>
      <p:sp>
        <p:nvSpPr>
          <p:cNvPr id="13" name="矩形 12"/>
          <p:cNvSpPr/>
          <p:nvPr/>
        </p:nvSpPr>
        <p:spPr>
          <a:xfrm>
            <a:off x="341630" y="268160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7710" y="25400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latin typeface="+mj-ea"/>
                <a:ea typeface="+mj-ea"/>
              </a:rPr>
              <a:t>自我介绍</a:t>
            </a:r>
          </a:p>
        </p:txBody>
      </p:sp>
      <p:sp>
        <p:nvSpPr>
          <p:cNvPr id="15" name="矩形 14"/>
          <p:cNvSpPr/>
          <p:nvPr/>
        </p:nvSpPr>
        <p:spPr>
          <a:xfrm>
            <a:off x="341630" y="312229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7710" y="298450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Who Am I?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7710" y="3317875"/>
            <a:ext cx="74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風（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Sys0p</a:t>
            </a:r>
            <a:r>
              <a:rPr lang="zh-CN" altLang="zh-CN" b="1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+mj-ea"/>
                <a:ea typeface="+mj-ea"/>
              </a:rPr>
              <a:t>、云淡联合创始人、江苏省信息安全沙龙（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JSEC</a:t>
            </a:r>
            <a:r>
              <a:rPr lang="zh-CN" altLang="zh-CN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发起人</a:t>
            </a:r>
            <a:endParaRPr lang="zh-CN" altLang="zh-CN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630" y="381000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4220" y="369887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What am I doing?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44220" y="4005580"/>
            <a:ext cx="74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/>
                </a:solidFill>
                <a:latin typeface="+mj-ea"/>
                <a:ea typeface="+mj-ea"/>
              </a:rPr>
              <a:t>漏洞攻防、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APT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攻击、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IOT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等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新型网络安全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，以及做一些有趣的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产品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</a:p>
        </p:txBody>
      </p:sp>
      <p:sp>
        <p:nvSpPr>
          <p:cNvPr id="21" name="矩形 20"/>
          <p:cNvSpPr/>
          <p:nvPr/>
        </p:nvSpPr>
        <p:spPr>
          <a:xfrm>
            <a:off x="341630" y="500570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44220" y="48641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IOT</a:t>
            </a:r>
            <a:r>
              <a:rPr lang="zh-CN" altLang="en-US" sz="2000" dirty="0">
                <a:latin typeface="+mj-ea"/>
                <a:ea typeface="+mj-ea"/>
              </a:rPr>
              <a:t>？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4220" y="5327650"/>
            <a:ext cx="74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tx1"/>
                </a:solidFill>
                <a:latin typeface="+mj-ea"/>
                <a:ea typeface="+mj-ea"/>
              </a:rPr>
              <a:t>全称</a:t>
            </a:r>
            <a:r>
              <a:rPr dirty="0">
                <a:solidFill>
                  <a:schemeClr val="tx1"/>
                </a:solidFill>
                <a:latin typeface="+mj-ea"/>
                <a:ea typeface="+mj-ea"/>
              </a:rPr>
              <a:t>Internet of Things</a:t>
            </a:r>
            <a:r>
              <a:rPr lang="zh-CN" dirty="0">
                <a:solidFill>
                  <a:schemeClr val="tx1"/>
                </a:solidFill>
                <a:latin typeface="+mj-ea"/>
                <a:ea typeface="+mj-ea"/>
              </a:rPr>
              <a:t>，万物互联，互联网的发展从人到物。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51180" y="314960"/>
            <a:ext cx="3329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IoT Summary</a:t>
            </a:r>
          </a:p>
        </p:txBody>
      </p:sp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pic>
        <p:nvPicPr>
          <p:cNvPr id="4" name="图片 3" descr="airplane_64px_1209448_easyicon.n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010" y="1672590"/>
            <a:ext cx="609600" cy="609600"/>
          </a:xfrm>
          <a:prstGeom prst="rect">
            <a:avLst/>
          </a:prstGeom>
        </p:spPr>
      </p:pic>
      <p:pic>
        <p:nvPicPr>
          <p:cNvPr id="5" name="图片 4" descr="light_bulb_56.315426318383px_1205665_easyicon.ne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955" y="1596390"/>
            <a:ext cx="533400" cy="685800"/>
          </a:xfrm>
          <a:prstGeom prst="rect">
            <a:avLst/>
          </a:prstGeom>
        </p:spPr>
      </p:pic>
      <p:pic>
        <p:nvPicPr>
          <p:cNvPr id="9" name="图片 8" descr="calculator_51.773287333662px_1205642_easyicon.ne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620" y="1596390"/>
            <a:ext cx="485775" cy="676275"/>
          </a:xfrm>
          <a:prstGeom prst="rect">
            <a:avLst/>
          </a:prstGeom>
        </p:spPr>
      </p:pic>
      <p:pic>
        <p:nvPicPr>
          <p:cNvPr id="10" name="图片 9" descr="employee_93.886889460154px_1205657_easyicon.ne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9460" y="2480310"/>
            <a:ext cx="885825" cy="676275"/>
          </a:xfrm>
          <a:prstGeom prst="rect">
            <a:avLst/>
          </a:prstGeom>
        </p:spPr>
      </p:pic>
      <p:pic>
        <p:nvPicPr>
          <p:cNvPr id="11" name="图片 10" descr="refrigerator_28.878048780488px_1149940_easyicon.net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5310" y="2642870"/>
            <a:ext cx="266700" cy="590550"/>
          </a:xfrm>
          <a:prstGeom prst="rect">
            <a:avLst/>
          </a:prstGeom>
        </p:spPr>
      </p:pic>
      <p:pic>
        <p:nvPicPr>
          <p:cNvPr id="12" name="图片 11" descr="electric_car_60.416819012797px_1209557_easyicon.ne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9355" y="2480310"/>
            <a:ext cx="571500" cy="685800"/>
          </a:xfrm>
          <a:prstGeom prst="rect">
            <a:avLst/>
          </a:prstGeom>
        </p:spPr>
      </p:pic>
      <p:pic>
        <p:nvPicPr>
          <p:cNvPr id="13" name="图片 12" descr="watch_57.330841121495px_1179311_easyicon.ne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1610" y="2547620"/>
            <a:ext cx="542925" cy="685800"/>
          </a:xfrm>
          <a:prstGeom prst="rect">
            <a:avLst/>
          </a:prstGeom>
        </p:spPr>
      </p:pic>
      <p:pic>
        <p:nvPicPr>
          <p:cNvPr id="14" name="图片 13" descr="camera_85.221238938053px_1179212_easyicon.ne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0585" y="3603625"/>
            <a:ext cx="730885" cy="619125"/>
          </a:xfrm>
          <a:prstGeom prst="rect">
            <a:avLst/>
          </a:prstGeom>
        </p:spPr>
      </p:pic>
      <p:pic>
        <p:nvPicPr>
          <p:cNvPr id="16" name="图片 15" descr="coding_72px_1179217_easyicon.net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5675" y="3574415"/>
            <a:ext cx="676275" cy="676275"/>
          </a:xfrm>
          <a:prstGeom prst="rect">
            <a:avLst/>
          </a:prstGeom>
        </p:spPr>
      </p:pic>
      <p:pic>
        <p:nvPicPr>
          <p:cNvPr id="17" name="图片 16" descr="open_lock_57.688524590164px_1199988_easyicon.ne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32975" y="3528060"/>
            <a:ext cx="589280" cy="734060"/>
          </a:xfrm>
          <a:prstGeom prst="rect">
            <a:avLst/>
          </a:prstGeom>
        </p:spPr>
      </p:pic>
      <p:pic>
        <p:nvPicPr>
          <p:cNvPr id="18" name="图片 17" descr="watch_57.330841121495px_1179311_easyicon.ne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1470" y="4601845"/>
            <a:ext cx="542925" cy="685800"/>
          </a:xfrm>
          <a:prstGeom prst="rect">
            <a:avLst/>
          </a:prstGeom>
        </p:spPr>
      </p:pic>
      <p:pic>
        <p:nvPicPr>
          <p:cNvPr id="19" name="图片 18" descr="locked_cloud_125.568px_1199983_easyicon.net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9715" y="4601845"/>
            <a:ext cx="892175" cy="6858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41630" y="150876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9280" y="17354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运算器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89280" y="136715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latin typeface="+mj-ea"/>
                <a:ea typeface="+mj-ea"/>
              </a:rPr>
              <a:t>终端设备硬件体系结构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275080" y="17354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控制器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960880" y="17354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存储器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748915" y="17354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输入设备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652520" y="17354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输出设备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341630" y="277558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89280" y="26339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latin typeface="+mj-ea"/>
                <a:ea typeface="+mj-ea"/>
              </a:rPr>
              <a:t>软件结构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165860" y="3067050"/>
            <a:ext cx="3157220" cy="304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82520" y="3040380"/>
            <a:ext cx="586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156970" y="3421380"/>
            <a:ext cx="3157220" cy="304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147570" y="3376930"/>
            <a:ext cx="120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1165860" y="3761105"/>
            <a:ext cx="981710" cy="304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2193290" y="3761105"/>
            <a:ext cx="1534795" cy="304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56970" y="3726180"/>
            <a:ext cx="95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147570" y="37293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virtual machine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156970" y="4097655"/>
            <a:ext cx="3157220" cy="304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456180" y="4034155"/>
            <a:ext cx="438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156970" y="4427855"/>
            <a:ext cx="3157220" cy="3048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Hardware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4057015" y="3761740"/>
            <a:ext cx="0" cy="285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7830" y="528764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06755" y="51460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latin typeface="+mj-ea"/>
                <a:ea typeface="+mj-ea"/>
              </a:rPr>
              <a:t>通信协议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65810" y="5514340"/>
            <a:ext cx="529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WiFi、BLE、ZigBee、ZWave、6LowPAN、RF433、Bluetooth等等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3329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IoT Security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57382" y="1629827"/>
            <a:ext cx="1437224" cy="1437224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locked_cloud_125.568px_1199983_easyicon.n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3067050"/>
            <a:ext cx="1310005" cy="10071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57382" y="1772284"/>
            <a:ext cx="14454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ym typeface="+mn-ea"/>
              </a:rPr>
              <a:t>90%</a:t>
            </a:r>
          </a:p>
          <a:p>
            <a:pPr algn="ctr"/>
            <a:r>
              <a:rPr lang="zh-CN" altLang="en-US" sz="1600" dirty="0">
                <a:sym typeface="+mn-ea"/>
              </a:rPr>
              <a:t>设备、云端或者手机应用收集用户个人信息</a:t>
            </a:r>
          </a:p>
          <a:p>
            <a:pPr algn="l"/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25160" y="1501140"/>
            <a:ext cx="1293495" cy="1293495"/>
          </a:xfrm>
          <a:prstGeom prst="ellips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86120" y="1501140"/>
            <a:ext cx="117221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ym typeface="+mn-ea"/>
              </a:rPr>
              <a:t>60% </a:t>
            </a:r>
          </a:p>
          <a:p>
            <a:pPr algn="ctr"/>
            <a:r>
              <a:rPr lang="zh-CN" altLang="en-US" sz="1400">
                <a:sym typeface="+mn-ea"/>
              </a:rPr>
              <a:t>设备的用户管理界面存在常见</a:t>
            </a:r>
            <a:r>
              <a:rPr lang="en-US" altLang="zh-CN" sz="1400">
                <a:sym typeface="+mn-ea"/>
              </a:rPr>
              <a:t>web</a:t>
            </a:r>
            <a:r>
              <a:rPr lang="zh-CN" altLang="en-US" sz="1400">
                <a:sym typeface="+mn-ea"/>
              </a:rPr>
              <a:t>安全漏洞</a:t>
            </a:r>
          </a:p>
          <a:p>
            <a:endParaRPr lang="zh-CN" altLang="en-US" sz="1200"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64730" y="2388870"/>
            <a:ext cx="1293495" cy="1293495"/>
          </a:xfrm>
          <a:prstGeom prst="ellips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25055" y="2388870"/>
            <a:ext cx="11722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ym typeface="+mn-ea"/>
              </a:rPr>
              <a:t>80%</a:t>
            </a:r>
          </a:p>
          <a:p>
            <a:pPr algn="ctr"/>
            <a:r>
              <a:rPr lang="zh-CN" altLang="en-US" sz="1400">
                <a:sym typeface="+mn-ea"/>
              </a:rPr>
              <a:t>设备、云端或者手机存在默认密码或者弱口令</a:t>
            </a:r>
            <a:endParaRPr lang="zh-CN" altLang="en-US" sz="1400"/>
          </a:p>
          <a:p>
            <a:pPr algn="ctr"/>
            <a:endParaRPr lang="zh-CN" altLang="en-US" sz="1400">
              <a:sym typeface="+mn-ea"/>
            </a:endParaRPr>
          </a:p>
          <a:p>
            <a:endParaRPr lang="zh-CN" altLang="en-US" sz="1200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559550" y="3957320"/>
            <a:ext cx="1293495" cy="1293495"/>
          </a:xfrm>
          <a:prstGeom prst="ellips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19875" y="4185285"/>
            <a:ext cx="117221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ym typeface="+mn-ea"/>
              </a:rPr>
              <a:t>70%</a:t>
            </a:r>
          </a:p>
          <a:p>
            <a:pPr algn="ctr"/>
            <a:r>
              <a:rPr lang="zh-CN" altLang="en-US" sz="1400">
                <a:sym typeface="+mn-ea"/>
              </a:rPr>
              <a:t>各类通信传输未加密</a:t>
            </a:r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>
              <a:sym typeface="+mn-ea"/>
            </a:endParaRPr>
          </a:p>
          <a:p>
            <a:endParaRPr lang="zh-CN" altLang="en-US" sz="1200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97325" y="3940810"/>
            <a:ext cx="1293495" cy="1293495"/>
          </a:xfrm>
          <a:prstGeom prst="ellipse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76700" y="4060825"/>
            <a:ext cx="11722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ym typeface="+mn-ea"/>
              </a:rPr>
              <a:t>70%</a:t>
            </a:r>
          </a:p>
          <a:p>
            <a:pPr algn="ctr"/>
            <a:r>
              <a:rPr lang="zh-CN" altLang="en-US" sz="1400">
                <a:sym typeface="+mn-ea"/>
              </a:rPr>
              <a:t>设备、云端或者手机存在遍历</a:t>
            </a:r>
            <a:endParaRPr lang="zh-CN" altLang="en-US" sz="1400"/>
          </a:p>
          <a:p>
            <a:pPr algn="ctr"/>
            <a:endParaRPr lang="zh-CN" altLang="en-US" sz="1400"/>
          </a:p>
          <a:p>
            <a:pPr algn="ctr"/>
            <a:endParaRPr lang="zh-CN" altLang="en-US" sz="1400">
              <a:sym typeface="+mn-ea"/>
            </a:endParaRPr>
          </a:p>
          <a:p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3329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IoT Intrusion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666240"/>
            <a:ext cx="6184900" cy="3526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7045960" y="180784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45960" y="216344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12025" y="166624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它是联网的，就有可入侵的前提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312025" y="2021840"/>
            <a:ext cx="420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支持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，通过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WIFI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链接</a:t>
            </a:r>
          </a:p>
        </p:txBody>
      </p:sp>
      <p:sp>
        <p:nvSpPr>
          <p:cNvPr id="10" name="矩形 9"/>
          <p:cNvSpPr/>
          <p:nvPr/>
        </p:nvSpPr>
        <p:spPr>
          <a:xfrm>
            <a:off x="7045960" y="295846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72350" y="2847340"/>
            <a:ext cx="420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目的？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72350" y="3154045"/>
            <a:ext cx="420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通过电脑控制咖啡机</a:t>
            </a:r>
          </a:p>
        </p:txBody>
      </p:sp>
      <p:sp>
        <p:nvSpPr>
          <p:cNvPr id="13" name="矩形 12"/>
          <p:cNvSpPr/>
          <p:nvPr/>
        </p:nvSpPr>
        <p:spPr>
          <a:xfrm>
            <a:off x="7045960" y="37896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72350" y="3679190"/>
            <a:ext cx="420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方向？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72350" y="3985895"/>
            <a:ext cx="420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嗅探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伪造通信数据？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372350" y="4354195"/>
            <a:ext cx="420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层漏洞？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72350" y="5090795"/>
            <a:ext cx="420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Other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72350" y="4722495"/>
            <a:ext cx="4208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会话劫持？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4631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Coffee Security&lt;1&gt;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pic>
        <p:nvPicPr>
          <p:cNvPr id="2" name="图片 -2147482620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73" y="1745298"/>
            <a:ext cx="4412615" cy="3580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6553835" y="188722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19900" y="1745615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反编译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19900" y="2113915"/>
            <a:ext cx="513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获得一些基本信息，比如咖啡机的指令、</a:t>
            </a:r>
            <a:r>
              <a:rPr lang="en-US" altLang="zh-CN" sz="1600" dirty="0">
                <a:solidFill>
                  <a:schemeClr val="tx1"/>
                </a:solidFill>
              </a:rPr>
              <a:t>IP</a:t>
            </a:r>
            <a:r>
              <a:rPr lang="zh-CN" altLang="en-US" sz="1600" dirty="0">
                <a:solidFill>
                  <a:schemeClr val="tx1"/>
                </a:solidFill>
              </a:rPr>
              <a:t>、端口</a:t>
            </a:r>
          </a:p>
        </p:txBody>
      </p:sp>
      <p:sp>
        <p:nvSpPr>
          <p:cNvPr id="9" name="矩形 8"/>
          <p:cNvSpPr/>
          <p:nvPr/>
        </p:nvSpPr>
        <p:spPr>
          <a:xfrm>
            <a:off x="6553835" y="285432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19900" y="271272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数据库通过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TCP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2081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端口传输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19900" y="3077845"/>
            <a:ext cx="40557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第一个字节：响应信息情况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第二个字节：状态码（0-成功，其余为错误代码）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最后一个字节：比如</a:t>
            </a:r>
            <a:r>
              <a:rPr lang="zh-CN" altLang="en-US" sz="1600" dirty="0">
                <a:solidFill>
                  <a:srgbClr val="FF0000"/>
                </a:solidFill>
              </a:rPr>
              <a:t>0x7e</a:t>
            </a:r>
          </a:p>
        </p:txBody>
      </p:sp>
      <p:sp>
        <p:nvSpPr>
          <p:cNvPr id="12" name="矩形 11"/>
          <p:cNvSpPr/>
          <p:nvPr/>
        </p:nvSpPr>
        <p:spPr>
          <a:xfrm>
            <a:off x="6553835" y="45262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19900" y="4384675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如果将咖啡设置为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分钟</a:t>
            </a:r>
            <a:r>
              <a:rPr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19900" y="4752975"/>
            <a:ext cx="405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 err="1">
                <a:solidFill>
                  <a:schemeClr val="tx1"/>
                </a:solidFill>
              </a:rPr>
              <a:t>发送的指令</a:t>
            </a:r>
            <a:r>
              <a:rPr sz="1600" dirty="0">
                <a:solidFill>
                  <a:schemeClr val="tx1"/>
                </a:solidFill>
              </a:rPr>
              <a:t>   </a:t>
            </a:r>
            <a:r>
              <a:rPr sz="1600" dirty="0">
                <a:solidFill>
                  <a:srgbClr val="FF0000"/>
                </a:solidFill>
              </a:rPr>
              <a:t>0x3e 0x05 0x7e</a:t>
            </a:r>
          </a:p>
          <a:p>
            <a:r>
              <a:rPr sz="1600" dirty="0" err="1">
                <a:solidFill>
                  <a:schemeClr val="tx1"/>
                </a:solidFill>
              </a:rPr>
              <a:t>返回的响应</a:t>
            </a:r>
            <a:r>
              <a:rPr sz="1600" dirty="0">
                <a:solidFill>
                  <a:schemeClr val="tx1"/>
                </a:solidFill>
              </a:rPr>
              <a:t>   </a:t>
            </a:r>
            <a:r>
              <a:rPr sz="1600" dirty="0">
                <a:solidFill>
                  <a:srgbClr val="FF0000"/>
                </a:solidFill>
              </a:rPr>
              <a:t>0×03 0×00 0x7e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4101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Coffee Security&lt;2&gt;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065645" y="208470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31710" y="194310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与端口</a:t>
            </a:r>
          </a:p>
        </p:txBody>
      </p:sp>
      <p:sp>
        <p:nvSpPr>
          <p:cNvPr id="9" name="矩形 8"/>
          <p:cNvSpPr/>
          <p:nvPr/>
        </p:nvSpPr>
        <p:spPr>
          <a:xfrm>
            <a:off x="7065645" y="311848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31710" y="2976880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通过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模拟字节码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31710" y="3342005"/>
            <a:ext cx="405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 err="1"/>
              <a:t>每一个或一组数字表示一个</a:t>
            </a:r>
            <a:r>
              <a:rPr sz="1600" dirty="0" err="1">
                <a:solidFill>
                  <a:srgbClr val="C00000"/>
                </a:solidFill>
              </a:rPr>
              <a:t>cmd</a:t>
            </a:r>
            <a:r>
              <a:rPr sz="1600" dirty="0" err="1"/>
              <a:t>操作</a:t>
            </a:r>
            <a:endParaRPr sz="1600" dirty="0"/>
          </a:p>
        </p:txBody>
      </p:sp>
      <p:sp>
        <p:nvSpPr>
          <p:cNvPr id="12" name="矩形 11"/>
          <p:cNvSpPr/>
          <p:nvPr/>
        </p:nvSpPr>
        <p:spPr>
          <a:xfrm>
            <a:off x="7065645" y="442087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31710" y="4279265"/>
            <a:ext cx="4055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Question?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31710" y="4647565"/>
            <a:ext cx="405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端口未进过身份认证机制，导致任何局域网用户都可访问，无须认证。</a:t>
            </a:r>
          </a:p>
          <a:p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传输数据未进过加密，例如：SSL/TLS加密</a:t>
            </a:r>
          </a:p>
        </p:txBody>
      </p:sp>
      <p:pic>
        <p:nvPicPr>
          <p:cNvPr id="2" name="图片 -21474826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85" y="898525"/>
            <a:ext cx="4583430" cy="5721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Coffee Security&lt;3&gt;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pic>
        <p:nvPicPr>
          <p:cNvPr id="2" name="1-IOT安全之道视频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39698" y="1325231"/>
            <a:ext cx="9119163" cy="5243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41630" y="56388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314960"/>
            <a:ext cx="5162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</a:rPr>
              <a:t>Plug Base Security&lt;1&gt;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224155"/>
            <a:ext cx="1430655" cy="7651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470775" y="190119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270" y="1759585"/>
            <a:ext cx="405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从安全的角度来看这个产品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" y="1986280"/>
            <a:ext cx="6602095" cy="30848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70775" y="2597785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21270" y="2456180"/>
            <a:ext cx="405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好的地方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70775" y="2824480"/>
            <a:ext cx="4055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云功能随时可以关闭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使用</a:t>
            </a:r>
            <a:r>
              <a:rPr lang="en-US" altLang="zh-CN" sz="1400" dirty="0" smtClean="0">
                <a:solidFill>
                  <a:srgbClr val="C00000"/>
                </a:solidFill>
              </a:rPr>
              <a:t>HTTPS</a:t>
            </a: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重要数据</a:t>
            </a:r>
            <a:r>
              <a:rPr lang="zh-CN" altLang="en-US" sz="1400" dirty="0">
                <a:solidFill>
                  <a:schemeClr val="tx1"/>
                </a:solidFill>
              </a:rPr>
              <a:t>在本地</a:t>
            </a:r>
            <a:r>
              <a:rPr lang="zh-CN" altLang="en-US" sz="1400" dirty="0" smtClean="0">
                <a:solidFill>
                  <a:schemeClr val="tx1"/>
                </a:solidFill>
              </a:rPr>
              <a:t>储存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/>
              <a:t>固件更新使用了</a:t>
            </a:r>
            <a:r>
              <a:rPr lang="en-US" altLang="zh-CN" sz="1400" dirty="0" smtClean="0"/>
              <a:t>RAS</a:t>
            </a:r>
            <a:r>
              <a:rPr lang="zh-CN" altLang="en-US" sz="1400" dirty="0" smtClean="0"/>
              <a:t>密钥签名</a:t>
            </a:r>
            <a:endParaRPr lang="zh-CN" altLang="en-US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80300" y="4211320"/>
            <a:ext cx="76200" cy="85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21270" y="4069715"/>
            <a:ext cx="4055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不好的地方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46975" y="4438015"/>
            <a:ext cx="40557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一般的通信加密协议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无身份认证机制，同咖啡机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使用了</a:t>
            </a:r>
            <a:r>
              <a:rPr lang="en-US" altLang="zh-CN" sz="1400" dirty="0">
                <a:solidFill>
                  <a:srgbClr val="C00000"/>
                </a:solidFill>
              </a:rPr>
              <a:t>TDDP</a:t>
            </a:r>
            <a:r>
              <a:rPr lang="zh-CN" altLang="en-US" sz="1400" dirty="0">
                <a:solidFill>
                  <a:schemeClr val="tx1"/>
                </a:solidFill>
              </a:rPr>
              <a:t>的调试协议（存在漏洞）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927</Words>
  <Application>Microsoft Office PowerPoint</Application>
  <PresentationFormat>宽屏</PresentationFormat>
  <Paragraphs>157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Office 主题</vt:lpstr>
      <vt:lpstr>IOT安全之道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IOT安全之道</dc:title>
  <dc:creator/>
  <cp:lastModifiedBy>周颖</cp:lastModifiedBy>
  <cp:revision>52</cp:revision>
  <dcterms:created xsi:type="dcterms:W3CDTF">2015-05-05T08:02:00Z</dcterms:created>
  <dcterms:modified xsi:type="dcterms:W3CDTF">2017-07-22T04:43:19Z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