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20"/>
  </p:notesMasterIdLst>
  <p:handoutMasterIdLst>
    <p:handoutMasterId r:id="rId21"/>
  </p:handoutMasterIdLst>
  <p:sldIdLst>
    <p:sldId id="269" r:id="rId2"/>
    <p:sldId id="272" r:id="rId3"/>
    <p:sldId id="300" r:id="rId4"/>
    <p:sldId id="292" r:id="rId5"/>
    <p:sldId id="275" r:id="rId6"/>
    <p:sldId id="293" r:id="rId7"/>
    <p:sldId id="313" r:id="rId8"/>
    <p:sldId id="280" r:id="rId9"/>
    <p:sldId id="312" r:id="rId10"/>
    <p:sldId id="277" r:id="rId11"/>
    <p:sldId id="311" r:id="rId12"/>
    <p:sldId id="307" r:id="rId13"/>
    <p:sldId id="310" r:id="rId14"/>
    <p:sldId id="306" r:id="rId15"/>
    <p:sldId id="308" r:id="rId16"/>
    <p:sldId id="309" r:id="rId17"/>
    <p:sldId id="314" r:id="rId18"/>
    <p:sldId id="315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Geneva"/>
        <a:cs typeface="Geneva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Geneva"/>
        <a:cs typeface="Geneva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Geneva"/>
        <a:cs typeface="Geneva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Geneva"/>
        <a:cs typeface="Geneva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Geneva"/>
        <a:cs typeface="Geneva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Geneva"/>
        <a:cs typeface="Geneva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Geneva"/>
        <a:cs typeface="Geneva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Geneva"/>
        <a:cs typeface="Geneva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Geneva"/>
        <a:cs typeface="Genev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qpang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6C"/>
    <a:srgbClr val="004D9A"/>
    <a:srgbClr val="FF99FF"/>
    <a:srgbClr val="3FB7E1"/>
    <a:srgbClr val="125423"/>
    <a:srgbClr val="66FF66"/>
    <a:srgbClr val="2F6893"/>
    <a:srgbClr val="FFAA00"/>
    <a:srgbClr val="E27133"/>
    <a:srgbClr val="FFEE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8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-252" y="96"/>
      </p:cViewPr>
      <p:guideLst>
        <p:guide orient="horz" pos="690"/>
        <p:guide orient="horz" pos="592"/>
        <p:guide orient="horz" pos="1000"/>
        <p:guide orient="horz" pos="1432"/>
        <p:guide orient="horz" pos="1864"/>
        <p:guide orient="horz" pos="2296"/>
        <p:guide orient="horz" pos="2728"/>
        <p:guide orient="horz" pos="3160"/>
        <p:guide/>
        <p:guide pos="864"/>
        <p:guide pos="1296"/>
        <p:guide pos="1728"/>
        <p:guide pos="2160"/>
        <p:guide pos="2592"/>
        <p:guide pos="5334"/>
        <p:guide pos="3949"/>
      </p:guideLst>
    </p:cSldViewPr>
  </p:slideViewPr>
  <p:outlineViewPr>
    <p:cViewPr>
      <p:scale>
        <a:sx n="33" d="100"/>
        <a:sy n="33" d="100"/>
      </p:scale>
      <p:origin x="0" y="6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4680" y="-84"/>
      </p:cViewPr>
      <p:guideLst>
        <p:guide orient="horz" pos="2880"/>
        <p:guide pos="2160"/>
      </p:guideLst>
    </p:cSldViewPr>
  </p:notesViewPr>
  <p:gridSpacing cx="234086400" cy="234086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FCA5EA5-269E-4480-BF3D-C7AF619475CB}" type="datetimeFigureOut">
              <a:rPr lang="en-US"/>
              <a:pPr>
                <a:defRPr/>
              </a:pPr>
              <a:t>5/18/2010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5CFBB02-6265-4ED3-9147-6084AA0AFF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Geneva" pitchFamily="24" charset="0"/>
                <a:cs typeface="Geneva" pitchFamily="2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Geneva" pitchFamily="24" charset="0"/>
                <a:cs typeface="Geneva" pitchFamily="2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Geneva" pitchFamily="24" charset="0"/>
                <a:cs typeface="Geneva" pitchFamily="2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Geneva" pitchFamily="24" charset="0"/>
                <a:cs typeface="Geneva" pitchFamily="24" charset="0"/>
              </a:defRPr>
            </a:lvl1pPr>
          </a:lstStyle>
          <a:p>
            <a:pPr>
              <a:defRPr/>
            </a:pPr>
            <a:fld id="{516358A7-F645-48CB-83C8-9268EBEC3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92" charset="0"/>
        <a:ea typeface="宋体" charset="-122"/>
        <a:cs typeface="Geneva" pitchFamily="92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92" charset="0"/>
        <a:ea typeface="宋体" charset="-122"/>
        <a:cs typeface="Geneva" pitchFamily="92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92" charset="0"/>
        <a:ea typeface="宋体" charset="-122"/>
        <a:cs typeface="Geneva" pitchFamily="92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92" charset="0"/>
        <a:ea typeface="宋体" charset="-122"/>
        <a:cs typeface="Geneva" pitchFamily="92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92" charset="0"/>
        <a:ea typeface="宋体" charset="-122"/>
        <a:cs typeface="Geneva" pitchFamily="92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F809E3C-6558-4FF5-97C9-FB7FF19BF165}" type="slidenum">
              <a:rPr lang="en-US" altLang="zh-CN" sz="1200">
                <a:latin typeface="Arial" charset="0"/>
              </a:rPr>
              <a:pPr algn="r" eaLnBrk="0" hangingPunct="0"/>
              <a:t>2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>
              <a:latin typeface="Arial" charset="0"/>
              <a:cs typeface="Genev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EEB6159-92AA-470E-A59B-5BBF1385B581}" type="slidenum">
              <a:rPr lang="en-US" altLang="zh-CN" sz="1200">
                <a:latin typeface="Arial" charset="0"/>
              </a:rPr>
              <a:pPr algn="r" eaLnBrk="0" hangingPunct="0"/>
              <a:t>12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Arial" charset="0"/>
                <a:cs typeface="Geneva"/>
              </a:rPr>
              <a:t>“</a:t>
            </a:r>
            <a:r>
              <a:rPr lang="zh-CN" altLang="en-US" dirty="0" smtClean="0">
                <a:latin typeface="Arial" charset="0"/>
                <a:cs typeface="Geneva"/>
              </a:rPr>
              <a:t>风险知识要点</a:t>
            </a:r>
            <a:r>
              <a:rPr lang="en-US" altLang="zh-CN" dirty="0" smtClean="0">
                <a:latin typeface="Arial" charset="0"/>
                <a:cs typeface="Geneva"/>
              </a:rPr>
              <a:t>” copy</a:t>
            </a:r>
            <a:r>
              <a:rPr lang="en-US" altLang="zh-CN" baseline="0" dirty="0" smtClean="0">
                <a:latin typeface="Arial" charset="0"/>
                <a:cs typeface="Geneva"/>
              </a:rPr>
              <a:t> from John </a:t>
            </a:r>
            <a:r>
              <a:rPr lang="en-US" altLang="zh-CN" baseline="0" dirty="0" err="1" smtClean="0">
                <a:latin typeface="Arial" charset="0"/>
                <a:cs typeface="Geneva"/>
              </a:rPr>
              <a:t>Zhong</a:t>
            </a:r>
            <a:r>
              <a:rPr lang="en-US" altLang="zh-CN" baseline="0" dirty="0" smtClean="0">
                <a:latin typeface="Arial" charset="0"/>
                <a:cs typeface="Geneva"/>
              </a:rPr>
              <a:t> &lt;</a:t>
            </a:r>
            <a:r>
              <a:rPr lang="zh-CN" altLang="en-US" dirty="0" smtClean="0"/>
              <a:t>如何有效地进行风险控制</a:t>
            </a:r>
            <a:r>
              <a:rPr lang="en-US" altLang="zh-CN" dirty="0" smtClean="0"/>
              <a:t>&gt;</a:t>
            </a:r>
            <a:endParaRPr lang="en-US" altLang="zh-CN" dirty="0" smtClean="0">
              <a:latin typeface="Arial" charset="0"/>
              <a:cs typeface="Geneva"/>
            </a:endParaRPr>
          </a:p>
          <a:p>
            <a:pPr eaLnBrk="1" hangingPunct="1"/>
            <a:endParaRPr lang="en-US" altLang="zh-CN" dirty="0" smtClean="0">
              <a:latin typeface="Arial" charset="0"/>
              <a:cs typeface="Genev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EEB6159-92AA-470E-A59B-5BBF1385B581}" type="slidenum">
              <a:rPr lang="en-US" altLang="zh-CN" sz="1200">
                <a:latin typeface="Arial" charset="0"/>
              </a:rPr>
              <a:pPr algn="r" eaLnBrk="0" hangingPunct="0"/>
              <a:t>13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  <a:cs typeface="Geneva"/>
              </a:rPr>
              <a:t>copy</a:t>
            </a:r>
            <a:r>
              <a:rPr lang="en-US" altLang="zh-CN" baseline="0" dirty="0" smtClean="0">
                <a:latin typeface="Arial" charset="0"/>
                <a:cs typeface="Geneva"/>
              </a:rPr>
              <a:t> from John </a:t>
            </a:r>
            <a:r>
              <a:rPr lang="en-US" altLang="zh-CN" baseline="0" dirty="0" err="1" smtClean="0">
                <a:latin typeface="Arial" charset="0"/>
                <a:cs typeface="Geneva"/>
              </a:rPr>
              <a:t>Zhong</a:t>
            </a:r>
            <a:r>
              <a:rPr lang="en-US" altLang="zh-CN" baseline="0" dirty="0" smtClean="0">
                <a:latin typeface="Arial" charset="0"/>
                <a:cs typeface="Geneva"/>
              </a:rPr>
              <a:t> &lt;</a:t>
            </a:r>
            <a:r>
              <a:rPr lang="zh-CN" altLang="en-US" dirty="0" smtClean="0"/>
              <a:t>如何有效地进行风险控制</a:t>
            </a:r>
            <a:r>
              <a:rPr lang="en-US" altLang="zh-CN" dirty="0" smtClean="0"/>
              <a:t>&gt;</a:t>
            </a:r>
            <a:endParaRPr lang="en-US" altLang="zh-CN" dirty="0" smtClean="0">
              <a:latin typeface="Arial" charset="0"/>
              <a:cs typeface="Genev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EEB6159-92AA-470E-A59B-5BBF1385B581}" type="slidenum">
              <a:rPr lang="en-US" altLang="zh-CN" sz="1200">
                <a:latin typeface="Arial" charset="0"/>
              </a:rPr>
              <a:pPr algn="r" eaLnBrk="0" hangingPunct="0"/>
              <a:t>14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>
              <a:latin typeface="Arial" charset="0"/>
              <a:cs typeface="Genev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EEB6159-92AA-470E-A59B-5BBF1385B581}" type="slidenum">
              <a:rPr lang="en-US" altLang="zh-CN" sz="1200">
                <a:latin typeface="Arial" charset="0"/>
              </a:rPr>
              <a:pPr algn="r" eaLnBrk="0" hangingPunct="0"/>
              <a:t>15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>
              <a:latin typeface="Arial" charset="0"/>
              <a:cs typeface="Genev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EEB6159-92AA-470E-A59B-5BBF1385B581}" type="slidenum">
              <a:rPr lang="en-US" altLang="zh-CN" sz="1200">
                <a:latin typeface="Arial" charset="0"/>
              </a:rPr>
              <a:pPr algn="r" eaLnBrk="0" hangingPunct="0"/>
              <a:t>16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Arial" charset="0"/>
                <a:cs typeface="Geneva"/>
              </a:rPr>
              <a:t>“</a:t>
            </a:r>
            <a:r>
              <a:rPr lang="zh-CN" altLang="en-US" dirty="0" smtClean="0">
                <a:latin typeface="Arial" charset="0"/>
                <a:cs typeface="Geneva"/>
              </a:rPr>
              <a:t>风险知识要点</a:t>
            </a:r>
            <a:r>
              <a:rPr lang="en-US" altLang="zh-CN" dirty="0" smtClean="0">
                <a:latin typeface="Arial" charset="0"/>
                <a:cs typeface="Geneva"/>
              </a:rPr>
              <a:t>” copy</a:t>
            </a:r>
            <a:r>
              <a:rPr lang="en-US" altLang="zh-CN" baseline="0" dirty="0" smtClean="0">
                <a:latin typeface="Arial" charset="0"/>
                <a:cs typeface="Geneva"/>
              </a:rPr>
              <a:t> from John </a:t>
            </a:r>
            <a:r>
              <a:rPr lang="en-US" altLang="zh-CN" baseline="0" dirty="0" err="1" smtClean="0">
                <a:latin typeface="Arial" charset="0"/>
                <a:cs typeface="Geneva"/>
              </a:rPr>
              <a:t>Zhong</a:t>
            </a:r>
            <a:r>
              <a:rPr lang="en-US" altLang="zh-CN" baseline="0" dirty="0" smtClean="0">
                <a:latin typeface="Arial" charset="0"/>
                <a:cs typeface="Geneva"/>
              </a:rPr>
              <a:t> &lt;</a:t>
            </a:r>
            <a:r>
              <a:rPr lang="zh-CN" altLang="en-US" dirty="0" smtClean="0"/>
              <a:t>如何有效地进行风险控制</a:t>
            </a:r>
            <a:r>
              <a:rPr lang="en-US" altLang="zh-CN" dirty="0" smtClean="0"/>
              <a:t>&gt;</a:t>
            </a:r>
            <a:endParaRPr lang="en-US" altLang="zh-CN" dirty="0" smtClean="0">
              <a:latin typeface="Arial" charset="0"/>
              <a:cs typeface="Geneva"/>
            </a:endParaRPr>
          </a:p>
          <a:p>
            <a:pPr eaLnBrk="1" hangingPunct="1"/>
            <a:endParaRPr lang="en-US" altLang="zh-CN" dirty="0" smtClean="0">
              <a:latin typeface="Arial" charset="0"/>
              <a:cs typeface="Genev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FC11021-AF33-47CA-9980-E552E8B4DDC9}" type="slidenum">
              <a:rPr lang="en-US" altLang="zh-CN" sz="1200">
                <a:latin typeface="Arial" charset="0"/>
              </a:rPr>
              <a:pPr algn="r" eaLnBrk="0" hangingPunct="0"/>
              <a:t>17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  <a:cs typeface="Geneva"/>
              </a:rPr>
              <a:t>From website</a:t>
            </a:r>
            <a:r>
              <a:rPr lang="en-US" altLang="zh-CN" baseline="0" dirty="0" smtClean="0">
                <a:latin typeface="Arial" charset="0"/>
                <a:cs typeface="Geneva"/>
              </a:rPr>
              <a:t> www.paypal-biz.com</a:t>
            </a:r>
            <a:endParaRPr lang="en-US" altLang="zh-CN" dirty="0" smtClean="0">
              <a:latin typeface="Arial" charset="0"/>
              <a:cs typeface="Genev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FC11021-AF33-47CA-9980-E552E8B4DDC9}" type="slidenum">
              <a:rPr lang="en-US" altLang="zh-CN" sz="1200">
                <a:latin typeface="Arial" charset="0"/>
              </a:rPr>
              <a:pPr algn="r" eaLnBrk="0" hangingPunct="0"/>
              <a:t>18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>
              <a:latin typeface="Arial" charset="0"/>
              <a:cs typeface="Genev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6358A7-F645-48CB-83C8-9268EBEC348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6358A7-F645-48CB-83C8-9268EBEC348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“</a:t>
            </a:r>
            <a:r>
              <a:rPr lang="zh-CN" altLang="en-US" dirty="0" smtClean="0"/>
              <a:t>款项状态</a:t>
            </a:r>
            <a:r>
              <a:rPr lang="en-US" altLang="zh-CN" dirty="0" smtClean="0"/>
              <a:t>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Quote from PayPal</a:t>
            </a:r>
            <a:r>
              <a:rPr lang="en-US" altLang="zh-CN" baseline="0" dirty="0" smtClean="0"/>
              <a:t> account &lt;Payment status glossary&gt;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6358A7-F645-48CB-83C8-9268EBEC348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EEB6159-92AA-470E-A59B-5BBF1385B581}" type="slidenum">
              <a:rPr lang="en-US" altLang="zh-CN" sz="1200">
                <a:latin typeface="Arial" charset="0"/>
              </a:rPr>
              <a:pPr algn="r" eaLnBrk="0" hangingPunct="0"/>
              <a:t>7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Arial" charset="0"/>
                <a:cs typeface="Geneva"/>
              </a:rPr>
              <a:t>Copy from Otter &lt;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92" charset="0"/>
                <a:ea typeface="宋体" charset="-122"/>
                <a:cs typeface="Geneva" pitchFamily="92" charset="0"/>
              </a:rPr>
              <a:t>把握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92" charset="0"/>
                <a:ea typeface="宋体" charset="-122"/>
                <a:cs typeface="Geneva" pitchFamily="92" charset="0"/>
              </a:rPr>
              <a:t>PayPal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92" charset="0"/>
                <a:ea typeface="宋体" charset="-122"/>
                <a:cs typeface="Geneva" pitchFamily="92" charset="0"/>
              </a:rPr>
              <a:t>政策，挑选最佳物流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92" charset="0"/>
                <a:ea typeface="宋体" charset="-122"/>
                <a:cs typeface="Geneva" pitchFamily="92" charset="0"/>
              </a:rPr>
              <a:t>_Seminar&gt;</a:t>
            </a:r>
            <a:endParaRPr lang="zh-CN" altLang="zh-CN" sz="1200" kern="1200" dirty="0" smtClean="0">
              <a:solidFill>
                <a:schemeClr val="tx1"/>
              </a:solidFill>
              <a:latin typeface="Arial" pitchFamily="92" charset="0"/>
              <a:ea typeface="宋体" charset="-122"/>
              <a:cs typeface="Geneva" pitchFamily="92" charset="0"/>
            </a:endParaRPr>
          </a:p>
          <a:p>
            <a:pPr eaLnBrk="1" hangingPunct="1"/>
            <a:endParaRPr lang="en-US" altLang="zh-CN" dirty="0" smtClean="0">
              <a:latin typeface="Arial" charset="0"/>
              <a:cs typeface="Genev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EEB6159-92AA-470E-A59B-5BBF1385B581}" type="slidenum">
              <a:rPr lang="en-US" altLang="zh-CN" sz="1200">
                <a:latin typeface="Arial" charset="0"/>
              </a:rPr>
              <a:pPr algn="r" eaLnBrk="0" hangingPunct="0"/>
              <a:t>8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>
              <a:latin typeface="Arial" charset="0"/>
              <a:cs typeface="Genev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EEB6159-92AA-470E-A59B-5BBF1385B581}" type="slidenum">
              <a:rPr lang="en-US" altLang="zh-CN" sz="1200">
                <a:latin typeface="Arial" charset="0"/>
              </a:rPr>
              <a:pPr algn="r" eaLnBrk="0" hangingPunct="0"/>
              <a:t>9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Arial" charset="0"/>
                <a:cs typeface="Geneva"/>
              </a:rPr>
              <a:t>Copy from Otter &lt;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92" charset="0"/>
                <a:ea typeface="宋体" charset="-122"/>
                <a:cs typeface="Geneva" pitchFamily="92" charset="0"/>
              </a:rPr>
              <a:t>把握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92" charset="0"/>
                <a:ea typeface="宋体" charset="-122"/>
                <a:cs typeface="Geneva" pitchFamily="92" charset="0"/>
              </a:rPr>
              <a:t>PayPal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92" charset="0"/>
                <a:ea typeface="宋体" charset="-122"/>
                <a:cs typeface="Geneva" pitchFamily="92" charset="0"/>
              </a:rPr>
              <a:t>政策，挑选最佳物流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92" charset="0"/>
                <a:ea typeface="宋体" charset="-122"/>
                <a:cs typeface="Geneva" pitchFamily="92" charset="0"/>
              </a:rPr>
              <a:t>_Seminar&gt;</a:t>
            </a:r>
            <a:endParaRPr lang="zh-CN" altLang="zh-CN" sz="1200" kern="1200" dirty="0" smtClean="0">
              <a:solidFill>
                <a:schemeClr val="tx1"/>
              </a:solidFill>
              <a:latin typeface="Arial" pitchFamily="92" charset="0"/>
              <a:ea typeface="宋体" charset="-122"/>
              <a:cs typeface="Geneva" pitchFamily="92" charset="0"/>
            </a:endParaRPr>
          </a:p>
          <a:p>
            <a:pPr eaLnBrk="1" hangingPunct="1"/>
            <a:endParaRPr lang="en-US" altLang="zh-CN" dirty="0" smtClean="0">
              <a:latin typeface="Arial" charset="0"/>
              <a:cs typeface="Genev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FC11021-AF33-47CA-9980-E552E8B4DDC9}" type="slidenum">
              <a:rPr lang="en-US" altLang="zh-CN" sz="1200">
                <a:latin typeface="Arial" charset="0"/>
              </a:rPr>
              <a:pPr algn="r" eaLnBrk="0" hangingPunct="0"/>
              <a:t>10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  <a:cs typeface="Geneva"/>
              </a:rPr>
              <a:t>Copy from Fiona</a:t>
            </a:r>
            <a:r>
              <a:rPr lang="en-US" altLang="zh-CN" baseline="0" dirty="0" smtClean="0">
                <a:latin typeface="Arial" charset="0"/>
                <a:cs typeface="Geneva"/>
              </a:rPr>
              <a:t> Tan &lt;</a:t>
            </a:r>
            <a:r>
              <a:rPr lang="zh-CN" altLang="en-US" baseline="0" dirty="0" smtClean="0">
                <a:latin typeface="Arial" charset="0"/>
                <a:cs typeface="Geneva"/>
              </a:rPr>
              <a:t>如何预防和应对交易风险</a:t>
            </a:r>
            <a:r>
              <a:rPr lang="en-US" altLang="zh-CN" baseline="0" dirty="0" smtClean="0">
                <a:latin typeface="Arial" charset="0"/>
                <a:cs typeface="Geneva"/>
              </a:rPr>
              <a:t>&gt; and PayPal </a:t>
            </a:r>
            <a:r>
              <a:rPr lang="zh-CN" altLang="en-US" baseline="0" dirty="0" smtClean="0">
                <a:latin typeface="Arial" charset="0"/>
                <a:cs typeface="Geneva"/>
              </a:rPr>
              <a:t>学院</a:t>
            </a:r>
            <a:r>
              <a:rPr lang="en-US" altLang="zh-CN" baseline="0" dirty="0" smtClean="0">
                <a:latin typeface="Arial" charset="0"/>
                <a:cs typeface="Geneva"/>
              </a:rPr>
              <a:t>&lt;</a:t>
            </a:r>
            <a:r>
              <a:rPr lang="zh-CN" altLang="en-US" baseline="0" dirty="0" smtClean="0">
                <a:latin typeface="Arial" charset="0"/>
                <a:cs typeface="Geneva"/>
              </a:rPr>
              <a:t>与买家共同解决争议</a:t>
            </a:r>
            <a:r>
              <a:rPr lang="en-US" altLang="zh-CN" baseline="0" dirty="0" smtClean="0">
                <a:latin typeface="Arial" charset="0"/>
                <a:cs typeface="Geneva"/>
              </a:rPr>
              <a:t>&gt;</a:t>
            </a:r>
            <a:endParaRPr lang="en-US" altLang="zh-CN" dirty="0" smtClean="0">
              <a:latin typeface="Arial" charset="0"/>
              <a:cs typeface="Genev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EEB6159-92AA-470E-A59B-5BBF1385B581}" type="slidenum">
              <a:rPr lang="en-US" altLang="zh-CN" sz="1200">
                <a:latin typeface="Arial" charset="0"/>
              </a:rPr>
              <a:pPr algn="r" eaLnBrk="0" hangingPunct="0"/>
              <a:t>11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  <a:cs typeface="Geneva"/>
              </a:rPr>
              <a:t>“</a:t>
            </a:r>
            <a:r>
              <a:rPr lang="zh-CN" altLang="en-US" dirty="0" smtClean="0">
                <a:latin typeface="Arial" charset="0"/>
                <a:cs typeface="Geneva"/>
              </a:rPr>
              <a:t>风险知识要点</a:t>
            </a:r>
            <a:r>
              <a:rPr lang="en-US" altLang="zh-CN" dirty="0" smtClean="0">
                <a:latin typeface="Arial" charset="0"/>
                <a:cs typeface="Geneva"/>
              </a:rPr>
              <a:t>” copy</a:t>
            </a:r>
            <a:r>
              <a:rPr lang="en-US" altLang="zh-CN" baseline="0" dirty="0" smtClean="0">
                <a:latin typeface="Arial" charset="0"/>
                <a:cs typeface="Geneva"/>
              </a:rPr>
              <a:t> from John </a:t>
            </a:r>
            <a:r>
              <a:rPr lang="en-US" altLang="zh-CN" baseline="0" dirty="0" err="1" smtClean="0">
                <a:latin typeface="Arial" charset="0"/>
                <a:cs typeface="Geneva"/>
              </a:rPr>
              <a:t>Zhong</a:t>
            </a:r>
            <a:r>
              <a:rPr lang="en-US" altLang="zh-CN" baseline="0" dirty="0" smtClean="0">
                <a:latin typeface="Arial" charset="0"/>
                <a:cs typeface="Geneva"/>
              </a:rPr>
              <a:t> &lt;</a:t>
            </a:r>
            <a:r>
              <a:rPr lang="zh-CN" altLang="en-US" dirty="0" smtClean="0"/>
              <a:t>如何有效地进行风险控制</a:t>
            </a:r>
            <a:r>
              <a:rPr lang="en-US" altLang="zh-CN" dirty="0" smtClean="0"/>
              <a:t>&gt;</a:t>
            </a:r>
            <a:endParaRPr lang="en-US" altLang="zh-CN" dirty="0" smtClean="0">
              <a:latin typeface="Arial" charset="0"/>
              <a:cs typeface="Genev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67106" y="4114800"/>
            <a:ext cx="3556486" cy="561975"/>
          </a:xfrm>
          <a:prstGeom prst="rect">
            <a:avLst/>
          </a:prstGeom>
        </p:spPr>
        <p:txBody>
          <a:bodyPr anchor="ctr"/>
          <a:lstStyle>
            <a:lvl1pPr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75897" y="2444262"/>
            <a:ext cx="7785587" cy="1200638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000" b="1" i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75898" y="3594950"/>
            <a:ext cx="5754688" cy="346075"/>
          </a:xfrm>
          <a:prstGeom prst="rect">
            <a:avLst/>
          </a:prstGeom>
        </p:spPr>
        <p:txBody>
          <a:bodyPr/>
          <a:lstStyle>
            <a:lvl1pPr>
              <a:buNone/>
              <a:defRPr sz="1600" i="1" baseline="0"/>
            </a:lvl1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715000" y="6423025"/>
            <a:ext cx="22098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US" sz="800" dirty="0">
                <a:solidFill>
                  <a:schemeClr val="accent1"/>
                </a:solidFill>
                <a:latin typeface="Verdana" pitchFamily="24" charset="0"/>
                <a:ea typeface="Geneva" pitchFamily="24" charset="0"/>
                <a:cs typeface="Geneva" pitchFamily="24" charset="0"/>
              </a:rPr>
              <a:t>Confidential and Proprietary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39800"/>
          </a:xfrm>
        </p:spPr>
        <p:txBody>
          <a:bodyPr/>
          <a:lstStyle>
            <a:lvl1pPr algn="l">
              <a:defRPr sz="2400" b="1" cap="all" normalizeH="0" baseline="0"/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095375"/>
            <a:ext cx="4800600" cy="503078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095375"/>
            <a:ext cx="2743200" cy="449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 altLang="zh-CN" smtClean="0"/>
              <a:t>PayPal</a:t>
            </a:r>
            <a:r>
              <a:rPr lang="zh-CN" altLang="en-US" smtClean="0"/>
              <a:t>最佳集成评分准则</a:t>
            </a:r>
            <a:endParaRPr lang="en-US" sz="1400" b="0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 eaLnBrk="0" hangingPunct="0">
              <a:defRPr sz="1200" b="1" i="1">
                <a:solidFill>
                  <a:schemeClr val="bg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pPr>
              <a:defRPr/>
            </a:pPr>
            <a:fld id="{B82FE223-38A1-4E1D-8C57-18FBD203FB90}" type="slidenum">
              <a:rPr lang="en-US"/>
              <a:pPr>
                <a:defRPr/>
              </a:pPr>
              <a:t>‹#›</a:t>
            </a:fld>
            <a:endParaRPr lang="en-US" sz="14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715000" y="6423025"/>
            <a:ext cx="22098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US" sz="800" dirty="0">
                <a:solidFill>
                  <a:schemeClr val="accent1"/>
                </a:solidFill>
                <a:latin typeface="Verdana" pitchFamily="24" charset="0"/>
                <a:ea typeface="Geneva" pitchFamily="24" charset="0"/>
                <a:cs typeface="Geneva" pitchFamily="24" charset="0"/>
              </a:rPr>
              <a:t>Confidential and Proprietary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39800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095374"/>
            <a:ext cx="7772400" cy="4924425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 altLang="zh-CN" smtClean="0"/>
              <a:t>PayPal</a:t>
            </a:r>
            <a:r>
              <a:rPr lang="zh-CN" altLang="en-US" smtClean="0"/>
              <a:t>最佳集成评分准则</a:t>
            </a:r>
            <a:endParaRPr lang="en-US" sz="1400" b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 eaLnBrk="0" hangingPunct="0">
              <a:defRPr sz="1200" b="1" i="1">
                <a:solidFill>
                  <a:schemeClr val="bg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pPr>
              <a:defRPr/>
            </a:pPr>
            <a:fld id="{044134AF-A66B-4DEC-B46A-E1AF0F6F2836}" type="slidenum">
              <a:rPr lang="en-US"/>
              <a:pPr>
                <a:defRPr/>
              </a:pPr>
              <a:t>‹#›</a:t>
            </a:fld>
            <a:endParaRPr lang="en-US" sz="1400">
              <a:latin typeface="Arial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371600" y="6330950"/>
            <a:ext cx="4887913" cy="4000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000" b="1" i="1">
                <a:solidFill>
                  <a:schemeClr val="accent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pPr>
              <a:defRPr/>
            </a:pPr>
            <a:r>
              <a:rPr lang="en-US" altLang="zh-CN" smtClean="0"/>
              <a:t>PayPal</a:t>
            </a:r>
            <a:r>
              <a:rPr lang="zh-CN" altLang="en-US" smtClean="0"/>
              <a:t>最佳集成评分准则</a:t>
            </a:r>
            <a:endParaRPr lang="en-US" sz="14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67600" y="6375400"/>
            <a:ext cx="12192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accent1"/>
                </a:solidFill>
                <a:latin typeface="Arial" charset="0"/>
                <a:ea typeface="Geneva" pitchFamily="24" charset="0"/>
                <a:cs typeface="Geneva" pitchFamily="2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8525" y="6376988"/>
            <a:ext cx="5334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1" i="1">
                <a:solidFill>
                  <a:schemeClr val="bg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pPr>
              <a:defRPr/>
            </a:pPr>
            <a:fld id="{75357243-1C08-4934-9722-029A1398CD45}" type="slidenum">
              <a:rPr lang="en-US"/>
              <a:pPr>
                <a:defRPr/>
              </a:pPr>
              <a:t>‹#›</a:t>
            </a:fld>
            <a:endParaRPr lang="en-US" sz="140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i="1" cap="all">
          <a:solidFill>
            <a:srgbClr val="003366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rgbClr val="003366"/>
          </a:solidFill>
          <a:latin typeface="Arial" charset="0"/>
          <a:ea typeface="Geneva" pitchFamily="92" charset="0"/>
          <a:cs typeface="Geneva" pitchFamily="92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rgbClr val="003366"/>
          </a:solidFill>
          <a:latin typeface="Arial" charset="0"/>
          <a:ea typeface="Geneva" pitchFamily="92" charset="0"/>
          <a:cs typeface="Geneva" pitchFamily="92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rgbClr val="003366"/>
          </a:solidFill>
          <a:latin typeface="Arial" charset="0"/>
          <a:ea typeface="Geneva" pitchFamily="92" charset="0"/>
          <a:cs typeface="Geneva" pitchFamily="92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rgbClr val="003366"/>
          </a:solidFill>
          <a:latin typeface="Arial" charset="0"/>
          <a:ea typeface="Geneva" pitchFamily="92" charset="0"/>
          <a:cs typeface="Geneva" pitchFamily="92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 i="1">
          <a:solidFill>
            <a:schemeClr val="tx2"/>
          </a:solidFill>
          <a:latin typeface="Verdana" pitchFamily="92" charset="0"/>
          <a:ea typeface="Geneva" pitchFamily="92" charset="0"/>
          <a:cs typeface="Geneva" pitchFamily="92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 i="1">
          <a:solidFill>
            <a:schemeClr val="tx2"/>
          </a:solidFill>
          <a:latin typeface="Verdana" pitchFamily="92" charset="0"/>
          <a:ea typeface="Geneva" pitchFamily="92" charset="0"/>
          <a:cs typeface="Geneva" pitchFamily="92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 i="1">
          <a:solidFill>
            <a:schemeClr val="tx2"/>
          </a:solidFill>
          <a:latin typeface="Verdana" pitchFamily="92" charset="0"/>
          <a:ea typeface="Geneva" pitchFamily="92" charset="0"/>
          <a:cs typeface="Geneva" pitchFamily="92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 i="1">
          <a:solidFill>
            <a:schemeClr val="tx2"/>
          </a:solidFill>
          <a:latin typeface="Verdana" pitchFamily="92" charset="0"/>
          <a:ea typeface="Geneva" pitchFamily="92" charset="0"/>
          <a:cs typeface="Geneva" pitchFamily="9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2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ypal-biz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Placeholder 1"/>
          <p:cNvSpPr>
            <a:spLocks noGrp="1"/>
          </p:cNvSpPr>
          <p:nvPr>
            <p:ph type="body" sz="quarter" idx="10"/>
          </p:nvPr>
        </p:nvSpPr>
        <p:spPr bwMode="auto">
          <a:xfrm>
            <a:off x="566738" y="4114800"/>
            <a:ext cx="3557587" cy="5619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sz="1200" dirty="0" smtClean="0">
                <a:latin typeface="Verdana" pitchFamily="34" charset="0"/>
                <a:ea typeface="Geneva"/>
                <a:cs typeface="Geneva"/>
              </a:rPr>
              <a:t>2010-5-19 Ada Hu</a:t>
            </a:r>
          </a:p>
        </p:txBody>
      </p:sp>
      <p:sp>
        <p:nvSpPr>
          <p:cNvPr id="7170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576263" y="2444750"/>
            <a:ext cx="7785100" cy="12001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2F6893"/>
                </a:solidFill>
                <a:latin typeface="Verdana" pitchFamily="34" charset="0"/>
                <a:ea typeface="Geneva"/>
                <a:cs typeface="Geneva"/>
              </a:rPr>
              <a:t>PayPal</a:t>
            </a:r>
            <a:r>
              <a:rPr lang="zh-CN" altLang="zh-CN" dirty="0" smtClean="0"/>
              <a:t>风险控制及案例分享</a:t>
            </a:r>
            <a:endParaRPr lang="en-US" altLang="zh-CN" dirty="0" smtClean="0">
              <a:solidFill>
                <a:srgbClr val="2F6893"/>
              </a:solidFill>
              <a:latin typeface="Verdana" pitchFamily="34" charset="0"/>
              <a:ea typeface="Geneva"/>
              <a:cs typeface="Gene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04850"/>
            <a:ext cx="7772400" cy="342900"/>
          </a:xfrm>
          <a:noFill/>
        </p:spPr>
        <p:txBody>
          <a:bodyPr/>
          <a:lstStyle/>
          <a:p>
            <a:pPr eaLnBrk="1" hangingPunct="1"/>
            <a:r>
              <a:rPr lang="en-US" altLang="zh-CN" sz="2000" cap="none" dirty="0" smtClean="0">
                <a:latin typeface="宋体" pitchFamily="2" charset="-122"/>
                <a:ea typeface="宋体" pitchFamily="2" charset="-122"/>
                <a:cs typeface="Geneva"/>
              </a:rPr>
              <a:t>PayPal</a:t>
            </a:r>
            <a:r>
              <a:rPr lang="zh-CN" altLang="en-US" sz="2000" cap="none" dirty="0" smtClean="0">
                <a:latin typeface="宋体" pitchFamily="2" charset="-122"/>
                <a:ea typeface="宋体" pitchFamily="2" charset="-122"/>
                <a:cs typeface="Geneva"/>
              </a:rPr>
              <a:t>常见案例</a:t>
            </a:r>
            <a:r>
              <a:rPr lang="en-US" altLang="zh-CN" sz="2000" cap="none" dirty="0" smtClean="0">
                <a:latin typeface="宋体" pitchFamily="2" charset="-122"/>
                <a:ea typeface="宋体" pitchFamily="2" charset="-122"/>
                <a:cs typeface="Geneva"/>
              </a:rPr>
              <a:t>-</a:t>
            </a:r>
            <a:r>
              <a:rPr lang="zh-CN" altLang="en-US" sz="2000" cap="none" dirty="0" smtClean="0">
                <a:latin typeface="宋体" pitchFamily="2" charset="-122"/>
                <a:ea typeface="宋体" pitchFamily="2" charset="-122"/>
                <a:cs typeface="Geneva"/>
              </a:rPr>
              <a:t>买家投诉</a:t>
            </a:r>
          </a:p>
        </p:txBody>
      </p:sp>
      <p:sp>
        <p:nvSpPr>
          <p:cNvPr id="13315" name="Slide Number Placeholder 7"/>
          <p:cNvSpPr txBox="1">
            <a:spLocks noGrp="1"/>
          </p:cNvSpPr>
          <p:nvPr/>
        </p:nvSpPr>
        <p:spPr bwMode="auto">
          <a:xfrm>
            <a:off x="8518525" y="63769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fld id="{FAF3BEEF-40C3-4DFF-ADA8-6917211401AE}" type="slidenum">
              <a:rPr lang="en-US" altLang="zh-CN" sz="1200" b="1" i="1">
                <a:solidFill>
                  <a:schemeClr val="bg1"/>
                </a:solidFill>
              </a:rPr>
              <a:pPr algn="r" eaLnBrk="0" hangingPunct="0"/>
              <a:t>10</a:t>
            </a:fld>
            <a:endParaRPr lang="en-US" altLang="zh-CN" sz="1400" b="1" i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316" name="Footer Placeholder 8"/>
          <p:cNvSpPr txBox="1">
            <a:spLocks noGrp="1"/>
          </p:cNvSpPr>
          <p:nvPr/>
        </p:nvSpPr>
        <p:spPr bwMode="auto">
          <a:xfrm>
            <a:off x="1371600" y="6330950"/>
            <a:ext cx="4887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endParaRPr lang="en-US" altLang="zh-CN" sz="1400">
              <a:solidFill>
                <a:schemeClr val="accent1"/>
              </a:solidFill>
            </a:endParaRPr>
          </a:p>
        </p:txBody>
      </p:sp>
      <p:sp>
        <p:nvSpPr>
          <p:cNvPr id="13601" name="Rectangle 289"/>
          <p:cNvSpPr>
            <a:spLocks noChangeArrowheads="1"/>
          </p:cNvSpPr>
          <p:nvPr/>
        </p:nvSpPr>
        <p:spPr bwMode="auto">
          <a:xfrm>
            <a:off x="-342900" y="56975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4134AF-A66B-4DEC-B46A-E1AF0F6F2836}" type="slidenum">
              <a:rPr lang="en-US" smtClean="0"/>
              <a:pPr>
                <a:defRPr/>
              </a:pPr>
              <a:t>10</a:t>
            </a:fld>
            <a:endParaRPr lang="en-US" sz="1400" dirty="0">
              <a:latin typeface="Arial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>
          <a:xfrm>
            <a:off x="1314450" y="6321425"/>
            <a:ext cx="4887913" cy="400050"/>
          </a:xfrm>
        </p:spPr>
        <p:txBody>
          <a:bodyPr/>
          <a:lstStyle/>
          <a:p>
            <a:pPr>
              <a:defRPr/>
            </a:pPr>
            <a:r>
              <a:rPr lang="en-US" altLang="zh-CN" i="1" dirty="0" smtClean="0"/>
              <a:t>PayPal</a:t>
            </a:r>
            <a:r>
              <a:rPr lang="zh-CN" altLang="zh-CN" i="1" dirty="0" smtClean="0"/>
              <a:t>风险控制</a:t>
            </a:r>
            <a:endParaRPr lang="en-US" altLang="zh-CN" i="1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9125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n-US" altLang="zh-CN" cap="none" dirty="0" smtClean="0">
                <a:solidFill>
                  <a:schemeClr val="bg1"/>
                </a:solidFill>
                <a:latin typeface="Verdana" pitchFamily="34" charset="0"/>
                <a:ea typeface="Geneva"/>
                <a:cs typeface="Geneva"/>
              </a:rPr>
              <a:t>PayPal</a:t>
            </a:r>
            <a:r>
              <a:rPr lang="zh-CN" altLang="zh-CN" dirty="0" smtClean="0">
                <a:solidFill>
                  <a:schemeClr val="bg1"/>
                </a:solidFill>
              </a:rPr>
              <a:t>风险控制</a:t>
            </a:r>
            <a:r>
              <a:rPr lang="en-US" altLang="zh-CN" dirty="0" smtClean="0">
                <a:solidFill>
                  <a:schemeClr val="bg1"/>
                </a:solidFill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</a:rPr>
              <a:t>案例分析</a:t>
            </a:r>
            <a:endParaRPr lang="zh-CN" altLang="en-US" cap="none" dirty="0" smtClean="0">
              <a:solidFill>
                <a:schemeClr val="bg1"/>
              </a:solidFill>
              <a:latin typeface="Verdana" pitchFamily="34" charset="0"/>
              <a:ea typeface="Geneva"/>
              <a:cs typeface="Genev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350" y="1162050"/>
            <a:ext cx="840105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买家投诉阶段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: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marL="457200" indent="-9525">
              <a:buFont typeface="宋体" pitchFamily="2" charset="-122"/>
              <a:buChar char="*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争议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(Dispute)</a:t>
            </a:r>
          </a:p>
          <a:p>
            <a:pPr marL="790575" indent="19050">
              <a:buFont typeface="Arial" pitchFamily="34" charset="0"/>
              <a:buChar char="•"/>
            </a:pPr>
            <a:r>
              <a:rPr lang="zh-CN" altLang="en-US" sz="1400" dirty="0" smtClean="0"/>
              <a:t>      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大多数争议都可以由买卖双方友好顺利地解决，而无需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PayPal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插手干预。 争议一旦终止处理，任何视为“有争议”的款项均可返还。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pPr marL="790575" indent="19050"/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 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457200" indent="85725">
              <a:buFont typeface="宋体" pitchFamily="2" charset="-122"/>
              <a:buChar char="*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补偿申请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(Claim)</a:t>
            </a:r>
          </a:p>
          <a:p>
            <a:pPr marL="809625">
              <a:buFont typeface="Arial" pitchFamily="34" charset="0"/>
              <a:buChar char="•"/>
            </a:pP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  买家有时可能会选择将争议升级为补偿申请，提出申请的时限为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20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天。 但请谨记，如果能感受到您愿意协力解决问题的诚意，买家一般不会提出补偿申请。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pPr marL="809625">
              <a:buFont typeface="Arial" pitchFamily="34" charset="0"/>
              <a:buChar char="•"/>
            </a:pP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买家也可以就交易直接发起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补偿申请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”;</a:t>
            </a:r>
          </a:p>
          <a:p>
            <a:pPr marL="457200" indent="85725"/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indent="266700">
              <a:buFont typeface="Wingdings" pitchFamily="2" charset="2"/>
              <a:buChar char="Ø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买家发起投诉的种类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447675" indent="266700">
              <a:buFont typeface="宋体" pitchFamily="2" charset="-122"/>
              <a:buChar char="*"/>
            </a:pP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物品未收到  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(Non Receipt)</a:t>
            </a:r>
          </a:p>
          <a:p>
            <a:pPr marL="447675" indent="266700">
              <a:buFont typeface="宋体" pitchFamily="2" charset="-122"/>
              <a:buChar char="*"/>
            </a:pP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pPr marL="447675" indent="266700">
              <a:buFont typeface="宋体" pitchFamily="2" charset="-122"/>
              <a:buChar char="*"/>
            </a:pP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物品与描述严重不符  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(Signification Not as Described)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7"/>
          <p:cNvSpPr txBox="1">
            <a:spLocks noGrp="1"/>
          </p:cNvSpPr>
          <p:nvPr/>
        </p:nvSpPr>
        <p:spPr bwMode="auto">
          <a:xfrm>
            <a:off x="8518525" y="63769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fld id="{C9B52EEF-4DD8-442B-B6E7-552F06BE0E33}" type="slidenum">
              <a:rPr lang="en-US" altLang="zh-CN" sz="1200" b="1" i="1">
                <a:solidFill>
                  <a:schemeClr val="bg1"/>
                </a:solidFill>
              </a:rPr>
              <a:pPr algn="r" eaLnBrk="0" hangingPunct="0"/>
              <a:t>11</a:t>
            </a:fld>
            <a:endParaRPr lang="en-US" altLang="zh-CN" sz="1400" b="1" i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4134AF-A66B-4DEC-B46A-E1AF0F6F2836}" type="slidenum">
              <a:rPr lang="en-US" smtClean="0"/>
              <a:pPr>
                <a:defRPr/>
              </a:pPr>
              <a:t>11</a:t>
            </a:fld>
            <a:endParaRPr lang="en-US" sz="1400">
              <a:latin typeface="Arial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i="1" dirty="0" smtClean="0"/>
              <a:t>PayPal</a:t>
            </a:r>
            <a:r>
              <a:rPr lang="zh-CN" altLang="zh-CN" i="1" dirty="0" smtClean="0"/>
              <a:t>风险控制</a:t>
            </a:r>
            <a:endParaRPr lang="en-US" altLang="zh-CN" i="1" dirty="0" smtClean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90550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n-US" altLang="zh-CN" cap="none" dirty="0" smtClean="0">
                <a:solidFill>
                  <a:schemeClr val="bg1"/>
                </a:solidFill>
                <a:latin typeface="Verdana" pitchFamily="34" charset="0"/>
                <a:ea typeface="Geneva"/>
                <a:cs typeface="Geneva"/>
              </a:rPr>
              <a:t>PayPal</a:t>
            </a:r>
            <a:r>
              <a:rPr lang="zh-CN" altLang="zh-CN" dirty="0" smtClean="0">
                <a:solidFill>
                  <a:schemeClr val="bg1"/>
                </a:solidFill>
              </a:rPr>
              <a:t>风险控制</a:t>
            </a:r>
            <a:r>
              <a:rPr lang="en-US" altLang="zh-CN" dirty="0" smtClean="0">
                <a:solidFill>
                  <a:schemeClr val="bg1"/>
                </a:solidFill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</a:rPr>
              <a:t>案例分析</a:t>
            </a:r>
            <a:endParaRPr lang="zh-CN" altLang="en-US" cap="none" dirty="0" smtClean="0">
              <a:solidFill>
                <a:schemeClr val="bg1"/>
              </a:solidFill>
              <a:latin typeface="Verdana" pitchFamily="34" charset="0"/>
              <a:ea typeface="Geneva"/>
              <a:cs typeface="Genev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6300" y="1152525"/>
            <a:ext cx="75057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商家回应：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marL="447675" lvl="1" indent="180975">
              <a:buFont typeface="宋体" pitchFamily="2" charset="-122"/>
              <a:buChar char="*"/>
            </a:pP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POD</a:t>
            </a:r>
            <a:r>
              <a:rPr lang="zh-CN" altLang="zh-CN" sz="1800" dirty="0" smtClean="0">
                <a:latin typeface="宋体" pitchFamily="2" charset="-122"/>
                <a:ea typeface="宋体" pitchFamily="2" charset="-122"/>
              </a:rPr>
              <a:t>可在线查询的追踪信息（收件人当地的查询结果为准）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pPr marL="180975" lvl="0">
              <a:buFont typeface="宋体" pitchFamily="2" charset="-122"/>
              <a:buChar char="*"/>
            </a:pP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pPr marL="447675" lvl="1" indent="190500">
              <a:buFont typeface="宋体" pitchFamily="2" charset="-122"/>
              <a:buChar char="*"/>
            </a:pP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POS</a:t>
            </a:r>
            <a:r>
              <a:rPr lang="zh-CN" altLang="zh-CN" sz="1800" dirty="0" smtClean="0">
                <a:latin typeface="宋体" pitchFamily="2" charset="-122"/>
                <a:ea typeface="宋体" pitchFamily="2" charset="-122"/>
              </a:rPr>
              <a:t>提供发货底单（有详细的收件人地址，需要和交易详情中一致）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pPr marL="180975" lvl="0">
              <a:buFont typeface="宋体" pitchFamily="2" charset="-122"/>
              <a:buChar char="*"/>
            </a:pP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pPr marL="447675" lvl="0" indent="95250">
              <a:buFont typeface="宋体" pitchFamily="2" charset="-122"/>
              <a:buChar char="*"/>
            </a:pP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zh-CN" sz="1800" dirty="0" smtClean="0">
                <a:latin typeface="宋体" pitchFamily="2" charset="-122"/>
                <a:ea typeface="宋体" pitchFamily="2" charset="-122"/>
              </a:rPr>
              <a:t>买家签收信息（交易金额超过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$250.00USD,</a:t>
            </a:r>
            <a:r>
              <a:rPr lang="zh-CN" altLang="zh-CN" sz="1800" dirty="0" smtClean="0">
                <a:latin typeface="宋体" pitchFamily="2" charset="-122"/>
                <a:ea typeface="宋体" pitchFamily="2" charset="-122"/>
              </a:rPr>
              <a:t>必须有签收信息，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不需</a:t>
            </a:r>
            <a:r>
              <a:rPr lang="zh-CN" altLang="zh-CN" sz="1800" dirty="0" smtClean="0">
                <a:latin typeface="宋体" pitchFamily="2" charset="-122"/>
                <a:ea typeface="宋体" pitchFamily="2" charset="-122"/>
              </a:rPr>
              <a:t>买家本人签收）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pPr lvl="0">
              <a:buFont typeface="Wingdings" pitchFamily="2" charset="2"/>
              <a:buChar char="Ø"/>
            </a:pPr>
            <a:endParaRPr lang="zh-CN" altLang="zh-CN" sz="18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风险知识要点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:</a:t>
            </a:r>
          </a:p>
          <a:p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marL="628650" indent="-180975">
              <a:buFontTx/>
              <a:buChar char="*"/>
            </a:pP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积极和买家联系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628650" indent="-180975">
              <a:buFontTx/>
              <a:buChar char="*"/>
            </a:pP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pPr marL="628650" indent="-180975">
              <a:buFontTx/>
              <a:buChar char="*"/>
            </a:pP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选择可以在线追踪货运信息的货运公司并保留货运单号和底单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以便查询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628650" indent="-180975">
              <a:buFontTx/>
              <a:buChar char="*"/>
            </a:pPr>
            <a:endParaRPr lang="en-US" altLang="zh-CN" sz="1800" dirty="0">
              <a:ea typeface="宋体" pitchFamily="2" charset="-122"/>
            </a:endParaRPr>
          </a:p>
          <a:p>
            <a:pPr marL="628650" indent="-180975">
              <a:buFontTx/>
              <a:buChar char="*"/>
            </a:pP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有任何买家投诉产生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积极配合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PayPal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提供资料并解决相关纠纷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.</a:t>
            </a:r>
            <a:endParaRPr lang="zh-CN" altLang="zh-CN" sz="180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542925"/>
            <a:ext cx="7772400" cy="504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eaLnBrk="0" hangingPunct="0">
              <a:lnSpc>
                <a:spcPct val="90000"/>
              </a:lnSpc>
            </a:pPr>
            <a:r>
              <a:rPr lang="zh-CN" altLang="en-US" sz="2000" b="1" i="1" kern="0" cap="all" dirty="0" smtClean="0">
                <a:solidFill>
                  <a:srgbClr val="003366"/>
                </a:solidFill>
                <a:latin typeface="宋体" pitchFamily="2" charset="-122"/>
                <a:ea typeface="宋体" pitchFamily="2" charset="-122"/>
                <a:cs typeface="+mj-cs"/>
              </a:rPr>
              <a:t>物品为收到  </a:t>
            </a:r>
            <a:r>
              <a:rPr lang="en-US" altLang="zh-CN" sz="2000" b="1" i="1" kern="0" cap="all" dirty="0" smtClean="0">
                <a:solidFill>
                  <a:srgbClr val="003366"/>
                </a:solidFill>
                <a:latin typeface="宋体" pitchFamily="2" charset="-122"/>
                <a:ea typeface="宋体" pitchFamily="2" charset="-122"/>
                <a:cs typeface="+mj-cs"/>
              </a:rPr>
              <a:t>(Non Receipt)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42925"/>
            <a:ext cx="7772400" cy="504826"/>
          </a:xfrm>
          <a:noFill/>
        </p:spPr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物品与描述严重不符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(Signification Not as Described)</a:t>
            </a:r>
          </a:p>
        </p:txBody>
      </p:sp>
      <p:sp>
        <p:nvSpPr>
          <p:cNvPr id="21508" name="Slide Number Placeholder 7"/>
          <p:cNvSpPr txBox="1">
            <a:spLocks noGrp="1"/>
          </p:cNvSpPr>
          <p:nvPr/>
        </p:nvSpPr>
        <p:spPr bwMode="auto">
          <a:xfrm>
            <a:off x="8518525" y="63769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fld id="{C9B52EEF-4DD8-442B-B6E7-552F06BE0E33}" type="slidenum">
              <a:rPr lang="en-US" altLang="zh-CN" sz="1200" b="1" i="1">
                <a:solidFill>
                  <a:schemeClr val="bg1"/>
                </a:solidFill>
              </a:rPr>
              <a:pPr algn="r" eaLnBrk="0" hangingPunct="0"/>
              <a:t>12</a:t>
            </a:fld>
            <a:endParaRPr lang="en-US" altLang="zh-CN" sz="1400" b="1" i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4134AF-A66B-4DEC-B46A-E1AF0F6F2836}" type="slidenum">
              <a:rPr lang="en-US" smtClean="0"/>
              <a:pPr>
                <a:defRPr/>
              </a:pPr>
              <a:t>12</a:t>
            </a:fld>
            <a:endParaRPr lang="en-US" sz="1400">
              <a:latin typeface="Arial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i="1" dirty="0" smtClean="0"/>
              <a:t>PayPal</a:t>
            </a:r>
            <a:r>
              <a:rPr lang="zh-CN" altLang="zh-CN" i="1" dirty="0" smtClean="0"/>
              <a:t>风险控制</a:t>
            </a:r>
            <a:endParaRPr lang="en-US" altLang="zh-CN" i="1" dirty="0" smtClean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90550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n-US" altLang="zh-CN" cap="none" dirty="0" smtClean="0">
                <a:solidFill>
                  <a:schemeClr val="bg1"/>
                </a:solidFill>
                <a:latin typeface="Verdana" pitchFamily="34" charset="0"/>
                <a:ea typeface="Geneva"/>
                <a:cs typeface="Geneva"/>
              </a:rPr>
              <a:t>PayPal</a:t>
            </a:r>
            <a:r>
              <a:rPr lang="zh-CN" altLang="zh-CN" dirty="0" smtClean="0">
                <a:solidFill>
                  <a:schemeClr val="bg1"/>
                </a:solidFill>
              </a:rPr>
              <a:t>风险控制</a:t>
            </a:r>
            <a:r>
              <a:rPr lang="en-US" altLang="zh-CN" dirty="0" smtClean="0">
                <a:solidFill>
                  <a:schemeClr val="bg1"/>
                </a:solidFill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</a:rPr>
              <a:t>案例分析</a:t>
            </a:r>
            <a:endParaRPr lang="zh-CN" altLang="en-US" cap="none" dirty="0" smtClean="0">
              <a:solidFill>
                <a:schemeClr val="bg1"/>
              </a:solidFill>
              <a:latin typeface="Verdana" pitchFamily="34" charset="0"/>
              <a:ea typeface="Geneva"/>
              <a:cs typeface="Genev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351" y="1010245"/>
            <a:ext cx="761047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Font typeface="Wingdings" pitchFamily="2" charset="2"/>
              <a:buChar char="Ø"/>
            </a:pP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对于非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eBay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商家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以及线下的买家是非英国的交易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;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                   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PayPal</a:t>
            </a:r>
            <a:r>
              <a:rPr lang="zh-CN" altLang="zh-CN" sz="1800" dirty="0" smtClean="0">
                <a:latin typeface="宋体" pitchFamily="2" charset="-122"/>
                <a:ea typeface="宋体" pitchFamily="2" charset="-122"/>
              </a:rPr>
              <a:t>不判定事件中涉及的款项归属，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建议</a:t>
            </a:r>
            <a:r>
              <a:rPr lang="zh-CN" altLang="zh-CN" sz="1800" dirty="0" smtClean="0">
                <a:latin typeface="宋体" pitchFamily="2" charset="-122"/>
                <a:ea typeface="宋体" pitchFamily="2" charset="-122"/>
              </a:rPr>
              <a:t>买卖双方自行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友好</a:t>
            </a:r>
            <a:r>
              <a:rPr lang="zh-CN" altLang="zh-CN" sz="1800" dirty="0" smtClean="0">
                <a:latin typeface="宋体" pitchFamily="2" charset="-122"/>
                <a:ea typeface="宋体" pitchFamily="2" charset="-122"/>
              </a:rPr>
              <a:t>协商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妥善</a:t>
            </a:r>
            <a:r>
              <a:rPr lang="zh-CN" altLang="zh-CN" sz="1800" dirty="0" smtClean="0">
                <a:latin typeface="宋体" pitchFamily="2" charset="-122"/>
                <a:ea typeface="宋体" pitchFamily="2" charset="-122"/>
              </a:rPr>
              <a:t>处理。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pPr marL="514350" lvl="0" indent="-514350">
              <a:buFont typeface="+mj-lt"/>
              <a:buAutoNum type="romanUcPeriod"/>
            </a:pPr>
            <a:endParaRPr lang="en-US" altLang="zh-CN" sz="1400" b="1" dirty="0" smtClean="0">
              <a:latin typeface="宋体" pitchFamily="2" charset="-122"/>
              <a:ea typeface="宋体" pitchFamily="2" charset="-122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对于在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eBay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上售卖产品的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交易以及买家是英国的交易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：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marL="514350" indent="-514350"/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商家回应：</a:t>
            </a:r>
          </a:p>
          <a:p>
            <a:pPr marL="514350" lvl="0" indent="-514350">
              <a:buFont typeface="宋体" pitchFamily="2" charset="-122"/>
              <a:buChar char="*"/>
            </a:pPr>
            <a:r>
              <a:rPr lang="zh-CN" altLang="zh-CN" sz="1800" b="1" dirty="0" smtClean="0">
                <a:latin typeface="宋体" pitchFamily="2" charset="-122"/>
                <a:ea typeface="宋体" pitchFamily="2" charset="-122"/>
              </a:rPr>
              <a:t>如果买卖双方以部分退款协商解决投诉的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；                   </a:t>
            </a:r>
            <a:r>
              <a:rPr lang="zh-CN" altLang="zh-CN" sz="1400" dirty="0" smtClean="0">
                <a:latin typeface="宋体" pitchFamily="2" charset="-122"/>
                <a:ea typeface="宋体" pitchFamily="2" charset="-122"/>
              </a:rPr>
              <a:t>需买卖双方在事件中留言确认同意部分退款多少来关闭事件，</a:t>
            </a: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 PayPal</a:t>
            </a:r>
            <a:r>
              <a:rPr lang="zh-CN" altLang="zh-CN" sz="1400" dirty="0" smtClean="0">
                <a:latin typeface="宋体" pitchFamily="2" charset="-122"/>
                <a:ea typeface="宋体" pitchFamily="2" charset="-122"/>
              </a:rPr>
              <a:t>将协助作部分退款操作，事件从而结束；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pPr marL="514350" lvl="0" indent="-514350">
              <a:buFont typeface="宋体" pitchFamily="2" charset="-122"/>
              <a:buChar char="*"/>
            </a:pPr>
            <a:endParaRPr lang="zh-CN" altLang="zh-CN" sz="1400" dirty="0" smtClean="0">
              <a:latin typeface="宋体" pitchFamily="2" charset="-122"/>
              <a:ea typeface="宋体" pitchFamily="2" charset="-122"/>
            </a:endParaRPr>
          </a:p>
          <a:p>
            <a:pPr marL="514350" indent="-514350">
              <a:buFont typeface="宋体" pitchFamily="2" charset="-122"/>
              <a:buChar char="*"/>
            </a:pPr>
            <a:r>
              <a:rPr lang="zh-CN" altLang="zh-CN" sz="1800" b="1" dirty="0" smtClean="0">
                <a:latin typeface="宋体" pitchFamily="2" charset="-122"/>
                <a:ea typeface="宋体" pitchFamily="2" charset="-122"/>
              </a:rPr>
              <a:t>如果卖家选择退货退款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； </a:t>
            </a: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(PayPal</a:t>
            </a:r>
            <a:r>
              <a:rPr lang="zh-CN" altLang="zh-CN" sz="1400" dirty="0" smtClean="0">
                <a:latin typeface="宋体" pitchFamily="2" charset="-122"/>
                <a:ea typeface="宋体" pitchFamily="2" charset="-122"/>
              </a:rPr>
              <a:t>将要求买家退回物品</a:t>
            </a: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)</a:t>
            </a:r>
          </a:p>
          <a:p>
            <a:pPr marL="514350" indent="-514350"/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      </a:t>
            </a:r>
            <a:r>
              <a:rPr lang="zh-CN" altLang="zh-CN" sz="1400" dirty="0" smtClean="0">
                <a:latin typeface="宋体" pitchFamily="2" charset="-122"/>
                <a:ea typeface="宋体" pitchFamily="2" charset="-122"/>
              </a:rPr>
              <a:t>买</a:t>
            </a:r>
            <a:r>
              <a:rPr lang="zh-CN" altLang="zh-CN" sz="1400" dirty="0" smtClean="0">
                <a:latin typeface="宋体" pitchFamily="2" charset="-122"/>
                <a:ea typeface="宋体" pitchFamily="2" charset="-122"/>
              </a:rPr>
              <a:t>家如果提供追踪信息，在线可查物品已经妥投，款项将退还买家</a:t>
            </a:r>
            <a:r>
              <a:rPr lang="zh-CN" altLang="zh-CN" sz="1400" dirty="0" smtClean="0"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pPr marL="514350" indent="-514350"/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zh-CN" altLang="zh-CN" sz="1400" dirty="0" smtClean="0">
                <a:latin typeface="宋体" pitchFamily="2" charset="-122"/>
                <a:ea typeface="宋体" pitchFamily="2" charset="-122"/>
              </a:rPr>
              <a:t>买</a:t>
            </a:r>
            <a:r>
              <a:rPr lang="zh-CN" altLang="zh-CN" sz="1400" dirty="0" smtClean="0">
                <a:latin typeface="宋体" pitchFamily="2" charset="-122"/>
                <a:ea typeface="宋体" pitchFamily="2" charset="-122"/>
              </a:rPr>
              <a:t>家如果退回物品，不能提供追踪信息的，待卖家确认物品收讫后才操作退款流程；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pPr marL="514350" indent="-514350">
              <a:buFont typeface="宋体" pitchFamily="2" charset="-122"/>
              <a:buChar char="*"/>
            </a:pPr>
            <a:endParaRPr lang="zh-CN" altLang="zh-CN" sz="1400" dirty="0" smtClean="0">
              <a:latin typeface="宋体" pitchFamily="2" charset="-122"/>
              <a:ea typeface="宋体" pitchFamily="2" charset="-122"/>
            </a:endParaRPr>
          </a:p>
          <a:p>
            <a:pPr marL="542925" indent="-542925">
              <a:buFont typeface="Wingdings" pitchFamily="2" charset="2"/>
              <a:buChar char="Ø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风险知识要点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:</a:t>
            </a:r>
          </a:p>
          <a:p>
            <a:pPr marL="628650" indent="-180975">
              <a:buFontTx/>
              <a:buChar char="*"/>
            </a:pP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对于常规的一些物品与描述不符事件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类似事件中物品大小的分歧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在买卖双方协商无果的情况下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,PayPal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通常的处理方式是买家退货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卖家退款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628650" indent="-180975">
              <a:buFontTx/>
              <a:buChar char="*"/>
            </a:pPr>
            <a:r>
              <a:rPr lang="zh-CN" altLang="en-US" sz="1800" dirty="0" smtClean="0">
                <a:ea typeface="宋体" pitchFamily="2" charset="-122"/>
              </a:rPr>
              <a:t>如果商家对此方式有任何异议</a:t>
            </a:r>
            <a:r>
              <a:rPr lang="en-US" altLang="zh-CN" sz="1800" dirty="0" smtClean="0">
                <a:ea typeface="宋体" pitchFamily="2" charset="-122"/>
              </a:rPr>
              <a:t>,</a:t>
            </a:r>
            <a:r>
              <a:rPr lang="zh-CN" altLang="en-US" sz="1800" dirty="0" smtClean="0">
                <a:ea typeface="宋体" pitchFamily="2" charset="-122"/>
              </a:rPr>
              <a:t>还是建议买卖双方友好协商解决</a:t>
            </a:r>
            <a:r>
              <a:rPr lang="en-US" altLang="zh-CN" sz="1800" dirty="0" smtClean="0">
                <a:ea typeface="宋体" pitchFamily="2" charset="-122"/>
              </a:rPr>
              <a:t>;</a:t>
            </a:r>
            <a:endParaRPr lang="zh-CN" altLang="zh-CN" sz="1800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42925"/>
            <a:ext cx="7772400" cy="504826"/>
          </a:xfrm>
          <a:noFill/>
        </p:spPr>
        <p:txBody>
          <a:bodyPr/>
          <a:lstStyle/>
          <a:p>
            <a:r>
              <a:rPr lang="en-US" altLang="zh-CN" sz="1800" cap="none" dirty="0" smtClean="0">
                <a:latin typeface="Verdana" pitchFamily="34" charset="0"/>
                <a:ea typeface="Geneva"/>
                <a:cs typeface="Geneva"/>
              </a:rPr>
              <a:t>PayPal</a:t>
            </a:r>
            <a:r>
              <a:rPr lang="zh-CN" altLang="en-US" sz="1800" cap="none" dirty="0" smtClean="0">
                <a:latin typeface="Verdana" pitchFamily="34" charset="0"/>
                <a:ea typeface="Geneva"/>
                <a:cs typeface="Geneva"/>
              </a:rPr>
              <a:t>常见案例</a:t>
            </a:r>
            <a:r>
              <a:rPr lang="en-US" altLang="zh-CN" sz="1800" cap="none" dirty="0" smtClean="0">
                <a:latin typeface="Verdana" pitchFamily="34" charset="0"/>
                <a:ea typeface="Geneva"/>
                <a:cs typeface="Geneva"/>
              </a:rPr>
              <a:t>-</a:t>
            </a:r>
            <a:r>
              <a:rPr lang="en-US" altLang="zh-CN" sz="1800" dirty="0" smtClean="0"/>
              <a:t>Chargeback </a:t>
            </a:r>
            <a:r>
              <a:rPr lang="zh-CN" altLang="zh-CN" sz="1800" dirty="0" smtClean="0"/>
              <a:t>（信用卡撤单）</a:t>
            </a:r>
            <a:endParaRPr lang="zh-CN" altLang="en-US" sz="1800" dirty="0"/>
          </a:p>
        </p:txBody>
      </p:sp>
      <p:sp>
        <p:nvSpPr>
          <p:cNvPr id="21508" name="Slide Number Placeholder 7"/>
          <p:cNvSpPr txBox="1">
            <a:spLocks noGrp="1"/>
          </p:cNvSpPr>
          <p:nvPr/>
        </p:nvSpPr>
        <p:spPr bwMode="auto">
          <a:xfrm>
            <a:off x="8518525" y="63769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fld id="{C9B52EEF-4DD8-442B-B6E7-552F06BE0E33}" type="slidenum">
              <a:rPr lang="en-US" altLang="zh-CN" sz="1200" b="1" i="1">
                <a:solidFill>
                  <a:schemeClr val="bg1"/>
                </a:solidFill>
              </a:rPr>
              <a:pPr algn="r" eaLnBrk="0" hangingPunct="0"/>
              <a:t>13</a:t>
            </a:fld>
            <a:endParaRPr lang="en-US" altLang="zh-CN" sz="1400" b="1" i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4134AF-A66B-4DEC-B46A-E1AF0F6F2836}" type="slidenum">
              <a:rPr lang="en-US" smtClean="0"/>
              <a:pPr>
                <a:defRPr/>
              </a:pPr>
              <a:t>13</a:t>
            </a:fld>
            <a:endParaRPr lang="en-US" sz="1400">
              <a:latin typeface="Arial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i="1" dirty="0" smtClean="0"/>
              <a:t>PayPal</a:t>
            </a:r>
            <a:r>
              <a:rPr lang="zh-CN" altLang="zh-CN" i="1" dirty="0" smtClean="0"/>
              <a:t>风险控制</a:t>
            </a:r>
            <a:endParaRPr lang="en-US" altLang="zh-CN" i="1" dirty="0" smtClean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90550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n-US" altLang="zh-CN" cap="none" dirty="0" smtClean="0">
                <a:solidFill>
                  <a:schemeClr val="bg1"/>
                </a:solidFill>
                <a:latin typeface="Verdana" pitchFamily="34" charset="0"/>
                <a:ea typeface="Geneva"/>
                <a:cs typeface="Geneva"/>
              </a:rPr>
              <a:t>PayPal</a:t>
            </a:r>
            <a:r>
              <a:rPr lang="zh-CN" altLang="zh-CN" dirty="0" smtClean="0">
                <a:solidFill>
                  <a:schemeClr val="bg1"/>
                </a:solidFill>
              </a:rPr>
              <a:t>风险控制</a:t>
            </a:r>
            <a:r>
              <a:rPr lang="en-US" altLang="zh-CN" dirty="0" smtClean="0">
                <a:solidFill>
                  <a:schemeClr val="bg1"/>
                </a:solidFill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</a:rPr>
              <a:t>案例分析</a:t>
            </a:r>
            <a:endParaRPr lang="zh-CN" altLang="en-US" cap="none" dirty="0" smtClean="0">
              <a:solidFill>
                <a:schemeClr val="bg1"/>
              </a:solidFill>
              <a:latin typeface="Verdana" pitchFamily="34" charset="0"/>
              <a:ea typeface="Geneva"/>
              <a:cs typeface="Genev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300" y="1162050"/>
            <a:ext cx="675322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概念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: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Chargeback: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即为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信用卡退单事件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;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事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件发生的责任方为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PayPal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与信用卡发卡机构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PayPal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作为信用卡发卡机构的商户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任何信用卡持卡人有权通过其发卡机构发起纠纷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撤销在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PayPal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支付的款项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.</a:t>
            </a: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信用卡退单类型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:</a:t>
            </a:r>
          </a:p>
          <a:p>
            <a:endParaRPr lang="en-US" altLang="zh-CN" sz="2000" dirty="0" smtClean="0"/>
          </a:p>
          <a:p>
            <a:pPr marL="361950">
              <a:buFont typeface="宋体" pitchFamily="2" charset="-122"/>
              <a:buChar char="*"/>
            </a:pP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未经授权的付款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的信用卡撤单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pPr marL="361950"/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pPr marL="361950">
              <a:buFont typeface="宋体" pitchFamily="2" charset="-122"/>
              <a:buChar char="*"/>
            </a:pPr>
            <a:r>
              <a:rPr lang="zh-CN" altLang="zh-CN" sz="1800" dirty="0" smtClean="0">
                <a:latin typeface="宋体" pitchFamily="2" charset="-122"/>
                <a:ea typeface="宋体" pitchFamily="2" charset="-122"/>
              </a:rPr>
              <a:t>“未收到货物”的信用卡撤单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pPr marL="361950">
              <a:buFont typeface="宋体" pitchFamily="2" charset="-122"/>
              <a:buChar char="*"/>
            </a:pP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pPr marL="361950">
              <a:buFont typeface="宋体" pitchFamily="2" charset="-122"/>
              <a:buChar char="*"/>
            </a:pPr>
            <a:r>
              <a:rPr lang="zh-CN" altLang="zh-CN" sz="1800" dirty="0" smtClean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商品问题</a:t>
            </a:r>
            <a:r>
              <a:rPr lang="zh-CN" altLang="zh-CN" sz="1800" dirty="0" smtClean="0">
                <a:latin typeface="宋体" pitchFamily="2" charset="-122"/>
                <a:ea typeface="宋体" pitchFamily="2" charset="-122"/>
              </a:rPr>
              <a:t>”的信用卡撤单</a:t>
            </a:r>
            <a:endParaRPr lang="zh-CN" altLang="en-US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42925"/>
            <a:ext cx="7772400" cy="504826"/>
          </a:xfrm>
          <a:noFill/>
        </p:spPr>
        <p:txBody>
          <a:bodyPr/>
          <a:lstStyle/>
          <a:p>
            <a:r>
              <a:rPr lang="en-US" altLang="zh-CN" sz="1800" dirty="0" smtClean="0"/>
              <a:t>Chargeback </a:t>
            </a:r>
            <a:r>
              <a:rPr lang="zh-CN" altLang="zh-CN" sz="1800" dirty="0" smtClean="0"/>
              <a:t>（信用卡撤单）</a:t>
            </a:r>
            <a:endParaRPr lang="zh-CN" altLang="en-US" sz="1800" dirty="0"/>
          </a:p>
        </p:txBody>
      </p:sp>
      <p:sp>
        <p:nvSpPr>
          <p:cNvPr id="21508" name="Slide Number Placeholder 7"/>
          <p:cNvSpPr txBox="1">
            <a:spLocks noGrp="1"/>
          </p:cNvSpPr>
          <p:nvPr/>
        </p:nvSpPr>
        <p:spPr bwMode="auto">
          <a:xfrm>
            <a:off x="8518525" y="63769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fld id="{C9B52EEF-4DD8-442B-B6E7-552F06BE0E33}" type="slidenum">
              <a:rPr lang="en-US" altLang="zh-CN" sz="1200" b="1" i="1">
                <a:solidFill>
                  <a:schemeClr val="bg1"/>
                </a:solidFill>
              </a:rPr>
              <a:pPr algn="r" eaLnBrk="0" hangingPunct="0"/>
              <a:t>14</a:t>
            </a:fld>
            <a:endParaRPr lang="en-US" altLang="zh-CN" sz="1400" b="1" i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4134AF-A66B-4DEC-B46A-E1AF0F6F2836}" type="slidenum">
              <a:rPr lang="en-US" smtClean="0"/>
              <a:pPr>
                <a:defRPr/>
              </a:pPr>
              <a:t>14</a:t>
            </a:fld>
            <a:endParaRPr lang="en-US" sz="1400">
              <a:latin typeface="Arial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i="1" dirty="0" smtClean="0"/>
              <a:t>PayPal</a:t>
            </a:r>
            <a:r>
              <a:rPr lang="zh-CN" altLang="zh-CN" i="1" dirty="0" smtClean="0"/>
              <a:t>风险控制</a:t>
            </a:r>
            <a:endParaRPr lang="en-US" altLang="zh-CN" i="1" dirty="0" smtClean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90550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n-US" altLang="zh-CN" cap="none" dirty="0" smtClean="0">
                <a:solidFill>
                  <a:schemeClr val="bg1"/>
                </a:solidFill>
                <a:latin typeface="Verdana" pitchFamily="34" charset="0"/>
                <a:ea typeface="Geneva"/>
                <a:cs typeface="Geneva"/>
              </a:rPr>
              <a:t>PayPal</a:t>
            </a:r>
            <a:r>
              <a:rPr lang="zh-CN" altLang="zh-CN" dirty="0" smtClean="0">
                <a:solidFill>
                  <a:schemeClr val="bg1"/>
                </a:solidFill>
              </a:rPr>
              <a:t>风险控制</a:t>
            </a:r>
            <a:r>
              <a:rPr lang="en-US" altLang="zh-CN" dirty="0" smtClean="0">
                <a:solidFill>
                  <a:schemeClr val="bg1"/>
                </a:solidFill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</a:rPr>
              <a:t>案例分析</a:t>
            </a:r>
            <a:endParaRPr lang="zh-CN" altLang="en-US" cap="none" dirty="0" smtClean="0">
              <a:solidFill>
                <a:schemeClr val="bg1"/>
              </a:solidFill>
              <a:latin typeface="Verdana" pitchFamily="34" charset="0"/>
              <a:ea typeface="Geneva"/>
              <a:cs typeface="Genev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5275" y="1085851"/>
            <a:ext cx="812482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“未经授权的付款”的信用卡撤单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marL="266700"/>
            <a:r>
              <a:rPr lang="zh-CN" altLang="zh-CN" sz="1800" dirty="0" smtClean="0">
                <a:latin typeface="宋体" pitchFamily="2" charset="-122"/>
                <a:ea typeface="宋体" pitchFamily="2" charset="-122"/>
              </a:rPr>
              <a:t>商家需要提供相应的证据证实是持卡人本人完成的购买行为，经由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PayPal</a:t>
            </a:r>
            <a:r>
              <a:rPr lang="zh-CN" altLang="zh-CN" sz="1800" dirty="0" smtClean="0">
                <a:latin typeface="宋体" pitchFamily="2" charset="-122"/>
                <a:ea typeface="宋体" pitchFamily="2" charset="-122"/>
              </a:rPr>
              <a:t>转呈买家信用卡公司，由买家信用卡公司做出判定：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zh-CN" sz="14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商家回应：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marL="266700" indent="-266700">
              <a:buFont typeface="宋体" pitchFamily="2" charset="-122"/>
              <a:buChar char="*"/>
            </a:pPr>
            <a:r>
              <a:rPr lang="zh-CN" altLang="zh-CN" sz="1800" dirty="0" smtClean="0">
                <a:latin typeface="宋体" pitchFamily="2" charset="-122"/>
                <a:ea typeface="宋体" pitchFamily="2" charset="-122"/>
              </a:rPr>
              <a:t>提供买家的信用卡复印件，有照片的身份证明文件；</a:t>
            </a:r>
          </a:p>
          <a:p>
            <a:pPr marL="266700" indent="-266700">
              <a:buFont typeface="宋体" pitchFamily="2" charset="-122"/>
              <a:buChar char="*"/>
            </a:pPr>
            <a:r>
              <a:rPr lang="zh-CN" altLang="zh-CN" sz="1800" dirty="0" smtClean="0">
                <a:latin typeface="宋体" pitchFamily="2" charset="-122"/>
                <a:ea typeface="宋体" pitchFamily="2" charset="-122"/>
              </a:rPr>
              <a:t>商家提供发货证据，以及相关签收信息等；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zh-CN" sz="1400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42925"/>
            <a:ext cx="7772400" cy="504826"/>
          </a:xfrm>
          <a:noFill/>
        </p:spPr>
        <p:txBody>
          <a:bodyPr/>
          <a:lstStyle/>
          <a:p>
            <a:r>
              <a:rPr lang="en-US" altLang="zh-CN" sz="1800" dirty="0" smtClean="0"/>
              <a:t>Chargeback </a:t>
            </a:r>
            <a:r>
              <a:rPr lang="zh-CN" altLang="zh-CN" sz="1800" dirty="0" smtClean="0"/>
              <a:t>（信用卡撤单）</a:t>
            </a:r>
            <a:endParaRPr lang="zh-CN" altLang="en-US" sz="1800" dirty="0"/>
          </a:p>
        </p:txBody>
      </p:sp>
      <p:sp>
        <p:nvSpPr>
          <p:cNvPr id="21508" name="Slide Number Placeholder 7"/>
          <p:cNvSpPr txBox="1">
            <a:spLocks noGrp="1"/>
          </p:cNvSpPr>
          <p:nvPr/>
        </p:nvSpPr>
        <p:spPr bwMode="auto">
          <a:xfrm>
            <a:off x="8518525" y="63769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fld id="{C9B52EEF-4DD8-442B-B6E7-552F06BE0E33}" type="slidenum">
              <a:rPr lang="en-US" altLang="zh-CN" sz="1200" b="1" i="1">
                <a:solidFill>
                  <a:schemeClr val="bg1"/>
                </a:solidFill>
              </a:rPr>
              <a:pPr algn="r" eaLnBrk="0" hangingPunct="0"/>
              <a:t>15</a:t>
            </a:fld>
            <a:endParaRPr lang="en-US" altLang="zh-CN" sz="1400" b="1" i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4134AF-A66B-4DEC-B46A-E1AF0F6F2836}" type="slidenum">
              <a:rPr lang="en-US" smtClean="0"/>
              <a:pPr>
                <a:defRPr/>
              </a:pPr>
              <a:t>15</a:t>
            </a:fld>
            <a:endParaRPr lang="en-US" sz="1400">
              <a:latin typeface="Arial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i="1" dirty="0" smtClean="0"/>
              <a:t>PayPal</a:t>
            </a:r>
            <a:r>
              <a:rPr lang="zh-CN" altLang="zh-CN" i="1" dirty="0" smtClean="0"/>
              <a:t>风险控制</a:t>
            </a:r>
            <a:endParaRPr lang="en-US" altLang="zh-CN" i="1" dirty="0" smtClean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90550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n-US" altLang="zh-CN" cap="none" dirty="0" smtClean="0">
                <a:solidFill>
                  <a:schemeClr val="bg1"/>
                </a:solidFill>
                <a:latin typeface="Verdana" pitchFamily="34" charset="0"/>
                <a:ea typeface="Geneva"/>
                <a:cs typeface="Geneva"/>
              </a:rPr>
              <a:t>PayPal</a:t>
            </a:r>
            <a:r>
              <a:rPr lang="zh-CN" altLang="zh-CN" dirty="0" smtClean="0">
                <a:solidFill>
                  <a:schemeClr val="bg1"/>
                </a:solidFill>
              </a:rPr>
              <a:t>风险控制</a:t>
            </a:r>
            <a:r>
              <a:rPr lang="en-US" altLang="zh-CN" dirty="0" smtClean="0">
                <a:solidFill>
                  <a:schemeClr val="bg1"/>
                </a:solidFill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</a:rPr>
              <a:t>案例分析</a:t>
            </a:r>
            <a:endParaRPr lang="zh-CN" altLang="en-US" cap="none" dirty="0" smtClean="0">
              <a:solidFill>
                <a:schemeClr val="bg1"/>
              </a:solidFill>
              <a:latin typeface="Verdana" pitchFamily="34" charset="0"/>
              <a:ea typeface="Geneva"/>
              <a:cs typeface="Genev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300" y="1162050"/>
            <a:ext cx="675322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“未收到货物”的信用卡撤单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PayPal</a:t>
            </a:r>
            <a:r>
              <a:rPr lang="zh-CN" altLang="zh-CN" sz="1800" dirty="0" smtClean="0">
                <a:latin typeface="宋体" pitchFamily="2" charset="-122"/>
                <a:ea typeface="宋体" pitchFamily="2" charset="-122"/>
              </a:rPr>
              <a:t>转呈买家信用卡公司</a:t>
            </a:r>
            <a:r>
              <a:rPr lang="zh-CN" altLang="zh-CN" sz="18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由</a:t>
            </a:r>
            <a:r>
              <a:rPr lang="zh-CN" altLang="zh-CN" sz="1800" dirty="0" smtClean="0">
                <a:latin typeface="宋体" pitchFamily="2" charset="-122"/>
                <a:ea typeface="宋体" pitchFamily="2" charset="-122"/>
              </a:rPr>
              <a:t>买</a:t>
            </a:r>
            <a:r>
              <a:rPr lang="zh-CN" altLang="zh-CN" sz="1800" dirty="0" smtClean="0">
                <a:latin typeface="宋体" pitchFamily="2" charset="-122"/>
                <a:ea typeface="宋体" pitchFamily="2" charset="-122"/>
              </a:rPr>
              <a:t>家信用卡公司做出判定：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zh-CN" sz="14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商家回应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：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endParaRPr lang="zh-CN" altLang="zh-CN" sz="1800" b="1" dirty="0" smtClean="0">
              <a:latin typeface="宋体" pitchFamily="2" charset="-122"/>
              <a:ea typeface="宋体" pitchFamily="2" charset="-122"/>
            </a:endParaRPr>
          </a:p>
          <a:p>
            <a:pPr lvl="0"/>
            <a:r>
              <a:rPr lang="zh-CN" altLang="zh-CN" sz="1800" dirty="0" smtClean="0">
                <a:latin typeface="宋体" pitchFamily="2" charset="-122"/>
                <a:ea typeface="宋体" pitchFamily="2" charset="-122"/>
              </a:rPr>
              <a:t>商家提供发货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凭证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(POS)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；</a:t>
            </a:r>
            <a:r>
              <a:rPr lang="zh-CN" altLang="zh-CN" sz="1800" dirty="0" smtClean="0">
                <a:latin typeface="宋体" pitchFamily="2" charset="-122"/>
                <a:ea typeface="宋体" pitchFamily="2" charset="-122"/>
              </a:rPr>
              <a:t>在线查询的追踪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妥投</a:t>
            </a:r>
            <a:r>
              <a:rPr lang="zh-CN" altLang="zh-CN" sz="1800" dirty="0" smtClean="0">
                <a:latin typeface="宋体" pitchFamily="2" charset="-122"/>
                <a:ea typeface="宋体" pitchFamily="2" charset="-122"/>
              </a:rPr>
              <a:t>信息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(POD)</a:t>
            </a:r>
            <a:r>
              <a:rPr lang="zh-CN" altLang="zh-CN" sz="1800" dirty="0" smtClean="0">
                <a:latin typeface="宋体" pitchFamily="2" charset="-122"/>
                <a:ea typeface="宋体" pitchFamily="2" charset="-122"/>
              </a:rPr>
              <a:t>；签收人证明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;</a:t>
            </a:r>
          </a:p>
          <a:p>
            <a:pPr lvl="0"/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pPr lvl="0"/>
            <a:endParaRPr lang="zh-CN" altLang="zh-CN" sz="1400" dirty="0" smtClean="0">
              <a:latin typeface="宋体" pitchFamily="2" charset="-122"/>
              <a:ea typeface="宋体" pitchFamily="2" charset="-122"/>
            </a:endParaRPr>
          </a:p>
          <a:p>
            <a:pPr lvl="0">
              <a:buFont typeface="Wingdings" pitchFamily="2" charset="2"/>
              <a:buChar char="Ø"/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Tips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：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lvl="0"/>
            <a:r>
              <a:rPr lang="zh-CN" altLang="zh-CN" sz="1800" dirty="0" smtClean="0">
                <a:latin typeface="宋体" pitchFamily="2" charset="-122"/>
                <a:ea typeface="宋体" pitchFamily="2" charset="-122"/>
              </a:rPr>
              <a:t>买家发起</a:t>
            </a:r>
            <a:r>
              <a:rPr lang="zh-CN" altLang="zh-CN" sz="1800" dirty="0" smtClean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未收到物品</a:t>
            </a:r>
            <a:r>
              <a:rPr lang="zh-CN" altLang="zh-CN" sz="1800" dirty="0" smtClean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zh-CN" sz="1800" dirty="0" smtClean="0">
                <a:latin typeface="宋体" pitchFamily="2" charset="-122"/>
                <a:ea typeface="宋体" pitchFamily="2" charset="-122"/>
              </a:rPr>
              <a:t>的信用卡撤单，商家需要提</a:t>
            </a:r>
            <a:r>
              <a:rPr lang="zh-CN" altLang="zh-CN" sz="1800" dirty="0" smtClean="0">
                <a:latin typeface="宋体" pitchFamily="2" charset="-122"/>
                <a:ea typeface="宋体" pitchFamily="2" charset="-122"/>
              </a:rPr>
              <a:t>供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物品递送的信息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发货底单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妥投的信息</a:t>
            </a:r>
            <a:r>
              <a:rPr lang="zh-CN" altLang="zh-CN" sz="18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zh-CN" sz="1800" dirty="0" smtClean="0">
                <a:latin typeface="宋体" pitchFamily="2" charset="-122"/>
                <a:ea typeface="宋体" pitchFamily="2" charset="-122"/>
              </a:rPr>
              <a:t>经由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PayPal</a:t>
            </a:r>
            <a:r>
              <a:rPr lang="zh-CN" altLang="zh-CN" sz="1800" dirty="0" smtClean="0">
                <a:latin typeface="宋体" pitchFamily="2" charset="-122"/>
                <a:ea typeface="宋体" pitchFamily="2" charset="-122"/>
              </a:rPr>
              <a:t>转呈买家信用卡公司，有买家信用卡公司做出判定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；</a:t>
            </a:r>
            <a:endParaRPr lang="zh-CN" altLang="zh-CN" sz="1800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42925"/>
            <a:ext cx="7772400" cy="504826"/>
          </a:xfrm>
          <a:noFill/>
        </p:spPr>
        <p:txBody>
          <a:bodyPr/>
          <a:lstStyle/>
          <a:p>
            <a:r>
              <a:rPr lang="en-US" altLang="zh-CN" sz="1800" dirty="0" smtClean="0"/>
              <a:t>Chargeback </a:t>
            </a:r>
            <a:r>
              <a:rPr lang="zh-CN" altLang="zh-CN" sz="1800" dirty="0" smtClean="0"/>
              <a:t>（信用卡撤单）</a:t>
            </a:r>
            <a:endParaRPr lang="zh-CN" altLang="en-US" sz="1800" dirty="0"/>
          </a:p>
        </p:txBody>
      </p:sp>
      <p:sp>
        <p:nvSpPr>
          <p:cNvPr id="21508" name="Slide Number Placeholder 7"/>
          <p:cNvSpPr txBox="1">
            <a:spLocks noGrp="1"/>
          </p:cNvSpPr>
          <p:nvPr/>
        </p:nvSpPr>
        <p:spPr bwMode="auto">
          <a:xfrm>
            <a:off x="8518525" y="63769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fld id="{C9B52EEF-4DD8-442B-B6E7-552F06BE0E33}" type="slidenum">
              <a:rPr lang="en-US" altLang="zh-CN" sz="1200" b="1" i="1">
                <a:solidFill>
                  <a:schemeClr val="bg1"/>
                </a:solidFill>
              </a:rPr>
              <a:pPr algn="r" eaLnBrk="0" hangingPunct="0"/>
              <a:t>16</a:t>
            </a:fld>
            <a:endParaRPr lang="en-US" altLang="zh-CN" sz="1400" b="1" i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4134AF-A66B-4DEC-B46A-E1AF0F6F2836}" type="slidenum">
              <a:rPr lang="en-US" smtClean="0"/>
              <a:pPr>
                <a:defRPr/>
              </a:pPr>
              <a:t>16</a:t>
            </a:fld>
            <a:endParaRPr lang="en-US" sz="1400">
              <a:latin typeface="Arial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i="1" dirty="0" smtClean="0"/>
              <a:t>PayPal</a:t>
            </a:r>
            <a:r>
              <a:rPr lang="zh-CN" altLang="zh-CN" i="1" dirty="0" smtClean="0"/>
              <a:t>风险控制</a:t>
            </a:r>
            <a:endParaRPr lang="en-US" altLang="zh-CN" i="1" dirty="0" smtClean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90550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n-US" altLang="zh-CN" cap="none" dirty="0" smtClean="0">
                <a:solidFill>
                  <a:schemeClr val="bg1"/>
                </a:solidFill>
                <a:latin typeface="Verdana" pitchFamily="34" charset="0"/>
                <a:ea typeface="Geneva"/>
                <a:cs typeface="Geneva"/>
              </a:rPr>
              <a:t>PayPal</a:t>
            </a:r>
            <a:r>
              <a:rPr lang="zh-CN" altLang="zh-CN" dirty="0" smtClean="0">
                <a:solidFill>
                  <a:schemeClr val="bg1"/>
                </a:solidFill>
              </a:rPr>
              <a:t>风险控制</a:t>
            </a:r>
            <a:r>
              <a:rPr lang="en-US" altLang="zh-CN" dirty="0" smtClean="0">
                <a:solidFill>
                  <a:schemeClr val="bg1"/>
                </a:solidFill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</a:rPr>
              <a:t>案例分析</a:t>
            </a:r>
            <a:endParaRPr lang="zh-CN" altLang="en-US" cap="none" dirty="0" smtClean="0">
              <a:solidFill>
                <a:schemeClr val="bg1"/>
              </a:solidFill>
              <a:latin typeface="Verdana" pitchFamily="34" charset="0"/>
              <a:ea typeface="Geneva"/>
              <a:cs typeface="Genev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300" y="1047750"/>
            <a:ext cx="675322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问题商品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”的信用卡撤单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266700" lvl="0" indent="-266700"/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zh-CN" sz="1800" dirty="0" smtClean="0">
                <a:latin typeface="宋体" pitchFamily="2" charset="-122"/>
                <a:ea typeface="宋体" pitchFamily="2" charset="-122"/>
              </a:rPr>
              <a:t>商家需要提供产品描述等信息，以及事件处理的请求，经由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PayPal</a:t>
            </a:r>
            <a:r>
              <a:rPr lang="zh-CN" altLang="zh-CN" sz="1800" dirty="0" smtClean="0">
                <a:latin typeface="宋体" pitchFamily="2" charset="-122"/>
                <a:ea typeface="宋体" pitchFamily="2" charset="-122"/>
              </a:rPr>
              <a:t>转呈买家信用卡公司，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由</a:t>
            </a:r>
            <a:r>
              <a:rPr lang="zh-CN" altLang="zh-CN" sz="1800" dirty="0" smtClean="0">
                <a:latin typeface="宋体" pitchFamily="2" charset="-122"/>
                <a:ea typeface="宋体" pitchFamily="2" charset="-122"/>
              </a:rPr>
              <a:t>买家信用卡公司做出判定：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pPr lvl="0"/>
            <a:endParaRPr lang="zh-CN" altLang="zh-CN" sz="14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商家回应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endParaRPr lang="zh-CN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marL="628650" indent="-361950">
              <a:buFont typeface="宋体" pitchFamily="2" charset="-122"/>
              <a:buChar char="*"/>
            </a:pPr>
            <a:r>
              <a:rPr lang="zh-CN" altLang="zh-CN" sz="1800" dirty="0" smtClean="0">
                <a:latin typeface="宋体" pitchFamily="2" charset="-122"/>
                <a:ea typeface="宋体" pitchFamily="2" charset="-122"/>
              </a:rPr>
              <a:t>产品的原始描述</a:t>
            </a:r>
          </a:p>
          <a:p>
            <a:pPr marL="628650" indent="-361950">
              <a:buFont typeface="宋体" pitchFamily="2" charset="-122"/>
              <a:buChar char="*"/>
            </a:pPr>
            <a:r>
              <a:rPr lang="zh-CN" altLang="zh-CN" sz="1800" dirty="0" smtClean="0">
                <a:latin typeface="宋体" pitchFamily="2" charset="-122"/>
                <a:ea typeface="宋体" pitchFamily="2" charset="-122"/>
              </a:rPr>
              <a:t>要求买家提供相关信息佐证物品与描述的不符</a:t>
            </a:r>
          </a:p>
          <a:p>
            <a:pPr marL="628650" indent="-361950">
              <a:buFont typeface="宋体" pitchFamily="2" charset="-122"/>
              <a:buChar char="*"/>
            </a:pPr>
            <a:r>
              <a:rPr lang="zh-CN" altLang="zh-CN" sz="1800" dirty="0" smtClean="0">
                <a:latin typeface="宋体" pitchFamily="2" charset="-122"/>
                <a:ea typeface="宋体" pitchFamily="2" charset="-122"/>
              </a:rPr>
              <a:t>要求买家退回物品，或者提供部分退款的选择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zh-CN" sz="14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风险知识要点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:</a:t>
            </a:r>
          </a:p>
          <a:p>
            <a:pPr marL="628650" indent="-361950">
              <a:buFontTx/>
              <a:buChar char="*"/>
            </a:pP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积极配合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PayPal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提供尽可能详细的资料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628650" indent="-361950">
              <a:buFontTx/>
              <a:buChar char="*"/>
            </a:pP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建议卖家发货前和买家沟通确认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628650" indent="-361950">
              <a:buFontTx/>
              <a:buChar char="*"/>
            </a:pP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可以和买家沟通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友好解决信用卡退单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pPr marL="628650" indent="-361950">
              <a:buFontTx/>
              <a:buChar char="*"/>
            </a:pP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风险控制需要卖家和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PayPal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共同努力议买卖双方友好协商解决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;</a:t>
            </a:r>
            <a:endParaRPr lang="zh-CN" altLang="zh-CN" sz="18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smtClean="0"/>
              <a:t> </a:t>
            </a:r>
            <a:endParaRPr lang="zh-CN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657225"/>
            <a:ext cx="8924925" cy="523875"/>
          </a:xfrm>
          <a:noFill/>
        </p:spPr>
        <p:txBody>
          <a:bodyPr/>
          <a:lstStyle/>
          <a:p>
            <a:pPr eaLnBrk="1" hangingPunct="1"/>
            <a:r>
              <a:rPr lang="en-US" altLang="zh-CN" sz="2000" cap="none" dirty="0" smtClean="0">
                <a:latin typeface="宋体" pitchFamily="2" charset="-122"/>
                <a:ea typeface="宋体" pitchFamily="2" charset="-122"/>
                <a:cs typeface="Geneva"/>
              </a:rPr>
              <a:t>PayPal</a:t>
            </a:r>
            <a:r>
              <a:rPr lang="zh-CN" altLang="en-US" sz="2000" cap="none" dirty="0" smtClean="0">
                <a:latin typeface="宋体" pitchFamily="2" charset="-122"/>
                <a:ea typeface="宋体" pitchFamily="2" charset="-122"/>
                <a:cs typeface="Geneva"/>
              </a:rPr>
              <a:t>学院   </a:t>
            </a:r>
            <a:r>
              <a:rPr lang="en-US" altLang="zh-CN" sz="2000" cap="none" dirty="0" smtClean="0">
                <a:latin typeface="宋体" pitchFamily="2" charset="-122"/>
                <a:ea typeface="宋体" pitchFamily="2" charset="-122"/>
                <a:cs typeface="Geneva"/>
                <a:hlinkClick r:id="rId3"/>
              </a:rPr>
              <a:t>https://www.paypal-biz.com</a:t>
            </a:r>
            <a:endParaRPr lang="zh-CN" altLang="en-US" sz="2000" cap="none" dirty="0" smtClean="0">
              <a:latin typeface="宋体" pitchFamily="2" charset="-122"/>
              <a:ea typeface="宋体" pitchFamily="2" charset="-122"/>
              <a:cs typeface="Geneva"/>
            </a:endParaRPr>
          </a:p>
        </p:txBody>
      </p:sp>
      <p:sp>
        <p:nvSpPr>
          <p:cNvPr id="13315" name="Slide Number Placeholder 7"/>
          <p:cNvSpPr txBox="1">
            <a:spLocks noGrp="1"/>
          </p:cNvSpPr>
          <p:nvPr/>
        </p:nvSpPr>
        <p:spPr bwMode="auto">
          <a:xfrm>
            <a:off x="8518525" y="63769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fld id="{FAF3BEEF-40C3-4DFF-ADA8-6917211401AE}" type="slidenum">
              <a:rPr lang="en-US" altLang="zh-CN" sz="1200" b="1" i="1">
                <a:solidFill>
                  <a:schemeClr val="bg1"/>
                </a:solidFill>
              </a:rPr>
              <a:pPr algn="r" eaLnBrk="0" hangingPunct="0"/>
              <a:t>17</a:t>
            </a:fld>
            <a:endParaRPr lang="en-US" altLang="zh-CN" sz="1400" b="1" i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316" name="Footer Placeholder 8"/>
          <p:cNvSpPr txBox="1">
            <a:spLocks noGrp="1"/>
          </p:cNvSpPr>
          <p:nvPr/>
        </p:nvSpPr>
        <p:spPr bwMode="auto">
          <a:xfrm>
            <a:off x="1371600" y="6330950"/>
            <a:ext cx="4887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endParaRPr lang="en-US" altLang="zh-CN" sz="1400">
              <a:solidFill>
                <a:schemeClr val="accent1"/>
              </a:solidFill>
            </a:endParaRPr>
          </a:p>
        </p:txBody>
      </p:sp>
      <p:sp>
        <p:nvSpPr>
          <p:cNvPr id="13601" name="Rectangle 289"/>
          <p:cNvSpPr>
            <a:spLocks noChangeArrowheads="1"/>
          </p:cNvSpPr>
          <p:nvPr/>
        </p:nvSpPr>
        <p:spPr bwMode="auto">
          <a:xfrm>
            <a:off x="-342900" y="56975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4134AF-A66B-4DEC-B46A-E1AF0F6F2836}" type="slidenum">
              <a:rPr lang="en-US" smtClean="0"/>
              <a:pPr>
                <a:defRPr/>
              </a:pPr>
              <a:t>17</a:t>
            </a:fld>
            <a:endParaRPr lang="en-US" sz="1400" dirty="0">
              <a:latin typeface="Arial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>
          <a:xfrm>
            <a:off x="1314450" y="6321425"/>
            <a:ext cx="4887913" cy="400050"/>
          </a:xfrm>
        </p:spPr>
        <p:txBody>
          <a:bodyPr/>
          <a:lstStyle/>
          <a:p>
            <a:pPr>
              <a:defRPr/>
            </a:pPr>
            <a:r>
              <a:rPr lang="en-US" altLang="zh-CN" i="1" dirty="0" smtClean="0"/>
              <a:t>PayPal</a:t>
            </a:r>
            <a:r>
              <a:rPr lang="zh-CN" altLang="zh-CN" i="1" dirty="0" smtClean="0"/>
              <a:t>风险控制</a:t>
            </a:r>
            <a:endParaRPr lang="en-US" altLang="zh-CN" i="1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9125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n-US" altLang="zh-CN" cap="none" dirty="0" smtClean="0">
                <a:solidFill>
                  <a:schemeClr val="bg1"/>
                </a:solidFill>
                <a:latin typeface="Verdana" pitchFamily="34" charset="0"/>
                <a:ea typeface="Geneva"/>
                <a:cs typeface="Geneva"/>
              </a:rPr>
              <a:t>PayPal</a:t>
            </a:r>
            <a:r>
              <a:rPr lang="zh-CN" altLang="zh-CN" dirty="0" smtClean="0">
                <a:solidFill>
                  <a:schemeClr val="bg1"/>
                </a:solidFill>
              </a:rPr>
              <a:t>风险控制</a:t>
            </a:r>
            <a:endParaRPr lang="zh-CN" altLang="en-US" cap="none" dirty="0" smtClean="0">
              <a:solidFill>
                <a:schemeClr val="bg1"/>
              </a:solidFill>
              <a:latin typeface="Verdana" pitchFamily="34" charset="0"/>
              <a:ea typeface="Geneva"/>
              <a:cs typeface="Geneva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48" y="1371600"/>
            <a:ext cx="7391402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2076450"/>
            <a:ext cx="7772400" cy="1000126"/>
          </a:xfrm>
          <a:noFill/>
        </p:spPr>
        <p:txBody>
          <a:bodyPr/>
          <a:lstStyle/>
          <a:p>
            <a:pPr algn="ctr" eaLnBrk="1" hangingPunct="1"/>
            <a:r>
              <a:rPr lang="en-US" altLang="zh-CN" sz="3600" cap="none" dirty="0" smtClean="0">
                <a:latin typeface="Verdana" pitchFamily="34" charset="0"/>
                <a:ea typeface="Geneva"/>
                <a:cs typeface="Geneva"/>
              </a:rPr>
              <a:t>Q&amp;A</a:t>
            </a:r>
            <a:endParaRPr lang="zh-CN" altLang="en-US" sz="3600" cap="none" dirty="0" smtClean="0">
              <a:latin typeface="Verdana" pitchFamily="34" charset="0"/>
              <a:ea typeface="Geneva"/>
              <a:cs typeface="Geneva"/>
            </a:endParaRPr>
          </a:p>
        </p:txBody>
      </p:sp>
      <p:sp>
        <p:nvSpPr>
          <p:cNvPr id="13315" name="Slide Number Placeholder 7"/>
          <p:cNvSpPr txBox="1">
            <a:spLocks noGrp="1"/>
          </p:cNvSpPr>
          <p:nvPr/>
        </p:nvSpPr>
        <p:spPr bwMode="auto">
          <a:xfrm>
            <a:off x="8518525" y="63769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fld id="{FAF3BEEF-40C3-4DFF-ADA8-6917211401AE}" type="slidenum">
              <a:rPr lang="en-US" altLang="zh-CN" sz="1200" b="1" i="1">
                <a:solidFill>
                  <a:schemeClr val="bg1"/>
                </a:solidFill>
              </a:rPr>
              <a:pPr algn="r" eaLnBrk="0" hangingPunct="0"/>
              <a:t>18</a:t>
            </a:fld>
            <a:endParaRPr lang="en-US" altLang="zh-CN" sz="1400" b="1" i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316" name="Footer Placeholder 8"/>
          <p:cNvSpPr txBox="1">
            <a:spLocks noGrp="1"/>
          </p:cNvSpPr>
          <p:nvPr/>
        </p:nvSpPr>
        <p:spPr bwMode="auto">
          <a:xfrm>
            <a:off x="1371600" y="6330950"/>
            <a:ext cx="4887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endParaRPr lang="en-US" altLang="zh-CN" sz="1400">
              <a:solidFill>
                <a:schemeClr val="accent1"/>
              </a:solidFill>
            </a:endParaRPr>
          </a:p>
        </p:txBody>
      </p:sp>
      <p:sp>
        <p:nvSpPr>
          <p:cNvPr id="13601" name="Rectangle 289"/>
          <p:cNvSpPr>
            <a:spLocks noChangeArrowheads="1"/>
          </p:cNvSpPr>
          <p:nvPr/>
        </p:nvSpPr>
        <p:spPr bwMode="auto">
          <a:xfrm>
            <a:off x="-342900" y="56975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4134AF-A66B-4DEC-B46A-E1AF0F6F2836}" type="slidenum">
              <a:rPr lang="en-US" smtClean="0"/>
              <a:pPr>
                <a:defRPr/>
              </a:pPr>
              <a:t>18</a:t>
            </a:fld>
            <a:endParaRPr lang="en-US" sz="1400" dirty="0">
              <a:latin typeface="Arial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>
          <a:xfrm>
            <a:off x="1314450" y="6321425"/>
            <a:ext cx="4887913" cy="400050"/>
          </a:xfrm>
        </p:spPr>
        <p:txBody>
          <a:bodyPr/>
          <a:lstStyle/>
          <a:p>
            <a:pPr>
              <a:defRPr/>
            </a:pPr>
            <a:r>
              <a:rPr lang="en-US" altLang="zh-CN" i="1" dirty="0" smtClean="0"/>
              <a:t>PayPal</a:t>
            </a:r>
            <a:r>
              <a:rPr lang="zh-CN" altLang="zh-CN" i="1" dirty="0" smtClean="0"/>
              <a:t>风险控制</a:t>
            </a:r>
            <a:endParaRPr lang="en-US" altLang="zh-CN" i="1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9125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n-US" altLang="zh-CN" cap="none" dirty="0" smtClean="0">
                <a:solidFill>
                  <a:schemeClr val="bg1"/>
                </a:solidFill>
                <a:latin typeface="Verdana" pitchFamily="34" charset="0"/>
                <a:ea typeface="Geneva"/>
                <a:cs typeface="Geneva"/>
              </a:rPr>
              <a:t>PayPal</a:t>
            </a:r>
            <a:r>
              <a:rPr lang="zh-CN" altLang="zh-CN" dirty="0" smtClean="0">
                <a:solidFill>
                  <a:schemeClr val="bg1"/>
                </a:solidFill>
              </a:rPr>
              <a:t>风险控制</a:t>
            </a:r>
            <a:endParaRPr lang="zh-CN" altLang="en-US" cap="none" dirty="0" smtClean="0">
              <a:solidFill>
                <a:schemeClr val="bg1"/>
              </a:solidFill>
              <a:latin typeface="Verdana" pitchFamily="34" charset="0"/>
              <a:ea typeface="Geneva"/>
              <a:cs typeface="Gene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533399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pPr>
              <a:defRPr/>
            </a:pPr>
            <a:r>
              <a:rPr lang="en-US" altLang="zh-CN" cap="none" dirty="0" smtClean="0">
                <a:solidFill>
                  <a:schemeClr val="bg1"/>
                </a:solidFill>
                <a:latin typeface="Verdana" pitchFamily="34" charset="0"/>
                <a:ea typeface="Geneva"/>
                <a:cs typeface="Geneva"/>
              </a:rPr>
              <a:t>PayPal</a:t>
            </a:r>
            <a:r>
              <a:rPr lang="zh-CN" altLang="zh-CN" dirty="0" smtClean="0">
                <a:solidFill>
                  <a:schemeClr val="bg1"/>
                </a:solidFill>
              </a:rPr>
              <a:t>风险控制</a:t>
            </a:r>
            <a:r>
              <a:rPr lang="zh-CN" altLang="en-US" dirty="0" smtClean="0">
                <a:solidFill>
                  <a:schemeClr val="bg1"/>
                </a:solidFill>
              </a:rPr>
              <a:t>总览</a:t>
            </a:r>
            <a:endParaRPr lang="en-US" altLang="zh-CN" sz="4000" b="0" i="0" dirty="0">
              <a:solidFill>
                <a:schemeClr val="bg1"/>
              </a:solidFill>
            </a:endParaRPr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714375" y="1095376"/>
            <a:ext cx="7772400" cy="466747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  <a:cs typeface="Geneva"/>
              </a:rPr>
              <a:t>订单审核</a:t>
            </a:r>
            <a:endParaRPr lang="en-US" altLang="zh-CN" sz="2400" b="1" dirty="0" smtClean="0">
              <a:latin typeface="宋体" pitchFamily="2" charset="-122"/>
              <a:ea typeface="宋体" pitchFamily="2" charset="-122"/>
              <a:cs typeface="Geneva"/>
            </a:endParaRPr>
          </a:p>
          <a:p>
            <a:pPr marL="228600" indent="-2286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  <a:cs typeface="Geneva"/>
              </a:rPr>
              <a:t>款项确认</a:t>
            </a:r>
            <a:endParaRPr lang="en-US" altLang="zh-CN" sz="2400" b="1" dirty="0" smtClean="0">
              <a:latin typeface="宋体" pitchFamily="2" charset="-122"/>
              <a:ea typeface="宋体" pitchFamily="2" charset="-122"/>
              <a:cs typeface="Geneva"/>
            </a:endParaRPr>
          </a:p>
          <a:p>
            <a:pPr marL="228600" indent="-2286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  <a:cs typeface="Geneva"/>
              </a:rPr>
              <a:t>物流管控</a:t>
            </a:r>
            <a:endParaRPr lang="en-US" altLang="zh-CN" sz="2400" b="1" dirty="0" smtClean="0">
              <a:latin typeface="宋体" pitchFamily="2" charset="-122"/>
              <a:ea typeface="宋体" pitchFamily="2" charset="-122"/>
              <a:cs typeface="Geneva"/>
            </a:endParaRPr>
          </a:p>
          <a:p>
            <a:pPr marL="228600" indent="-2286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424242"/>
                </a:solidFill>
                <a:latin typeface="宋体" pitchFamily="2" charset="-122"/>
                <a:ea typeface="宋体" pitchFamily="2" charset="-122"/>
                <a:cs typeface="Geneva"/>
              </a:rPr>
              <a:t>案例分析</a:t>
            </a:r>
            <a:endParaRPr lang="en-US" altLang="zh-CN" sz="2400" b="1" dirty="0" smtClean="0">
              <a:solidFill>
                <a:srgbClr val="424242"/>
              </a:solidFill>
              <a:latin typeface="宋体" pitchFamily="2" charset="-122"/>
              <a:ea typeface="宋体" pitchFamily="2" charset="-122"/>
              <a:cs typeface="Geneva"/>
            </a:endParaRPr>
          </a:p>
          <a:p>
            <a:pPr lvl="2" eaLnBrk="1" hangingPunct="1">
              <a:buFontTx/>
              <a:buNone/>
            </a:pPr>
            <a:endParaRPr lang="en-US" altLang="zh-CN" sz="1800" dirty="0" smtClean="0">
              <a:solidFill>
                <a:srgbClr val="424242"/>
              </a:solidFill>
              <a:latin typeface="Verdana" pitchFamily="34" charset="0"/>
              <a:ea typeface="Geneva"/>
              <a:cs typeface="Geneva"/>
            </a:endParaRPr>
          </a:p>
          <a:p>
            <a:pPr marL="228600" indent="-228600" eaLnBrk="1" hangingPunct="1">
              <a:buFontTx/>
              <a:buNone/>
            </a:pPr>
            <a:endParaRPr lang="en-US" altLang="zh-CN" sz="2400" dirty="0" smtClean="0">
              <a:solidFill>
                <a:srgbClr val="808080"/>
              </a:solidFill>
              <a:latin typeface="Verdana" pitchFamily="34" charset="0"/>
              <a:ea typeface="Geneva"/>
              <a:cs typeface="Geneva"/>
            </a:endParaRPr>
          </a:p>
          <a:p>
            <a:pPr marL="228600" indent="-228600" eaLnBrk="1" hangingPunct="1">
              <a:buFontTx/>
              <a:buNone/>
            </a:pPr>
            <a:endParaRPr lang="en-US" altLang="zh-CN" dirty="0" smtClean="0">
              <a:latin typeface="Verdana" pitchFamily="34" charset="0"/>
              <a:ea typeface="Geneva"/>
              <a:cs typeface="Geneva"/>
            </a:endParaRPr>
          </a:p>
        </p:txBody>
      </p:sp>
      <p:sp>
        <p:nvSpPr>
          <p:cNvPr id="8196" name="Slide Number Placeholder 7"/>
          <p:cNvSpPr txBox="1">
            <a:spLocks noGrp="1"/>
          </p:cNvSpPr>
          <p:nvPr/>
        </p:nvSpPr>
        <p:spPr bwMode="auto">
          <a:xfrm>
            <a:off x="8518525" y="63769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fld id="{819F6EA2-A91D-4420-9AD4-A8C1E21B55E6}" type="slidenum">
              <a:rPr lang="en-US" altLang="zh-CN" sz="1200" b="1" i="1">
                <a:solidFill>
                  <a:schemeClr val="bg1"/>
                </a:solidFill>
              </a:rPr>
              <a:pPr algn="r" eaLnBrk="0" hangingPunct="0"/>
              <a:t>2</a:t>
            </a:fld>
            <a:endParaRPr lang="en-US" altLang="zh-CN" sz="1400" b="1" i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4134AF-A66B-4DEC-B46A-E1AF0F6F2836}" type="slidenum">
              <a:rPr lang="en-US" smtClean="0"/>
              <a:pPr>
                <a:defRPr/>
              </a:pPr>
              <a:t>2</a:t>
            </a:fld>
            <a:endParaRPr lang="en-US" sz="1400">
              <a:latin typeface="Arial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i="1" dirty="0" smtClean="0"/>
              <a:t>PayPal</a:t>
            </a:r>
            <a:r>
              <a:rPr lang="zh-CN" altLang="zh-CN" i="1" dirty="0" smtClean="0"/>
              <a:t>风险控制</a:t>
            </a:r>
            <a:endParaRPr lang="en-US" altLang="zh-CN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8650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n-US" altLang="zh-CN" cap="none" dirty="0" smtClean="0">
                <a:solidFill>
                  <a:schemeClr val="bg1"/>
                </a:solidFill>
                <a:latin typeface="Verdana" pitchFamily="34" charset="0"/>
                <a:ea typeface="Geneva"/>
                <a:cs typeface="Geneva"/>
              </a:rPr>
              <a:t>PayPal</a:t>
            </a:r>
            <a:r>
              <a:rPr lang="zh-CN" altLang="zh-CN" dirty="0" smtClean="0">
                <a:solidFill>
                  <a:schemeClr val="bg1"/>
                </a:solidFill>
              </a:rPr>
              <a:t>风险控制</a:t>
            </a:r>
            <a:r>
              <a:rPr lang="en-US" altLang="zh-CN" dirty="0" smtClean="0">
                <a:solidFill>
                  <a:schemeClr val="bg1"/>
                </a:solidFill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</a:rPr>
              <a:t>订单审核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i="1" dirty="0" smtClean="0"/>
              <a:t>PayPal</a:t>
            </a:r>
            <a:r>
              <a:rPr lang="zh-CN" altLang="zh-CN" i="1" dirty="0" smtClean="0"/>
              <a:t>风险控制</a:t>
            </a:r>
            <a:endParaRPr lang="en-US" altLang="zh-CN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4134AF-A66B-4DEC-B46A-E1AF0F6F2836}" type="slidenum">
              <a:rPr lang="en-US" smtClean="0"/>
              <a:pPr>
                <a:defRPr/>
              </a:pPr>
              <a:t>3</a:t>
            </a:fld>
            <a:endParaRPr lang="en-US" sz="1400"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7225" y="1219200"/>
            <a:ext cx="7077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发货地址的审核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发货时间的选择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大额交易复核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85800"/>
            <a:ext cx="8048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 smtClean="0">
                <a:solidFill>
                  <a:srgbClr val="00366C"/>
                </a:solidFill>
                <a:latin typeface="宋体" pitchFamily="2" charset="-122"/>
                <a:ea typeface="宋体" pitchFamily="2" charset="-122"/>
              </a:rPr>
              <a:t>三个关键点</a:t>
            </a:r>
            <a:r>
              <a:rPr lang="en-US" altLang="zh-CN" sz="2000" b="1" i="1" dirty="0" smtClean="0">
                <a:solidFill>
                  <a:srgbClr val="00366C"/>
                </a:solidFill>
                <a:latin typeface="宋体" pitchFamily="2" charset="-122"/>
                <a:ea typeface="宋体" pitchFamily="2" charset="-122"/>
              </a:rPr>
              <a:t>:</a:t>
            </a:r>
            <a:endParaRPr lang="zh-CN" altLang="en-US" sz="2000" b="1" i="1" dirty="0">
              <a:solidFill>
                <a:srgbClr val="00366C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8650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n-US" altLang="zh-CN" cap="none" dirty="0" smtClean="0">
                <a:solidFill>
                  <a:schemeClr val="bg1"/>
                </a:solidFill>
                <a:latin typeface="Verdana" pitchFamily="34" charset="0"/>
                <a:ea typeface="Geneva"/>
                <a:cs typeface="Geneva"/>
              </a:rPr>
              <a:t>PayPal</a:t>
            </a:r>
            <a:r>
              <a:rPr lang="zh-CN" altLang="zh-CN" dirty="0" smtClean="0">
                <a:solidFill>
                  <a:schemeClr val="bg1"/>
                </a:solidFill>
              </a:rPr>
              <a:t>风险控制</a:t>
            </a:r>
            <a:r>
              <a:rPr lang="en-US" altLang="zh-CN" dirty="0" smtClean="0">
                <a:solidFill>
                  <a:schemeClr val="bg1"/>
                </a:solidFill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</a:rPr>
              <a:t>订单审核</a:t>
            </a:r>
            <a:endParaRPr lang="zh-CN" altLang="en-US" cap="none" dirty="0" smtClean="0">
              <a:solidFill>
                <a:schemeClr val="bg1"/>
              </a:solidFill>
              <a:latin typeface="Verdana" pitchFamily="34" charset="0"/>
              <a:ea typeface="Geneva"/>
              <a:cs typeface="Genev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i="1" dirty="0" smtClean="0"/>
              <a:t>PayPal</a:t>
            </a:r>
            <a:r>
              <a:rPr lang="zh-CN" altLang="zh-CN" i="1" dirty="0" smtClean="0"/>
              <a:t>风险控制</a:t>
            </a:r>
            <a:endParaRPr lang="en-US" altLang="zh-CN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4134AF-A66B-4DEC-B46A-E1AF0F6F2836}" type="slidenum">
              <a:rPr lang="en-US" smtClean="0"/>
              <a:pPr>
                <a:defRPr/>
              </a:pPr>
              <a:t>4</a:t>
            </a:fld>
            <a:endParaRPr lang="en-US" sz="1400"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2875" y="1211699"/>
            <a:ext cx="888095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发货地址的审核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商家发货根据交易详情中的发货地址，如果买家修改发货地址，建议其将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pPr marL="447675"/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正确发货地址添加到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PayPal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账户中后，重新选择正确地址再付款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1600" b="1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交易后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2-3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天内发货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marL="447675" indent="-447675"/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PayPal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的大部分货款是即刻到帐的付款方式。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PayPal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的审核机制会在款项生成的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24      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到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48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小时内冻结部分有问题的款项，建议商家在不要收款项立即发货，最好在收到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24-48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小时后再发货。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1600" b="1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大额交易复核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marL="447675" indent="-85725">
              <a:buFontTx/>
              <a:buChar char="*"/>
            </a:pP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通过买家的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PayPal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账户注册的邮件地址和买家确认订单信息；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pPr marL="447675" indent="-85725">
              <a:buFontTx/>
              <a:buChar char="*"/>
            </a:pP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核实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IP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地址和买家注册地点的符合程度；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pPr marL="447675" indent="-85725">
              <a:buFontTx/>
              <a:buChar char="*"/>
            </a:pP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   集成第三方欺诈检测工具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;</a:t>
            </a:r>
            <a:endParaRPr lang="en-US" altLang="zh-CN" sz="1800" b="1" dirty="0" smtClean="0">
              <a:latin typeface="Gulim" pitchFamily="34" charset="-127"/>
              <a:ea typeface="Gulim" pitchFamily="34" charset="-127"/>
            </a:endParaRPr>
          </a:p>
          <a:p>
            <a:endParaRPr lang="en-US" altLang="zh-CN" sz="1600" b="1" dirty="0" smtClean="0">
              <a:latin typeface="Gulim" pitchFamily="34" charset="-127"/>
              <a:ea typeface="Gulim" pitchFamily="34" charset="-127"/>
            </a:endParaRPr>
          </a:p>
          <a:p>
            <a:r>
              <a:rPr lang="en-US" altLang="zh-CN" dirty="0" smtClean="0"/>
              <a:t>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19125"/>
            <a:ext cx="8048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 smtClean="0">
                <a:solidFill>
                  <a:srgbClr val="00366C"/>
                </a:solidFill>
                <a:latin typeface="宋体" pitchFamily="2" charset="-122"/>
                <a:ea typeface="宋体" pitchFamily="2" charset="-122"/>
              </a:rPr>
              <a:t>三个关键点</a:t>
            </a:r>
            <a:r>
              <a:rPr lang="en-US" altLang="zh-CN" sz="2000" b="1" i="1" dirty="0" smtClean="0">
                <a:solidFill>
                  <a:srgbClr val="00366C"/>
                </a:solidFill>
                <a:latin typeface="宋体" pitchFamily="2" charset="-122"/>
                <a:ea typeface="宋体" pitchFamily="2" charset="-122"/>
              </a:rPr>
              <a:t>:</a:t>
            </a:r>
            <a:endParaRPr lang="zh-CN" altLang="en-US" sz="2000" b="1" i="1" dirty="0">
              <a:solidFill>
                <a:srgbClr val="00366C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 txBox="1">
            <a:spLocks noGrp="1"/>
          </p:cNvSpPr>
          <p:nvPr/>
        </p:nvSpPr>
        <p:spPr bwMode="auto">
          <a:xfrm>
            <a:off x="1371600" y="6330950"/>
            <a:ext cx="4887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endParaRPr lang="en-US" altLang="zh-CN" sz="1400">
              <a:solidFill>
                <a:schemeClr val="accent1"/>
              </a:solidFill>
            </a:endParaRPr>
          </a:p>
        </p:txBody>
      </p:sp>
      <p:sp>
        <p:nvSpPr>
          <p:cNvPr id="12292" name="Slide Number Placeholder 4"/>
          <p:cNvSpPr txBox="1">
            <a:spLocks noGrp="1"/>
          </p:cNvSpPr>
          <p:nvPr/>
        </p:nvSpPr>
        <p:spPr bwMode="auto">
          <a:xfrm>
            <a:off x="8518525" y="63769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fld id="{37CD96F5-B6F1-419D-B20E-988E8085CCD8}" type="slidenum">
              <a:rPr lang="en-US" altLang="zh-CN" sz="1200" b="1" i="1">
                <a:solidFill>
                  <a:schemeClr val="bg1"/>
                </a:solidFill>
              </a:rPr>
              <a:pPr algn="r" eaLnBrk="0" hangingPunct="0"/>
              <a:t>5</a:t>
            </a:fld>
            <a:endParaRPr lang="en-US" altLang="zh-CN" sz="1400" b="1" i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4134AF-A66B-4DEC-B46A-E1AF0F6F2836}" type="slidenum">
              <a:rPr lang="en-US" smtClean="0"/>
              <a:pPr>
                <a:defRPr/>
              </a:pPr>
              <a:t>5</a:t>
            </a:fld>
            <a:endParaRPr lang="en-US" sz="1400">
              <a:latin typeface="Arial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i="1" dirty="0" smtClean="0"/>
              <a:t>PayPal</a:t>
            </a:r>
            <a:r>
              <a:rPr lang="zh-CN" altLang="zh-CN" i="1" dirty="0" smtClean="0"/>
              <a:t>风险控制</a:t>
            </a:r>
            <a:endParaRPr lang="en-US" altLang="zh-CN" i="1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8175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n-US" altLang="zh-CN" cap="none" dirty="0" smtClean="0">
                <a:solidFill>
                  <a:schemeClr val="bg1"/>
                </a:solidFill>
                <a:latin typeface="Verdana" pitchFamily="34" charset="0"/>
                <a:ea typeface="Geneva"/>
                <a:cs typeface="Geneva"/>
              </a:rPr>
              <a:t>PayPal</a:t>
            </a:r>
            <a:r>
              <a:rPr lang="zh-CN" altLang="zh-CN" dirty="0" smtClean="0">
                <a:solidFill>
                  <a:schemeClr val="bg1"/>
                </a:solidFill>
              </a:rPr>
              <a:t>风险控制</a:t>
            </a:r>
            <a:r>
              <a:rPr lang="en-US" altLang="zh-CN" dirty="0" smtClean="0">
                <a:solidFill>
                  <a:schemeClr val="bg1"/>
                </a:solidFill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</a:rPr>
              <a:t>款项确认</a:t>
            </a:r>
            <a:endParaRPr lang="zh-CN" altLang="en-US" cap="none" dirty="0" smtClean="0">
              <a:solidFill>
                <a:schemeClr val="bg1"/>
              </a:solidFill>
              <a:latin typeface="Verdana" pitchFamily="34" charset="0"/>
              <a:ea typeface="Geneva"/>
              <a:cs typeface="Genev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250" y="1562100"/>
            <a:ext cx="6343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付款方式</a:t>
            </a:r>
            <a:endParaRPr lang="en-US" altLang="zh-CN" b="1" dirty="0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endParaRPr lang="en-US" altLang="zh-CN" b="1" dirty="0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到帐确认</a:t>
            </a:r>
            <a:endParaRPr lang="en-US" altLang="zh-CN" b="1" dirty="0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altLang="zh-CN" b="1" dirty="0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款项状态</a:t>
            </a:r>
            <a:endParaRPr lang="en-US" altLang="zh-CN" b="1" dirty="0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8175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n-US" altLang="zh-CN" cap="none" dirty="0" smtClean="0">
                <a:solidFill>
                  <a:schemeClr val="bg1"/>
                </a:solidFill>
                <a:latin typeface="Verdana" pitchFamily="34" charset="0"/>
                <a:ea typeface="Geneva"/>
                <a:cs typeface="Geneva"/>
              </a:rPr>
              <a:t>PayPal</a:t>
            </a:r>
            <a:r>
              <a:rPr lang="zh-CN" altLang="zh-CN" dirty="0" smtClean="0">
                <a:solidFill>
                  <a:schemeClr val="bg1"/>
                </a:solidFill>
              </a:rPr>
              <a:t>风险控制</a:t>
            </a:r>
            <a:r>
              <a:rPr lang="en-US" altLang="zh-CN" dirty="0" smtClean="0">
                <a:solidFill>
                  <a:schemeClr val="bg1"/>
                </a:solidFill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</a:rPr>
              <a:t>款项确认</a:t>
            </a:r>
            <a:endParaRPr lang="zh-CN" altLang="en-US" cap="none" dirty="0" smtClean="0">
              <a:solidFill>
                <a:schemeClr val="bg1"/>
              </a:solidFill>
              <a:latin typeface="Verdana" pitchFamily="34" charset="0"/>
              <a:ea typeface="Geneva"/>
              <a:cs typeface="Genev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i="1" dirty="0" smtClean="0"/>
              <a:t>PayPal</a:t>
            </a:r>
            <a:r>
              <a:rPr lang="zh-CN" altLang="zh-CN" i="1" dirty="0" smtClean="0"/>
              <a:t>风险控制</a:t>
            </a:r>
            <a:endParaRPr lang="en-US" altLang="zh-CN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4134AF-A66B-4DEC-B46A-E1AF0F6F2836}" type="slidenum">
              <a:rPr lang="en-US" smtClean="0"/>
              <a:pPr>
                <a:defRPr/>
              </a:pPr>
              <a:t>6</a:t>
            </a:fld>
            <a:endParaRPr lang="en-US" sz="1400"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8175" y="781049"/>
            <a:ext cx="63436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付款方式</a:t>
            </a:r>
            <a:endParaRPr lang="en-US" altLang="zh-CN" sz="2000" b="1" dirty="0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266700">
              <a:buFont typeface="宋体" pitchFamily="2" charset="-122"/>
              <a:buChar char="*"/>
            </a:pPr>
            <a:r>
              <a:rPr lang="zh-CN" altLang="en-US" sz="18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  标准在线支付 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(Web Accept Payment)</a:t>
            </a:r>
          </a:p>
          <a:p>
            <a:pPr marL="266700" indent="266700">
              <a:buFont typeface="宋体" pitchFamily="2" charset="-122"/>
              <a:buChar char="*"/>
            </a:pPr>
            <a:r>
              <a:rPr lang="zh-CN" altLang="en-US" sz="18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 快速结账付款 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(Express Checkout Payment)</a:t>
            </a:r>
          </a:p>
          <a:p>
            <a:endParaRPr lang="en-US" altLang="zh-CN" sz="1800" dirty="0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到帐确认</a:t>
            </a:r>
            <a:endParaRPr lang="en-US" altLang="zh-CN" sz="2000" b="1" dirty="0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266700">
              <a:buFont typeface="宋体" pitchFamily="2" charset="-122"/>
              <a:buChar char="*"/>
            </a:pPr>
            <a:r>
              <a:rPr lang="zh-CN" altLang="en-US" sz="18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  常规的付款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商家收到款项时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状态为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Completed(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已完成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266700">
              <a:buFont typeface="宋体" pitchFamily="2" charset="-122"/>
              <a:buChar char="*"/>
            </a:pPr>
            <a:r>
              <a:rPr lang="en-US" altLang="zh-CN" sz="18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eCheck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付款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商家收到款项时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状态为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Cleared(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已结清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款项状态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原始交易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  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3571875"/>
            <a:ext cx="53530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42925"/>
            <a:ext cx="7772400" cy="504826"/>
          </a:xfrm>
          <a:noFill/>
        </p:spPr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常见发货方式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1508" name="Slide Number Placeholder 7"/>
          <p:cNvSpPr txBox="1">
            <a:spLocks noGrp="1"/>
          </p:cNvSpPr>
          <p:nvPr/>
        </p:nvSpPr>
        <p:spPr bwMode="auto">
          <a:xfrm>
            <a:off x="8518525" y="63769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fld id="{C9B52EEF-4DD8-442B-B6E7-552F06BE0E33}" type="slidenum">
              <a:rPr lang="en-US" altLang="zh-CN" sz="1200" b="1" i="1">
                <a:solidFill>
                  <a:schemeClr val="bg1"/>
                </a:solidFill>
              </a:rPr>
              <a:pPr algn="r" eaLnBrk="0" hangingPunct="0"/>
              <a:t>7</a:t>
            </a:fld>
            <a:endParaRPr lang="en-US" altLang="zh-CN" sz="1400" b="1" i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4134AF-A66B-4DEC-B46A-E1AF0F6F2836}" type="slidenum">
              <a:rPr lang="en-US" smtClean="0"/>
              <a:pPr>
                <a:defRPr/>
              </a:pPr>
              <a:t>7</a:t>
            </a:fld>
            <a:endParaRPr lang="en-US" sz="1400">
              <a:latin typeface="Arial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i="1" dirty="0" smtClean="0"/>
              <a:t>PayPal</a:t>
            </a:r>
            <a:r>
              <a:rPr lang="zh-CN" altLang="zh-CN" i="1" dirty="0" smtClean="0"/>
              <a:t>风险控制</a:t>
            </a:r>
            <a:endParaRPr lang="en-US" altLang="zh-CN" i="1" dirty="0" smtClean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90550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n-US" altLang="zh-CN" cap="none" dirty="0" smtClean="0">
                <a:solidFill>
                  <a:schemeClr val="bg1"/>
                </a:solidFill>
                <a:latin typeface="Verdana" pitchFamily="34" charset="0"/>
                <a:ea typeface="Geneva"/>
                <a:cs typeface="Geneva"/>
              </a:rPr>
              <a:t>PayPal</a:t>
            </a:r>
            <a:r>
              <a:rPr lang="zh-CN" altLang="zh-CN" dirty="0" smtClean="0">
                <a:solidFill>
                  <a:schemeClr val="bg1"/>
                </a:solidFill>
              </a:rPr>
              <a:t>风险控制</a:t>
            </a:r>
            <a:r>
              <a:rPr lang="en-US" altLang="zh-CN" dirty="0" smtClean="0">
                <a:solidFill>
                  <a:schemeClr val="bg1"/>
                </a:solidFill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</a:rPr>
              <a:t>物流管控</a:t>
            </a:r>
            <a:endParaRPr lang="zh-CN" altLang="en-US" cap="none" dirty="0" smtClean="0">
              <a:solidFill>
                <a:schemeClr val="bg1"/>
              </a:solidFill>
              <a:latin typeface="Verdana" pitchFamily="34" charset="0"/>
              <a:ea typeface="Geneva"/>
              <a:cs typeface="Geneva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74055" y="1257300"/>
          <a:ext cx="8255970" cy="4019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194"/>
                <a:gridCol w="1651194"/>
                <a:gridCol w="1651194"/>
                <a:gridCol w="1651194"/>
                <a:gridCol w="1651194"/>
              </a:tblGrid>
              <a:tr h="463062">
                <a:tc>
                  <a:txBody>
                    <a:bodyPr/>
                    <a:lstStyle/>
                    <a:p>
                      <a:endParaRPr lang="zh-CN" altLang="en-US" sz="1400" dirty="0" smtClean="0">
                        <a:solidFill>
                          <a:srgbClr val="42424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邮政小包（平邮）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邮政小包（挂号）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EMS</a:t>
                      </a:r>
                      <a:endParaRPr lang="zh-CN" altLang="en-US" sz="1400" dirty="0" smtClean="0">
                        <a:solidFill>
                          <a:srgbClr val="42424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DHL</a:t>
                      </a:r>
                      <a:endParaRPr lang="zh-CN" altLang="en-US" sz="1400" dirty="0" smtClean="0">
                        <a:solidFill>
                          <a:srgbClr val="42424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391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POS</a:t>
                      </a:r>
                      <a:endParaRPr lang="zh-CN" altLang="en-US" sz="1400" dirty="0" smtClean="0">
                        <a:solidFill>
                          <a:srgbClr val="42424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有（需向邮局索取）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有（发货底单）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有（发货底单）</a:t>
                      </a:r>
                    </a:p>
                  </a:txBody>
                  <a:tcPr/>
                </a:tc>
              </a:tr>
              <a:tr h="313918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在线</a:t>
                      </a:r>
                      <a:r>
                        <a:rPr lang="en-US" altLang="zh-CN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POD</a:t>
                      </a:r>
                      <a:endParaRPr lang="zh-CN" altLang="en-US" sz="1400" dirty="0" smtClean="0">
                        <a:solidFill>
                          <a:srgbClr val="42424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有（部分国家无）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有</a:t>
                      </a:r>
                    </a:p>
                  </a:txBody>
                  <a:tcPr/>
                </a:tc>
              </a:tr>
              <a:tr h="313918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在线</a:t>
                      </a:r>
                      <a:r>
                        <a:rPr lang="en-US" altLang="zh-CN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POD</a:t>
                      </a:r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带地址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无（</a:t>
                      </a:r>
                      <a:r>
                        <a:rPr lang="en-US" altLang="zh-CN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USPS</a:t>
                      </a:r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有）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无（</a:t>
                      </a:r>
                      <a:r>
                        <a:rPr lang="en-US" altLang="zh-CN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USPS</a:t>
                      </a:r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有）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有（有时不够详细）</a:t>
                      </a:r>
                    </a:p>
                  </a:txBody>
                  <a:tcPr/>
                </a:tc>
              </a:tr>
              <a:tr h="313918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在线</a:t>
                      </a:r>
                      <a:r>
                        <a:rPr lang="en-US" altLang="zh-CN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POD</a:t>
                      </a:r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带签名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无（</a:t>
                      </a:r>
                      <a:r>
                        <a:rPr lang="en-US" altLang="zh-CN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USPS</a:t>
                      </a:r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有）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有</a:t>
                      </a:r>
                    </a:p>
                  </a:txBody>
                  <a:tcPr/>
                </a:tc>
              </a:tr>
              <a:tr h="313918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退件费用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有</a:t>
                      </a:r>
                    </a:p>
                  </a:txBody>
                  <a:tcPr/>
                </a:tc>
              </a:tr>
              <a:tr h="313918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丢包</a:t>
                      </a:r>
                      <a:r>
                        <a:rPr lang="en-US" altLang="zh-CN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破损率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极低</a:t>
                      </a:r>
                    </a:p>
                  </a:txBody>
                  <a:tcPr/>
                </a:tc>
              </a:tr>
              <a:tr h="313918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速度（工作日）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慢（</a:t>
                      </a:r>
                      <a:r>
                        <a:rPr lang="en-US" altLang="zh-CN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altLang="zh-CN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中（</a:t>
                      </a:r>
                      <a:r>
                        <a:rPr lang="en-US" altLang="zh-CN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altLang="zh-CN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快（</a:t>
                      </a:r>
                      <a:r>
                        <a:rPr lang="en-US" altLang="zh-CN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altLang="zh-CN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极快（</a:t>
                      </a:r>
                      <a:r>
                        <a:rPr lang="en-US" altLang="zh-CN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40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altLang="zh-CN" sz="140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sz="1400" dirty="0" smtClean="0">
                        <a:solidFill>
                          <a:srgbClr val="42424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3918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较高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</a:p>
                  </a:txBody>
                  <a:tcPr/>
                </a:tc>
              </a:tr>
              <a:tr h="313918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通关能力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较高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备注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免抛重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免抛重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免抛重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424242"/>
                          </a:solidFill>
                          <a:latin typeface="+mn-lt"/>
                          <a:ea typeface="+mn-ea"/>
                          <a:cs typeface="+mn-cs"/>
                        </a:rPr>
                        <a:t>计抛重，高价值物品可能需要正式报关出口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42925"/>
            <a:ext cx="7772400" cy="504826"/>
          </a:xfrm>
          <a:noFill/>
        </p:spPr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三个关键因素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:</a:t>
            </a:r>
          </a:p>
        </p:txBody>
      </p:sp>
      <p:sp>
        <p:nvSpPr>
          <p:cNvPr id="21508" name="Slide Number Placeholder 7"/>
          <p:cNvSpPr txBox="1">
            <a:spLocks noGrp="1"/>
          </p:cNvSpPr>
          <p:nvPr/>
        </p:nvSpPr>
        <p:spPr bwMode="auto">
          <a:xfrm>
            <a:off x="8518525" y="63769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fld id="{C9B52EEF-4DD8-442B-B6E7-552F06BE0E33}" type="slidenum">
              <a:rPr lang="en-US" altLang="zh-CN" sz="1200" b="1" i="1">
                <a:solidFill>
                  <a:schemeClr val="bg1"/>
                </a:solidFill>
              </a:rPr>
              <a:pPr algn="r" eaLnBrk="0" hangingPunct="0"/>
              <a:t>8</a:t>
            </a:fld>
            <a:endParaRPr lang="en-US" altLang="zh-CN" sz="1400" b="1" i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4134AF-A66B-4DEC-B46A-E1AF0F6F2836}" type="slidenum">
              <a:rPr lang="en-US" smtClean="0"/>
              <a:pPr>
                <a:defRPr/>
              </a:pPr>
              <a:t>8</a:t>
            </a:fld>
            <a:endParaRPr lang="en-US" sz="1400">
              <a:latin typeface="Arial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i="1" dirty="0" smtClean="0"/>
              <a:t>PayPal</a:t>
            </a:r>
            <a:r>
              <a:rPr lang="zh-CN" altLang="zh-CN" i="1" dirty="0" smtClean="0"/>
              <a:t>风险控制</a:t>
            </a:r>
            <a:endParaRPr lang="en-US" altLang="zh-CN" i="1" dirty="0" smtClean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90550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n-US" altLang="zh-CN" cap="none" dirty="0" smtClean="0">
                <a:solidFill>
                  <a:schemeClr val="bg1"/>
                </a:solidFill>
                <a:latin typeface="Verdana" pitchFamily="34" charset="0"/>
                <a:ea typeface="Geneva"/>
                <a:cs typeface="Geneva"/>
              </a:rPr>
              <a:t>PayPal</a:t>
            </a:r>
            <a:r>
              <a:rPr lang="zh-CN" altLang="zh-CN" dirty="0" smtClean="0">
                <a:solidFill>
                  <a:schemeClr val="bg1"/>
                </a:solidFill>
              </a:rPr>
              <a:t>风险控制</a:t>
            </a:r>
            <a:r>
              <a:rPr lang="en-US" altLang="zh-CN" dirty="0" smtClean="0">
                <a:solidFill>
                  <a:schemeClr val="bg1"/>
                </a:solidFill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</a:rPr>
              <a:t>物流管控</a:t>
            </a:r>
            <a:endParaRPr lang="zh-CN" altLang="en-US" cap="none" dirty="0" smtClean="0">
              <a:solidFill>
                <a:schemeClr val="bg1"/>
              </a:solidFill>
              <a:latin typeface="Verdana" pitchFamily="34" charset="0"/>
              <a:ea typeface="Geneva"/>
              <a:cs typeface="Genev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343025"/>
            <a:ext cx="549592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发货证明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(POS)</a:t>
            </a:r>
          </a:p>
          <a:p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 商家发货的地址与交易详情中的发货地址一致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妥投信息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(POD)</a:t>
            </a:r>
          </a:p>
          <a:p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 在线可查询该包裹已经在买家当地妥投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买家签名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 交易金额超过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$250.00USD,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要求除物品显示妥投外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还需要有买家签收证明</a:t>
            </a:r>
            <a:endParaRPr lang="zh-CN" altLang="en-US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42925"/>
            <a:ext cx="7772400" cy="504826"/>
          </a:xfrm>
          <a:noFill/>
        </p:spPr>
        <p:txBody>
          <a:bodyPr/>
          <a:lstStyle/>
          <a:p>
            <a:r>
              <a:rPr lang="zh-CN" altLang="en-US" sz="2000" dirty="0" smtClean="0">
                <a:latin typeface="+mj-lt"/>
                <a:ea typeface="宋体" pitchFamily="2" charset="-122"/>
              </a:rPr>
              <a:t>发货凭证</a:t>
            </a:r>
            <a:endParaRPr lang="en-US" altLang="zh-CN" sz="2000" dirty="0" smtClean="0">
              <a:latin typeface="+mj-lt"/>
              <a:ea typeface="宋体" pitchFamily="2" charset="-122"/>
            </a:endParaRPr>
          </a:p>
        </p:txBody>
      </p:sp>
      <p:sp>
        <p:nvSpPr>
          <p:cNvPr id="21508" name="Slide Number Placeholder 7"/>
          <p:cNvSpPr txBox="1">
            <a:spLocks noGrp="1"/>
          </p:cNvSpPr>
          <p:nvPr/>
        </p:nvSpPr>
        <p:spPr bwMode="auto">
          <a:xfrm>
            <a:off x="8518525" y="63769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fld id="{C9B52EEF-4DD8-442B-B6E7-552F06BE0E33}" type="slidenum">
              <a:rPr lang="en-US" altLang="zh-CN" sz="1200" b="1" i="1">
                <a:solidFill>
                  <a:schemeClr val="bg1"/>
                </a:solidFill>
              </a:rPr>
              <a:pPr algn="r" eaLnBrk="0" hangingPunct="0"/>
              <a:t>9</a:t>
            </a:fld>
            <a:endParaRPr lang="en-US" altLang="zh-CN" sz="1400" b="1" i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4134AF-A66B-4DEC-B46A-E1AF0F6F2836}" type="slidenum">
              <a:rPr lang="en-US" smtClean="0"/>
              <a:pPr>
                <a:defRPr/>
              </a:pPr>
              <a:t>9</a:t>
            </a:fld>
            <a:endParaRPr lang="en-US" sz="1400">
              <a:latin typeface="Arial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i="1" dirty="0" smtClean="0"/>
              <a:t>PayPal</a:t>
            </a:r>
            <a:r>
              <a:rPr lang="zh-CN" altLang="zh-CN" i="1" dirty="0" smtClean="0"/>
              <a:t>风险控制</a:t>
            </a:r>
            <a:endParaRPr lang="en-US" altLang="zh-CN" i="1" dirty="0" smtClean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90550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n-US" altLang="zh-CN" cap="none" dirty="0" smtClean="0">
                <a:solidFill>
                  <a:schemeClr val="bg1"/>
                </a:solidFill>
                <a:latin typeface="Verdana" pitchFamily="34" charset="0"/>
                <a:ea typeface="Geneva"/>
                <a:cs typeface="Geneva"/>
              </a:rPr>
              <a:t>PayPal</a:t>
            </a:r>
            <a:r>
              <a:rPr lang="zh-CN" altLang="zh-CN" dirty="0" smtClean="0">
                <a:solidFill>
                  <a:schemeClr val="bg1"/>
                </a:solidFill>
              </a:rPr>
              <a:t>风险控制</a:t>
            </a:r>
            <a:r>
              <a:rPr lang="en-US" altLang="zh-CN" dirty="0" smtClean="0">
                <a:solidFill>
                  <a:schemeClr val="bg1"/>
                </a:solidFill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</a:rPr>
              <a:t>物流管控</a:t>
            </a:r>
            <a:endParaRPr lang="zh-CN" altLang="en-US" cap="none" dirty="0" smtClean="0">
              <a:solidFill>
                <a:schemeClr val="bg1"/>
              </a:solidFill>
              <a:latin typeface="Verdana" pitchFamily="34" charset="0"/>
              <a:ea typeface="Geneva"/>
              <a:cs typeface="Geneva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685800" y="1058863"/>
            <a:ext cx="7772400" cy="5064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eaLnBrk="1" hangingPunct="1"/>
            <a:endParaRPr lang="en-US" altLang="zh-CN" b="1" dirty="0" smtClean="0">
              <a:solidFill>
                <a:srgbClr val="003366"/>
              </a:solidFill>
              <a:latin typeface="宋体" pitchFamily="2" charset="-122"/>
              <a:ea typeface="宋体" pitchFamily="2" charset="-122"/>
            </a:endParaRPr>
          </a:p>
          <a:p>
            <a:pPr marL="228600" indent="-228600" eaLnBrk="1" hangingPunct="1">
              <a:buFont typeface="Wingdings" pitchFamily="2" charset="2"/>
              <a:buChar char="Ø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发货证明是什么（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Proof of Shipment, POS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）？</a:t>
            </a:r>
          </a:p>
          <a:p>
            <a:pPr marL="228600" indent="-228600" eaLnBrk="1" hangingPunct="1"/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  发货证明是合法邮政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货运服务公司提供的真实单证，其中包括货运公司的正式接受证明、发货日期以及包裹的送货地址。与送货证明不同的是，发货证明不必证明包裹已实际送达，而只需表明包裹已发运。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marL="228600" indent="-228600" eaLnBrk="1" hangingPunct="1"/>
            <a:endParaRPr lang="en-US" dirty="0" smtClean="0">
              <a:solidFill>
                <a:srgbClr val="424242"/>
              </a:solidFill>
              <a:latin typeface="宋体" pitchFamily="2" charset="-122"/>
              <a:ea typeface="宋体" pitchFamily="2" charset="-122"/>
            </a:endParaRPr>
          </a:p>
          <a:p>
            <a:pPr marL="228600" indent="-228600" eaLnBrk="1" hangingPunct="1">
              <a:buFont typeface="Wingdings" pitchFamily="2" charset="2"/>
              <a:buChar char="Ø"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什么是送货证明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(Proof of Delivery, POD)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？</a:t>
            </a:r>
          </a:p>
          <a:p>
            <a:pPr marL="228600" indent="-228600" eaLnBrk="1" hangingPunct="1"/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  送货证明是来自合法货运公司的单证，表明物品已经运送到接收人手中。送货证明应该具有某种形式的跟踪号，当在线验证时，会显示物品的送货日期，以及包裹的送货地址。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marL="228600" indent="-228600" eaLnBrk="1" hangingPunct="1"/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marL="228600" indent="-228600" eaLnBrk="1" hangingPunct="1"/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marL="228600" indent="-228600" eaLnBrk="1" hangingPunct="1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注意：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 marL="228600" indent="-228600" eaLnBrk="1" hangingPunct="1"/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、是否能提供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POS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POD</a:t>
            </a:r>
          </a:p>
          <a:p>
            <a:pPr marL="228600" indent="-228600" eaLnBrk="1" hangingPunct="1"/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、妥善保存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POS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，及时提交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marL="228600" indent="-228600" eaLnBrk="1" hangingPunct="1"/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、在线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POD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往往不能显示完整地址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2">
  <a:themeElements>
    <a:clrScheme name="PayPal Colors">
      <a:dk1>
        <a:srgbClr val="424242"/>
      </a:dk1>
      <a:lt1>
        <a:srgbClr val="FFFFFF"/>
      </a:lt1>
      <a:dk2>
        <a:srgbClr val="336699"/>
      </a:dk2>
      <a:lt2>
        <a:srgbClr val="D9D3A4"/>
      </a:lt2>
      <a:accent1>
        <a:srgbClr val="9FBEE0"/>
      </a:accent1>
      <a:accent2>
        <a:srgbClr val="FFEECC"/>
      </a:accent2>
      <a:accent3>
        <a:srgbClr val="FFAA00"/>
      </a:accent3>
      <a:accent4>
        <a:srgbClr val="999999"/>
      </a:accent4>
      <a:accent5>
        <a:srgbClr val="E27133"/>
      </a:accent5>
      <a:accent6>
        <a:srgbClr val="003366"/>
      </a:accent6>
      <a:hlink>
        <a:srgbClr val="E27133"/>
      </a:hlink>
      <a:folHlink>
        <a:srgbClr val="FFAA00"/>
      </a:folHlink>
    </a:clrScheme>
    <a:fontScheme name="template_2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92" charset="0"/>
            <a:ea typeface="Geneva" pitchFamily="92" charset="0"/>
            <a:cs typeface="Geneva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92" charset="0"/>
            <a:ea typeface="Geneva" pitchFamily="92" charset="0"/>
            <a:cs typeface="Geneva" pitchFamily="92" charset="0"/>
          </a:defRPr>
        </a:defPPr>
      </a:lstStyle>
    </a:lnDef>
  </a:objectDefaults>
  <a:extraClrSchemeLst>
    <a:extraClrScheme>
      <a:clrScheme name="template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 13">
        <a:dk1>
          <a:srgbClr val="424242"/>
        </a:dk1>
        <a:lt1>
          <a:srgbClr val="FFFFFF"/>
        </a:lt1>
        <a:dk2>
          <a:srgbClr val="2B74A0"/>
        </a:dk2>
        <a:lt2>
          <a:srgbClr val="808080"/>
        </a:lt2>
        <a:accent1>
          <a:srgbClr val="9FBEE0"/>
        </a:accent1>
        <a:accent2>
          <a:srgbClr val="FFEECC"/>
        </a:accent2>
        <a:accent3>
          <a:srgbClr val="FFFFFF"/>
        </a:accent3>
        <a:accent4>
          <a:srgbClr val="373737"/>
        </a:accent4>
        <a:accent5>
          <a:srgbClr val="CDDBED"/>
        </a:accent5>
        <a:accent6>
          <a:srgbClr val="E7D8B9"/>
        </a:accent6>
        <a:hlink>
          <a:srgbClr val="E27133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17313</TotalTime>
  <Words>2759</Words>
  <Application>Microsoft Office PowerPoint</Application>
  <PresentationFormat>On-screen Show (4:3)</PresentationFormat>
  <Paragraphs>306</Paragraphs>
  <Slides>18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template_2</vt:lpstr>
      <vt:lpstr>Slide 1</vt:lpstr>
      <vt:lpstr>PayPal风险控制总览</vt:lpstr>
      <vt:lpstr>PayPal风险控制—订单审核</vt:lpstr>
      <vt:lpstr>PayPal风险控制—订单审核</vt:lpstr>
      <vt:lpstr>PayPal风险控制—款项确认</vt:lpstr>
      <vt:lpstr>PayPal风险控制—款项确认</vt:lpstr>
      <vt:lpstr>常见发货方式</vt:lpstr>
      <vt:lpstr>三个关键因素:</vt:lpstr>
      <vt:lpstr>发货凭证</vt:lpstr>
      <vt:lpstr>PayPal常见案例-买家投诉</vt:lpstr>
      <vt:lpstr>PayPal风险控制—案例分析</vt:lpstr>
      <vt:lpstr>物品与描述严重不符 (Signification Not as Described)</vt:lpstr>
      <vt:lpstr>PayPal常见案例-Chargeback （信用卡撤单）</vt:lpstr>
      <vt:lpstr>Chargeback （信用卡撤单）</vt:lpstr>
      <vt:lpstr>Chargeback （信用卡撤单）</vt:lpstr>
      <vt:lpstr>Chargeback （信用卡撤单）</vt:lpstr>
      <vt:lpstr>PayPal学院   https://www.paypal-biz.com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2009-09-01T16:54:41Z</dcterms:created>
  <dcterms:modified xsi:type="dcterms:W3CDTF">2010-05-18T09:05:24Z</dcterms:modified>
</cp:coreProperties>
</file>