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381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381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381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381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381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381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38A884"/>
          </a:solidFill>
        </a:fill>
      </a:tcStyle>
    </a:band2H>
    <a:firstCol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8A884"/>
          </a:solidFill>
        </a:fill>
      </a:tcStyle>
    </a:lastRow>
    <a:fir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38100" cap="flat">
              <a:solidFill>
                <a:srgbClr val="38A884"/>
              </a:solidFill>
              <a:prstDash val="solid"/>
              <a:round/>
            </a:ln>
          </a:top>
          <a:bottom>
            <a:ln w="127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38A884"/>
        </a:fontRef>
        <a:srgbClr val="38A884"/>
      </a:tcTxStyle>
      <a:tcStyle>
        <a:tcBdr>
          <a:left>
            <a:ln w="12700" cap="flat">
              <a:solidFill>
                <a:srgbClr val="38A884"/>
              </a:solidFill>
              <a:prstDash val="solid"/>
              <a:round/>
            </a:ln>
          </a:left>
          <a:right>
            <a:ln w="12700" cap="flat">
              <a:solidFill>
                <a:srgbClr val="38A884"/>
              </a:solidFill>
              <a:prstDash val="solid"/>
              <a:round/>
            </a:ln>
          </a:right>
          <a:top>
            <a:ln w="12700" cap="flat">
              <a:solidFill>
                <a:srgbClr val="38A884"/>
              </a:solidFill>
              <a:prstDash val="solid"/>
              <a:round/>
            </a:ln>
          </a:top>
          <a:bottom>
            <a:ln w="38100" cap="flat">
              <a:solidFill>
                <a:srgbClr val="38A884"/>
              </a:solidFill>
              <a:prstDash val="solid"/>
              <a:round/>
            </a:ln>
          </a:bottom>
          <a:insideH>
            <a:ln w="12700" cap="flat">
              <a:solidFill>
                <a:srgbClr val="38A884"/>
              </a:solidFill>
              <a:prstDash val="solid"/>
              <a:round/>
            </a:ln>
          </a:insideH>
          <a:insideV>
            <a:ln w="12700" cap="flat">
              <a:solidFill>
                <a:srgbClr val="38A884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 0">
    <p:bg>
      <p:bgPr>
        <a:solidFill>
          <a:srgbClr val="38A8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970611" y="285750"/>
            <a:ext cx="7202777" cy="857250"/>
          </a:xfrm>
          <a:prstGeom prst="rect">
            <a:avLst/>
          </a:prstGeom>
        </p:spPr>
        <p:txBody>
          <a:bodyPr lIns="34294" tIns="34294" rIns="34294" bIns="34294"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970611" y="1257300"/>
            <a:ext cx="7202777" cy="3371850"/>
          </a:xfrm>
          <a:prstGeom prst="rect">
            <a:avLst/>
          </a:prstGeom>
        </p:spPr>
        <p:txBody>
          <a:bodyPr lIns="34294" tIns="34294" rIns="34294" bIns="3429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6039992" y="4767264"/>
            <a:ext cx="321051" cy="335289"/>
          </a:xfrm>
          <a:prstGeom prst="rect">
            <a:avLst/>
          </a:prstGeom>
        </p:spPr>
        <p:txBody>
          <a:bodyPr lIns="34294" tIns="34294" rIns="34294" bIns="34294"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2"/>
          </p:nvPr>
        </p:nvSpPr>
        <p:spPr>
          <a:xfrm>
            <a:off x="6457950" y="4767262"/>
            <a:ext cx="343899" cy="358137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-1"/>
            <a:ext cx="9144000" cy="428611"/>
          </a:xfrm>
          <a:prstGeom prst="rect">
            <a:avLst/>
          </a:prstGeom>
          <a:solidFill>
            <a:srgbClr val="38A88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-2" y="71417"/>
            <a:ext cx="5857920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点融网| www.dianrong.com</a:t>
            </a:r>
          </a:p>
        </p:txBody>
      </p:sp>
      <p:pic>
        <p:nvPicPr>
          <p:cNvPr id="6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34" y="4500576"/>
            <a:ext cx="991734" cy="42863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>
            <p:ph type="title"/>
          </p:nvPr>
        </p:nvSpPr>
        <p:spPr>
          <a:xfrm>
            <a:off x="970611" y="285750"/>
            <a:ext cx="7202777" cy="857250"/>
          </a:xfrm>
          <a:prstGeom prst="rect">
            <a:avLst/>
          </a:prstGeom>
        </p:spPr>
        <p:txBody>
          <a:bodyPr lIns="34294" tIns="34294" rIns="34294" bIns="34294"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70611" y="1257300"/>
            <a:ext cx="7202777" cy="3371850"/>
          </a:xfrm>
          <a:prstGeom prst="rect">
            <a:avLst/>
          </a:prstGeom>
        </p:spPr>
        <p:txBody>
          <a:bodyPr lIns="34294" tIns="34294" rIns="34294" bIns="3429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6039992" y="4767264"/>
            <a:ext cx="321051" cy="335289"/>
          </a:xfrm>
          <a:prstGeom prst="rect">
            <a:avLst/>
          </a:prstGeom>
        </p:spPr>
        <p:txBody>
          <a:bodyPr lIns="34294" tIns="34294" rIns="34294" bIns="34294"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1"/>
            <a:ext cx="9144000" cy="428611"/>
          </a:xfrm>
          <a:prstGeom prst="rect">
            <a:avLst/>
          </a:prstGeom>
          <a:solidFill>
            <a:srgbClr val="38A88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" y="71416"/>
            <a:ext cx="5857920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点融网| www.dianrong.com</a:t>
            </a: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34" y="4500576"/>
            <a:ext cx="991733" cy="42863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1370012" y="577453"/>
            <a:ext cx="7315201" cy="125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6289223" y="463264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openxmlformats.org/officeDocument/2006/relationships/image" Target="../media/image2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eg"/><Relationship Id="rId6" Type="http://schemas.openxmlformats.org/officeDocument/2006/relationships/image" Target="../media/image5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ecurity@dianrong.com?subject=" TargetMode="External"/><Relationship Id="rId3" Type="http://schemas.openxmlformats.org/officeDocument/2006/relationships/hyperlink" Target="http://weibo.com/dianrongsec" TargetMode="External"/><Relationship Id="rId4" Type="http://schemas.openxmlformats.org/officeDocument/2006/relationships/hyperlink" Target="http://security.dianrong.com" TargetMode="External"/><Relationship Id="rId5" Type="http://schemas.openxmlformats.org/officeDocument/2006/relationships/image" Target="../media/image6.jpe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1.jpeg" descr="E:\Program Files\irene yin\20150713C轮融资\PPT模板-2-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914400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0" y="3786196"/>
            <a:ext cx="9144000" cy="13573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2628911" y="4291795"/>
            <a:ext cx="3886177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www.dianrong.com</a:t>
            </a:r>
          </a:p>
        </p:txBody>
      </p:sp>
      <p:sp>
        <p:nvSpPr>
          <p:cNvPr id="82" name="Shape 82"/>
          <p:cNvSpPr/>
          <p:nvPr/>
        </p:nvSpPr>
        <p:spPr>
          <a:xfrm>
            <a:off x="848563" y="1283866"/>
            <a:ext cx="7446875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互联网金融安全---“寒战”不断</a:t>
            </a:r>
          </a:p>
        </p:txBody>
      </p:sp>
      <p:sp>
        <p:nvSpPr>
          <p:cNvPr id="83" name="Shape 83"/>
          <p:cNvSpPr/>
          <p:nvPr/>
        </p:nvSpPr>
        <p:spPr>
          <a:xfrm>
            <a:off x="2501768" y="2706764"/>
            <a:ext cx="3886177" cy="1103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陈平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点融网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2016-4-23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729" y="415586"/>
            <a:ext cx="7202776" cy="857253"/>
          </a:xfrm>
          <a:prstGeom prst="rect">
            <a:avLst/>
          </a:prstGeom>
        </p:spPr>
        <p:txBody>
          <a:bodyPr/>
          <a:lstStyle>
            <a:lvl1pPr defTabSz="630936">
              <a:defRPr sz="3600"/>
            </a:lvl1pPr>
          </a:lstStyle>
          <a:p>
            <a:pPr/>
            <a:r>
              <a:t>服务端漏洞攻击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 marL="336040" indent="-336040" defTabSz="896111">
              <a:spcBef>
                <a:spcPts val="400"/>
              </a:spcBef>
              <a:defRPr sz="1900"/>
            </a:pPr>
            <a:r>
              <a:t>缓冲区溢出， 例如：Nginx (CVE-2013-2028)</a:t>
            </a:r>
          </a:p>
          <a:p>
            <a:pPr marL="336040" indent="-336040" defTabSz="896111">
              <a:defRPr sz="1900"/>
            </a:pPr>
          </a:p>
          <a:p>
            <a:pPr marL="336040" indent="-336040" defTabSz="896111">
              <a:spcBef>
                <a:spcPts val="400"/>
              </a:spcBef>
              <a:defRPr sz="1900"/>
            </a:pPr>
            <a:r>
              <a:t>Return-Oriented Programming</a:t>
            </a: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marL="336040" indent="-336040" defTabSz="896111">
              <a:spcBef>
                <a:spcPts val="400"/>
              </a:spcBef>
              <a:defRPr sz="1900"/>
            </a:pPr>
            <a:r>
              <a:t>完全绕过DEP,  但是ASLR仍然绕不过</a:t>
            </a:r>
          </a:p>
        </p:txBody>
      </p:sp>
      <p:pic>
        <p:nvPicPr>
          <p:cNvPr id="14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836" y="2463737"/>
            <a:ext cx="4408843" cy="1042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4.jpeg" descr="http://3.bp.blogspot.com/-75P_2jiSXz4/TdYNlzlPCgI/AAAAAAAAKtQ/3yLS40ipuNw/s1600/rop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2180" y="1088663"/>
            <a:ext cx="2496410" cy="2814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>
            <a:lvl1pPr defTabSz="630936">
              <a:defRPr sz="3600"/>
            </a:lvl1pPr>
          </a:lstStyle>
          <a:p>
            <a:pPr/>
            <a:r>
              <a:t>服务端漏洞攻击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400"/>
              </a:spcBef>
              <a:defRPr sz="1700"/>
            </a:pPr>
            <a:r>
              <a:t>缓冲区溢出， 例如：Nginx (CVE-2013-2028)</a:t>
            </a:r>
          </a:p>
          <a:p>
            <a:pPr marL="298322" indent="-298322" defTabSz="795527">
              <a:spcBef>
                <a:spcPts val="600"/>
              </a:spcBef>
              <a:defRPr sz="1700"/>
            </a:pPr>
          </a:p>
          <a:p>
            <a:pPr marL="298322" indent="-298322" defTabSz="795527">
              <a:spcBef>
                <a:spcPts val="400"/>
              </a:spcBef>
              <a:defRPr sz="1700"/>
            </a:pPr>
            <a:r>
              <a:t>Blind ROP </a:t>
            </a: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marL="298322" indent="-298322" defTabSz="795527">
              <a:spcBef>
                <a:spcPts val="400"/>
              </a:spcBef>
              <a:defRPr sz="1700"/>
            </a:pPr>
            <a:r>
              <a:t>完全绕过DEP和ASLR</a:t>
            </a:r>
          </a:p>
          <a:p>
            <a:pPr marL="298322" indent="-298322" defTabSz="795527">
              <a:spcBef>
                <a:spcPts val="400"/>
              </a:spcBef>
              <a:defRPr sz="1700"/>
            </a:pPr>
            <a:r>
              <a:t>但后台日志可以看出很多尝试记录</a:t>
            </a:r>
          </a:p>
        </p:txBody>
      </p:sp>
      <p:pic>
        <p:nvPicPr>
          <p:cNvPr id="14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464" y="1707650"/>
            <a:ext cx="3146882" cy="199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2634" y="1687047"/>
            <a:ext cx="3526133" cy="130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  <p:bldP build="whole" bldLvl="1" animBg="1" rev="0" advAuto="0" spid="146" grpId="2"/>
      <p:bldP build="whole" bldLvl="1" animBg="1" rev="0" advAuto="0" spid="14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>
            <a:lvl1pPr defTabSz="630936">
              <a:defRPr sz="3600"/>
            </a:lvl1pPr>
          </a:lstStyle>
          <a:p>
            <a:pPr/>
            <a:r>
              <a:t>服务端漏洞攻击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400"/>
              </a:spcBef>
              <a:defRPr sz="1700"/>
            </a:pPr>
            <a:r>
              <a:t>缓冲区溢出， 例如：Nginx (CVE-2013-2028)</a:t>
            </a:r>
          </a:p>
          <a:p>
            <a:pPr marL="298322" indent="-298322" defTabSz="795527">
              <a:spcBef>
                <a:spcPts val="600"/>
              </a:spcBef>
              <a:defRPr sz="1700"/>
            </a:pPr>
          </a:p>
          <a:p>
            <a:pPr marL="298322" indent="-298322" defTabSz="795527">
              <a:spcBef>
                <a:spcPts val="400"/>
              </a:spcBef>
              <a:defRPr sz="1700"/>
            </a:pPr>
            <a:r>
              <a:t>Blind ROP </a:t>
            </a: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lvl="1" marL="646366" indent="-248602" defTabSz="795527">
              <a:spcBef>
                <a:spcPts val="500"/>
              </a:spcBef>
              <a:defRPr sz="1700"/>
            </a:pPr>
          </a:p>
          <a:p>
            <a:pPr marL="298322" indent="-298322" defTabSz="795527">
              <a:spcBef>
                <a:spcPts val="400"/>
              </a:spcBef>
              <a:defRPr sz="1700"/>
            </a:pPr>
            <a:r>
              <a:t>完全绕过DEP和ASLR</a:t>
            </a:r>
          </a:p>
          <a:p>
            <a:pPr marL="298322" indent="-298322" defTabSz="795527">
              <a:spcBef>
                <a:spcPts val="400"/>
              </a:spcBef>
              <a:defRPr sz="1700"/>
            </a:pPr>
            <a:r>
              <a:t>但后台日志可以看出很多尝试记录</a:t>
            </a:r>
          </a:p>
        </p:txBody>
      </p:sp>
      <p:pic>
        <p:nvPicPr>
          <p:cNvPr id="151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464" y="1707650"/>
            <a:ext cx="3146882" cy="199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2634" y="1687047"/>
            <a:ext cx="3526133" cy="1301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2819" y="1037538"/>
            <a:ext cx="6796742" cy="3645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53" grpId="4"/>
      <p:bldP build="whole" bldLvl="1" animBg="1" rev="0" advAuto="0" spid="151" grpId="2"/>
      <p:bldP build="p" bldLvl="5" animBg="1" rev="0" advAuto="0" spid="1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客户端威胁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952729" y="415586"/>
            <a:ext cx="7202776" cy="85725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钓鱼邮件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75" y="1041400"/>
            <a:ext cx="5400041" cy="1495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2179" y="1272538"/>
            <a:ext cx="2590170" cy="64770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554975" y="1419859"/>
            <a:ext cx="457206" cy="176536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 flipH="1">
            <a:off x="7002143" y="1871342"/>
            <a:ext cx="11434" cy="115062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3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884" y="3021963"/>
            <a:ext cx="2162178" cy="866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01695" y="3021963"/>
            <a:ext cx="1600205" cy="866779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 flipH="1">
            <a:off x="5001895" y="3246752"/>
            <a:ext cx="1078868" cy="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6" name="image1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6375" y="2562225"/>
            <a:ext cx="1832612" cy="248031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 flipH="1" flipV="1">
            <a:off x="2038985" y="3246752"/>
            <a:ext cx="1264290" cy="1079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rd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Web攻击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952729" y="415586"/>
            <a:ext cx="7202776" cy="85725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WebShell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970612" y="1270000"/>
            <a:ext cx="7202776" cy="3371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" y="991235"/>
            <a:ext cx="7884795" cy="1726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875" y="3336925"/>
            <a:ext cx="7890510" cy="1710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r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952729" y="415586"/>
            <a:ext cx="7202776" cy="85725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WebShell</a:t>
            </a:r>
          </a:p>
        </p:txBody>
      </p:sp>
      <p:pic>
        <p:nvPicPr>
          <p:cNvPr id="177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725" y="991235"/>
            <a:ext cx="5409566" cy="3637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r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952729" y="415586"/>
            <a:ext cx="7202776" cy="85725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XSS 攻击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659" y="951863"/>
            <a:ext cx="8375651" cy="4137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r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952729" y="415586"/>
            <a:ext cx="7202776" cy="85725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XSS 攻击</a:t>
            </a:r>
          </a:p>
        </p:txBody>
      </p:sp>
      <p:pic>
        <p:nvPicPr>
          <p:cNvPr id="184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29" y="1054100"/>
            <a:ext cx="7717792" cy="3802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982201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提纲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一、什么是互联网金融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二、互金常见的安全威胁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三、点融安全在做的事</a:t>
            </a:r>
          </a:p>
          <a:p>
            <a:pPr marL="0" indent="0">
              <a:buSzTx/>
              <a:buNone/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四、我们遇到的一些新的安全挑战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信息泄露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633010" y="344238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信息泄漏</a:t>
            </a:r>
          </a:p>
        </p:txBody>
      </p:sp>
      <p:sp>
        <p:nvSpPr>
          <p:cNvPr id="189" name="Shape 189"/>
          <p:cNvSpPr/>
          <p:nvPr/>
        </p:nvSpPr>
        <p:spPr>
          <a:xfrm>
            <a:off x="775052" y="3897406"/>
            <a:ext cx="3223250" cy="102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 anchor="ctr">
            <a:spAutoFit/>
          </a:bodyPr>
          <a:lstStyle/>
          <a:p>
            <a:pPr marL="342900" indent="-342900">
              <a:buSzPct val="100000"/>
              <a:buAutoNum type="arabicPeriod" startAt="1"/>
              <a:defRPr b="1">
                <a:solidFill>
                  <a:srgbClr val="1F497D"/>
                </a:solidFill>
              </a:defRPr>
            </a:pPr>
            <a:r>
              <a:t>密码弱口令</a:t>
            </a:r>
          </a:p>
          <a:p>
            <a:pPr marL="342900" indent="-342900">
              <a:buSzPct val="100000"/>
              <a:buAutoNum type="arabicPeriod" startAt="1"/>
              <a:defRPr b="1">
                <a:solidFill>
                  <a:srgbClr val="1F497D"/>
                </a:solidFill>
              </a:defRPr>
            </a:pPr>
            <a:r>
              <a:t>用户名密码不小心公开</a:t>
            </a:r>
          </a:p>
          <a:p>
            <a:pPr marL="342900" indent="-342900">
              <a:buSzPct val="100000"/>
              <a:buAutoNum type="arabicPeriod" startAt="1"/>
              <a:defRPr b="1">
                <a:solidFill>
                  <a:srgbClr val="1F497D"/>
                </a:solidFill>
              </a:defRPr>
            </a:pPr>
            <a:r>
              <a:t>社会工程学方法</a:t>
            </a:r>
          </a:p>
        </p:txBody>
      </p:sp>
      <p:sp>
        <p:nvSpPr>
          <p:cNvPr id="190" name="Shape 190"/>
          <p:cNvSpPr/>
          <p:nvPr/>
        </p:nvSpPr>
        <p:spPr>
          <a:xfrm flipV="1">
            <a:off x="4234398" y="1086585"/>
            <a:ext cx="922672" cy="667588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>
            <a:off x="6732802" y="1754164"/>
            <a:ext cx="5" cy="247188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6732802" y="3482356"/>
            <a:ext cx="5" cy="247188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3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0039" y="2187155"/>
            <a:ext cx="4325833" cy="116807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775051" y="980301"/>
            <a:ext cx="3975525" cy="70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4" tIns="34294" rIns="34294" bIns="34294">
            <a:spAutoFit/>
          </a:bodyPr>
          <a:lstStyle/>
          <a:p>
            <a:pPr>
              <a:defRPr b="1">
                <a:solidFill>
                  <a:srgbClr val="1F497D"/>
                </a:solidFill>
              </a:defRPr>
            </a:pPr>
            <a:r>
              <a:t>Github 上获得某公司邮箱用户名密码 </a:t>
            </a:r>
          </a:p>
          <a:p>
            <a:pPr>
              <a:defRPr b="1">
                <a:solidFill>
                  <a:srgbClr val="1F497D"/>
                </a:solidFill>
              </a:defRPr>
            </a:pPr>
            <a:r>
              <a:t>（来自wooyun）</a:t>
            </a:r>
          </a:p>
        </p:txBody>
      </p:sp>
      <p:sp>
        <p:nvSpPr>
          <p:cNvPr id="195" name="Shape 195"/>
          <p:cNvSpPr/>
          <p:nvPr/>
        </p:nvSpPr>
        <p:spPr>
          <a:xfrm>
            <a:off x="4672500" y="1812186"/>
            <a:ext cx="2567537" cy="38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4" tIns="34294" rIns="34294" bIns="34294">
            <a:spAutoFit/>
          </a:bodyPr>
          <a:lstStyle>
            <a:lvl1pPr>
              <a:defRPr b="1">
                <a:solidFill>
                  <a:srgbClr val="1F497D"/>
                </a:solidFill>
              </a:defRPr>
            </a:lvl1pPr>
          </a:lstStyle>
          <a:p>
            <a:pPr/>
            <a:r>
              <a:t>邮箱获得VPN用户名密码</a:t>
            </a:r>
          </a:p>
        </p:txBody>
      </p:sp>
      <p:sp>
        <p:nvSpPr>
          <p:cNvPr id="196" name="Shape 196"/>
          <p:cNvSpPr/>
          <p:nvPr/>
        </p:nvSpPr>
        <p:spPr>
          <a:xfrm>
            <a:off x="4718591" y="3316063"/>
            <a:ext cx="995689" cy="38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4" tIns="34294" rIns="34294" bIns="34294">
            <a:spAutoFit/>
          </a:bodyPr>
          <a:lstStyle>
            <a:lvl1pPr>
              <a:defRPr b="1">
                <a:solidFill>
                  <a:srgbClr val="1F497D"/>
                </a:solidFill>
              </a:defRPr>
            </a:lvl1pPr>
          </a:lstStyle>
          <a:p>
            <a:pPr/>
            <a:r>
              <a:t>进入内网</a:t>
            </a:r>
          </a:p>
        </p:txBody>
      </p:sp>
      <p:pic>
        <p:nvPicPr>
          <p:cNvPr id="197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2720" y="997841"/>
            <a:ext cx="3378042" cy="756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3828" y="3893003"/>
            <a:ext cx="4342044" cy="875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069" y="1812186"/>
            <a:ext cx="3500140" cy="2044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产品内部逻辑漏洞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产品内部逻辑漏洞</a:t>
            </a:r>
          </a:p>
        </p:txBody>
      </p:sp>
      <p:pic>
        <p:nvPicPr>
          <p:cNvPr id="204" name="image5.jpeg" descr="2014互联网金融安全报告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12" y="1038499"/>
            <a:ext cx="4213570" cy="3066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27.png" descr="http://www.2cto.com/uploadfile/Collfiles/20150409/2015040910054417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0107" y="1208234"/>
            <a:ext cx="3780773" cy="3066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4509" y="1228443"/>
            <a:ext cx="4461436" cy="3804569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958846" y="368973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安全重灾区：账户功能</a:t>
            </a:r>
          </a:p>
        </p:txBody>
      </p:sp>
      <p:sp>
        <p:nvSpPr>
          <p:cNvPr id="209" name="Shape 209"/>
          <p:cNvSpPr/>
          <p:nvPr/>
        </p:nvSpPr>
        <p:spPr>
          <a:xfrm>
            <a:off x="151771" y="1228443"/>
            <a:ext cx="3812665" cy="386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>
            <a:normAutofit fontScale="100000" lnSpcReduction="0"/>
          </a:bodyPr>
          <a:lstStyle/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账户名猜测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密码破解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利用第三方账号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注册覆盖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任意用户密码重置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短信校验绕过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弱口令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登录流程绕过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批量账号锁定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信息泄漏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传输劫持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Wingdings"/>
              <a:buChar char="✓"/>
              <a:defRPr sz="1900"/>
            </a:pPr>
            <a:r>
              <a:t>XSS钓鱼</a:t>
            </a:r>
          </a:p>
        </p:txBody>
      </p:sp>
      <p:sp>
        <p:nvSpPr>
          <p:cNvPr id="210" name="Shape 210"/>
          <p:cNvSpPr/>
          <p:nvPr/>
        </p:nvSpPr>
        <p:spPr>
          <a:xfrm>
            <a:off x="4513726" y="1356613"/>
            <a:ext cx="2261508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544509" y="1862920"/>
            <a:ext cx="2261508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574328" y="2353196"/>
            <a:ext cx="2261511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6865648" y="2341690"/>
            <a:ext cx="2126589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7345991" y="2791249"/>
            <a:ext cx="1620189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015768" y="3120835"/>
            <a:ext cx="1518929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7879867" y="3537248"/>
            <a:ext cx="1126087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7325921" y="1025920"/>
            <a:ext cx="1598455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4278429" y="4409992"/>
            <a:ext cx="2261511" cy="40505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7764536" y="4404112"/>
            <a:ext cx="1356745" cy="48502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7"/>
      <p:bldP build="whole" bldLvl="1" animBg="1" rev="0" advAuto="0" spid="212" grpId="3"/>
      <p:bldP build="whole" bldLvl="1" animBg="1" rev="0" advAuto="0" spid="214" grpId="5"/>
      <p:bldP build="whole" bldLvl="1" animBg="1" rev="0" advAuto="0" spid="217" grpId="8"/>
      <p:bldP build="whole" bldLvl="1" animBg="1" rev="0" advAuto="0" spid="213" grpId="4"/>
      <p:bldP build="whole" bldLvl="1" animBg="1" rev="0" advAuto="0" spid="215" grpId="6"/>
      <p:bldP build="whole" bldLvl="1" animBg="1" rev="0" advAuto="0" spid="218" grpId="9"/>
      <p:bldP build="whole" bldLvl="1" animBg="1" rev="0" advAuto="0" spid="219" grpId="10"/>
      <p:bldP build="whole" bldLvl="1" animBg="1" rev="0" advAuto="0" spid="209" grpId="11"/>
      <p:bldP build="whole" bldLvl="1" animBg="1" rev="0" advAuto="0" spid="210" grpId="1"/>
      <p:bldP build="whole" bldLvl="1" animBg="1" rev="0" advAuto="0" spid="211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970612" y="388953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三、点融安全在做的事</a:t>
            </a:r>
          </a:p>
        </p:txBody>
      </p:sp>
      <p:pic>
        <p:nvPicPr>
          <p:cNvPr id="222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5" y="955675"/>
            <a:ext cx="8896351" cy="4054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点融安全测试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79" y="1404619"/>
            <a:ext cx="8828407" cy="2333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969623" y="371198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内部产品漏洞修复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970612" y="1257300"/>
            <a:ext cx="7202776" cy="3798726"/>
          </a:xfrm>
          <a:prstGeom prst="rect">
            <a:avLst/>
          </a:prstGeom>
        </p:spPr>
        <p:txBody>
          <a:bodyPr/>
          <a:lstStyle/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加强权限控制 （请求参数，链接等重点测试）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平行权限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一些重要接口不要暴露在公网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探测手机号，用户名是否存在，这些是批量注册的前提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密码强度设定好，试错提高成本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防止暴力破解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安全重要部分（如注册，提现）多加验证机制, 最好是图形验证码；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防止批量注册，恶意提现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全站点页面添加token；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防止身份伪造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配置文件以及敏感文件不要暴露在公网；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Phpinfo 服务器配置信息; log等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敏感信息（用户名，密码，银行卡）加密传输 ；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尽量不要将密码放在cookie中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加强对账户的认证，防止金融欺诈；</a:t>
            </a:r>
          </a:p>
          <a:p>
            <a:pPr marL="308608" indent="-308608" defTabSz="822958">
              <a:lnSpc>
                <a:spcPct val="80000"/>
              </a:lnSpc>
              <a:spcBef>
                <a:spcPts val="300"/>
              </a:spcBef>
              <a:defRPr sz="1300"/>
            </a:pPr>
            <a:r>
              <a:t>对重要的API要反复确认是否有被绕过的可能</a:t>
            </a:r>
          </a:p>
          <a:p>
            <a:pPr lvl="1" marL="668654" indent="-257175" defTabSz="822958">
              <a:lnSpc>
                <a:spcPct val="80000"/>
              </a:lnSpc>
              <a:spcBef>
                <a:spcPts val="200"/>
              </a:spcBef>
              <a:defRPr sz="1100"/>
            </a:pPr>
            <a:r>
              <a:t>如SSL证书验证接口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969623" y="371198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移动安全测试SAAS平台</a:t>
            </a:r>
          </a:p>
        </p:txBody>
      </p:sp>
      <p:pic>
        <p:nvPicPr>
          <p:cNvPr id="232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905" y="1077953"/>
            <a:ext cx="8032190" cy="4016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970612" y="411510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一、什么是互联网金融？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965796" y="1143000"/>
            <a:ext cx="7202776" cy="3371850"/>
          </a:xfrm>
          <a:prstGeom prst="rect">
            <a:avLst/>
          </a:prstGeom>
        </p:spPr>
        <p:txBody>
          <a:bodyPr/>
          <a:lstStyle/>
          <a:p>
            <a:pPr marL="257175" indent="-257175" defTabSz="685800">
              <a:spcBef>
                <a:spcPts val="300"/>
              </a:spcBef>
              <a:defRPr sz="1300"/>
            </a:pPr>
            <a:r>
              <a:t>互联网金融 =  互联网行业 + 金融业务</a:t>
            </a:r>
          </a:p>
          <a:p>
            <a:pPr marL="257175" indent="-257175" defTabSz="685800">
              <a:spcBef>
                <a:spcPts val="500"/>
              </a:spcBef>
              <a:defRPr sz="1300"/>
            </a:pPr>
          </a:p>
          <a:p>
            <a:pPr marL="257175" indent="-257175" defTabSz="685800">
              <a:spcBef>
                <a:spcPts val="300"/>
              </a:spcBef>
              <a:defRPr sz="1300"/>
            </a:pPr>
            <a:r>
              <a:t>互联网金融几大模式</a:t>
            </a:r>
          </a:p>
          <a:p>
            <a:pPr lvl="1" marL="557212" indent="-214310" defTabSz="685800">
              <a:spcBef>
                <a:spcPts val="300"/>
              </a:spcBef>
              <a:defRPr b="1" sz="1300"/>
            </a:pPr>
            <a:r>
              <a:t>P2P信贷</a:t>
            </a:r>
          </a:p>
          <a:p>
            <a:pPr lvl="2" marL="857250" indent="-171450" defTabSz="685800">
              <a:spcBef>
                <a:spcPts val="300"/>
              </a:spcBef>
              <a:defRPr sz="1300"/>
            </a:pPr>
            <a:r>
              <a:t>点融网</a:t>
            </a:r>
          </a:p>
          <a:p>
            <a:pPr lvl="2" marL="857250" indent="-171450" defTabSz="685800">
              <a:spcBef>
                <a:spcPts val="300"/>
              </a:spcBef>
              <a:defRPr sz="1300"/>
            </a:pPr>
            <a:r>
              <a:t>你我贷</a:t>
            </a:r>
          </a:p>
          <a:p>
            <a:pPr lvl="2" marL="857250" indent="-171450" defTabSz="685800">
              <a:spcBef>
                <a:spcPts val="300"/>
              </a:spcBef>
              <a:defRPr sz="1300"/>
            </a:pPr>
            <a:r>
              <a:t>宜人贷</a:t>
            </a:r>
          </a:p>
          <a:p>
            <a:pPr lvl="1" marL="557212" indent="-214310" defTabSz="685800">
              <a:spcBef>
                <a:spcPts val="300"/>
              </a:spcBef>
              <a:defRPr sz="1300"/>
            </a:pPr>
            <a:r>
              <a:t>第三方支付平台</a:t>
            </a:r>
          </a:p>
          <a:p>
            <a:pPr lvl="2" marL="857250" indent="-171450" defTabSz="685800">
              <a:spcBef>
                <a:spcPts val="300"/>
              </a:spcBef>
              <a:defRPr sz="1300"/>
            </a:pPr>
            <a:r>
              <a:t>财富通 连连支付</a:t>
            </a:r>
          </a:p>
          <a:p>
            <a:pPr lvl="1" marL="557212" indent="-214310" defTabSz="685800">
              <a:spcBef>
                <a:spcPts val="300"/>
              </a:spcBef>
              <a:defRPr sz="1300"/>
            </a:pPr>
            <a:r>
              <a:t>互联网理财</a:t>
            </a:r>
          </a:p>
          <a:p>
            <a:pPr lvl="2" marL="857250" indent="-171450" defTabSz="685800">
              <a:spcBef>
                <a:spcPts val="300"/>
              </a:spcBef>
              <a:defRPr sz="1300"/>
            </a:pPr>
            <a:r>
              <a:t>余额宝</a:t>
            </a:r>
          </a:p>
          <a:p>
            <a:pPr lvl="1" marL="557212" indent="-214310" defTabSz="685800">
              <a:spcBef>
                <a:spcPts val="300"/>
              </a:spcBef>
              <a:defRPr sz="1300"/>
            </a:pPr>
            <a: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点融防信息泄露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/>
          <a:p>
            <a:pPr defTabSz="416416">
              <a:defRPr sz="2400"/>
            </a:pPr>
            <a:r>
              <a:t>防止公司内部员工信息泄漏</a:t>
            </a:r>
            <a:br/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970612" y="1257300"/>
            <a:ext cx="7202776" cy="37987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定期排查公司内部员工弱口令，以及github信息泄漏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建立高危数据库，减小密码被撞的可能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强密码不一定安全，因为它可能已经被泄漏 （例如12306密码, 网易邮箱密码）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1700"/>
            </a:pPr>
            <a:r>
              <a:t>加强内部员工安全意识</a:t>
            </a:r>
          </a:p>
          <a:p>
            <a:pPr lvl="1" marL="742950" indent="-285750">
              <a:lnSpc>
                <a:spcPct val="80000"/>
              </a:lnSpc>
              <a:spcBef>
                <a:spcPts val="300"/>
              </a:spcBef>
              <a:defRPr sz="1500"/>
            </a:pPr>
            <a:r>
              <a:t>加强密码强度，定期更换密码</a:t>
            </a:r>
          </a:p>
        </p:txBody>
      </p:sp>
      <p:pic>
        <p:nvPicPr>
          <p:cNvPr id="238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935" y="1536700"/>
            <a:ext cx="4419602" cy="1741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点融安全中心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构建安全中心</a:t>
            </a:r>
          </a:p>
        </p:txBody>
      </p:sp>
      <p:pic>
        <p:nvPicPr>
          <p:cNvPr id="243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681" y="951641"/>
            <a:ext cx="8288637" cy="4031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点融建立安全日志审计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962468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建立日志审计平台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371852" y="980392"/>
            <a:ext cx="7202776" cy="3798726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</a:lstStyle>
          <a:p>
            <a:pPr/>
            <a:r>
              <a:t>Elasticsearch + Logstash + Kibana</a:t>
            </a:r>
          </a:p>
        </p:txBody>
      </p:sp>
      <p:pic>
        <p:nvPicPr>
          <p:cNvPr id="249" name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945" y="1472021"/>
            <a:ext cx="8321821" cy="3036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点融入侵防护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961235" y="387930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入侵检测防护</a:t>
            </a:r>
          </a:p>
        </p:txBody>
      </p:sp>
      <p:pic>
        <p:nvPicPr>
          <p:cNvPr id="254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515" y="962660"/>
            <a:ext cx="7971791" cy="3882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628650" y="444537"/>
            <a:ext cx="7886700" cy="65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sz="3300"/>
            </a:lvl1pPr>
          </a:lstStyle>
          <a:p>
            <a:pPr/>
            <a:r>
              <a:t>自建入侵检测系统</a:t>
            </a:r>
          </a:p>
        </p:txBody>
      </p:sp>
      <p:pic>
        <p:nvPicPr>
          <p:cNvPr id="257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333" y="1087119"/>
            <a:ext cx="8121020" cy="3748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/>
          <a:p>
            <a:pPr defTabSz="136988">
              <a:defRPr sz="1600"/>
            </a:pPr>
            <a:r>
              <a:t>四、我们遇到的一些新的挑战</a:t>
            </a:r>
          </a:p>
          <a:p>
            <a:pPr defTabSz="136988">
              <a:defRPr sz="1600"/>
            </a:pPr>
            <a:br/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970612" y="1257300"/>
            <a:ext cx="7202776" cy="37987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恶意注册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账号盗用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薅羊毛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555946" y="381739"/>
            <a:ext cx="7886701" cy="99391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P2P网络信贷</a:t>
            </a:r>
          </a:p>
        </p:txBody>
      </p:sp>
      <p:pic>
        <p:nvPicPr>
          <p:cNvPr id="92" name="image2.png" descr="http://myeducs.cn/uploadfile/200905/10/B71332413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534" y="1663500"/>
            <a:ext cx="637028" cy="636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3.png" descr="http://myeducs.cn/uploadfile/200905/10/B71332413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534" y="2812525"/>
            <a:ext cx="707963" cy="707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4.png" descr="http://myeducs.cn/uploadfile/200905/10/B71332413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295" y="4151893"/>
            <a:ext cx="761980" cy="76178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1338271" y="1924284"/>
            <a:ext cx="1571629" cy="685628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Shape 96"/>
          <p:cNvSpPr/>
          <p:nvPr/>
        </p:nvSpPr>
        <p:spPr>
          <a:xfrm flipV="1">
            <a:off x="1429865" y="3166410"/>
            <a:ext cx="1450187" cy="2357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" name="Shape 97"/>
          <p:cNvSpPr/>
          <p:nvPr/>
        </p:nvSpPr>
        <p:spPr>
          <a:xfrm flipV="1">
            <a:off x="1429865" y="3695654"/>
            <a:ext cx="1450187" cy="97487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0" name="Group 100"/>
          <p:cNvGrpSpPr/>
          <p:nvPr/>
        </p:nvGrpSpPr>
        <p:grpSpPr>
          <a:xfrm>
            <a:off x="628531" y="1218659"/>
            <a:ext cx="1198969" cy="358891"/>
            <a:chOff x="-1" y="0"/>
            <a:chExt cx="1198967" cy="358889"/>
          </a:xfrm>
        </p:grpSpPr>
        <p:sp>
          <p:nvSpPr>
            <p:cNvPr id="98" name="Shape 98"/>
            <p:cNvSpPr/>
            <p:nvPr/>
          </p:nvSpPr>
          <p:spPr>
            <a:xfrm>
              <a:off x="-2" y="-1"/>
              <a:ext cx="1198969" cy="35889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300"/>
              </a:pPr>
            </a:p>
          </p:txBody>
        </p:sp>
        <p:sp>
          <p:nvSpPr>
            <p:cNvPr id="99" name="Shape 99"/>
            <p:cNvSpPr/>
            <p:nvPr/>
          </p:nvSpPr>
          <p:spPr>
            <a:xfrm>
              <a:off x="17518" y="30846"/>
              <a:ext cx="1163927" cy="297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 b="1" sz="1300"/>
              </a:lvl1pPr>
            </a:lstStyle>
            <a:p>
              <a:pPr/>
              <a:r>
                <a:t>投资人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3612178" y="1185820"/>
            <a:ext cx="1463040" cy="501517"/>
            <a:chOff x="0" y="-1"/>
            <a:chExt cx="1463038" cy="501516"/>
          </a:xfrm>
        </p:grpSpPr>
        <p:sp>
          <p:nvSpPr>
            <p:cNvPr id="101" name="Shape 101"/>
            <p:cNvSpPr/>
            <p:nvPr/>
          </p:nvSpPr>
          <p:spPr>
            <a:xfrm>
              <a:off x="-1" y="-2"/>
              <a:ext cx="1463039" cy="50151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300"/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4481" y="102159"/>
              <a:ext cx="1414074" cy="297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 b="1" sz="1300"/>
              </a:lvl1pPr>
            </a:lstStyle>
            <a:p>
              <a:pPr/>
              <a:r>
                <a:t>P2P 金融平台</a:t>
              </a:r>
            </a:p>
          </p:txBody>
        </p:sp>
      </p:grpSp>
      <p:pic>
        <p:nvPicPr>
          <p:cNvPr id="104" name="image2.png" descr="http://myeducs.cn/uploadfile/200905/10/B71332413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3150" y="1484059"/>
            <a:ext cx="637030" cy="636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3.png" descr="http://myeducs.cn/uploadfile/200905/10/B71332413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7683" y="2633085"/>
            <a:ext cx="707963" cy="707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4.png" descr="http://myeducs.cn/uploadfile/200905/10/B71332413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0909" y="3972452"/>
            <a:ext cx="761983" cy="7617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Group 109"/>
          <p:cNvGrpSpPr/>
          <p:nvPr/>
        </p:nvGrpSpPr>
        <p:grpSpPr>
          <a:xfrm>
            <a:off x="7316505" y="1076494"/>
            <a:ext cx="1198967" cy="358891"/>
            <a:chOff x="-1" y="0"/>
            <a:chExt cx="1198966" cy="358889"/>
          </a:xfrm>
        </p:grpSpPr>
        <p:sp>
          <p:nvSpPr>
            <p:cNvPr id="107" name="Shape 107"/>
            <p:cNvSpPr/>
            <p:nvPr/>
          </p:nvSpPr>
          <p:spPr>
            <a:xfrm>
              <a:off x="-2" y="-1"/>
              <a:ext cx="1198968" cy="35889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300"/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517" y="30846"/>
              <a:ext cx="1163928" cy="297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 b="1" sz="1300"/>
              </a:lvl1pPr>
            </a:lstStyle>
            <a:p>
              <a:pPr/>
              <a:r>
                <a:t>借款人</a:t>
              </a:r>
            </a:p>
          </p:txBody>
        </p:sp>
      </p:grpSp>
      <p:sp>
        <p:nvSpPr>
          <p:cNvPr id="110" name="Shape 110"/>
          <p:cNvSpPr/>
          <p:nvPr/>
        </p:nvSpPr>
        <p:spPr>
          <a:xfrm flipV="1">
            <a:off x="6354662" y="1866231"/>
            <a:ext cx="1165553" cy="58968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Shape 111"/>
          <p:cNvSpPr/>
          <p:nvPr/>
        </p:nvSpPr>
        <p:spPr>
          <a:xfrm>
            <a:off x="6354662" y="2986970"/>
            <a:ext cx="1109946" cy="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6300641" y="3695651"/>
            <a:ext cx="1080407" cy="837136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Shape 113"/>
          <p:cNvSpPr/>
          <p:nvPr/>
        </p:nvSpPr>
        <p:spPr>
          <a:xfrm flipH="1">
            <a:off x="6354662" y="2161070"/>
            <a:ext cx="1296487" cy="651458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114"/>
          <p:cNvSpPr/>
          <p:nvPr/>
        </p:nvSpPr>
        <p:spPr>
          <a:xfrm flipH="1">
            <a:off x="6323720" y="3181605"/>
            <a:ext cx="1147193" cy="8377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Shape 115"/>
          <p:cNvSpPr/>
          <p:nvPr/>
        </p:nvSpPr>
        <p:spPr>
          <a:xfrm flipH="1" flipV="1">
            <a:off x="6354660" y="3945204"/>
            <a:ext cx="961851" cy="682104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/>
          <p:nvPr/>
        </p:nvSpPr>
        <p:spPr>
          <a:xfrm flipH="1" flipV="1">
            <a:off x="1301023" y="2106781"/>
            <a:ext cx="1554859" cy="660778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Shape 117"/>
          <p:cNvSpPr/>
          <p:nvPr/>
        </p:nvSpPr>
        <p:spPr>
          <a:xfrm flipH="1">
            <a:off x="1429865" y="3435844"/>
            <a:ext cx="1426019" cy="7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 flipH="1">
            <a:off x="1654915" y="3985888"/>
            <a:ext cx="1238215" cy="863535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9" name="image2.jpeg" descr="http://www.shixiseng.com/upload/company_logo/2015-04/SRMNmZHQ7X5U8hW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5389" y="1849090"/>
            <a:ext cx="1239826" cy="550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09896" y="2399880"/>
            <a:ext cx="3390747" cy="230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775054" y="311615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薅羊毛</a:t>
            </a:r>
          </a:p>
        </p:txBody>
      </p:sp>
      <p:pic>
        <p:nvPicPr>
          <p:cNvPr id="2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988" y="1432523"/>
            <a:ext cx="2831758" cy="203142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728336" y="3400283"/>
            <a:ext cx="3959014" cy="18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 anchor="ctr">
            <a:spAutoFit/>
          </a:bodyPr>
          <a:lstStyle/>
          <a:p>
            <a:pPr marL="342900" indent="-342900">
              <a:buSzPct val="100000"/>
              <a:buAutoNum type="arabicPeriod" startAt="1"/>
              <a:defRPr b="1" sz="2000"/>
            </a:pPr>
            <a:r>
              <a:t>收验证码不是问题（阿里小号， 收码平台)</a:t>
            </a:r>
          </a:p>
          <a:p>
            <a:pPr marL="342900" indent="-342900">
              <a:buSzPct val="100000"/>
              <a:buAutoNum type="arabicPeriod" startAt="1"/>
              <a:defRPr b="1" sz="2000"/>
            </a:pPr>
            <a:r>
              <a:t>身份证也可以非法获得</a:t>
            </a:r>
          </a:p>
          <a:p>
            <a:pPr marL="342900" indent="-342900">
              <a:buSzPct val="100000"/>
              <a:buAutoNum type="arabicPeriod" startAt="1"/>
              <a:defRPr b="1" sz="2000"/>
            </a:pPr>
            <a:r>
              <a:t>银行卡也可以非法办理</a:t>
            </a:r>
          </a:p>
          <a:p>
            <a:pPr marL="342900" indent="-342900">
              <a:buSzPct val="100000"/>
              <a:buAutoNum type="arabicPeriod" startAt="1"/>
              <a:defRPr b="1" sz="2000"/>
            </a:pPr>
            <a:r>
              <a:t>羊毛党猖獗</a:t>
            </a:r>
          </a:p>
        </p:txBody>
      </p:sp>
      <p:sp>
        <p:nvSpPr>
          <p:cNvPr id="265" name="Shape 265"/>
          <p:cNvSpPr/>
          <p:nvPr/>
        </p:nvSpPr>
        <p:spPr>
          <a:xfrm flipV="1">
            <a:off x="3815717" y="1445937"/>
            <a:ext cx="1404525" cy="369734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8" name="Group 268"/>
          <p:cNvGrpSpPr/>
          <p:nvPr/>
        </p:nvGrpSpPr>
        <p:grpSpPr>
          <a:xfrm>
            <a:off x="5220234" y="1121894"/>
            <a:ext cx="1998751" cy="648085"/>
            <a:chOff x="-1" y="0"/>
            <a:chExt cx="1998749" cy="648083"/>
          </a:xfrm>
        </p:grpSpPr>
        <p:sp>
          <p:nvSpPr>
            <p:cNvPr id="266" name="Shape 266"/>
            <p:cNvSpPr/>
            <p:nvPr/>
          </p:nvSpPr>
          <p:spPr>
            <a:xfrm>
              <a:off x="-2" y="-1"/>
              <a:ext cx="1998751" cy="648084"/>
            </a:xfrm>
            <a:prstGeom prst="rect">
              <a:avLst/>
            </a:prstGeom>
            <a:solidFill>
              <a:srgbClr val="BFBFB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1F497D"/>
                  </a:solidFill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-2" y="130990"/>
              <a:ext cx="1998751" cy="386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>
                  <a:solidFill>
                    <a:srgbClr val="1F497D"/>
                  </a:solidFill>
                </a:defRPr>
              </a:lvl1pPr>
            </a:lstStyle>
            <a:p>
              <a:pPr/>
              <a:r>
                <a:t>注册</a:t>
              </a:r>
            </a:p>
          </p:txBody>
        </p:sp>
      </p:grpSp>
      <p:sp>
        <p:nvSpPr>
          <p:cNvPr id="269" name="Shape 269"/>
          <p:cNvSpPr/>
          <p:nvPr/>
        </p:nvSpPr>
        <p:spPr>
          <a:xfrm>
            <a:off x="6192599" y="1805670"/>
            <a:ext cx="6" cy="666381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2" name="Group 272"/>
          <p:cNvGrpSpPr/>
          <p:nvPr/>
        </p:nvGrpSpPr>
        <p:grpSpPr>
          <a:xfrm>
            <a:off x="5193225" y="2553054"/>
            <a:ext cx="1998749" cy="648083"/>
            <a:chOff x="0" y="0"/>
            <a:chExt cx="1998747" cy="648082"/>
          </a:xfrm>
        </p:grpSpPr>
        <p:sp>
          <p:nvSpPr>
            <p:cNvPr id="270" name="Shape 270"/>
            <p:cNvSpPr/>
            <p:nvPr/>
          </p:nvSpPr>
          <p:spPr>
            <a:xfrm>
              <a:off x="-1" y="-1"/>
              <a:ext cx="1998748" cy="648083"/>
            </a:xfrm>
            <a:prstGeom prst="rect">
              <a:avLst/>
            </a:prstGeom>
            <a:solidFill>
              <a:srgbClr val="BFBFB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1F497D"/>
                  </a:solidFill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-1" y="130990"/>
              <a:ext cx="1998748" cy="386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>
                  <a:solidFill>
                    <a:srgbClr val="1F497D"/>
                  </a:solidFill>
                </a:defRPr>
              </a:lvl1pPr>
            </a:lstStyle>
            <a:p>
              <a:pPr/>
              <a:r>
                <a:t>赚取奖励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6192601" y="3282138"/>
            <a:ext cx="4" cy="789284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6" name="Group 276"/>
          <p:cNvGrpSpPr/>
          <p:nvPr/>
        </p:nvGrpSpPr>
        <p:grpSpPr>
          <a:xfrm>
            <a:off x="5166215" y="4128917"/>
            <a:ext cx="1998749" cy="648083"/>
            <a:chOff x="0" y="0"/>
            <a:chExt cx="1998747" cy="648082"/>
          </a:xfrm>
        </p:grpSpPr>
        <p:sp>
          <p:nvSpPr>
            <p:cNvPr id="274" name="Shape 274"/>
            <p:cNvSpPr/>
            <p:nvPr/>
          </p:nvSpPr>
          <p:spPr>
            <a:xfrm>
              <a:off x="-1" y="-1"/>
              <a:ext cx="1998748" cy="648083"/>
            </a:xfrm>
            <a:prstGeom prst="rect">
              <a:avLst/>
            </a:prstGeom>
            <a:solidFill>
              <a:srgbClr val="BFBFB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1F497D"/>
                  </a:solidFill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-1" y="130990"/>
              <a:ext cx="1998748" cy="386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>
                  <a:solidFill>
                    <a:srgbClr val="1F497D"/>
                  </a:solidFill>
                </a:defRPr>
              </a:lvl1pPr>
            </a:lstStyle>
            <a:p>
              <a:pPr/>
              <a:r>
                <a:t>回收奖励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397101" y="815048"/>
            <a:ext cx="4714912" cy="70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>
            <a:spAutoFit/>
          </a:bodyPr>
          <a:lstStyle/>
          <a:p>
            <a:pPr/>
            <a:r>
              <a:t>某网站有注册奖励。。。 不小心被羊毛党知道</a:t>
            </a:r>
          </a:p>
          <a:p>
            <a:pPr/>
            <a:r>
              <a:t>于是注册机写成。。。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如何应对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body" idx="1"/>
          </p:nvPr>
        </p:nvSpPr>
        <p:spPr>
          <a:xfrm>
            <a:off x="431800" y="861693"/>
            <a:ext cx="7795894" cy="3649984"/>
          </a:xfrm>
          <a:prstGeom prst="rect">
            <a:avLst/>
          </a:prstGeom>
        </p:spPr>
        <p:txBody>
          <a:bodyPr/>
          <a:lstStyle/>
          <a:p>
            <a:pPr marL="336040" indent="-336040" defTabSz="896111">
              <a:spcBef>
                <a:spcPts val="400"/>
              </a:spcBef>
              <a:defRPr sz="1900"/>
            </a:pPr>
            <a:r>
              <a:t>天池系统</a:t>
            </a:r>
          </a:p>
          <a:p>
            <a:pPr lvl="1" marL="728091" indent="-280033" defTabSz="896111">
              <a:spcBef>
                <a:spcPts val="400"/>
              </a:spcBef>
              <a:defRPr sz="1900"/>
            </a:pPr>
            <a:r>
              <a:t>黑手机号，代理IP</a:t>
            </a: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marL="336040" indent="-336040" defTabSz="896111">
              <a:spcBef>
                <a:spcPts val="400"/>
              </a:spcBef>
              <a:defRPr sz="1900"/>
            </a:pPr>
            <a:r>
              <a:t>基于规则的反欺诈检测</a:t>
            </a:r>
          </a:p>
          <a:p>
            <a:pPr lvl="1" marL="728091" indent="-280033" defTabSz="896111">
              <a:spcBef>
                <a:spcPts val="400"/>
              </a:spcBef>
              <a:defRPr sz="1900"/>
            </a:pPr>
            <a:r>
              <a:t>基于敏感api接口的访问频次监控识别批量注册</a:t>
            </a:r>
          </a:p>
          <a:p>
            <a:pPr lvl="1" marL="728091" indent="-280033" defTabSz="896111">
              <a:spcBef>
                <a:spcPts val="400"/>
              </a:spcBef>
              <a:defRPr sz="1900"/>
            </a:pPr>
            <a:r>
              <a:t>基于设备特征识别恶意注册，盗号登录等</a:t>
            </a:r>
          </a:p>
          <a:p>
            <a:pPr lvl="1" marL="728091" indent="-280033" defTabSz="896111">
              <a:spcBef>
                <a:spcPts val="600"/>
              </a:spcBef>
              <a:defRPr sz="1900"/>
            </a:pPr>
          </a:p>
          <a:p>
            <a:pPr marL="336040" indent="-336040" defTabSz="896111">
              <a:spcBef>
                <a:spcPts val="400"/>
              </a:spcBef>
              <a:defRPr sz="1900"/>
            </a:pPr>
            <a:r>
              <a:t>基于大数据平台的模型检测系统</a:t>
            </a:r>
          </a:p>
          <a:p>
            <a:pPr lvl="1" marL="728091" indent="-280033" defTabSz="896111">
              <a:spcBef>
                <a:spcPts val="400"/>
              </a:spcBef>
              <a:defRPr sz="1900"/>
            </a:pPr>
            <a:r>
              <a:t>基于用户行为建模 （朴素贝叶斯，SVN, 随机森林）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天池系统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364" y="837754"/>
            <a:ext cx="4686145" cy="3561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588" y="961806"/>
            <a:ext cx="4425535" cy="3435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基于规则的反欺诈检测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795" y="1887977"/>
            <a:ext cx="6320350" cy="203392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基于规则的监控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970913" y="1257296"/>
            <a:ext cx="7641591" cy="3975743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</a:lstStyle>
          <a:p>
            <a:pPr/>
            <a:r>
              <a:t>异常行为监控 对频繁调用注册等API的设备进行报警。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1" y="2458348"/>
            <a:ext cx="1080406" cy="16202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 flipV="1">
            <a:off x="5112201" y="1653648"/>
            <a:ext cx="1782662" cy="732395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7" name="Group 297"/>
          <p:cNvGrpSpPr/>
          <p:nvPr/>
        </p:nvGrpSpPr>
        <p:grpSpPr>
          <a:xfrm>
            <a:off x="7255247" y="1587580"/>
            <a:ext cx="1836690" cy="601989"/>
            <a:chOff x="0" y="0"/>
            <a:chExt cx="1836689" cy="601988"/>
          </a:xfrm>
        </p:grpSpPr>
        <p:sp>
          <p:nvSpPr>
            <p:cNvPr id="295" name="Shape 295"/>
            <p:cNvSpPr/>
            <p:nvPr/>
          </p:nvSpPr>
          <p:spPr>
            <a:xfrm>
              <a:off x="0" y="57968"/>
              <a:ext cx="1836690" cy="48606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726" y="0"/>
              <a:ext cx="1789236" cy="601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30秒60个探测用户是否存在接口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970612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用设备特征来识别恶意注册</a:t>
            </a:r>
          </a:p>
        </p:txBody>
      </p:sp>
      <p:pic>
        <p:nvPicPr>
          <p:cNvPr id="300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87" y="1468637"/>
            <a:ext cx="6400626" cy="349268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4069984" y="2121097"/>
            <a:ext cx="1350507" cy="90131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 flipV="1">
            <a:off x="4517978" y="1167592"/>
            <a:ext cx="2268848" cy="1242143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5" name="Group 305"/>
          <p:cNvGrpSpPr/>
          <p:nvPr/>
        </p:nvGrpSpPr>
        <p:grpSpPr>
          <a:xfrm>
            <a:off x="6787084" y="1014732"/>
            <a:ext cx="1836691" cy="486066"/>
            <a:chOff x="0" y="0"/>
            <a:chExt cx="1836690" cy="486065"/>
          </a:xfrm>
        </p:grpSpPr>
        <p:sp>
          <p:nvSpPr>
            <p:cNvPr id="303" name="Shape 303"/>
            <p:cNvSpPr/>
            <p:nvPr/>
          </p:nvSpPr>
          <p:spPr>
            <a:xfrm>
              <a:off x="0" y="-1"/>
              <a:ext cx="1836691" cy="486066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5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726" y="75383"/>
              <a:ext cx="1789237" cy="335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4" tIns="34294" rIns="34294" bIns="34294" numCol="1" anchor="ctr">
              <a:spAutoFit/>
            </a:bodyPr>
            <a:lstStyle>
              <a:lvl1pPr algn="ctr">
                <a:defRPr b="1" sz="1500">
                  <a:solidFill>
                    <a:srgbClr val="FF0000"/>
                  </a:solidFill>
                </a:defRPr>
              </a:lvl1pPr>
            </a:lstStyle>
            <a:p>
              <a:pPr/>
              <a:r>
                <a:t>一个设备多个用户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 defTabSz="630936">
              <a:defRPr sz="3600"/>
            </a:lvl1pPr>
          </a:lstStyle>
          <a:p>
            <a:pPr/>
            <a:r>
              <a:t>基于大数据平台的模型检测系统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body" idx="1"/>
          </p:nvPr>
        </p:nvSpPr>
        <p:spPr>
          <a:xfrm>
            <a:off x="206374" y="1019808"/>
            <a:ext cx="7844157" cy="3371854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400"/>
              </a:spcBef>
              <a:buChar char="•"/>
              <a:defRPr sz="2000"/>
            </a:pPr>
            <a:r>
              <a:t>特征提取</a:t>
            </a:r>
          </a:p>
          <a:p>
            <a:pPr lvl="1" marL="742950" indent="-285750">
              <a:spcBef>
                <a:spcPts val="400"/>
              </a:spcBef>
              <a:buChar char="•"/>
              <a:defRPr sz="2000"/>
            </a:pPr>
            <a:r>
              <a:t>训练模型</a:t>
            </a:r>
          </a:p>
          <a:p>
            <a:pPr lvl="1" marL="742950" indent="-285750">
              <a:spcBef>
                <a:spcPts val="400"/>
              </a:spcBef>
              <a:buChar char="•"/>
              <a:defRPr sz="2000"/>
            </a:pPr>
            <a:r>
              <a:t>评价模型</a:t>
            </a:r>
          </a:p>
          <a:p>
            <a:pPr lvl="1" marL="742950" indent="-285750">
              <a:spcBef>
                <a:spcPts val="400"/>
              </a:spcBef>
              <a:buChar char="•"/>
              <a:defRPr sz="2000"/>
            </a:pPr>
            <a:r>
              <a:t>选择模型</a:t>
            </a:r>
          </a:p>
          <a:p>
            <a:pPr lvl="1" marL="742950" indent="-285750">
              <a:spcBef>
                <a:spcPts val="400"/>
              </a:spcBef>
              <a:buChar char="•"/>
              <a:defRPr sz="2000"/>
            </a:pPr>
            <a:r>
              <a:t>模型应用</a:t>
            </a:r>
          </a:p>
        </p:txBody>
      </p:sp>
      <p:pic>
        <p:nvPicPr>
          <p:cNvPr id="310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5813" y="782319"/>
            <a:ext cx="6967858" cy="360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70612" y="413364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P2P网络信贷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2015年6月底，全国共有</a:t>
            </a:r>
            <a:r>
              <a:rPr>
                <a:solidFill>
                  <a:srgbClr val="FF0000"/>
                </a:solidFill>
              </a:rPr>
              <a:t>3547</a:t>
            </a:r>
            <a:r>
              <a:t>家网贷平台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纳入中国P2P网贷指数统计的P2P网贷平台约为</a:t>
            </a:r>
            <a:r>
              <a:rPr>
                <a:solidFill>
                  <a:srgbClr val="FF0000"/>
                </a:solidFill>
              </a:rPr>
              <a:t>2553</a:t>
            </a:r>
            <a:r>
              <a:t>家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全国P2P网贷平台平均注册资本为</a:t>
            </a:r>
            <a:r>
              <a:rPr>
                <a:solidFill>
                  <a:srgbClr val="FF0000"/>
                </a:solidFill>
              </a:rPr>
              <a:t>2468</a:t>
            </a:r>
            <a:r>
              <a:t>万元</a:t>
            </a:r>
          </a:p>
          <a:p>
            <a:pPr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然而机遇和风险并行。。。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962468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建立基于大数据的数据分析平台</a:t>
            </a:r>
          </a:p>
        </p:txBody>
      </p:sp>
      <p:pic>
        <p:nvPicPr>
          <p:cNvPr id="313" name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45" y="1257300"/>
            <a:ext cx="8378191" cy="371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962468" y="400050"/>
            <a:ext cx="7202776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MapReduce 任务运行</a:t>
            </a:r>
          </a:p>
        </p:txBody>
      </p:sp>
      <p:pic>
        <p:nvPicPr>
          <p:cNvPr id="316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91613"/>
            <a:ext cx="8554085" cy="2218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body" idx="1"/>
          </p:nvPr>
        </p:nvSpPr>
        <p:spPr>
          <a:xfrm>
            <a:off x="970612" y="1555148"/>
            <a:ext cx="7202776" cy="3474698"/>
          </a:xfrm>
          <a:prstGeom prst="rect">
            <a:avLst/>
          </a:prstGeom>
        </p:spPr>
        <p:txBody>
          <a:bodyPr/>
          <a:lstStyle/>
          <a:p>
            <a:pPr marL="0" indent="0" algn="ctr" defTabSz="704087">
              <a:spcBef>
                <a:spcPts val="500"/>
              </a:spcBef>
              <a:buSzTx/>
              <a:buNone/>
              <a:defRPr sz="4600"/>
            </a:pPr>
          </a:p>
          <a:p>
            <a:pPr marL="0" indent="0" algn="ctr" defTabSz="704087">
              <a:spcBef>
                <a:spcPts val="600"/>
              </a:spcBef>
              <a:buSzTx/>
              <a:buNone/>
              <a:defRPr sz="2700"/>
            </a:pPr>
            <a:r>
              <a:t>点融安全：</a:t>
            </a:r>
          </a:p>
          <a:p>
            <a:pPr marL="0" indent="0" algn="ctr" defTabSz="704087">
              <a:spcBef>
                <a:spcPts val="600"/>
              </a:spcBef>
              <a:buSzTx/>
              <a:buNone/>
              <a:defRPr sz="2700"/>
            </a:pPr>
            <a:r>
              <a:t>邮箱：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security@dianrong.com</a:t>
            </a:r>
          </a:p>
          <a:p>
            <a:pPr marL="0" indent="0" algn="ctr" defTabSz="704087">
              <a:spcBef>
                <a:spcPts val="600"/>
              </a:spcBef>
              <a:buSzTx/>
              <a:buNone/>
              <a:defRPr sz="2700"/>
            </a:pPr>
            <a:r>
              <a:t>微博：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weibo.com/dianrongsec</a:t>
            </a:r>
          </a:p>
          <a:p>
            <a:pPr marL="0" indent="0" algn="ctr" defTabSz="704087">
              <a:spcBef>
                <a:spcPts val="600"/>
              </a:spcBef>
              <a:buSzTx/>
              <a:buNone/>
              <a:defRPr sz="2700"/>
            </a:pPr>
            <a:r>
              <a:t>点融安全应急响应中心：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security.dianrong.com</a:t>
            </a:r>
          </a:p>
        </p:txBody>
      </p:sp>
      <p:pic>
        <p:nvPicPr>
          <p:cNvPr id="319" name="image6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0628" y="438237"/>
            <a:ext cx="1924183" cy="1923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519197" y="1428738"/>
            <a:ext cx="4114534" cy="225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用技术改变传统金融行业</a:t>
            </a:r>
          </a:p>
          <a:p>
            <a:pPr algn="ctr">
              <a:def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b="1"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     </a:t>
            </a:r>
          </a:p>
        </p:txBody>
      </p:sp>
      <p:pic>
        <p:nvPicPr>
          <p:cNvPr id="322" name="image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6578" y="4133850"/>
            <a:ext cx="1685926" cy="100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46.png" descr="C:\Users\Thinkpad\AppData\Roaming\Tencent\Users\93118540\QQ\WinTemp\RichOle\EBYWRPH}N{{1BKK43119EB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9057" y="642923"/>
            <a:ext cx="1228730" cy="130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47.png" descr="C:\Users\Thinkpad\AppData\Roaming\Tencent\Users\93118540\QQ\WinTemp\RichOle\F`892S(GY8JX{GL5UGBEVYV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19" y="2571750"/>
            <a:ext cx="1400180" cy="150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70612" y="388953"/>
            <a:ext cx="7202776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安全现状分析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70612" y="1176592"/>
            <a:ext cx="7202776" cy="34525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自2014年至今，乌云收到的有关P2P行业漏洞总数为</a:t>
            </a:r>
            <a:r>
              <a:rPr>
                <a:solidFill>
                  <a:srgbClr val="FF0000"/>
                </a:solidFill>
              </a:rPr>
              <a:t>402</a:t>
            </a:r>
            <a:r>
              <a:t>个，2015年上半年累计</a:t>
            </a:r>
            <a:r>
              <a:rPr>
                <a:solidFill>
                  <a:srgbClr val="FF0000"/>
                </a:solidFill>
              </a:rPr>
              <a:t>235</a:t>
            </a:r>
            <a:r>
              <a:t>个，仅上半年就比去年一年增长了</a:t>
            </a:r>
            <a:r>
              <a:rPr>
                <a:solidFill>
                  <a:srgbClr val="FF0000"/>
                </a:solidFill>
              </a:rPr>
              <a:t>40.7</a:t>
            </a:r>
            <a:r>
              <a:t>%。</a:t>
            </a:r>
          </a:p>
        </p:txBody>
      </p:sp>
      <p:pic>
        <p:nvPicPr>
          <p:cNvPr id="12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35" y="2224333"/>
            <a:ext cx="3997489" cy="3014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jpeg" descr="enter image description her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7515" y="2134166"/>
            <a:ext cx="4071009" cy="2989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5312" y="397830"/>
            <a:ext cx="7471821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二、互金常见的安全威胁</a:t>
            </a:r>
          </a:p>
        </p:txBody>
      </p:sp>
      <p:pic>
        <p:nvPicPr>
          <p:cNvPr id="13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18" y="951230"/>
            <a:ext cx="9018908" cy="3561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71247" y="2121243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服务端漏洞攻击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970612" y="380075"/>
            <a:ext cx="7202776" cy="8572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服务端漏洞攻击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970612" y="1257300"/>
            <a:ext cx="7202776" cy="3371850"/>
          </a:xfrm>
          <a:prstGeom prst="rect">
            <a:avLst/>
          </a:prstGeom>
        </p:spPr>
        <p:txBody>
          <a:bodyPr/>
          <a:lstStyle/>
          <a:p>
            <a:pPr marL="329184" indent="-329184" defTabSz="877822">
              <a:spcBef>
                <a:spcPts val="400"/>
              </a:spcBef>
              <a:defRPr sz="1900"/>
            </a:pPr>
            <a:r>
              <a:t>缓冲区溢出， 例如：Nginx (CVE-2013-2028)</a:t>
            </a:r>
          </a:p>
          <a:p>
            <a:pPr marL="329184" indent="-329184" defTabSz="877822">
              <a:defRPr sz="1900"/>
            </a:pPr>
          </a:p>
          <a:p>
            <a:pPr marL="329184" indent="-329184" defTabSz="877822">
              <a:spcBef>
                <a:spcPts val="400"/>
              </a:spcBef>
              <a:defRPr sz="1900"/>
            </a:pPr>
            <a:r>
              <a:t>代码注入攻击 (Code Injection Attack)</a:t>
            </a:r>
          </a:p>
          <a:p>
            <a:pPr lvl="1" marL="713230" indent="-274319" defTabSz="877822">
              <a:spcBef>
                <a:spcPts val="600"/>
              </a:spcBef>
              <a:defRPr sz="1900"/>
            </a:pPr>
          </a:p>
          <a:p>
            <a:pPr lvl="1" marL="713230" indent="-274319" defTabSz="877822">
              <a:spcBef>
                <a:spcPts val="600"/>
              </a:spcBef>
              <a:defRPr sz="1900"/>
            </a:pPr>
          </a:p>
          <a:p>
            <a:pPr lvl="1" marL="713230" indent="-274319" defTabSz="877822">
              <a:spcBef>
                <a:spcPts val="600"/>
              </a:spcBef>
              <a:defRPr sz="1900"/>
            </a:pPr>
          </a:p>
          <a:p>
            <a:pPr lvl="1" marL="713230" indent="-274319" defTabSz="877822">
              <a:spcBef>
                <a:spcPts val="600"/>
              </a:spcBef>
              <a:defRPr sz="1900"/>
            </a:pPr>
          </a:p>
          <a:p>
            <a:pPr marL="329184" indent="-329184" defTabSz="877822">
              <a:spcBef>
                <a:spcPts val="400"/>
              </a:spcBef>
              <a:defRPr sz="1900"/>
            </a:pPr>
            <a:r>
              <a:t>内核保护DEP(Data Executable Prevention) and ASLR (Address Space Layout Randomization) 可以防御</a:t>
            </a:r>
          </a:p>
        </p:txBody>
      </p:sp>
      <p:pic>
        <p:nvPicPr>
          <p:cNvPr id="137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973" y="2571750"/>
            <a:ext cx="4458867" cy="78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38A884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8A884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8A884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