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4"/>
  </p:notesMasterIdLst>
  <p:sldIdLst>
    <p:sldId id="256" r:id="rId2"/>
    <p:sldId id="261" r:id="rId3"/>
    <p:sldId id="257" r:id="rId4"/>
    <p:sldId id="262" r:id="rId5"/>
    <p:sldId id="278" r:id="rId6"/>
    <p:sldId id="277" r:id="rId7"/>
    <p:sldId id="279" r:id="rId8"/>
    <p:sldId id="281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76" r:id="rId22"/>
    <p:sldId id="25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3033-7600-4C02-AF73-E2CD0CE616D6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76A43-13E5-421A-B7D3-D4A895B36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276A43-13E5-421A-B7D3-D4A895B362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2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04C0-C14F-49BD-8B6E-C87EA96E325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F2-1DBA-4308-BB48-1327B637D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2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04C0-C14F-49BD-8B6E-C87EA96E325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F2-1DBA-4308-BB48-1327B637D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10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04C0-C14F-49BD-8B6E-C87EA96E325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F2-1DBA-4308-BB48-1327B637DA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201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04C0-C14F-49BD-8B6E-C87EA96E325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F2-1DBA-4308-BB48-1327B637D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29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04C0-C14F-49BD-8B6E-C87EA96E325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F2-1DBA-4308-BB48-1327B637DA5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698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04C0-C14F-49BD-8B6E-C87EA96E325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F2-1DBA-4308-BB48-1327B637D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749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04C0-C14F-49BD-8B6E-C87EA96E325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F2-1DBA-4308-BB48-1327B637D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808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04C0-C14F-49BD-8B6E-C87EA96E325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F2-1DBA-4308-BB48-1327B637D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3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04C0-C14F-49BD-8B6E-C87EA96E325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F2-1DBA-4308-BB48-1327B637D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64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04C0-C14F-49BD-8B6E-C87EA96E325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F2-1DBA-4308-BB48-1327B637D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2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04C0-C14F-49BD-8B6E-C87EA96E325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F2-1DBA-4308-BB48-1327B637D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5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04C0-C14F-49BD-8B6E-C87EA96E325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F2-1DBA-4308-BB48-1327B637D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04C0-C14F-49BD-8B6E-C87EA96E325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F2-1DBA-4308-BB48-1327B637D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6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04C0-C14F-49BD-8B6E-C87EA96E325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F2-1DBA-4308-BB48-1327B637D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0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04C0-C14F-49BD-8B6E-C87EA96E325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F2-1DBA-4308-BB48-1327B637D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6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04C0-C14F-49BD-8B6E-C87EA96E325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F4F2-1DBA-4308-BB48-1327B637D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9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604C0-C14F-49BD-8B6E-C87EA96E3250}" type="datetimeFigureOut">
              <a:rPr lang="zh-CN" altLang="en-US" smtClean="0"/>
              <a:t>2015/4/18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38F4F2-1DBA-4308-BB48-1327B637D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14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代码里的黄金屋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智盟启明</a:t>
            </a:r>
            <a:r>
              <a:rPr lang="en-US" altLang="zh-CN" sz="3200" dirty="0" smtClean="0"/>
              <a:t>		</a:t>
            </a:r>
            <a:r>
              <a:rPr lang="zh-CN" altLang="en-US" sz="3200" dirty="0" smtClean="0"/>
              <a:t>袁畅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893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103"/>
          </a:xfrm>
        </p:spPr>
        <p:txBody>
          <a:bodyPr/>
          <a:lstStyle/>
          <a:p>
            <a:r>
              <a:rPr lang="zh-CN" altLang="en-US" dirty="0" smtClean="0"/>
              <a:t>准备阶段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7001" y="1629366"/>
            <a:ext cx="8754049" cy="3880773"/>
          </a:xfrm>
        </p:spPr>
        <p:txBody>
          <a:bodyPr>
            <a:normAutofit/>
          </a:bodyPr>
          <a:lstStyle/>
          <a:p>
            <a:r>
              <a:rPr lang="zh-CN" altLang="en-US" sz="2600" dirty="0" smtClean="0"/>
              <a:t>开启</a:t>
            </a:r>
            <a:r>
              <a:rPr lang="en-US" altLang="zh-CN" sz="2600" dirty="0" err="1" smtClean="0"/>
              <a:t>mysql</a:t>
            </a:r>
            <a:r>
              <a:rPr lang="zh-CN" altLang="en-US" sz="2600" dirty="0" smtClean="0"/>
              <a:t>日志记录功能，以及准备好数据库审计软件实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sz="2600" dirty="0"/>
              <a:t>实时记录数据库数据库活动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sz="2600" dirty="0" smtClean="0"/>
              <a:t>如</a:t>
            </a:r>
            <a:r>
              <a:rPr lang="zh-CN" altLang="en-US" sz="2600" dirty="0"/>
              <a:t>：</a:t>
            </a:r>
            <a:r>
              <a:rPr lang="en-US" altLang="zh-CN" sz="2600" dirty="0" err="1"/>
              <a:t>BareTailRro</a:t>
            </a:r>
            <a:r>
              <a:rPr lang="zh-CN" altLang="en-US" sz="2600" dirty="0"/>
              <a:t>。</a:t>
            </a:r>
            <a:endParaRPr lang="en-US" altLang="zh-CN" sz="2600" dirty="0" smtClean="0"/>
          </a:p>
          <a:p>
            <a:r>
              <a:rPr lang="zh-CN" altLang="en-US" sz="2600" dirty="0" smtClean="0"/>
              <a:t>即可静态分析又可动态调试的审计工具。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sz="2600" dirty="0" smtClean="0"/>
              <a:t>如：</a:t>
            </a:r>
            <a:r>
              <a:rPr lang="en-US" altLang="zh-CN" sz="2600" dirty="0" err="1" smtClean="0"/>
              <a:t>Eclipse+PDT+Xdebug</a:t>
            </a:r>
            <a:endParaRPr lang="en-US" altLang="zh-CN" sz="2600" dirty="0" smtClean="0"/>
          </a:p>
          <a:p>
            <a:r>
              <a:rPr lang="zh-CN" altLang="en-US" sz="2600" dirty="0" smtClean="0"/>
              <a:t>需要审计</a:t>
            </a:r>
            <a:r>
              <a:rPr lang="zh-CN" altLang="en-US" sz="2600" dirty="0"/>
              <a:t>的</a:t>
            </a:r>
            <a:r>
              <a:rPr lang="zh-CN" altLang="en-US" sz="2600" dirty="0" smtClean="0"/>
              <a:t>源码所对应环境。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sz="2600" dirty="0" smtClean="0"/>
              <a:t>如：</a:t>
            </a:r>
            <a:r>
              <a:rPr lang="en-US" altLang="zh-CN" sz="2600" dirty="0" err="1" smtClean="0"/>
              <a:t>Apache+PHP+Mysql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6329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审计过程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576251"/>
            <a:ext cx="8945637" cy="458941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 smtClean="0"/>
              <a:t>静态分析核心文件，了解运行机制。</a:t>
            </a:r>
            <a:endParaRPr lang="en-US" altLang="zh-CN" sz="2600" dirty="0"/>
          </a:p>
          <a:p>
            <a:pPr marL="0" indent="0">
              <a:buNone/>
            </a:pPr>
            <a:r>
              <a:rPr lang="zh-CN" altLang="en-US" sz="2600" dirty="0"/>
              <a:t>如</a:t>
            </a:r>
            <a:r>
              <a:rPr lang="zh-CN" altLang="en-US" sz="2600" dirty="0" smtClean="0"/>
              <a:t>：</a:t>
            </a:r>
            <a:r>
              <a:rPr lang="zh-CN" altLang="en-US" sz="2600" dirty="0"/>
              <a:t>是否有安全防护类或者</a:t>
            </a:r>
            <a:r>
              <a:rPr lang="zh-CN" altLang="en-US" sz="2600" dirty="0" smtClean="0"/>
              <a:t>函数、是否</a:t>
            </a:r>
            <a:r>
              <a:rPr lang="zh-CN" altLang="en-US" sz="2600" dirty="0"/>
              <a:t>使用</a:t>
            </a:r>
            <a:r>
              <a:rPr lang="zh-CN" altLang="en-US" sz="2600" dirty="0" smtClean="0"/>
              <a:t>框架（如果使用了框架且有安全防护，测试重心则偏向于非框架的内容以及逻辑方面的问题）、</a:t>
            </a:r>
            <a:r>
              <a:rPr lang="en-US" altLang="zh-CN" sz="2600" dirty="0"/>
              <a:t>Web</a:t>
            </a:r>
            <a:r>
              <a:rPr lang="zh-CN" altLang="en-US" sz="2600" dirty="0"/>
              <a:t>入口点对应的文件等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r>
              <a:rPr lang="zh-CN" altLang="en-US" sz="2600" dirty="0" smtClean="0"/>
              <a:t>搜索敏感关键词，追踪可控变量引入攻击代码。</a:t>
            </a:r>
            <a:endParaRPr lang="en-US" altLang="zh-CN" sz="2600" dirty="0"/>
          </a:p>
          <a:p>
            <a:pPr marL="0" indent="0">
              <a:buNone/>
            </a:pPr>
            <a:r>
              <a:rPr lang="zh-CN" altLang="en-US" sz="2600" dirty="0"/>
              <a:t>如</a:t>
            </a:r>
            <a:r>
              <a:rPr lang="zh-CN" altLang="en-US" sz="2600" dirty="0" smtClean="0"/>
              <a:t>：内置读写</a:t>
            </a:r>
            <a:r>
              <a:rPr lang="zh-CN" altLang="en-US" sz="2600" dirty="0"/>
              <a:t>删执行等敏感函数</a:t>
            </a:r>
            <a:r>
              <a:rPr lang="en-US" altLang="zh-CN" sz="2600" dirty="0">
                <a:solidFill>
                  <a:srgbClr val="FF0000"/>
                </a:solidFill>
              </a:rPr>
              <a:t>【</a:t>
            </a:r>
            <a:r>
              <a:rPr lang="zh-CN" altLang="en-US" sz="2600" dirty="0">
                <a:solidFill>
                  <a:srgbClr val="FF0000"/>
                </a:solidFill>
              </a:rPr>
              <a:t>见参考资料</a:t>
            </a:r>
            <a:r>
              <a:rPr lang="en-US" altLang="zh-CN" sz="2600" dirty="0">
                <a:solidFill>
                  <a:srgbClr val="FF0000"/>
                </a:solidFill>
              </a:rPr>
              <a:t>2】</a:t>
            </a:r>
            <a:r>
              <a:rPr lang="zh-CN" altLang="en-US" sz="2600" dirty="0"/>
              <a:t>、被重写的函数</a:t>
            </a:r>
            <a:r>
              <a:rPr lang="zh-CN" altLang="en-US" sz="2600" dirty="0" smtClean="0"/>
              <a:t>、敏感</a:t>
            </a:r>
            <a:r>
              <a:rPr lang="zh-CN" altLang="en-US" sz="2600" dirty="0"/>
              <a:t>信息表段（涉及会员数据、金额等）、存在漏洞的自写函数或类等。例：</a:t>
            </a:r>
            <a:r>
              <a:rPr lang="en-US" altLang="zh-CN" sz="2600" dirty="0"/>
              <a:t>$page=max($page,1</a:t>
            </a:r>
            <a:r>
              <a:rPr lang="en-US" altLang="zh-CN" sz="2600" dirty="0" smtClean="0"/>
              <a:t>)</a:t>
            </a:r>
          </a:p>
          <a:p>
            <a:r>
              <a:rPr lang="zh-CN" altLang="en-US" sz="2600" dirty="0" smtClean="0"/>
              <a:t>动态调试较为复杂的逻辑，结合静态分析准确发现漏洞点。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sz="2600" dirty="0" smtClean="0"/>
              <a:t>如：动态调试算法、动态调试多变量多组的运算与赋值，不用修改代码</a:t>
            </a:r>
            <a:r>
              <a:rPr lang="en-US" altLang="zh-CN" sz="2600" dirty="0" smtClean="0"/>
              <a:t>echo</a:t>
            </a:r>
            <a:r>
              <a:rPr lang="zh-CN" altLang="en-US" sz="2600" dirty="0" smtClean="0"/>
              <a:t>或者</a:t>
            </a:r>
            <a:r>
              <a:rPr lang="en-US" altLang="zh-CN" sz="2600" dirty="0" smtClean="0"/>
              <a:t>exit</a:t>
            </a:r>
            <a:r>
              <a:rPr lang="zh-CN" altLang="en-US" sz="2600" dirty="0" smtClean="0"/>
              <a:t>查看输出等。</a:t>
            </a:r>
            <a:endParaRPr lang="en-US" altLang="zh-CN" sz="2600" dirty="0" smtClean="0"/>
          </a:p>
          <a:p>
            <a:endParaRPr lang="en-US" altLang="zh-CN" sz="2600" dirty="0"/>
          </a:p>
          <a:p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285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审计结束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2160589"/>
            <a:ext cx="8788883" cy="3880773"/>
          </a:xfrm>
        </p:spPr>
        <p:txBody>
          <a:bodyPr>
            <a:normAutofit/>
          </a:bodyPr>
          <a:lstStyle/>
          <a:p>
            <a:r>
              <a:rPr lang="zh-CN" altLang="en-US" sz="2600" dirty="0" smtClean="0"/>
              <a:t>根据发现的漏洞写出</a:t>
            </a:r>
            <a:r>
              <a:rPr lang="en-US" altLang="zh-CN" sz="2600" dirty="0" smtClean="0"/>
              <a:t>EXP</a:t>
            </a:r>
          </a:p>
          <a:p>
            <a:endParaRPr lang="en-US" altLang="zh-CN" sz="2600" dirty="0" smtClean="0"/>
          </a:p>
          <a:p>
            <a:r>
              <a:rPr lang="zh-CN" altLang="en-US" sz="2600" dirty="0" smtClean="0"/>
              <a:t>使用动态调试</a:t>
            </a:r>
            <a:r>
              <a:rPr lang="zh-CN" altLang="en-US" sz="2600" dirty="0"/>
              <a:t>验证</a:t>
            </a:r>
            <a:r>
              <a:rPr lang="zh-CN" altLang="en-US" sz="2600" dirty="0" smtClean="0"/>
              <a:t>流程确保准确</a:t>
            </a:r>
            <a:endParaRPr lang="en-US" altLang="zh-CN" sz="2600" dirty="0" smtClean="0"/>
          </a:p>
          <a:p>
            <a:endParaRPr lang="en-US" altLang="zh-CN" sz="2600" dirty="0" smtClean="0"/>
          </a:p>
          <a:p>
            <a:r>
              <a:rPr lang="zh-CN" altLang="en-US" sz="2600" dirty="0" smtClean="0"/>
              <a:t>在本地</a:t>
            </a:r>
            <a:r>
              <a:rPr lang="zh-CN" altLang="en-US" sz="2600" dirty="0"/>
              <a:t>以外的多个</a:t>
            </a:r>
            <a:r>
              <a:rPr lang="zh-CN" altLang="en-US" sz="2600" dirty="0" smtClean="0"/>
              <a:t>环境验证</a:t>
            </a:r>
            <a:r>
              <a:rPr lang="en-US" altLang="zh-CN" sz="2600" dirty="0" smtClean="0"/>
              <a:t>EXP</a:t>
            </a:r>
          </a:p>
          <a:p>
            <a:endParaRPr lang="en-US" altLang="zh-CN" sz="2600" dirty="0" smtClean="0"/>
          </a:p>
          <a:p>
            <a:r>
              <a:rPr lang="zh-CN" altLang="en-US" sz="2600" dirty="0" smtClean="0"/>
              <a:t>确认漏洞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11635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zh-CN" altLang="en-US" dirty="0" smtClean="0"/>
              <a:t>一：某科技</a:t>
            </a:r>
            <a:r>
              <a:rPr lang="zh-CN" altLang="en-US" dirty="0"/>
              <a:t>高危</a:t>
            </a:r>
            <a:r>
              <a:rPr lang="zh-CN" altLang="en-US" dirty="0" smtClean="0"/>
              <a:t>漏洞</a:t>
            </a:r>
            <a:r>
              <a:rPr lang="zh-CN" altLang="en-US" dirty="0"/>
              <a:t>影响用户安全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41119"/>
            <a:ext cx="8596668" cy="53818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$</a:t>
            </a:r>
            <a:r>
              <a:rPr lang="en-US" altLang="zh-CN" sz="2000" dirty="0"/>
              <a:t>file = $_FILES['avatar'];</a:t>
            </a:r>
          </a:p>
          <a:p>
            <a:pPr marL="0" indent="0">
              <a:buNone/>
            </a:pPr>
            <a:r>
              <a:rPr lang="en-US" altLang="zh-CN" sz="2000" dirty="0"/>
              <a:t>$type = $file['type'];</a:t>
            </a:r>
          </a:p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 = $file['</a:t>
            </a:r>
            <a:r>
              <a:rPr lang="en-US" altLang="zh-CN" sz="2000" dirty="0" err="1"/>
              <a:t>tmp_name</a:t>
            </a:r>
            <a:r>
              <a:rPr lang="en-US" altLang="zh-CN" sz="2000" dirty="0"/>
              <a:t>'];</a:t>
            </a:r>
          </a:p>
          <a:p>
            <a:pPr marL="0" indent="0">
              <a:buNone/>
            </a:pPr>
            <a:r>
              <a:rPr lang="en-US" altLang="zh-CN" sz="2000" dirty="0"/>
              <a:t>$name = $file['name'];</a:t>
            </a:r>
          </a:p>
          <a:p>
            <a:pPr marL="0" indent="0">
              <a:buNone/>
            </a:pPr>
            <a:r>
              <a:rPr lang="en-US" altLang="zh-CN" sz="2000" dirty="0"/>
              <a:t>$</a:t>
            </a:r>
            <a:r>
              <a:rPr lang="en-US" altLang="zh-CN" sz="2000" dirty="0" err="1"/>
              <a:t>ext</a:t>
            </a:r>
            <a:r>
              <a:rPr lang="en-US" altLang="zh-CN" sz="2000" dirty="0"/>
              <a:t>  = </a:t>
            </a:r>
            <a:r>
              <a:rPr lang="en-US" altLang="zh-CN" sz="2000" dirty="0" err="1"/>
              <a:t>strrchr</a:t>
            </a:r>
            <a:r>
              <a:rPr lang="en-US" altLang="zh-CN" sz="2000" dirty="0"/>
              <a:t>($name,'.');</a:t>
            </a:r>
          </a:p>
          <a:p>
            <a:pPr marL="0" indent="0">
              <a:buNone/>
            </a:pPr>
            <a:r>
              <a:rPr lang="en-US" altLang="zh-CN" sz="2000" dirty="0"/>
              <a:t>$data = </a:t>
            </a:r>
            <a:r>
              <a:rPr lang="en-US" altLang="zh-CN" sz="2000" dirty="0" err="1"/>
              <a:t>file_get_contents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);</a:t>
            </a:r>
          </a:p>
          <a:p>
            <a:pPr marL="0" indent="0">
              <a:buNone/>
            </a:pPr>
            <a:r>
              <a:rPr lang="en-US" altLang="zh-CN" sz="2000" dirty="0"/>
              <a:t>if($type == "image/gif" || $type == "image/jpeg" || $type == "image/</a:t>
            </a:r>
            <a:r>
              <a:rPr lang="en-US" altLang="zh-CN" sz="2000" dirty="0" err="1"/>
              <a:t>png</a:t>
            </a:r>
            <a:r>
              <a:rPr lang="en-US" altLang="zh-CN" sz="2000" dirty="0"/>
              <a:t>" &amp;&amp; !</a:t>
            </a:r>
            <a:r>
              <a:rPr lang="en-US" altLang="zh-CN" sz="2000" dirty="0" err="1"/>
              <a:t>preg_match</a:t>
            </a:r>
            <a:r>
              <a:rPr lang="en-US" altLang="zh-CN" sz="2000" dirty="0"/>
              <a:t>('~&lt;\?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~',$data))</a:t>
            </a:r>
          </a:p>
          <a:p>
            <a:pPr marL="0" indent="0">
              <a:buNone/>
            </a:pP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	echo 'Upload file success!';</a:t>
            </a:r>
          </a:p>
          <a:p>
            <a:pPr marL="0" indent="0">
              <a:buNone/>
            </a:pPr>
            <a:r>
              <a:rPr lang="en-US" altLang="zh-CN" sz="2000" dirty="0"/>
              <a:t>} else {</a:t>
            </a:r>
          </a:p>
          <a:p>
            <a:pPr marL="0" indent="0">
              <a:buNone/>
            </a:pPr>
            <a:r>
              <a:rPr lang="en-US" altLang="zh-CN" sz="2000" dirty="0"/>
              <a:t>	echo 'Upload file type error!';</a:t>
            </a:r>
          </a:p>
          <a:p>
            <a:pPr marL="0" indent="0">
              <a:buNone/>
            </a:pPr>
            <a:r>
              <a:rPr lang="en-US" altLang="zh-CN" sz="2000" dirty="0" smtClean="0"/>
              <a:t>}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837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实例二：某集团逻辑漏洞影响内网安全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02080"/>
            <a:ext cx="8596668" cy="51728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b="1" dirty="0" smtClean="0"/>
              <a:t>$</a:t>
            </a:r>
            <a:r>
              <a:rPr lang="en-US" altLang="zh-CN" sz="1600" b="1" dirty="0"/>
              <a:t>query = </a:t>
            </a:r>
            <a:r>
              <a:rPr lang="en-US" altLang="zh-CN" sz="1600" b="1" dirty="0" err="1"/>
              <a:t>mysql_query</a:t>
            </a:r>
            <a:r>
              <a:rPr lang="en-US" altLang="zh-CN" sz="1600" b="1" dirty="0"/>
              <a:t>("select </a:t>
            </a:r>
            <a:r>
              <a:rPr lang="en-US" altLang="zh-CN" sz="1600" b="1" dirty="0" err="1"/>
              <a:t>user,pass</a:t>
            </a:r>
            <a:r>
              <a:rPr lang="en-US" altLang="zh-CN" sz="1600" b="1" dirty="0"/>
              <a:t> from admin where user='$user'");</a:t>
            </a:r>
          </a:p>
          <a:p>
            <a:pPr marL="0" indent="0">
              <a:buNone/>
            </a:pPr>
            <a:r>
              <a:rPr lang="en-US" altLang="zh-CN" sz="1600" b="1" dirty="0"/>
              <a:t>$data = </a:t>
            </a:r>
            <a:r>
              <a:rPr lang="en-US" altLang="zh-CN" sz="1600" b="1" dirty="0" err="1"/>
              <a:t>mysql_fetch_assoc</a:t>
            </a:r>
            <a:r>
              <a:rPr lang="en-US" altLang="zh-CN" sz="1600" b="1" dirty="0"/>
              <a:t>($query);</a:t>
            </a:r>
          </a:p>
          <a:p>
            <a:pPr marL="0" indent="0">
              <a:buNone/>
            </a:pPr>
            <a:r>
              <a:rPr lang="en-US" altLang="zh-CN" sz="1600" b="1" dirty="0"/>
              <a:t>if($data)</a:t>
            </a:r>
          </a:p>
          <a:p>
            <a:pPr marL="0" indent="0">
              <a:buNone/>
            </a:pPr>
            <a:r>
              <a:rPr lang="en-US" altLang="zh-CN" sz="1600" b="1" dirty="0"/>
              <a:t>{</a:t>
            </a:r>
          </a:p>
          <a:p>
            <a:pPr marL="0" indent="0">
              <a:buNone/>
            </a:pPr>
            <a:r>
              <a:rPr lang="en-US" altLang="zh-CN" sz="1600" b="1" dirty="0"/>
              <a:t>	if($data['pass'] </a:t>
            </a:r>
            <a:r>
              <a:rPr lang="en-US" altLang="zh-CN" sz="1600" b="1" dirty="0" smtClean="0"/>
              <a:t>== </a:t>
            </a:r>
            <a:r>
              <a:rPr lang="en-US" altLang="zh-CN" sz="1600" b="1" dirty="0"/>
              <a:t>$pass)</a:t>
            </a:r>
          </a:p>
          <a:p>
            <a:pPr marL="0" indent="0">
              <a:buNone/>
            </a:pPr>
            <a:r>
              <a:rPr lang="en-US" altLang="zh-CN" sz="1600" b="1" dirty="0"/>
              <a:t>	{</a:t>
            </a:r>
          </a:p>
          <a:p>
            <a:pPr marL="0" indent="0">
              <a:buNone/>
            </a:pPr>
            <a:r>
              <a:rPr lang="en-US" altLang="zh-CN" sz="1600" b="1" dirty="0"/>
              <a:t>		echo </a:t>
            </a:r>
            <a:r>
              <a:rPr lang="en-US" altLang="zh-CN" sz="1600" b="1" dirty="0" smtClean="0"/>
              <a:t>‘Login success</a:t>
            </a:r>
            <a:r>
              <a:rPr lang="en-US" altLang="zh-CN" sz="1600" b="1" dirty="0"/>
              <a:t>.</a:t>
            </a:r>
            <a:r>
              <a:rPr lang="en-US" altLang="zh-CN" sz="1600" b="1" dirty="0" smtClean="0"/>
              <a:t>';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} else </a:t>
            </a:r>
          </a:p>
          <a:p>
            <a:pPr marL="0" indent="0">
              <a:buNone/>
            </a:pPr>
            <a:r>
              <a:rPr lang="en-US" altLang="zh-CN" sz="1600" b="1" dirty="0"/>
              <a:t>	{</a:t>
            </a:r>
          </a:p>
          <a:p>
            <a:pPr marL="0" indent="0">
              <a:buNone/>
            </a:pPr>
            <a:r>
              <a:rPr lang="en-US" altLang="zh-CN" sz="1600" b="1" dirty="0"/>
              <a:t>		echo 'Password </a:t>
            </a:r>
            <a:r>
              <a:rPr lang="en-US" altLang="zh-CN" sz="1600" b="1" dirty="0" smtClean="0"/>
              <a:t>wrong.';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	}</a:t>
            </a:r>
          </a:p>
          <a:p>
            <a:pPr marL="0" indent="0">
              <a:buNone/>
            </a:pPr>
            <a:r>
              <a:rPr lang="en-US" altLang="zh-CN" sz="1600" b="1" dirty="0"/>
              <a:t>} else {</a:t>
            </a:r>
          </a:p>
          <a:p>
            <a:pPr marL="0" indent="0">
              <a:buNone/>
            </a:pPr>
            <a:r>
              <a:rPr lang="en-US" altLang="zh-CN" sz="1600" b="1" dirty="0"/>
              <a:t>	echo 'Username does not </a:t>
            </a:r>
            <a:r>
              <a:rPr lang="en-US" altLang="zh-CN" sz="1600" b="1" dirty="0" smtClean="0"/>
              <a:t>exist.';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}</a:t>
            </a:r>
            <a:endParaRPr lang="en-US" altLang="zh-CN" sz="1600" b="1" dirty="0" smtClean="0"/>
          </a:p>
          <a:p>
            <a:pPr marL="0" indent="0">
              <a:buNone/>
            </a:pPr>
            <a:endParaRPr lang="en-US" altLang="zh-CN" sz="1600" b="1" dirty="0"/>
          </a:p>
          <a:p>
            <a:pPr marL="0" indent="0">
              <a:buNone/>
            </a:pPr>
            <a:endParaRPr lang="en-US" altLang="zh-CN" sz="1600" b="1" dirty="0" smtClean="0"/>
          </a:p>
          <a:p>
            <a:pPr marL="0" indent="0">
              <a:buNone/>
            </a:pPr>
            <a:endParaRPr lang="en-US" altLang="zh-CN" sz="1600" b="1" dirty="0"/>
          </a:p>
          <a:p>
            <a:pPr marL="0" indent="0">
              <a:buNone/>
            </a:pPr>
            <a:endParaRPr lang="en-US" altLang="zh-CN" sz="1600" b="1" dirty="0" smtClean="0"/>
          </a:p>
          <a:p>
            <a:pPr marL="0" indent="0">
              <a:buNone/>
            </a:pPr>
            <a:endParaRPr lang="en-US" altLang="zh-CN" sz="1600" b="1" dirty="0"/>
          </a:p>
          <a:p>
            <a:pPr marL="0" indent="0">
              <a:buNone/>
            </a:pPr>
            <a:endParaRPr lang="en-US" altLang="zh-CN" sz="1600" b="1" dirty="0" smtClean="0"/>
          </a:p>
          <a:p>
            <a:pPr marL="0" indent="0">
              <a:buNone/>
            </a:pPr>
            <a:endParaRPr lang="en-US" altLang="zh-CN" sz="1600" b="1" dirty="0"/>
          </a:p>
          <a:p>
            <a:pPr marL="0" indent="0">
              <a:buNone/>
            </a:pPr>
            <a:endParaRPr lang="en-US" altLang="zh-CN" sz="1600" b="1" dirty="0" smtClean="0"/>
          </a:p>
          <a:p>
            <a:pPr marL="0" indent="0">
              <a:buNone/>
            </a:pPr>
            <a:endParaRPr lang="en-US" altLang="zh-CN" sz="1600" b="1" dirty="0"/>
          </a:p>
          <a:p>
            <a:pPr marL="0" indent="0">
              <a:buNone/>
            </a:pPr>
            <a:endParaRPr lang="en-US" altLang="zh-CN" sz="1600" b="1" dirty="0" smtClean="0"/>
          </a:p>
          <a:p>
            <a:pPr marL="0" indent="0">
              <a:buNone/>
            </a:pPr>
            <a:endParaRPr lang="en-US" altLang="zh-CN" sz="1600" b="1" dirty="0"/>
          </a:p>
          <a:p>
            <a:pPr marL="0" indent="0">
              <a:buNone/>
            </a:pPr>
            <a:endParaRPr lang="en-US" altLang="zh-CN" sz="1600" b="1" dirty="0" smtClean="0"/>
          </a:p>
          <a:p>
            <a:pPr marL="0" indent="0">
              <a:buNone/>
            </a:pPr>
            <a:endParaRPr lang="en-US" altLang="zh-CN" sz="1600" b="1" dirty="0" smtClean="0"/>
          </a:p>
          <a:p>
            <a:pPr marL="0" indent="0">
              <a:buNone/>
            </a:pPr>
            <a:endParaRPr lang="en-US" altLang="zh-CN" sz="1600" b="1" dirty="0" smtClean="0"/>
          </a:p>
          <a:p>
            <a:pPr marL="0" indent="0">
              <a:buNone/>
            </a:pPr>
            <a:endParaRPr lang="en-US" altLang="zh-CN" sz="1600" b="1" dirty="0" smtClean="0"/>
          </a:p>
          <a:p>
            <a:pPr marL="0" indent="0">
              <a:buNone/>
            </a:pPr>
            <a:endParaRPr lang="en-US" altLang="zh-CN" sz="1600" b="1" dirty="0"/>
          </a:p>
          <a:p>
            <a:pPr marL="0" indent="0">
              <a:buNone/>
            </a:pPr>
            <a:endParaRPr lang="en-US" altLang="zh-CN" sz="1600" b="1" dirty="0" smtClean="0"/>
          </a:p>
          <a:p>
            <a:pPr marL="0" indent="0">
              <a:buNone/>
            </a:pP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52495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zh-CN" altLang="en-US" dirty="0"/>
              <a:t>延伸</a:t>
            </a:r>
            <a:r>
              <a:rPr lang="en-US" altLang="zh-CN" dirty="0" smtClean="0"/>
              <a:t>:</a:t>
            </a:r>
            <a:r>
              <a:rPr lang="zh-CN" altLang="en-US" dirty="0" smtClean="0"/>
              <a:t>注意执行时间、响应包是否相同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32411"/>
            <a:ext cx="8596668" cy="47089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$query = </a:t>
            </a:r>
            <a:r>
              <a:rPr lang="en-US" altLang="zh-CN" b="1" dirty="0" err="1"/>
              <a:t>mysql_query</a:t>
            </a:r>
            <a:r>
              <a:rPr lang="en-US" altLang="zh-CN" b="1" dirty="0"/>
              <a:t>("select </a:t>
            </a:r>
            <a:r>
              <a:rPr lang="en-US" altLang="zh-CN" b="1" dirty="0" err="1"/>
              <a:t>user,pass</a:t>
            </a:r>
            <a:r>
              <a:rPr lang="en-US" altLang="zh-CN" b="1" dirty="0"/>
              <a:t> from admin where user='$user'");</a:t>
            </a:r>
          </a:p>
          <a:p>
            <a:pPr marL="0" indent="0">
              <a:buNone/>
            </a:pPr>
            <a:r>
              <a:rPr lang="en-US" altLang="zh-CN" b="1" dirty="0"/>
              <a:t>$data = </a:t>
            </a:r>
            <a:r>
              <a:rPr lang="en-US" altLang="zh-CN" b="1" dirty="0" err="1"/>
              <a:t>mysql_fetch_assoc</a:t>
            </a:r>
            <a:r>
              <a:rPr lang="en-US" altLang="zh-CN" b="1" dirty="0"/>
              <a:t>($query);</a:t>
            </a:r>
          </a:p>
          <a:p>
            <a:pPr marL="0" indent="0">
              <a:buNone/>
            </a:pPr>
            <a:r>
              <a:rPr lang="en-US" altLang="zh-CN" b="1" dirty="0"/>
              <a:t>if($data)</a:t>
            </a:r>
          </a:p>
          <a:p>
            <a:pPr marL="0" indent="0">
              <a:buNone/>
            </a:pPr>
            <a:r>
              <a:rPr lang="en-US" altLang="zh-CN" b="1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	if($data['pass'] == $pass)</a:t>
            </a:r>
          </a:p>
          <a:p>
            <a:pPr marL="0" indent="0">
              <a:buNone/>
            </a:pPr>
            <a:r>
              <a:rPr lang="en-US" altLang="zh-CN" b="1" dirty="0"/>
              <a:t>	{</a:t>
            </a:r>
          </a:p>
          <a:p>
            <a:pPr marL="0" indent="0">
              <a:buNone/>
            </a:pPr>
            <a:r>
              <a:rPr lang="en-US" altLang="zh-CN" b="1" dirty="0"/>
              <a:t>		echo </a:t>
            </a:r>
            <a:r>
              <a:rPr lang="en-US" altLang="zh-CN" b="1"/>
              <a:t>'Login </a:t>
            </a:r>
            <a:r>
              <a:rPr lang="en-US" altLang="zh-CN" b="1" smtClean="0"/>
              <a:t>success';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	} else</a:t>
            </a:r>
          </a:p>
          <a:p>
            <a:pPr marL="0" indent="0">
              <a:buNone/>
            </a:pPr>
            <a:r>
              <a:rPr lang="en-US" altLang="zh-CN" b="1" dirty="0"/>
              <a:t>	{</a:t>
            </a:r>
          </a:p>
          <a:p>
            <a:pPr marL="0" indent="0">
              <a:buNone/>
            </a:pPr>
            <a:r>
              <a:rPr lang="en-US" altLang="zh-CN" b="1" dirty="0"/>
              <a:t>		echo 'Invalid username or password ';</a:t>
            </a:r>
          </a:p>
          <a:p>
            <a:pPr marL="0" indent="0">
              <a:buNone/>
            </a:pPr>
            <a:r>
              <a:rPr lang="en-US" altLang="zh-CN" b="1" dirty="0"/>
              <a:t>	}</a:t>
            </a:r>
          </a:p>
          <a:p>
            <a:pPr marL="0" indent="0">
              <a:buNone/>
            </a:pPr>
            <a:r>
              <a:rPr lang="en-US" altLang="zh-CN" b="1" dirty="0"/>
              <a:t>} else {</a:t>
            </a:r>
          </a:p>
          <a:p>
            <a:pPr marL="0" indent="0">
              <a:buNone/>
            </a:pPr>
            <a:r>
              <a:rPr lang="en-US" altLang="zh-CN" b="1" dirty="0"/>
              <a:t>	echo 'Invalid username or password';</a:t>
            </a:r>
          </a:p>
          <a:p>
            <a:pPr marL="0" indent="0">
              <a:buNone/>
            </a:pPr>
            <a:r>
              <a:rPr lang="en-US" altLang="zh-CN" b="1" dirty="0"/>
              <a:t>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26880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3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1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关于我</a:t>
            </a:r>
            <a:r>
              <a:rPr lang="en-US" altLang="zh-CN" sz="6000" dirty="0"/>
              <a:t>	</a:t>
            </a:r>
            <a:r>
              <a:rPr lang="en-US" altLang="zh-CN" sz="6000" dirty="0" smtClean="0"/>
              <a:t>			Chora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程序猿</a:t>
            </a:r>
            <a:endParaRPr lang="en-US" altLang="zh-CN" sz="4800" dirty="0" smtClean="0"/>
          </a:p>
          <a:p>
            <a:pPr marL="0" indent="0">
              <a:buNone/>
            </a:pPr>
            <a:r>
              <a:rPr lang="en-US" altLang="zh-CN" sz="4800" dirty="0" smtClean="0"/>
              <a:t>PHP</a:t>
            </a:r>
          </a:p>
          <a:p>
            <a:pPr marL="0" indent="0">
              <a:buNone/>
            </a:pPr>
            <a:r>
              <a:rPr lang="en-US" altLang="zh-CN" sz="4800" dirty="0" smtClean="0"/>
              <a:t>JAVA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4800" dirty="0"/>
              <a:t>白帽子</a:t>
            </a:r>
            <a:endParaRPr lang="en-US" altLang="zh-CN" sz="4800" dirty="0" smtClean="0"/>
          </a:p>
          <a:p>
            <a:pPr marL="0" indent="0">
              <a:buNone/>
            </a:pPr>
            <a:r>
              <a:rPr lang="zh-CN" altLang="en-US" sz="4800" dirty="0" smtClean="0"/>
              <a:t>渗透测试</a:t>
            </a:r>
            <a:endParaRPr lang="en-US" altLang="zh-CN" sz="4800" dirty="0" smtClean="0"/>
          </a:p>
          <a:p>
            <a:pPr marL="0" indent="0">
              <a:buNone/>
            </a:pPr>
            <a:r>
              <a:rPr lang="zh-CN" altLang="en-US" sz="4800" dirty="0" smtClean="0"/>
              <a:t>代码审计</a:t>
            </a:r>
            <a:endParaRPr lang="en-US" altLang="zh-CN" sz="4800" dirty="0" smtClean="0"/>
          </a:p>
          <a:p>
            <a:pPr marL="0" indent="0">
              <a:buNone/>
            </a:pP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440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452846"/>
            <a:ext cx="8596668" cy="1320800"/>
          </a:xfrm>
        </p:spPr>
        <p:txBody>
          <a:bodyPr/>
          <a:lstStyle/>
          <a:p>
            <a:r>
              <a:rPr lang="zh-CN" altLang="en-US" smtClean="0"/>
              <a:t>实例三：某</a:t>
            </a:r>
            <a:r>
              <a:rPr lang="zh-CN" altLang="en-US" dirty="0" smtClean="0"/>
              <a:t>金融集团另类任意充值漏洞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201783"/>
            <a:ext cx="9337523" cy="5364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b="1" dirty="0"/>
              <a:t>$</a:t>
            </a:r>
            <a:r>
              <a:rPr lang="en-US" altLang="zh-CN" sz="1600" b="1" dirty="0" err="1"/>
              <a:t>total_money</a:t>
            </a:r>
            <a:r>
              <a:rPr lang="en-US" altLang="zh-CN" sz="1600" b="1" dirty="0"/>
              <a:t> = 0.02;</a:t>
            </a:r>
          </a:p>
          <a:p>
            <a:pPr marL="0" indent="0">
              <a:buNone/>
            </a:pPr>
            <a:r>
              <a:rPr lang="en-US" altLang="zh-CN" sz="1600" b="1" dirty="0"/>
              <a:t>$amount = </a:t>
            </a:r>
            <a:r>
              <a:rPr lang="en-US" altLang="zh-CN" sz="1600" b="1" dirty="0" err="1"/>
              <a:t>isset</a:t>
            </a:r>
            <a:r>
              <a:rPr lang="en-US" altLang="zh-CN" sz="1600" b="1" dirty="0"/>
              <a:t>($_POST['amount'])?</a:t>
            </a:r>
            <a:r>
              <a:rPr lang="en-US" altLang="zh-CN" sz="1600" b="1" dirty="0" err="1"/>
              <a:t>floatval</a:t>
            </a:r>
            <a:r>
              <a:rPr lang="en-US" altLang="zh-CN" sz="1600" b="1" dirty="0"/>
              <a:t>($_POST['amount']):0.00; //$amount=0.005</a:t>
            </a:r>
          </a:p>
          <a:p>
            <a:pPr marL="0" indent="0">
              <a:buNone/>
            </a:pPr>
            <a:r>
              <a:rPr lang="en-US" altLang="zh-CN" sz="1600" b="1" dirty="0"/>
              <a:t>if($</a:t>
            </a:r>
            <a:r>
              <a:rPr lang="en-US" altLang="zh-CN" sz="1600" b="1" dirty="0" err="1"/>
              <a:t>total_money</a:t>
            </a:r>
            <a:r>
              <a:rPr lang="en-US" altLang="zh-CN" sz="1600" b="1" dirty="0"/>
              <a:t> &gt; 0.00 &amp;&amp; $amount &gt; 0.00)</a:t>
            </a:r>
          </a:p>
          <a:p>
            <a:pPr marL="0" indent="0">
              <a:buNone/>
            </a:pPr>
            <a:r>
              <a:rPr lang="en-US" altLang="zh-CN" sz="1600" b="1" dirty="0"/>
              <a:t>{</a:t>
            </a:r>
          </a:p>
          <a:p>
            <a:pPr marL="0" indent="0">
              <a:buNone/>
            </a:pPr>
            <a:r>
              <a:rPr lang="en-US" altLang="zh-CN" sz="1600" b="1" dirty="0"/>
              <a:t>	$</a:t>
            </a:r>
            <a:r>
              <a:rPr lang="en-US" altLang="zh-CN" sz="1600" b="1" dirty="0" err="1"/>
              <a:t>total_money</a:t>
            </a:r>
            <a:r>
              <a:rPr lang="en-US" altLang="zh-CN" sz="1600" b="1" dirty="0"/>
              <a:t>  = round($</a:t>
            </a:r>
            <a:r>
              <a:rPr lang="en-US" altLang="zh-CN" sz="1600" b="1" dirty="0" err="1"/>
              <a:t>total_money</a:t>
            </a:r>
            <a:r>
              <a:rPr lang="en-US" altLang="zh-CN" sz="1600" b="1" dirty="0"/>
              <a:t>-$amount);//$</a:t>
            </a:r>
            <a:r>
              <a:rPr lang="en-US" altLang="zh-CN" sz="1600" b="1" dirty="0" err="1"/>
              <a:t>total_money</a:t>
            </a:r>
            <a:r>
              <a:rPr lang="en-US" altLang="zh-CN" sz="1600" b="1" dirty="0"/>
              <a:t>=0.02-0.005=0.015≈0.02</a:t>
            </a:r>
          </a:p>
          <a:p>
            <a:pPr marL="0" indent="0">
              <a:buNone/>
            </a:pPr>
            <a:r>
              <a:rPr lang="en-US" altLang="zh-CN" sz="1600" b="1" dirty="0"/>
              <a:t>	$</a:t>
            </a:r>
            <a:r>
              <a:rPr lang="en-US" altLang="zh-CN" sz="1600" b="1" dirty="0" err="1"/>
              <a:t>freeze_money</a:t>
            </a:r>
            <a:r>
              <a:rPr lang="en-US" altLang="zh-CN" sz="1600" b="1" dirty="0"/>
              <a:t> = round($amount);//$</a:t>
            </a:r>
            <a:r>
              <a:rPr lang="en-US" altLang="zh-CN" sz="1600" b="1" dirty="0" err="1"/>
              <a:t>freeze_money</a:t>
            </a:r>
            <a:r>
              <a:rPr lang="en-US" altLang="zh-CN" sz="1600" b="1" dirty="0"/>
              <a:t>=0.005≈0.01</a:t>
            </a:r>
          </a:p>
          <a:p>
            <a:pPr marL="0" indent="0">
              <a:buNone/>
            </a:pPr>
            <a:r>
              <a:rPr lang="en-US" altLang="zh-CN" sz="1600" b="1" dirty="0"/>
              <a:t>} else {</a:t>
            </a:r>
          </a:p>
          <a:p>
            <a:pPr marL="0" indent="0">
              <a:buNone/>
            </a:pPr>
            <a:r>
              <a:rPr lang="en-US" altLang="zh-CN" sz="1600" b="1" dirty="0"/>
              <a:t>	echo 'error';</a:t>
            </a:r>
          </a:p>
          <a:p>
            <a:pPr marL="0" indent="0">
              <a:buNone/>
            </a:pPr>
            <a:r>
              <a:rPr lang="en-US" altLang="zh-CN" sz="1600" b="1" dirty="0"/>
              <a:t>}</a:t>
            </a:r>
          </a:p>
          <a:p>
            <a:pPr marL="0" indent="0">
              <a:buNone/>
            </a:pPr>
            <a:r>
              <a:rPr lang="en-US" altLang="zh-CN" sz="1600" b="1" dirty="0"/>
              <a:t>$</a:t>
            </a:r>
            <a:r>
              <a:rPr lang="en-US" altLang="zh-CN" sz="1600" b="1" dirty="0" err="1"/>
              <a:t>tx</a:t>
            </a:r>
            <a:r>
              <a:rPr lang="en-US" altLang="zh-CN" sz="1600" b="1" dirty="0"/>
              <a:t> = 'fail';</a:t>
            </a:r>
          </a:p>
          <a:p>
            <a:pPr marL="0" indent="0">
              <a:buNone/>
            </a:pPr>
            <a:r>
              <a:rPr lang="en-US" altLang="zh-CN" sz="1600" b="1" dirty="0"/>
              <a:t>if($</a:t>
            </a:r>
            <a:r>
              <a:rPr lang="en-US" altLang="zh-CN" sz="1600" b="1" dirty="0" err="1"/>
              <a:t>tx</a:t>
            </a:r>
            <a:r>
              <a:rPr lang="en-US" altLang="zh-CN" sz="1600" b="1" dirty="0"/>
              <a:t> == 'fail')</a:t>
            </a:r>
          </a:p>
          <a:p>
            <a:pPr marL="0" indent="0">
              <a:buNone/>
            </a:pPr>
            <a:r>
              <a:rPr lang="en-US" altLang="zh-CN" sz="1600" b="1" dirty="0"/>
              <a:t>{</a:t>
            </a:r>
          </a:p>
          <a:p>
            <a:pPr marL="0" indent="0">
              <a:buNone/>
            </a:pPr>
            <a:r>
              <a:rPr lang="en-US" altLang="zh-CN" sz="1600" b="1" dirty="0"/>
              <a:t>	$</a:t>
            </a:r>
            <a:r>
              <a:rPr lang="en-US" altLang="zh-CN" sz="1600" b="1" dirty="0" err="1"/>
              <a:t>total_money</a:t>
            </a:r>
            <a:r>
              <a:rPr lang="en-US" altLang="zh-CN" sz="1600" b="1" dirty="0"/>
              <a:t> = $</a:t>
            </a:r>
            <a:r>
              <a:rPr lang="en-US" altLang="zh-CN" sz="1600" b="1" dirty="0" err="1"/>
              <a:t>total_money</a:t>
            </a:r>
            <a:r>
              <a:rPr lang="en-US" altLang="zh-CN" sz="1600" b="1" dirty="0"/>
              <a:t> + $</a:t>
            </a:r>
            <a:r>
              <a:rPr lang="en-US" altLang="zh-CN" sz="1600" b="1" dirty="0" err="1"/>
              <a:t>freeze_money</a:t>
            </a:r>
            <a:r>
              <a:rPr lang="en-US" altLang="zh-CN" sz="1600" b="1" dirty="0"/>
              <a:t>;//$</a:t>
            </a:r>
            <a:r>
              <a:rPr lang="en-US" altLang="zh-CN" sz="1600" b="1" dirty="0" err="1"/>
              <a:t>total_money</a:t>
            </a:r>
            <a:r>
              <a:rPr lang="en-US" altLang="zh-CN" sz="1600" b="1" dirty="0"/>
              <a:t>=0.02+0.01=0.03</a:t>
            </a:r>
          </a:p>
          <a:p>
            <a:pPr marL="0" indent="0">
              <a:buNone/>
            </a:pPr>
            <a:r>
              <a:rPr lang="en-US" altLang="zh-CN" sz="1600" b="1" dirty="0"/>
              <a:t>}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90262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6544" y="1457404"/>
            <a:ext cx="8596668" cy="4603762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简单易懂</a:t>
            </a:r>
            <a:endParaRPr lang="en-US" altLang="zh-CN" sz="3600" dirty="0" smtClean="0"/>
          </a:p>
          <a:p>
            <a:r>
              <a:rPr lang="zh-CN" altLang="en-US" sz="3600" dirty="0" smtClean="0"/>
              <a:t>最小特权</a:t>
            </a:r>
            <a:endParaRPr lang="en-US" altLang="zh-CN" sz="3600" dirty="0" smtClean="0"/>
          </a:p>
          <a:p>
            <a:r>
              <a:rPr lang="zh-CN" altLang="en-US" sz="3600" dirty="0" smtClean="0"/>
              <a:t>拒绝信任</a:t>
            </a:r>
            <a:endParaRPr lang="en-US" altLang="zh-CN" sz="3600" dirty="0" smtClean="0"/>
          </a:p>
          <a:p>
            <a:r>
              <a:rPr lang="zh-CN" altLang="en-US" sz="3600" dirty="0" smtClean="0"/>
              <a:t>验证输入</a:t>
            </a:r>
            <a:endParaRPr lang="en-US" altLang="zh-CN" sz="3600" dirty="0" smtClean="0"/>
          </a:p>
          <a:p>
            <a:r>
              <a:rPr lang="zh-CN" altLang="en-US" sz="3600" dirty="0" smtClean="0"/>
              <a:t>净化输出</a:t>
            </a:r>
            <a:endParaRPr lang="en-US" altLang="zh-CN" sz="3600" dirty="0" smtClean="0"/>
          </a:p>
          <a:p>
            <a:r>
              <a:rPr lang="zh-CN" altLang="en-US" sz="3600" dirty="0" smtClean="0"/>
              <a:t>故障处理</a:t>
            </a:r>
            <a:endParaRPr lang="en-US" altLang="zh-CN" sz="3600" dirty="0" smtClean="0"/>
          </a:p>
          <a:p>
            <a:r>
              <a:rPr lang="zh-CN" altLang="en-US" sz="3600" dirty="0" smtClean="0"/>
              <a:t>统一编码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473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9600" dirty="0" smtClean="0"/>
              <a:t>谢谢观看！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18012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8956" y="470262"/>
            <a:ext cx="8596668" cy="661852"/>
          </a:xfrm>
        </p:spPr>
        <p:txBody>
          <a:bodyPr>
            <a:normAutofit/>
          </a:bodyPr>
          <a:lstStyle/>
          <a:p>
            <a:r>
              <a:rPr lang="zh-CN" altLang="en-US" dirty="0"/>
              <a:t>文盲</a:t>
            </a:r>
            <a:r>
              <a:rPr lang="zh-CN" altLang="en-US" dirty="0" smtClean="0"/>
              <a:t>的自学经历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956" y="1341119"/>
            <a:ext cx="8693089" cy="4990011"/>
          </a:xfrm>
        </p:spPr>
        <p:txBody>
          <a:bodyPr>
            <a:normAutofit/>
          </a:bodyPr>
          <a:lstStyle/>
          <a:p>
            <a:r>
              <a:rPr lang="zh-CN" altLang="en-US" sz="2600" dirty="0" smtClean="0"/>
              <a:t>自己所谓的代码审计之初体验（瞎找） </a:t>
            </a:r>
            <a:r>
              <a:rPr lang="en-US" altLang="zh-CN" sz="2600" dirty="0" smtClean="0"/>
              <a:t>10</a:t>
            </a:r>
            <a:r>
              <a:rPr lang="zh-CN" altLang="en-US" sz="2600" dirty="0" smtClean="0"/>
              <a:t>年</a:t>
            </a:r>
            <a:endParaRPr lang="en-US" altLang="zh-CN" sz="2600" dirty="0"/>
          </a:p>
          <a:p>
            <a:pPr marL="0" indent="0">
              <a:buNone/>
            </a:pPr>
            <a:r>
              <a:rPr lang="zh-CN" altLang="en-US" sz="2600" dirty="0"/>
              <a:t>常用</a:t>
            </a:r>
            <a:r>
              <a:rPr lang="zh-CN" altLang="en-US" sz="2600" dirty="0" smtClean="0"/>
              <a:t>语法</a:t>
            </a:r>
            <a:r>
              <a:rPr lang="zh-CN" altLang="en-US" sz="2600" dirty="0"/>
              <a:t>、函数不</a:t>
            </a:r>
            <a:r>
              <a:rPr lang="zh-CN" altLang="en-US" sz="2600" dirty="0" smtClean="0"/>
              <a:t>懂百度</a:t>
            </a:r>
            <a:r>
              <a:rPr lang="zh-CN" altLang="en-US" sz="2600" dirty="0"/>
              <a:t>谷</a:t>
            </a:r>
            <a:r>
              <a:rPr lang="zh-CN" altLang="en-US" sz="2600" dirty="0" smtClean="0"/>
              <a:t>歌</a:t>
            </a:r>
            <a:r>
              <a:rPr lang="en-US" altLang="zh-CN" sz="2600" dirty="0" smtClean="0"/>
              <a:t>【</a:t>
            </a:r>
            <a:r>
              <a:rPr lang="en-US" altLang="zh-CN" sz="2600" dirty="0" err="1" smtClean="0"/>
              <a:t>Oask</a:t>
            </a:r>
            <a:r>
              <a:rPr lang="zh-CN" altLang="en-US" sz="2600" dirty="0" smtClean="0"/>
              <a:t>（</a:t>
            </a:r>
            <a:r>
              <a:rPr lang="en-US" altLang="zh-CN" sz="2600" dirty="0" smtClean="0"/>
              <a:t>asp) 	</a:t>
            </a:r>
            <a:r>
              <a:rPr lang="en-US" altLang="zh-CN" sz="2600" dirty="0" err="1" smtClean="0"/>
              <a:t>hdwiki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php</a:t>
            </a:r>
            <a:r>
              <a:rPr lang="en-US" altLang="zh-CN" sz="2600" dirty="0" smtClean="0"/>
              <a:t>) 】</a:t>
            </a:r>
          </a:p>
          <a:p>
            <a:r>
              <a:rPr lang="zh-CN" altLang="en-US" sz="2600" dirty="0"/>
              <a:t>自己所谓的</a:t>
            </a:r>
            <a:r>
              <a:rPr lang="zh-CN" altLang="en-US" sz="2600" dirty="0" smtClean="0"/>
              <a:t>代码审计再体验（比对着书瞎找）</a:t>
            </a:r>
            <a:r>
              <a:rPr lang="en-US" altLang="zh-CN" sz="2600" dirty="0" smtClean="0"/>
              <a:t>12</a:t>
            </a:r>
            <a:r>
              <a:rPr lang="zh-CN" altLang="en-US" sz="2600" dirty="0" smtClean="0"/>
              <a:t>年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sz="2600" dirty="0" smtClean="0"/>
              <a:t>常用语法</a:t>
            </a:r>
            <a:r>
              <a:rPr lang="zh-CN" altLang="en-US" sz="2600" dirty="0"/>
              <a:t>、</a:t>
            </a:r>
            <a:r>
              <a:rPr lang="zh-CN" altLang="en-US" sz="2600" dirty="0" smtClean="0"/>
              <a:t>函数已百度</a:t>
            </a:r>
            <a:r>
              <a:rPr lang="zh-CN" altLang="en-US" sz="2600" dirty="0"/>
              <a:t>谷歌</a:t>
            </a:r>
            <a:r>
              <a:rPr lang="zh-CN" altLang="en-US" sz="2600" dirty="0" smtClean="0"/>
              <a:t>的记得一大半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sz="2600" dirty="0" smtClean="0"/>
              <a:t>黑客手册、暗组工具包，精通脚本黑客全本（代码审计）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sz="2600" dirty="0" smtClean="0"/>
              <a:t>多多返利</a:t>
            </a:r>
            <a:r>
              <a:rPr lang="en-US" altLang="zh-CN" sz="2600" dirty="0" smtClean="0"/>
              <a:t>	B2BBuiler </a:t>
            </a:r>
            <a:r>
              <a:rPr lang="zh-CN" altLang="en-US" sz="2600" dirty="0" smtClean="0"/>
              <a:t>杰奇等</a:t>
            </a:r>
            <a:endParaRPr lang="en-US" altLang="zh-CN" sz="2600" dirty="0" smtClean="0"/>
          </a:p>
          <a:p>
            <a:r>
              <a:rPr lang="zh-CN" altLang="en-US" sz="2600" dirty="0" smtClean="0"/>
              <a:t>进军乌云娱乐圈（入门真正的代码审计）</a:t>
            </a:r>
            <a:r>
              <a:rPr lang="en-US" altLang="zh-CN" sz="2600" dirty="0" smtClean="0"/>
              <a:t>13</a:t>
            </a:r>
            <a:r>
              <a:rPr lang="zh-CN" altLang="en-US" sz="2600" dirty="0" smtClean="0"/>
              <a:t>年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sz="2600" dirty="0" smtClean="0"/>
              <a:t>任务：每个月至少分析两套程序，每个月至少</a:t>
            </a:r>
            <a:r>
              <a:rPr lang="en-US" altLang="zh-CN" sz="2600" dirty="0" smtClean="0"/>
              <a:t>3</a:t>
            </a:r>
            <a:r>
              <a:rPr lang="zh-CN" altLang="en-US" sz="2600" dirty="0" smtClean="0"/>
              <a:t>个高危漏洞</a:t>
            </a:r>
            <a:endParaRPr lang="en-US" altLang="zh-CN" sz="2600" dirty="0" smtClean="0"/>
          </a:p>
          <a:p>
            <a:r>
              <a:rPr lang="zh-CN" altLang="en-US" sz="2600" dirty="0" smtClean="0"/>
              <a:t>不断学习，不断总结、改进自己的审计方法 </a:t>
            </a:r>
            <a:r>
              <a:rPr lang="en-US" altLang="zh-CN" sz="2600" dirty="0" smtClean="0"/>
              <a:t>14</a:t>
            </a:r>
            <a:r>
              <a:rPr lang="zh-CN" altLang="en-US" sz="2600" dirty="0" smtClean="0"/>
              <a:t>年</a:t>
            </a: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5506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3" y="391886"/>
            <a:ext cx="8596668" cy="635726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推荐的学习过程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333" y="1132114"/>
            <a:ext cx="8997890" cy="5599612"/>
          </a:xfrm>
        </p:spPr>
        <p:txBody>
          <a:bodyPr>
            <a:noAutofit/>
          </a:bodyPr>
          <a:lstStyle/>
          <a:p>
            <a:r>
              <a:rPr lang="zh-CN" altLang="en-US" sz="2600" dirty="0"/>
              <a:t>语言</a:t>
            </a:r>
            <a:r>
              <a:rPr lang="zh-CN" altLang="en-US" sz="2600" dirty="0" smtClean="0"/>
              <a:t>基础知识（</a:t>
            </a:r>
            <a:r>
              <a:rPr lang="en-US" altLang="zh-CN" sz="2600" dirty="0"/>
              <a:t> </a:t>
            </a:r>
            <a:r>
              <a:rPr lang="en-US" altLang="zh-CN" sz="2600" dirty="0" err="1" smtClean="0"/>
              <a:t>php</a:t>
            </a:r>
            <a:r>
              <a:rPr lang="zh-CN" altLang="en-US" sz="2600" dirty="0" smtClean="0"/>
              <a:t>基本语法、函数，</a:t>
            </a:r>
            <a:r>
              <a:rPr lang="en-US" altLang="zh-CN" sz="2600" dirty="0" err="1" smtClean="0"/>
              <a:t>mysql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基本操作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 smtClean="0">
                <a:solidFill>
                  <a:srgbClr val="FF0000"/>
                </a:solidFill>
              </a:rPr>
              <a:t>   【</a:t>
            </a:r>
            <a:r>
              <a:rPr lang="zh-CN" altLang="en-US" sz="2600" dirty="0" smtClean="0">
                <a:solidFill>
                  <a:srgbClr val="FF0000"/>
                </a:solidFill>
              </a:rPr>
              <a:t>参考资料</a:t>
            </a:r>
            <a:r>
              <a:rPr lang="en-US" altLang="zh-CN" sz="2600" dirty="0" smtClean="0">
                <a:solidFill>
                  <a:srgbClr val="FF0000"/>
                </a:solidFill>
              </a:rPr>
              <a:t>a</a:t>
            </a:r>
            <a:r>
              <a:rPr lang="zh-CN" altLang="en-US" sz="2600" dirty="0" smtClean="0">
                <a:solidFill>
                  <a:srgbClr val="FF0000"/>
                </a:solidFill>
              </a:rPr>
              <a:t>、</a:t>
            </a:r>
            <a:r>
              <a:rPr lang="en-US" altLang="zh-CN" sz="2600" dirty="0" smtClean="0">
                <a:solidFill>
                  <a:srgbClr val="FF0000"/>
                </a:solidFill>
              </a:rPr>
              <a:t>c】</a:t>
            </a:r>
          </a:p>
          <a:p>
            <a:r>
              <a:rPr lang="zh-CN" altLang="en-US" sz="2600" dirty="0" smtClean="0"/>
              <a:t>常见漏洞类型（</a:t>
            </a:r>
            <a:r>
              <a:rPr lang="en-US" altLang="zh-CN" sz="2600" dirty="0" smtClean="0"/>
              <a:t>SQL</a:t>
            </a:r>
            <a:r>
              <a:rPr lang="zh-CN" altLang="en-US" sz="2600" dirty="0" smtClean="0"/>
              <a:t>注入、文件包含等）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 smtClean="0"/>
              <a:t>   </a:t>
            </a:r>
            <a:r>
              <a:rPr lang="en-US" altLang="zh-CN" sz="2600" dirty="0" smtClean="0">
                <a:solidFill>
                  <a:srgbClr val="FF0000"/>
                </a:solidFill>
              </a:rPr>
              <a:t>【</a:t>
            </a:r>
            <a:r>
              <a:rPr lang="zh-CN" altLang="en-US" sz="2600" dirty="0" smtClean="0">
                <a:solidFill>
                  <a:srgbClr val="FF0000"/>
                </a:solidFill>
              </a:rPr>
              <a:t>参考资料</a:t>
            </a:r>
            <a:r>
              <a:rPr lang="en-US" altLang="zh-CN" sz="2600" dirty="0" smtClean="0">
                <a:solidFill>
                  <a:srgbClr val="FF0000"/>
                </a:solidFill>
              </a:rPr>
              <a:t>1</a:t>
            </a:r>
            <a:r>
              <a:rPr lang="zh-CN" altLang="en-US" sz="2600" dirty="0" smtClean="0">
                <a:solidFill>
                  <a:srgbClr val="FF0000"/>
                </a:solidFill>
              </a:rPr>
              <a:t>、</a:t>
            </a:r>
            <a:r>
              <a:rPr lang="en-US" altLang="zh-CN" sz="2600" dirty="0" smtClean="0">
                <a:solidFill>
                  <a:srgbClr val="FF0000"/>
                </a:solidFill>
              </a:rPr>
              <a:t>3</a:t>
            </a:r>
            <a:r>
              <a:rPr lang="zh-CN" altLang="en-US" sz="2600" dirty="0" smtClean="0">
                <a:solidFill>
                  <a:srgbClr val="FF0000"/>
                </a:solidFill>
              </a:rPr>
              <a:t>、</a:t>
            </a:r>
            <a:r>
              <a:rPr lang="en-US" altLang="zh-CN" sz="2600" dirty="0" smtClean="0">
                <a:solidFill>
                  <a:srgbClr val="FF0000"/>
                </a:solidFill>
              </a:rPr>
              <a:t>4】</a:t>
            </a:r>
          </a:p>
          <a:p>
            <a:r>
              <a:rPr lang="zh-CN" altLang="en-US" sz="2600" dirty="0" smtClean="0"/>
              <a:t>从易到难的实践（看明白是一回事儿，会操作是一会儿事儿，懂原理是一件事儿）</a:t>
            </a:r>
            <a:endParaRPr lang="en-US" altLang="zh-CN" sz="2600" dirty="0" smtClean="0"/>
          </a:p>
          <a:p>
            <a:r>
              <a:rPr lang="zh-CN" altLang="en-US" sz="2600" dirty="0" smtClean="0"/>
              <a:t>语言进阶（</a:t>
            </a:r>
            <a:r>
              <a:rPr lang="en-US" altLang="zh-CN" sz="2600" dirty="0" err="1" smtClean="0"/>
              <a:t>php</a:t>
            </a:r>
            <a:r>
              <a:rPr lang="zh-CN" altLang="en-US" sz="2600" dirty="0" smtClean="0"/>
              <a:t>核心技术、正则表达式、设计模式等，</a:t>
            </a:r>
            <a:r>
              <a:rPr lang="en-US" altLang="zh-CN" sz="2600" dirty="0" err="1" smtClean="0"/>
              <a:t>mysql</a:t>
            </a:r>
            <a:r>
              <a:rPr lang="zh-CN" altLang="en-US" sz="2600" dirty="0" smtClean="0"/>
              <a:t>大多数操作）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en-US" altLang="zh-CN" sz="2600" dirty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>
                <a:solidFill>
                  <a:srgbClr val="FF0000"/>
                </a:solidFill>
              </a:rPr>
              <a:t>  【</a:t>
            </a:r>
            <a:r>
              <a:rPr lang="zh-CN" altLang="en-US" sz="2600" dirty="0" smtClean="0">
                <a:solidFill>
                  <a:srgbClr val="FF0000"/>
                </a:solidFill>
              </a:rPr>
              <a:t>参考资料</a:t>
            </a:r>
            <a:r>
              <a:rPr lang="en-US" altLang="zh-CN" sz="2600" dirty="0" smtClean="0">
                <a:solidFill>
                  <a:srgbClr val="FF0000"/>
                </a:solidFill>
              </a:rPr>
              <a:t>b</a:t>
            </a:r>
            <a:r>
              <a:rPr lang="zh-CN" altLang="en-US" sz="2600" dirty="0" smtClean="0">
                <a:solidFill>
                  <a:srgbClr val="FF0000"/>
                </a:solidFill>
              </a:rPr>
              <a:t>、</a:t>
            </a:r>
            <a:r>
              <a:rPr lang="en-US" altLang="zh-CN" sz="2600" dirty="0" smtClean="0">
                <a:solidFill>
                  <a:srgbClr val="FF0000"/>
                </a:solidFill>
              </a:rPr>
              <a:t>c】</a:t>
            </a:r>
          </a:p>
          <a:p>
            <a:r>
              <a:rPr lang="zh-CN" altLang="en-US" sz="2600" dirty="0" smtClean="0"/>
              <a:t>创新（新的方法、新的思路）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b="1" dirty="0" smtClean="0">
                <a:solidFill>
                  <a:srgbClr val="92D050"/>
                </a:solidFill>
              </a:rPr>
              <a:t>                 </a:t>
            </a:r>
            <a:r>
              <a:rPr lang="zh-CN" altLang="en-US" sz="3600" b="1" dirty="0" smtClean="0">
                <a:solidFill>
                  <a:srgbClr val="92D050"/>
                </a:solidFill>
              </a:rPr>
              <a:t>多看、多想、多写</a:t>
            </a:r>
            <a:endParaRPr lang="en-US" altLang="zh-CN" sz="3600" b="1" dirty="0" smtClean="0">
              <a:solidFill>
                <a:srgbClr val="92D050"/>
              </a:solidFill>
            </a:endParaRP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154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776925"/>
              </p:ext>
            </p:extLst>
          </p:nvPr>
        </p:nvGraphicFramePr>
        <p:xfrm>
          <a:off x="191589" y="1097281"/>
          <a:ext cx="9492342" cy="37098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492342"/>
              </a:tblGrid>
              <a:tr h="37163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参考资料：</a:t>
                      </a:r>
                      <a:endParaRPr lang="zh-CN" altLang="en-US" dirty="0"/>
                    </a:p>
                  </a:txBody>
                  <a:tcPr/>
                </a:tc>
              </a:tr>
              <a:tr h="376801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https://code.google.com/p/pasc2at/wiki/SimplifiedChinese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                         </a:t>
                      </a:r>
                      <a:r>
                        <a:rPr lang="zh-CN" altLang="en-US" sz="1400" baseline="0" dirty="0" smtClean="0">
                          <a:solidFill>
                            <a:schemeClr val="tx1"/>
                          </a:solidFill>
                        </a:rPr>
                        <a:t>见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sz="1400" baseline="0" dirty="0" err="1" smtClean="0">
                          <a:solidFill>
                            <a:srgbClr val="FF0000"/>
                          </a:solidFill>
                        </a:rPr>
                        <a:t>Heige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zh-CN" altLang="en-US" sz="1400" baseline="0" dirty="0" smtClean="0">
                          <a:solidFill>
                            <a:schemeClr val="tx1"/>
                          </a:solidFill>
                        </a:rPr>
                        <a:t>高级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PHP</a:t>
                      </a:r>
                      <a:r>
                        <a:rPr lang="zh-CN" altLang="en-US" sz="1400" baseline="0" dirty="0" smtClean="0">
                          <a:solidFill>
                            <a:schemeClr val="tx1"/>
                          </a:solidFill>
                        </a:rPr>
                        <a:t>代码审核技术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.pdf]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97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http://zone.wooyun.org/content/11669                                                       </a:t>
                      </a:r>
                      <a:r>
                        <a:rPr lang="zh-CN" altLang="en-US" sz="1400" dirty="0" smtClean="0"/>
                        <a:t>见</a:t>
                      </a:r>
                      <a:r>
                        <a:rPr lang="en-US" altLang="zh-CN" sz="1400" dirty="0" smtClean="0"/>
                        <a:t>[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LaiX</a:t>
                      </a:r>
                      <a:r>
                        <a:rPr lang="en-US" altLang="zh-CN" sz="1400" dirty="0" err="1" smtClean="0"/>
                        <a:t>_PHP</a:t>
                      </a:r>
                      <a:r>
                        <a:rPr lang="zh-CN" altLang="en-US" sz="1400" dirty="0" smtClean="0"/>
                        <a:t>安全代码审计手册</a:t>
                      </a:r>
                      <a:r>
                        <a:rPr lang="en-US" altLang="zh-CN" sz="1400" dirty="0" smtClean="0"/>
                        <a:t>.txt]</a:t>
                      </a:r>
                      <a:endParaRPr lang="zh-CN" altLang="en-US" sz="1400" dirty="0"/>
                    </a:p>
                  </a:txBody>
                  <a:tcPr/>
                </a:tc>
              </a:tr>
              <a:tr h="4049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http://static.wooyun.org/upload/image/201503/2015031611341847544.png  </a:t>
                      </a:r>
                      <a:r>
                        <a:rPr lang="zh-CN" altLang="en-US" sz="1400" dirty="0" smtClean="0"/>
                        <a:t>见</a:t>
                      </a:r>
                      <a:r>
                        <a:rPr lang="en-US" altLang="zh-CN" sz="1400" dirty="0" smtClean="0"/>
                        <a:t>[</a:t>
                      </a:r>
                      <a:r>
                        <a:rPr lang="en-US" altLang="zh-CN" sz="1400" dirty="0" err="1" smtClean="0">
                          <a:solidFill>
                            <a:srgbClr val="FF0000"/>
                          </a:solidFill>
                        </a:rPr>
                        <a:t>BMa</a:t>
                      </a:r>
                      <a:r>
                        <a:rPr lang="en-US" altLang="zh-CN" sz="1400" dirty="0" smtClean="0"/>
                        <a:t>_</a:t>
                      </a:r>
                      <a:r>
                        <a:rPr lang="zh-CN" altLang="en-US" sz="1400" dirty="0" smtClean="0"/>
                        <a:t>代码审计图</a:t>
                      </a:r>
                      <a:r>
                        <a:rPr lang="en-US" altLang="zh-CN" sz="1400" dirty="0" smtClean="0"/>
                        <a:t>.</a:t>
                      </a:r>
                      <a:r>
                        <a:rPr lang="en-US" altLang="zh-CN" sz="1400" dirty="0" err="1" smtClean="0"/>
                        <a:t>png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4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http://drops.wooyun.org/papers/4544                                                         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zh-CN" altLang="en-US" sz="1400" dirty="0" smtClean="0"/>
                        <a:t>见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[′ 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雨。</a:t>
                      </a:r>
                      <a:r>
                        <a:rPr lang="en-US" altLang="zh-CN" sz="1400" dirty="0" smtClean="0"/>
                        <a:t>_</a:t>
                      </a:r>
                      <a:r>
                        <a:rPr lang="zh-CN" altLang="en-US" sz="1400" dirty="0" smtClean="0"/>
                        <a:t>论</a:t>
                      </a:r>
                      <a:r>
                        <a:rPr lang="en-US" altLang="zh-CN" sz="1400" dirty="0" smtClean="0"/>
                        <a:t>PHP</a:t>
                      </a:r>
                      <a:r>
                        <a:rPr lang="zh-CN" altLang="en-US" sz="1400" dirty="0" smtClean="0"/>
                        <a:t>常见的漏洞</a:t>
                      </a:r>
                      <a:r>
                        <a:rPr lang="en-US" altLang="zh-CN" sz="1400" dirty="0" smtClean="0"/>
                        <a:t>.</a:t>
                      </a:r>
                      <a:r>
                        <a:rPr lang="en-US" altLang="zh-CN" sz="1400" dirty="0" err="1" smtClean="0"/>
                        <a:t>mht</a:t>
                      </a:r>
                      <a:r>
                        <a:rPr lang="en-US" altLang="zh-CN" sz="1400" dirty="0" smtClean="0"/>
                        <a:t>]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5705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http://drops.wooyun.org/?s=%E4%BB%A3%E7%A0%81%E5%AE%A1%E8%AE%A1&amp;submit=%E6%90%9C%E7%B4%A2</a:t>
                      </a:r>
                      <a:endParaRPr lang="zh-CN" altLang="en-US" sz="1400" dirty="0"/>
                    </a:p>
                  </a:txBody>
                  <a:tcPr/>
                </a:tc>
              </a:tr>
              <a:tr h="33092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http://zone.wooyun.org/zone/SCA</a:t>
                      </a:r>
                      <a:endParaRPr lang="zh-CN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http://www.wooyun.org/bug.php?action=list&amp;type=9</a:t>
                      </a:r>
                      <a:endParaRPr lang="zh-CN" altLang="en-US" sz="1400" dirty="0"/>
                    </a:p>
                  </a:txBody>
                  <a:tcPr/>
                </a:tc>
              </a:tr>
              <a:tr h="22737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《</a:t>
                      </a:r>
                      <a:r>
                        <a:rPr lang="zh-CN" altLang="en-US" sz="1400" dirty="0" smtClean="0"/>
                        <a:t>细说</a:t>
                      </a:r>
                      <a:r>
                        <a:rPr lang="en-US" altLang="zh-CN" sz="1400" dirty="0" smtClean="0"/>
                        <a:t>PHP》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《PHP</a:t>
                      </a:r>
                      <a:r>
                        <a:rPr lang="zh-CN" altLang="en-US" sz="1400" dirty="0" smtClean="0"/>
                        <a:t>和</a:t>
                      </a:r>
                      <a:r>
                        <a:rPr lang="en-US" altLang="zh-CN" sz="1400" dirty="0" smtClean="0"/>
                        <a:t>MySQL Web</a:t>
                      </a:r>
                      <a:r>
                        <a:rPr lang="zh-CN" altLang="en-US" sz="1400" dirty="0" smtClean="0"/>
                        <a:t>开发</a:t>
                      </a:r>
                      <a:r>
                        <a:rPr lang="en-US" altLang="zh-CN" sz="1400" dirty="0" smtClean="0"/>
                        <a:t>》</a:t>
                      </a:r>
                      <a:endParaRPr lang="zh-CN" altLang="en-US" sz="1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《</a:t>
                      </a:r>
                      <a:r>
                        <a:rPr lang="en-US" altLang="zh-CN" sz="1400" dirty="0" err="1" smtClean="0"/>
                        <a:t>php</a:t>
                      </a:r>
                      <a:r>
                        <a:rPr lang="zh-CN" altLang="en-US" sz="1400" dirty="0" smtClean="0"/>
                        <a:t>核心技术与最佳实践</a:t>
                      </a:r>
                      <a:r>
                        <a:rPr lang="en-US" altLang="zh-CN" sz="1400" dirty="0" smtClean="0"/>
                        <a:t>》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《PHP</a:t>
                      </a:r>
                      <a:r>
                        <a:rPr lang="zh-CN" altLang="en-US" sz="1400" dirty="0" smtClean="0"/>
                        <a:t>精粹</a:t>
                      </a:r>
                      <a:r>
                        <a:rPr lang="en-US" altLang="zh-CN" sz="1400" dirty="0" smtClean="0"/>
                        <a:t>》</a:t>
                      </a:r>
                      <a:endParaRPr lang="zh-CN" altLang="en-US" sz="14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</a:t>
                      </a:r>
                      <a:r>
                        <a:rPr lang="zh-CN" altLang="en-US" sz="1400" dirty="0" smtClean="0"/>
                        <a:t>、</a:t>
                      </a:r>
                      <a:r>
                        <a:rPr lang="en-US" altLang="zh-CN" sz="1400" dirty="0" smtClean="0"/>
                        <a:t>《mysql_manual_zh.chm》《php_enhanced_zh.chm》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0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51209" y="191588"/>
            <a:ext cx="8596668" cy="1332411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读书的重要性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800" dirty="0" smtClean="0"/>
              <a:t>摘自</a:t>
            </a:r>
            <a:r>
              <a:rPr lang="en-US" altLang="zh-CN" sz="1800" dirty="0" err="1" smtClean="0"/>
              <a:t>mysql</a:t>
            </a:r>
            <a:r>
              <a:rPr lang="zh-CN" altLang="en-US" sz="1800" dirty="0" smtClean="0"/>
              <a:t>参考手册</a:t>
            </a:r>
            <a:r>
              <a:rPr lang="en-US" altLang="zh-CN" sz="1800" dirty="0" smtClean="0"/>
              <a:t>select</a:t>
            </a:r>
            <a:r>
              <a:rPr lang="zh-CN" altLang="en-US" sz="1800" dirty="0" smtClean="0"/>
              <a:t>语法：</a:t>
            </a:r>
            <a:endParaRPr lang="zh-CN" altLang="en-US" sz="1800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771003"/>
              </p:ext>
            </p:extLst>
          </p:nvPr>
        </p:nvGraphicFramePr>
        <p:xfrm>
          <a:off x="581541" y="1593668"/>
          <a:ext cx="8596312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312"/>
              </a:tblGrid>
              <a:tr h="4786223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SELECT </a:t>
                      </a:r>
                    </a:p>
                    <a:p>
                      <a:r>
                        <a:rPr lang="en-US" altLang="zh-CN" sz="1600" dirty="0" smtClean="0"/>
                        <a:t>    [ALL | DISTINCT | DISTINCTROW ] </a:t>
                      </a:r>
                    </a:p>
                    <a:p>
                      <a:r>
                        <a:rPr lang="en-US" altLang="zh-CN" sz="1600" dirty="0" smtClean="0"/>
                        <a:t>      [HIGH_PRIORITY] </a:t>
                      </a:r>
                    </a:p>
                    <a:p>
                      <a:r>
                        <a:rPr lang="en-US" altLang="zh-CN" sz="1600" dirty="0" smtClean="0"/>
                        <a:t>      [STRAIGHT_JOIN] </a:t>
                      </a:r>
                    </a:p>
                    <a:p>
                      <a:r>
                        <a:rPr lang="en-US" altLang="zh-CN" sz="1600" dirty="0" smtClean="0"/>
                        <a:t>      [SQL_SMALL_RESULT] [SQL_BIG_RESULT] [SQL_BUFFER_RESULT] </a:t>
                      </a:r>
                    </a:p>
                    <a:p>
                      <a:r>
                        <a:rPr lang="en-US" altLang="zh-CN" sz="1600" dirty="0" smtClean="0"/>
                        <a:t>      [SQL_CACHE | SQL_NO_CACHE] [SQL_CALC_FOUND_ROWS] </a:t>
                      </a:r>
                    </a:p>
                    <a:p>
                      <a:r>
                        <a:rPr lang="en-US" altLang="zh-CN" sz="1600" dirty="0" smtClean="0"/>
                        <a:t>    </a:t>
                      </a:r>
                      <a:r>
                        <a:rPr lang="en-US" altLang="zh-CN" sz="1600" dirty="0" err="1" smtClean="0"/>
                        <a:t>select_expr</a:t>
                      </a:r>
                      <a:r>
                        <a:rPr lang="en-US" altLang="zh-CN" sz="1600" dirty="0" smtClean="0"/>
                        <a:t> [, </a:t>
                      </a:r>
                      <a:r>
                        <a:rPr lang="en-US" altLang="zh-CN" sz="1600" dirty="0" err="1" smtClean="0"/>
                        <a:t>select_expr</a:t>
                      </a:r>
                      <a:r>
                        <a:rPr lang="en-US" altLang="zh-CN" sz="1600" dirty="0" smtClean="0"/>
                        <a:t> ...] </a:t>
                      </a:r>
                    </a:p>
                    <a:p>
                      <a:r>
                        <a:rPr lang="en-US" altLang="zh-CN" sz="1600" dirty="0" smtClean="0"/>
                        <a:t>    [FROM </a:t>
                      </a:r>
                      <a:r>
                        <a:rPr lang="en-US" altLang="zh-CN" sz="1600" dirty="0" err="1" smtClean="0"/>
                        <a:t>table_references</a:t>
                      </a:r>
                      <a:r>
                        <a:rPr lang="en-US" altLang="zh-CN" sz="1600" dirty="0" smtClean="0"/>
                        <a:t> </a:t>
                      </a:r>
                    </a:p>
                    <a:p>
                      <a:r>
                        <a:rPr lang="en-US" altLang="zh-CN" sz="1600" dirty="0" smtClean="0"/>
                        <a:t>    [WHERE </a:t>
                      </a:r>
                      <a:r>
                        <a:rPr lang="en-US" altLang="zh-CN" sz="1600" dirty="0" err="1" smtClean="0"/>
                        <a:t>where_condition</a:t>
                      </a:r>
                      <a:r>
                        <a:rPr lang="en-US" altLang="zh-CN" sz="1600" dirty="0" smtClean="0"/>
                        <a:t>] </a:t>
                      </a:r>
                    </a:p>
                    <a:p>
                      <a:r>
                        <a:rPr lang="en-US" altLang="zh-CN" sz="1600" dirty="0" smtClean="0"/>
                        <a:t>    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[GROUP BY {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col_name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 | expr | position} 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      [ASC | DESC], ... [WITH ROLLUP]] 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    [HAVING 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where_condition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] 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    [ORDER BY {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col_name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 | expr | position} 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      [ASC | DESC], ...] 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    [LIMIT {[offset,] 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row_count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 | 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row_count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 OFFSET offset}] 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    [PROCEDURE 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procedure_name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argument_list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)] 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    [INTO OUTFILE '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file_name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' 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export_options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      | INTO DUMPFILE '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file_name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' 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      | INTO 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var_name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 [, </a:t>
                      </a:r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</a:rPr>
                        <a:t>var_name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]] </a:t>
                      </a:r>
                    </a:p>
                    <a:p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    [FOR UPDATE | LOCK IN SHARE MODE]]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8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162" y="148045"/>
            <a:ext cx="9894872" cy="6566264"/>
          </a:xfrm>
        </p:spPr>
        <p:txBody>
          <a:bodyPr>
            <a:noAutofit/>
          </a:bodyPr>
          <a:lstStyle/>
          <a:p>
            <a:r>
              <a:rPr lang="en-US" altLang="zh-CN" sz="2600" dirty="0"/>
              <a:t>o</a:t>
            </a:r>
            <a:r>
              <a:rPr lang="en-US" altLang="zh-CN" sz="2600" dirty="0" smtClean="0"/>
              <a:t>rder by </a:t>
            </a:r>
            <a:r>
              <a:rPr lang="en-US" altLang="zh-CN" sz="2600" dirty="0" smtClean="0">
                <a:solidFill>
                  <a:srgbClr val="FF0000"/>
                </a:solidFill>
              </a:rPr>
              <a:t>inject</a:t>
            </a:r>
          </a:p>
          <a:p>
            <a:r>
              <a:rPr lang="en-US" altLang="zh-CN" sz="2600" dirty="0"/>
              <a:t>g</a:t>
            </a:r>
            <a:r>
              <a:rPr lang="en-US" altLang="zh-CN" sz="2600" dirty="0" smtClean="0"/>
              <a:t>roup by </a:t>
            </a:r>
            <a:r>
              <a:rPr lang="en-US" altLang="zh-CN" sz="2600" dirty="0" smtClean="0">
                <a:solidFill>
                  <a:srgbClr val="FF0000"/>
                </a:solidFill>
              </a:rPr>
              <a:t>inject</a:t>
            </a:r>
          </a:p>
          <a:p>
            <a:r>
              <a:rPr lang="en-US" altLang="zh-CN" sz="2600" dirty="0" smtClean="0"/>
              <a:t>Limit x </a:t>
            </a:r>
            <a:r>
              <a:rPr lang="en-US" altLang="zh-CN" sz="2600" dirty="0" smtClean="0">
                <a:solidFill>
                  <a:srgbClr val="FF0000"/>
                </a:solidFill>
              </a:rPr>
              <a:t>inject</a:t>
            </a:r>
          </a:p>
          <a:p>
            <a:r>
              <a:rPr lang="en-US" altLang="zh-CN" sz="2600" dirty="0"/>
              <a:t>h</a:t>
            </a:r>
            <a:r>
              <a:rPr lang="en-US" altLang="zh-CN" sz="2600" dirty="0" smtClean="0"/>
              <a:t>aving </a:t>
            </a:r>
            <a:r>
              <a:rPr lang="en-US" altLang="zh-CN" sz="2600" dirty="0" smtClean="0">
                <a:solidFill>
                  <a:srgbClr val="FF0000"/>
                </a:solidFill>
              </a:rPr>
              <a:t>inject</a:t>
            </a:r>
          </a:p>
          <a:p>
            <a:r>
              <a:rPr lang="en-US" altLang="zh-CN" sz="2600" dirty="0" smtClean="0"/>
              <a:t>into [</a:t>
            </a:r>
            <a:r>
              <a:rPr lang="en-US" altLang="zh-CN" sz="2600" dirty="0" err="1" smtClean="0"/>
              <a:t>out|dump</a:t>
            </a:r>
            <a:r>
              <a:rPr lang="en-US" altLang="zh-CN" sz="2600" dirty="0" smtClean="0"/>
              <a:t>]file </a:t>
            </a:r>
            <a:r>
              <a:rPr lang="en-US" altLang="zh-CN" sz="2600" dirty="0" smtClean="0">
                <a:solidFill>
                  <a:srgbClr val="FF0000"/>
                </a:solidFill>
              </a:rPr>
              <a:t>inject</a:t>
            </a:r>
            <a:endParaRPr lang="en-US" altLang="zh-CN" sz="2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600" dirty="0" smtClean="0"/>
              <a:t>[</a:t>
            </a:r>
            <a:r>
              <a:rPr lang="en-US" altLang="zh-CN" sz="2600" dirty="0" err="1" smtClean="0"/>
              <a:t>group|order</a:t>
            </a:r>
            <a:r>
              <a:rPr lang="en-US" altLang="zh-CN" sz="2600" dirty="0" smtClean="0"/>
              <a:t>] by x [</a:t>
            </a:r>
            <a:r>
              <a:rPr lang="en-US" altLang="zh-CN" sz="2600" dirty="0" err="1" smtClean="0"/>
              <a:t>asc|desc</a:t>
            </a:r>
            <a:r>
              <a:rPr lang="en-US" altLang="zh-CN" sz="2600" dirty="0" smtClean="0"/>
              <a:t>]</a:t>
            </a:r>
            <a:r>
              <a:rPr lang="en-US" altLang="zh-CN" sz="2600" dirty="0"/>
              <a:t> </a:t>
            </a:r>
            <a:r>
              <a:rPr lang="en-US" altLang="zh-CN" sz="2600" dirty="0" smtClean="0">
                <a:solidFill>
                  <a:srgbClr val="FF0000"/>
                </a:solidFill>
              </a:rPr>
              <a:t>inject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600" dirty="0" smtClean="0"/>
              <a:t>[</a:t>
            </a:r>
            <a:r>
              <a:rPr lang="en-US" altLang="zh-CN" sz="2600" dirty="0" err="1" smtClean="0"/>
              <a:t>group|order</a:t>
            </a:r>
            <a:r>
              <a:rPr lang="en-US" altLang="zh-CN" sz="2600" dirty="0"/>
              <a:t>]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by </a:t>
            </a:r>
            <a:r>
              <a:rPr lang="en-US" altLang="zh-CN" sz="2600" dirty="0" err="1" smtClean="0"/>
              <a:t>x,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inject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[</a:t>
            </a:r>
            <a:r>
              <a:rPr lang="en-US" altLang="zh-CN" sz="2600" dirty="0" err="1"/>
              <a:t>asc|desc</a:t>
            </a:r>
            <a:r>
              <a:rPr lang="en-US" altLang="zh-CN" sz="2600" dirty="0"/>
              <a:t>] </a:t>
            </a:r>
            <a:r>
              <a:rPr lang="en-US" altLang="zh-CN" sz="2600" dirty="0" smtClean="0">
                <a:solidFill>
                  <a:srgbClr val="FF0000"/>
                </a:solidFill>
              </a:rPr>
              <a:t>inject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600" dirty="0" smtClean="0"/>
              <a:t>[!=order by] limit x[,x] </a:t>
            </a:r>
            <a:r>
              <a:rPr lang="en-US" altLang="zh-CN" sz="2600" dirty="0" smtClean="0">
                <a:solidFill>
                  <a:srgbClr val="FF0000"/>
                </a:solidFill>
              </a:rPr>
              <a:t>inject</a:t>
            </a:r>
            <a:r>
              <a:rPr lang="en-US" altLang="zh-CN" sz="2600" dirty="0" smtClean="0"/>
              <a:t>(union select)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600" dirty="0" smtClean="0"/>
              <a:t>order by x </a:t>
            </a:r>
            <a:r>
              <a:rPr lang="en-US" altLang="zh-CN" sz="2600" dirty="0"/>
              <a:t>[</a:t>
            </a:r>
            <a:r>
              <a:rPr lang="en-US" altLang="zh-CN" sz="2600" dirty="0" err="1"/>
              <a:t>asc|desc</a:t>
            </a:r>
            <a:r>
              <a:rPr lang="en-US" altLang="zh-CN" sz="2600" dirty="0" smtClean="0"/>
              <a:t>] limit </a:t>
            </a:r>
            <a:r>
              <a:rPr lang="en-US" altLang="zh-CN" sz="2600" dirty="0"/>
              <a:t>x[,x] procedure </a:t>
            </a:r>
            <a:r>
              <a:rPr lang="en-US" altLang="zh-CN" sz="2600" dirty="0" err="1" smtClean="0"/>
              <a:t>analyse</a:t>
            </a:r>
            <a:r>
              <a:rPr lang="en-US" altLang="zh-CN" sz="2600" dirty="0" smtClean="0"/>
              <a:t>(</a:t>
            </a:r>
            <a:r>
              <a:rPr lang="en-US" altLang="zh-CN" sz="2600" dirty="0" smtClean="0">
                <a:solidFill>
                  <a:srgbClr val="FF0000"/>
                </a:solidFill>
              </a:rPr>
              <a:t>inject</a:t>
            </a:r>
            <a:r>
              <a:rPr lang="en-US" altLang="zh-CN" sz="2600" dirty="0" smtClean="0"/>
              <a:t>,1)  </a:t>
            </a:r>
            <a:r>
              <a:rPr lang="zh-CN" altLang="en-US" sz="2600" dirty="0" smtClean="0"/>
              <a:t>详见</a:t>
            </a:r>
            <a:r>
              <a:rPr lang="en-US" altLang="zh-CN" sz="2600" dirty="0" smtClean="0"/>
              <a:t>[</a:t>
            </a:r>
            <a:r>
              <a:rPr lang="zh-CN" altLang="en-US" sz="2600" dirty="0" smtClean="0"/>
              <a:t>注释</a:t>
            </a:r>
            <a:r>
              <a:rPr lang="en-US" altLang="zh-CN" sz="2600" dirty="0" smtClean="0"/>
              <a:t>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600" dirty="0" smtClean="0"/>
              <a:t>having </a:t>
            </a:r>
            <a:r>
              <a:rPr lang="en-US" altLang="zh-CN" sz="2600" dirty="0" smtClean="0">
                <a:solidFill>
                  <a:srgbClr val="FF0000"/>
                </a:solidFill>
              </a:rPr>
              <a:t>inject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类似于</a:t>
            </a:r>
            <a:r>
              <a:rPr lang="en-US" altLang="zh-CN" sz="2600" dirty="0" smtClean="0"/>
              <a:t>where,</a:t>
            </a:r>
            <a:r>
              <a:rPr lang="zh-CN" altLang="en-US" sz="2600" dirty="0" smtClean="0"/>
              <a:t>区别在于</a:t>
            </a:r>
            <a:r>
              <a:rPr lang="en-US" altLang="zh-CN" sz="2600" dirty="0"/>
              <a:t>where</a:t>
            </a:r>
            <a:r>
              <a:rPr lang="zh-CN" altLang="en-US" sz="2600" dirty="0"/>
              <a:t>字句在聚合前先筛选</a:t>
            </a:r>
            <a:r>
              <a:rPr lang="zh-CN" altLang="en-US" sz="2600" dirty="0" smtClean="0"/>
              <a:t>记录</a:t>
            </a:r>
            <a:r>
              <a:rPr lang="en-US" altLang="zh-CN" sz="2600" dirty="0" smtClean="0"/>
              <a:t>,</a:t>
            </a:r>
            <a:r>
              <a:rPr lang="zh-CN" altLang="en-US" sz="2600" dirty="0" smtClean="0"/>
              <a:t>而</a:t>
            </a:r>
            <a:r>
              <a:rPr lang="en-US" altLang="zh-CN" sz="2600" dirty="0" smtClean="0"/>
              <a:t>having</a:t>
            </a:r>
            <a:r>
              <a:rPr lang="zh-CN" altLang="en-US" sz="2600" dirty="0" smtClean="0"/>
              <a:t>是聚合后筛选</a:t>
            </a:r>
            <a:r>
              <a:rPr lang="en-US" altLang="zh-CN" sz="2600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600" dirty="0" smtClean="0"/>
              <a:t>into </a:t>
            </a:r>
            <a:r>
              <a:rPr lang="en-US" altLang="zh-CN" sz="2600" dirty="0"/>
              <a:t>[</a:t>
            </a:r>
            <a:r>
              <a:rPr lang="en-US" altLang="zh-CN" sz="2600" dirty="0" err="1" smtClean="0"/>
              <a:t>out|dump</a:t>
            </a:r>
            <a:r>
              <a:rPr lang="en-US" altLang="zh-CN" sz="2600" dirty="0" smtClean="0"/>
              <a:t>]file </a:t>
            </a:r>
            <a:r>
              <a:rPr lang="en-US" altLang="zh-CN" sz="2600" dirty="0" smtClean="0">
                <a:solidFill>
                  <a:srgbClr val="FF0000"/>
                </a:solidFill>
              </a:rPr>
              <a:t>inject</a:t>
            </a:r>
          </a:p>
        </p:txBody>
      </p:sp>
    </p:spTree>
    <p:extLst>
      <p:ext uri="{BB962C8B-B14F-4D97-AF65-F5344CB8AC3E}">
        <p14:creationId xmlns:p14="http://schemas.microsoft.com/office/powerpoint/2010/main" val="7413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884" y="339634"/>
            <a:ext cx="9544596" cy="5791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dirty="0">
                <a:solidFill>
                  <a:srgbClr val="FF0000"/>
                </a:solidFill>
              </a:rPr>
              <a:t>显错注入：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600" dirty="0"/>
              <a:t>procedure </a:t>
            </a:r>
            <a:r>
              <a:rPr lang="en-US" altLang="zh-CN" sz="2600" dirty="0" err="1"/>
              <a:t>analyse</a:t>
            </a:r>
            <a:r>
              <a:rPr lang="en-US" altLang="zh-CN" sz="2600" dirty="0"/>
              <a:t>(</a:t>
            </a:r>
            <a:r>
              <a:rPr lang="en-US" altLang="zh-CN" sz="2600" dirty="0" err="1"/>
              <a:t>updatexml</a:t>
            </a:r>
            <a:r>
              <a:rPr lang="en-US" altLang="zh-CN" sz="2600" dirty="0"/>
              <a:t>(1,concat(0x7c,version(),0x7c),1),1)</a:t>
            </a:r>
          </a:p>
          <a:p>
            <a:pPr marL="0" indent="0">
              <a:buNone/>
            </a:pPr>
            <a:r>
              <a:rPr lang="zh-CN" altLang="en-US" sz="2600" dirty="0">
                <a:solidFill>
                  <a:srgbClr val="FF0000"/>
                </a:solidFill>
              </a:rPr>
              <a:t>延时注入：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600" dirty="0"/>
              <a:t>procedure </a:t>
            </a:r>
            <a:r>
              <a:rPr lang="en-US" altLang="zh-CN" sz="2600" dirty="0" err="1"/>
              <a:t>analyse</a:t>
            </a:r>
            <a:r>
              <a:rPr lang="en-US" altLang="zh-CN" sz="2600" dirty="0"/>
              <a:t>(</a:t>
            </a:r>
            <a:r>
              <a:rPr lang="en-US" altLang="zh-CN" sz="2600" dirty="0" err="1"/>
              <a:t>updatexml</a:t>
            </a:r>
            <a:r>
              <a:rPr lang="en-US" altLang="zh-CN" sz="2600" dirty="0"/>
              <a:t>(1,concat(0x7c,if(1=1,BENCHMARK(5000000,md5(1)),null),0x7c),1),1)</a:t>
            </a:r>
          </a:p>
          <a:p>
            <a:pPr marL="0" indent="0">
              <a:buNone/>
            </a:pPr>
            <a:r>
              <a:rPr lang="zh-CN" altLang="en-US" sz="2600" dirty="0"/>
              <a:t>注释：</a:t>
            </a:r>
            <a:endParaRPr lang="en-US" altLang="zh-CN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/>
              <a:t>原文：</a:t>
            </a:r>
            <a:r>
              <a:rPr lang="en-US" altLang="zh-CN" sz="2600" dirty="0"/>
              <a:t> https://rateip.com/blog/sql-injections-in-mysql-limit-clause/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/>
              <a:t>译文：</a:t>
            </a:r>
            <a:r>
              <a:rPr lang="en-US" altLang="zh-CN" sz="2600" dirty="0"/>
              <a:t> http://zone.wooyun.org/content/18220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/>
              <a:t>感谢</a:t>
            </a:r>
            <a:r>
              <a:rPr lang="zh-CN" altLang="en-US" sz="2600" dirty="0">
                <a:solidFill>
                  <a:srgbClr val="FF0000"/>
                </a:solidFill>
              </a:rPr>
              <a:t>五道口杀气</a:t>
            </a:r>
            <a:r>
              <a:rPr lang="zh-CN" altLang="en-US" sz="2600" dirty="0"/>
              <a:t>的翻译，以及分享。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411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代码审计方式：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33572"/>
            <a:ext cx="8806300" cy="460597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600" dirty="0">
                <a:solidFill>
                  <a:srgbClr val="FF0000"/>
                </a:solidFill>
              </a:rPr>
              <a:t>核心</a:t>
            </a:r>
            <a:r>
              <a:rPr lang="zh-CN" altLang="en-US" sz="2600" dirty="0" smtClean="0">
                <a:solidFill>
                  <a:srgbClr val="FF0000"/>
                </a:solidFill>
              </a:rPr>
              <a:t>思想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600" dirty="0" smtClean="0">
                <a:solidFill>
                  <a:srgbClr val="FF0000"/>
                </a:solidFill>
              </a:rPr>
              <a:t>一切</a:t>
            </a:r>
            <a:r>
              <a:rPr lang="zh-CN" altLang="en-US" sz="2600" dirty="0">
                <a:solidFill>
                  <a:srgbClr val="FF0000"/>
                </a:solidFill>
              </a:rPr>
              <a:t>输入都是有害</a:t>
            </a:r>
            <a:r>
              <a:rPr lang="zh-CN" altLang="en-US" sz="2600" dirty="0" smtClean="0">
                <a:solidFill>
                  <a:srgbClr val="FF0000"/>
                </a:solidFill>
              </a:rPr>
              <a:t>的，以</a:t>
            </a:r>
            <a:r>
              <a:rPr lang="zh-CN" altLang="en-US" sz="2600" dirty="0">
                <a:solidFill>
                  <a:srgbClr val="FF0000"/>
                </a:solidFill>
              </a:rPr>
              <a:t>理解运行机制为主，搜索关键词为辅，</a:t>
            </a:r>
            <a:r>
              <a:rPr lang="zh-CN" altLang="en-US" sz="2600" dirty="0" smtClean="0">
                <a:solidFill>
                  <a:srgbClr val="FF0000"/>
                </a:solidFill>
              </a:rPr>
              <a:t>进行可控变量的跟踪。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600" dirty="0" smtClean="0">
                <a:solidFill>
                  <a:srgbClr val="FF0000"/>
                </a:solidFill>
              </a:rPr>
              <a:t>关键词</a:t>
            </a:r>
            <a:r>
              <a:rPr lang="en-US" altLang="zh-CN" sz="2600" dirty="0" smtClean="0">
                <a:solidFill>
                  <a:srgbClr val="FF0000"/>
                </a:solidFill>
              </a:rPr>
              <a:t>【</a:t>
            </a:r>
            <a:r>
              <a:rPr lang="zh-CN" altLang="en-US" sz="2600" dirty="0" smtClean="0">
                <a:solidFill>
                  <a:srgbClr val="FF0000"/>
                </a:solidFill>
              </a:rPr>
              <a:t>见参考资料</a:t>
            </a:r>
            <a:r>
              <a:rPr lang="en-US" altLang="zh-CN" sz="2600" dirty="0" smtClean="0">
                <a:solidFill>
                  <a:srgbClr val="FF0000"/>
                </a:solidFill>
              </a:rPr>
              <a:t>2】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静态分析</a:t>
            </a:r>
            <a:endParaRPr lang="en-US" altLang="zh-CN" sz="2600" dirty="0" smtClean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2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动态调试</a:t>
            </a:r>
            <a:endParaRPr lang="en-US" altLang="zh-CN" sz="2600" dirty="0" smtClean="0"/>
          </a:p>
          <a:p>
            <a:pPr>
              <a:buFont typeface="Wingdings" panose="05000000000000000000" pitchFamily="2" charset="2"/>
              <a:buChar char="n"/>
            </a:pPr>
            <a:endParaRPr lang="en-US" altLang="zh-CN" sz="2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自动化审计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20635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2386</TotalTime>
  <Words>1066</Words>
  <Application>Microsoft Office PowerPoint</Application>
  <PresentationFormat>宽屏</PresentationFormat>
  <Paragraphs>206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方正姚体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代码里的黄金屋</vt:lpstr>
      <vt:lpstr>关于我    Chora</vt:lpstr>
      <vt:lpstr>文盲的自学经历</vt:lpstr>
      <vt:lpstr>推荐的学习过程</vt:lpstr>
      <vt:lpstr>PowerPoint 演示文稿</vt:lpstr>
      <vt:lpstr>读书的重要性  摘自mysql参考手册select语法：</vt:lpstr>
      <vt:lpstr>PowerPoint 演示文稿</vt:lpstr>
      <vt:lpstr>PowerPoint 演示文稿</vt:lpstr>
      <vt:lpstr>代码审计方式：</vt:lpstr>
      <vt:lpstr>PowerPoint 演示文稿</vt:lpstr>
      <vt:lpstr>PowerPoint 演示文稿</vt:lpstr>
      <vt:lpstr>准备阶段</vt:lpstr>
      <vt:lpstr>审计过程</vt:lpstr>
      <vt:lpstr>审计结束</vt:lpstr>
      <vt:lpstr>案例一：某科技高危漏洞影响用户安全</vt:lpstr>
      <vt:lpstr>实例二：某集团逻辑漏洞影响内网安全</vt:lpstr>
      <vt:lpstr>延伸:注意执行时间、响应包是否相同</vt:lpstr>
      <vt:lpstr>PowerPoint 演示文稿</vt:lpstr>
      <vt:lpstr>PowerPoint 演示文稿</vt:lpstr>
      <vt:lpstr>实例三：某金融集团另类任意充值漏洞</vt:lpstr>
      <vt:lpstr>设计原则</vt:lpstr>
      <vt:lpstr>谢谢观看！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程序员美丽的错误</dc:title>
  <dc:creator>Chora</dc:creator>
  <cp:lastModifiedBy>袁畅</cp:lastModifiedBy>
  <cp:revision>277</cp:revision>
  <dcterms:created xsi:type="dcterms:W3CDTF">2014-10-23T08:00:15Z</dcterms:created>
  <dcterms:modified xsi:type="dcterms:W3CDTF">2015-04-18T03:32:18Z</dcterms:modified>
</cp:coreProperties>
</file>