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490" r:id="rId2"/>
    <p:sldId id="491" r:id="rId3"/>
    <p:sldId id="525" r:id="rId4"/>
    <p:sldId id="501" r:id="rId5"/>
    <p:sldId id="524" r:id="rId6"/>
    <p:sldId id="526" r:id="rId7"/>
    <p:sldId id="527" r:id="rId8"/>
    <p:sldId id="528" r:id="rId9"/>
    <p:sldId id="529" r:id="rId10"/>
    <p:sldId id="530" r:id="rId11"/>
    <p:sldId id="540" r:id="rId12"/>
    <p:sldId id="531" r:id="rId13"/>
    <p:sldId id="532" r:id="rId14"/>
    <p:sldId id="534" r:id="rId15"/>
    <p:sldId id="533" r:id="rId16"/>
    <p:sldId id="536" r:id="rId17"/>
    <p:sldId id="509" r:id="rId18"/>
    <p:sldId id="537" r:id="rId19"/>
    <p:sldId id="538" r:id="rId20"/>
    <p:sldId id="53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95CC05A-AD9F-E244-8D14-978492FA1500}">
          <p14:sldIdLst>
            <p14:sldId id="490"/>
            <p14:sldId id="491"/>
            <p14:sldId id="525"/>
            <p14:sldId id="501"/>
            <p14:sldId id="524"/>
            <p14:sldId id="526"/>
            <p14:sldId id="527"/>
            <p14:sldId id="528"/>
            <p14:sldId id="529"/>
            <p14:sldId id="530"/>
            <p14:sldId id="540"/>
            <p14:sldId id="531"/>
            <p14:sldId id="532"/>
            <p14:sldId id="534"/>
            <p14:sldId id="533"/>
            <p14:sldId id="536"/>
            <p14:sldId id="509"/>
            <p14:sldId id="537"/>
            <p14:sldId id="538"/>
            <p14:sldId id="539"/>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oami" initials="x" lastIdx="1" clrIdx="0">
    <p:extLst>
      <p:ext uri="{19B8F6BF-5375-455C-9EA6-DF929625EA0E}">
        <p15:presenceInfo xmlns="" xmlns:p15="http://schemas.microsoft.com/office/powerpoint/2012/main" userId="xoa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568C0"/>
    <a:srgbClr val="1462BD"/>
    <a:srgbClr val="4FB2BC"/>
    <a:srgbClr val="6CFF26"/>
    <a:srgbClr val="2254A2"/>
    <a:srgbClr val="1677E8"/>
    <a:srgbClr val="0E476E"/>
    <a:srgbClr val="1678E8"/>
    <a:srgbClr val="51B6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28" autoAdjust="0"/>
    <p:restoredTop sz="96317" autoAdjust="0"/>
  </p:normalViewPr>
  <p:slideViewPr>
    <p:cSldViewPr snapToGrid="0">
      <p:cViewPr>
        <p:scale>
          <a:sx n="105" d="100"/>
          <a:sy n="105" d="100"/>
        </p:scale>
        <p:origin x="-948" y="384"/>
      </p:cViewPr>
      <p:guideLst>
        <p:guide orient="horz" pos="2160"/>
        <p:guide pos="3840"/>
      </p:guideLst>
    </p:cSldViewPr>
  </p:slideViewPr>
  <p:notesTextViewPr>
    <p:cViewPr>
      <p:scale>
        <a:sx n="3" d="2"/>
        <a:sy n="3" d="2"/>
      </p:scale>
      <p:origin x="0" y="0"/>
    </p:cViewPr>
  </p:notesTextViewPr>
  <p:notesViewPr>
    <p:cSldViewPr snapToGrid="0">
      <p:cViewPr varScale="1">
        <p:scale>
          <a:sx n="88" d="100"/>
          <a:sy n="88" d="100"/>
        </p:scale>
        <p:origin x="306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___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view3D>
      <c:rotX val="30"/>
      <c:rotY val="0"/>
      <c:rAngAx val="0"/>
      <c:perspective val="30"/>
    </c:view3D>
    <c:floor>
      <c:thickness val="0"/>
    </c:floor>
    <c:sideWall>
      <c:thickness val="0"/>
    </c:sideWall>
    <c:backWall>
      <c:thickness val="0"/>
    </c:backWall>
    <c:plotArea>
      <c:layout/>
      <c:pie3DChart>
        <c:varyColors val="1"/>
        <c:ser>
          <c:idx val="0"/>
          <c:order val="0"/>
          <c:tx>
            <c:strRef>
              <c:f>工作表1!$B$1</c:f>
              <c:strCache>
                <c:ptCount val="1"/>
                <c:pt idx="0">
                  <c:v>销售</c:v>
                </c:pt>
              </c:strCache>
            </c:strRef>
          </c:tx>
          <c:dPt>
            <c:idx val="0"/>
            <c:bubble3D val="0"/>
            <c:spPr>
              <a:solidFill>
                <a:srgbClr val="FBA53E"/>
              </a:solidFill>
            </c:spPr>
          </c:dPt>
          <c:dPt>
            <c:idx val="1"/>
            <c:bubble3D val="0"/>
            <c:spPr>
              <a:solidFill>
                <a:srgbClr val="1462BD"/>
              </a:solidFill>
            </c:spPr>
          </c:dPt>
          <c:dPt>
            <c:idx val="2"/>
            <c:bubble3D val="0"/>
            <c:spPr>
              <a:solidFill>
                <a:srgbClr val="1678E8"/>
              </a:solidFill>
            </c:spPr>
          </c:dPt>
          <c:dPt>
            <c:idx val="3"/>
            <c:bubble3D val="0"/>
            <c:spPr>
              <a:solidFill>
                <a:srgbClr val="51B6BF"/>
              </a:solidFill>
            </c:spPr>
          </c:dPt>
          <c:cat>
            <c:strRef>
              <c:f>工作表1!$A$2:$A$5</c:f>
              <c:strCache>
                <c:ptCount val="4"/>
                <c:pt idx="0">
                  <c:v>第一季度</c:v>
                </c:pt>
                <c:pt idx="1">
                  <c:v>第二季度</c:v>
                </c:pt>
                <c:pt idx="2">
                  <c:v>第三季度</c:v>
                </c:pt>
                <c:pt idx="3">
                  <c:v>第四季度</c:v>
                </c:pt>
              </c:strCache>
            </c:strRef>
          </c:cat>
          <c:val>
            <c:numRef>
              <c:f>工作表1!$B$2:$B$5</c:f>
              <c:numCache>
                <c:formatCode>General</c:formatCode>
                <c:ptCount val="4"/>
                <c:pt idx="0">
                  <c:v>12</c:v>
                </c:pt>
                <c:pt idx="1">
                  <c:v>20</c:v>
                </c:pt>
                <c:pt idx="2">
                  <c:v>45</c:v>
                </c:pt>
                <c:pt idx="3">
                  <c:v>43</c:v>
                </c:pt>
              </c:numCache>
            </c:numRef>
          </c:val>
        </c:ser>
        <c:dLbls>
          <c:showLegendKey val="0"/>
          <c:showVal val="0"/>
          <c:showCatName val="0"/>
          <c:showSerName val="0"/>
          <c:showPercent val="0"/>
          <c:showBubbleSize val="0"/>
          <c:showLeaderLines val="1"/>
        </c:dLbls>
      </c:pie3DChart>
    </c:plotArea>
    <c:plotVisOnly val="1"/>
    <c:dispBlanksAs val="gap"/>
    <c:showDLblsOverMax val="0"/>
  </c:chart>
  <c:txPr>
    <a:bodyPr/>
    <a:lstStyle/>
    <a:p>
      <a:pPr>
        <a:defRPr sz="1800"/>
      </a:pPr>
      <a:endParaRPr lang="zh-CN"/>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9BB63-7F64-4F9E-9C33-A196CF0F3A59}" type="datetimeFigureOut">
              <a:rPr lang="zh-CN" altLang="en-US" smtClean="0"/>
              <a:t>2016/10/27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77CDF-21DC-4137-A812-C2BA0E3AFEC5}" type="slidenum">
              <a:rPr lang="zh-CN" altLang="en-US" smtClean="0"/>
              <a:t>‹#›</a:t>
            </a:fld>
            <a:endParaRPr lang="zh-CN" altLang="en-US"/>
          </a:p>
        </p:txBody>
      </p:sp>
    </p:spTree>
    <p:extLst>
      <p:ext uri="{BB962C8B-B14F-4D97-AF65-F5344CB8AC3E}">
        <p14:creationId xmlns:p14="http://schemas.microsoft.com/office/powerpoint/2010/main" val="2936655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屏">
    <p:bg>
      <p:bgPr>
        <a:solidFill>
          <a:srgbClr val="1568C0"/>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864446"/>
            <a:ext cx="9144000" cy="2387600"/>
          </a:xfrm>
        </p:spPr>
        <p:txBody>
          <a:bodyPr anchor="b">
            <a:normAutofit/>
          </a:bodyPr>
          <a:lstStyle>
            <a:lvl1pPr algn="ctr">
              <a:defRPr sz="4800">
                <a:solidFill>
                  <a:schemeClr val="bg1"/>
                </a:solidFill>
                <a:latin typeface="微软雅黑"/>
                <a:ea typeface="微软雅黑"/>
                <a:cs typeface="微软雅黑"/>
              </a:defRPr>
            </a:lvl1pPr>
          </a:lstStyle>
          <a:p>
            <a:r>
              <a:rPr lang="zh-CN" altLang="en-US" dirty="0" smtClean="0"/>
              <a:t>单击此处编辑主标题样式</a:t>
            </a:r>
            <a:endParaRPr lang="zh-CN" altLang="en-US" dirty="0"/>
          </a:p>
        </p:txBody>
      </p:sp>
      <p:sp>
        <p:nvSpPr>
          <p:cNvPr id="3" name="副标题 2"/>
          <p:cNvSpPr>
            <a:spLocks noGrp="1"/>
          </p:cNvSpPr>
          <p:nvPr>
            <p:ph type="subTitle" idx="1" hasCustomPrompt="1"/>
          </p:nvPr>
        </p:nvSpPr>
        <p:spPr>
          <a:xfrm>
            <a:off x="1524000" y="3344121"/>
            <a:ext cx="9144000" cy="1655762"/>
          </a:xfrm>
        </p:spPr>
        <p:txBody>
          <a:bodyPr>
            <a:normAutofit/>
          </a:bodyPr>
          <a:lstStyle>
            <a:lvl1pPr marL="0" indent="0" algn="ctr">
              <a:buNone/>
              <a:defRPr sz="2800">
                <a:solidFill>
                  <a:schemeClr val="bg1"/>
                </a:solidFill>
                <a:latin typeface="微软雅黑"/>
                <a:ea typeface="微软雅黑"/>
                <a:cs typeface="微软雅黑"/>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r>
              <a:rPr lang="zh-CN" altLang="en-US" dirty="0" smtClean="0"/>
              <a:t>单击此处编辑副标题样式</a:t>
            </a:r>
            <a:endParaRPr kumimoji="1" lang="zh-CN" altLang="en-US" sz="2800" dirty="0">
              <a:solidFill>
                <a:schemeClr val="bg1"/>
              </a:solidFill>
              <a:latin typeface="微软雅黑"/>
              <a:ea typeface="微软雅黑"/>
            </a:endParaRPr>
          </a:p>
        </p:txBody>
      </p:sp>
      <p:sp>
        <p:nvSpPr>
          <p:cNvPr id="4" name="日期占位符 3"/>
          <p:cNvSpPr>
            <a:spLocks noGrp="1"/>
          </p:cNvSpPr>
          <p:nvPr>
            <p:ph type="dt" sz="half" idx="10"/>
          </p:nvPr>
        </p:nvSpPr>
        <p:spPr/>
        <p:txBody>
          <a:bodyPr/>
          <a:lstStyle>
            <a:lvl1pPr>
              <a:defRPr>
                <a:solidFill>
                  <a:srgbClr val="FFFFFF"/>
                </a:solidFill>
                <a:latin typeface="微软雅黑"/>
                <a:ea typeface="微软雅黑"/>
                <a:cs typeface="微软雅黑"/>
              </a:defRPr>
            </a:lvl1pPr>
          </a:lstStyle>
          <a:p>
            <a:fld id="{EDA4F6C4-7723-4BA5-B3D9-444CC8F443B7}" type="datetime1">
              <a:rPr lang="zh-CN" altLang="en-US" smtClean="0"/>
              <a:pPr/>
              <a:t>2016/10/27</a:t>
            </a:fld>
            <a:endParaRPr lang="zh-CN" altLang="en-US" dirty="0"/>
          </a:p>
        </p:txBody>
      </p:sp>
      <p:sp>
        <p:nvSpPr>
          <p:cNvPr id="5" name="页脚占位符 4"/>
          <p:cNvSpPr>
            <a:spLocks noGrp="1"/>
          </p:cNvSpPr>
          <p:nvPr>
            <p:ph type="ftr" sz="quarter" idx="11"/>
          </p:nvPr>
        </p:nvSpPr>
        <p:spPr/>
        <p:txBody>
          <a:bodyPr/>
          <a:lstStyle>
            <a:lvl1pPr>
              <a:defRPr>
                <a:solidFill>
                  <a:srgbClr val="FFFFFF"/>
                </a:solidFill>
                <a:latin typeface="微软雅黑"/>
                <a:ea typeface="微软雅黑"/>
                <a:cs typeface="微软雅黑"/>
              </a:defRPr>
            </a:lvl1pPr>
          </a:lstStyle>
          <a:p>
            <a:endParaRPr lang="zh-CN" altLang="en-US" dirty="0"/>
          </a:p>
        </p:txBody>
      </p:sp>
      <p:sp>
        <p:nvSpPr>
          <p:cNvPr id="6" name="灯片编号占位符 5"/>
          <p:cNvSpPr>
            <a:spLocks noGrp="1"/>
          </p:cNvSpPr>
          <p:nvPr>
            <p:ph type="sldNum" sz="quarter" idx="12"/>
          </p:nvPr>
        </p:nvSpPr>
        <p:spPr/>
        <p:txBody>
          <a:bodyPr/>
          <a:lstStyle>
            <a:lvl1pPr>
              <a:defRPr>
                <a:solidFill>
                  <a:srgbClr val="FFFFFF"/>
                </a:solidFill>
                <a:latin typeface="微软雅黑"/>
                <a:ea typeface="微软雅黑"/>
                <a:cs typeface="微软雅黑"/>
              </a:defRPr>
            </a:lvl1pPr>
          </a:lstStyle>
          <a:p>
            <a:fld id="{EAF36261-5A3C-4FF5-BA75-09E0208BF31D}" type="slidenum">
              <a:rPr lang="zh-CN" altLang="en-US" smtClean="0"/>
              <a:pPr/>
              <a:t>‹#›</a:t>
            </a:fld>
            <a:endParaRPr lang="zh-CN" altLang="en-US"/>
          </a:p>
        </p:txBody>
      </p:sp>
      <p:pic>
        <p:nvPicPr>
          <p:cNvPr id="8" name="图片 7" descr="未标题-1-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72809" y="537792"/>
            <a:ext cx="2646382" cy="2306320"/>
          </a:xfrm>
          <a:prstGeom prst="rect">
            <a:avLst/>
          </a:prstGeom>
        </p:spPr>
      </p:pic>
      <p:sp>
        <p:nvSpPr>
          <p:cNvPr id="10" name="文本框 9"/>
          <p:cNvSpPr txBox="1"/>
          <p:nvPr userDrawn="1"/>
        </p:nvSpPr>
        <p:spPr>
          <a:xfrm>
            <a:off x="8509000" y="5308600"/>
            <a:ext cx="1251857" cy="400110"/>
          </a:xfrm>
          <a:prstGeom prst="rect">
            <a:avLst/>
          </a:prstGeom>
          <a:noFill/>
        </p:spPr>
        <p:txBody>
          <a:bodyPr wrap="square" rtlCol="0">
            <a:spAutoFit/>
          </a:bodyPr>
          <a:lstStyle/>
          <a:p>
            <a:r>
              <a:rPr kumimoji="1" lang="zh-CN" altLang="en-US" sz="2000" dirty="0" smtClean="0">
                <a:solidFill>
                  <a:schemeClr val="bg1"/>
                </a:solidFill>
                <a:latin typeface="微软雅黑"/>
                <a:ea typeface="微软雅黑"/>
              </a:rPr>
              <a:t>演讲者：</a:t>
            </a:r>
            <a:endParaRPr kumimoji="1" lang="zh-CN" altLang="en-US" sz="2000" dirty="0">
              <a:solidFill>
                <a:schemeClr val="bg1"/>
              </a:solidFill>
              <a:latin typeface="微软雅黑"/>
              <a:ea typeface="微软雅黑"/>
            </a:endParaRPr>
          </a:p>
        </p:txBody>
      </p:sp>
      <p:sp>
        <p:nvSpPr>
          <p:cNvPr id="12" name="文本占位符 11"/>
          <p:cNvSpPr>
            <a:spLocks noGrp="1"/>
          </p:cNvSpPr>
          <p:nvPr>
            <p:ph type="body" sz="quarter" idx="13" hasCustomPrompt="1"/>
          </p:nvPr>
        </p:nvSpPr>
        <p:spPr>
          <a:xfrm>
            <a:off x="9639904" y="5346094"/>
            <a:ext cx="2116667" cy="374461"/>
          </a:xfrm>
          <a:noFill/>
        </p:spPr>
        <p:txBody>
          <a:bodyPr wrap="square" rtlCol="0">
            <a:spAutoFit/>
          </a:bodyPr>
          <a:lstStyle>
            <a:lvl1pPr marL="0" indent="0">
              <a:buNone/>
              <a:defRPr kumimoji="1" lang="zh-CN" altLang="en-US" sz="2000" dirty="0" smtClean="0">
                <a:solidFill>
                  <a:schemeClr val="bg1"/>
                </a:solidFill>
                <a:latin typeface="微软雅黑"/>
                <a:ea typeface="微软雅黑"/>
              </a:defRPr>
            </a:lvl1pPr>
            <a:lvl2pPr>
              <a:defRPr lang="zh-CN" altLang="en-US" sz="1800" dirty="0" smtClean="0">
                <a:latin typeface="+mn-lt"/>
                <a:ea typeface="+mn-ea"/>
              </a:defRPr>
            </a:lvl2pPr>
            <a:lvl3pPr>
              <a:defRPr lang="zh-CN" altLang="en-US" sz="1800" dirty="0" smtClean="0">
                <a:latin typeface="+mn-lt"/>
                <a:ea typeface="+mn-ea"/>
              </a:defRPr>
            </a:lvl3pPr>
            <a:lvl4pPr>
              <a:defRPr lang="zh-CN" altLang="en-US" dirty="0" smtClean="0">
                <a:latin typeface="+mn-lt"/>
                <a:ea typeface="+mn-ea"/>
              </a:defRPr>
            </a:lvl4pPr>
            <a:lvl5pPr>
              <a:defRPr lang="zh-CN" altLang="en-US" dirty="0">
                <a:latin typeface="+mn-lt"/>
                <a:ea typeface="+mn-ea"/>
              </a:defRPr>
            </a:lvl5pPr>
          </a:lstStyle>
          <a:p>
            <a:pPr marL="0" lvl="0"/>
            <a:r>
              <a:rPr kumimoji="1" lang="en-US" altLang="zh-CN" dirty="0" smtClean="0"/>
              <a:t>xxx</a:t>
            </a:r>
            <a:endParaRPr kumimoji="1" lang="zh-CN" altLang="en-US" dirty="0" smtClean="0"/>
          </a:p>
        </p:txBody>
      </p:sp>
      <p:sp>
        <p:nvSpPr>
          <p:cNvPr id="15" name="文本占位符 11"/>
          <p:cNvSpPr>
            <a:spLocks noGrp="1"/>
          </p:cNvSpPr>
          <p:nvPr>
            <p:ph type="body" sz="quarter" idx="14" hasCustomPrompt="1"/>
          </p:nvPr>
        </p:nvSpPr>
        <p:spPr>
          <a:xfrm>
            <a:off x="8582781" y="5873446"/>
            <a:ext cx="2116667" cy="374461"/>
          </a:xfrm>
          <a:noFill/>
        </p:spPr>
        <p:txBody>
          <a:bodyPr wrap="square" rtlCol="0">
            <a:spAutoFit/>
          </a:bodyPr>
          <a:lstStyle>
            <a:lvl1pPr marL="0" indent="0">
              <a:buNone/>
              <a:defRPr kumimoji="1" lang="zh-CN" altLang="en-US" sz="2000" dirty="0" smtClean="0">
                <a:solidFill>
                  <a:schemeClr val="bg1"/>
                </a:solidFill>
                <a:latin typeface="微软雅黑"/>
                <a:ea typeface="微软雅黑"/>
              </a:defRPr>
            </a:lvl1pPr>
            <a:lvl2pPr>
              <a:defRPr lang="zh-CN" altLang="en-US" sz="1800" dirty="0" smtClean="0">
                <a:latin typeface="+mn-lt"/>
                <a:ea typeface="+mn-ea"/>
              </a:defRPr>
            </a:lvl2pPr>
            <a:lvl3pPr>
              <a:defRPr lang="zh-CN" altLang="en-US" sz="1800" dirty="0" smtClean="0">
                <a:latin typeface="+mn-lt"/>
                <a:ea typeface="+mn-ea"/>
              </a:defRPr>
            </a:lvl3pPr>
            <a:lvl4pPr>
              <a:defRPr lang="zh-CN" altLang="en-US" dirty="0" smtClean="0">
                <a:latin typeface="+mn-lt"/>
                <a:ea typeface="+mn-ea"/>
              </a:defRPr>
            </a:lvl4pPr>
            <a:lvl5pPr>
              <a:defRPr lang="zh-CN" altLang="en-US" dirty="0">
                <a:latin typeface="+mn-lt"/>
                <a:ea typeface="+mn-ea"/>
              </a:defRPr>
            </a:lvl5pPr>
          </a:lstStyle>
          <a:p>
            <a:r>
              <a:rPr kumimoji="1" lang="en-US" altLang="zh-CN" sz="2000" dirty="0" smtClean="0">
                <a:solidFill>
                  <a:schemeClr val="bg1"/>
                </a:solidFill>
                <a:latin typeface="微软雅黑"/>
                <a:ea typeface="微软雅黑"/>
              </a:rPr>
              <a:t>2016-09-23</a:t>
            </a:r>
            <a:endParaRPr kumimoji="1" lang="zh-CN" altLang="en-US" sz="2000" dirty="0">
              <a:solidFill>
                <a:schemeClr val="bg1"/>
              </a:solidFill>
              <a:latin typeface="微软雅黑"/>
              <a:ea typeface="微软雅黑"/>
            </a:endParaRPr>
          </a:p>
        </p:txBody>
      </p:sp>
    </p:spTree>
    <p:extLst>
      <p:ext uri="{BB962C8B-B14F-4D97-AF65-F5344CB8AC3E}">
        <p14:creationId xmlns:p14="http://schemas.microsoft.com/office/powerpoint/2010/main" val="24635197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rgbClr val="FBFBFB"/>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微软雅黑"/>
                <a:ea typeface="微软雅黑"/>
                <a:cs typeface="微软雅黑"/>
              </a:defRPr>
            </a:lvl1pPr>
          </a:lstStyle>
          <a:p>
            <a:fld id="{56FE7894-6EB5-4F90-8D17-E32B70E1F3AC}" type="datetime1">
              <a:rPr lang="zh-CN" altLang="en-US" smtClean="0"/>
              <a:pPr/>
              <a:t>2016/10/27</a:t>
            </a:fld>
            <a:endParaRPr lang="zh-CN" altLang="en-US"/>
          </a:p>
        </p:txBody>
      </p:sp>
      <p:sp>
        <p:nvSpPr>
          <p:cNvPr id="3" name="页脚占位符 2"/>
          <p:cNvSpPr>
            <a:spLocks noGrp="1"/>
          </p:cNvSpPr>
          <p:nvPr>
            <p:ph type="ftr" sz="quarter" idx="11"/>
          </p:nvPr>
        </p:nvSpPr>
        <p:spPr/>
        <p:txBody>
          <a:bodyPr/>
          <a:lstStyle>
            <a:lvl1pPr>
              <a:defRPr>
                <a:latin typeface="微软雅黑"/>
                <a:ea typeface="微软雅黑"/>
                <a:cs typeface="微软雅黑"/>
              </a:defRPr>
            </a:lvl1pPr>
          </a:lstStyle>
          <a:p>
            <a:endParaRPr lang="zh-CN" altLang="en-US"/>
          </a:p>
        </p:txBody>
      </p:sp>
      <p:sp>
        <p:nvSpPr>
          <p:cNvPr id="4" name="灯片编号占位符 3"/>
          <p:cNvSpPr>
            <a:spLocks noGrp="1"/>
          </p:cNvSpPr>
          <p:nvPr>
            <p:ph type="sldNum" sz="quarter" idx="12"/>
          </p:nvPr>
        </p:nvSpPr>
        <p:spPr/>
        <p:txBody>
          <a:bodyPr/>
          <a:lstStyle>
            <a:lvl1pPr>
              <a:defRPr>
                <a:latin typeface="微软雅黑"/>
                <a:ea typeface="微软雅黑"/>
                <a:cs typeface="微软雅黑"/>
              </a:defRPr>
            </a:lvl1pPr>
          </a:lstStyle>
          <a:p>
            <a:fld id="{EAF36261-5A3C-4FF5-BA75-09E0208BF31D}" type="slidenum">
              <a:rPr lang="zh-CN" altLang="en-US" smtClean="0"/>
              <a:pPr/>
              <a:t>‹#›</a:t>
            </a:fld>
            <a:endParaRPr lang="zh-CN" altLang="en-US"/>
          </a:p>
        </p:txBody>
      </p:sp>
      <p:grpSp>
        <p:nvGrpSpPr>
          <p:cNvPr id="18" name="组 17"/>
          <p:cNvGrpSpPr/>
          <p:nvPr userDrawn="1"/>
        </p:nvGrpSpPr>
        <p:grpSpPr>
          <a:xfrm>
            <a:off x="4874427" y="1449412"/>
            <a:ext cx="692164" cy="730423"/>
            <a:chOff x="4874427" y="1449412"/>
            <a:chExt cx="692164" cy="730423"/>
          </a:xfrm>
        </p:grpSpPr>
        <p:sp>
          <p:nvSpPr>
            <p:cNvPr id="8" name="椭圆 7"/>
            <p:cNvSpPr/>
            <p:nvPr/>
          </p:nvSpPr>
          <p:spPr>
            <a:xfrm>
              <a:off x="4874427" y="1487670"/>
              <a:ext cx="692164" cy="692165"/>
            </a:xfrm>
            <a:prstGeom prst="ellipse">
              <a:avLst/>
            </a:prstGeom>
            <a:solidFill>
              <a:schemeClr val="bg1"/>
            </a:solidFill>
            <a:ln>
              <a:noFill/>
            </a:ln>
            <a:effectLst>
              <a:glow rad="63500">
                <a:schemeClr val="bg1">
                  <a:lumMod val="85000"/>
                  <a:alpha val="55000"/>
                </a:schemeClr>
              </a:glow>
            </a:effectLst>
          </p:spPr>
          <p:style>
            <a:lnRef idx="3">
              <a:scrgbClr r="0" g="0" b="0"/>
            </a:lnRef>
            <a:fillRef idx="1">
              <a:scrgbClr r="0" g="0" b="0"/>
            </a:fillRef>
            <a:effectRef idx="1">
              <a:scrgbClr r="0" g="0" b="0"/>
            </a:effectRef>
            <a:fontRef idx="minor">
              <a:schemeClr val="lt1"/>
            </a:fontRef>
          </p:style>
        </p:sp>
        <p:sp>
          <p:nvSpPr>
            <p:cNvPr id="9" name="矩形 8"/>
            <p:cNvSpPr/>
            <p:nvPr/>
          </p:nvSpPr>
          <p:spPr>
            <a:xfrm>
              <a:off x="4980688" y="1449412"/>
              <a:ext cx="451532" cy="707886"/>
            </a:xfrm>
            <a:prstGeom prst="rect">
              <a:avLst/>
            </a:prstGeom>
          </p:spPr>
          <p:txBody>
            <a:bodyPr wrap="square">
              <a:spAutoFit/>
            </a:bodyPr>
            <a:lstStyle/>
            <a:p>
              <a:pPr algn="ctr"/>
              <a:r>
                <a:rPr kumimoji="1" lang="en-US" altLang="zh-CN" sz="4000" dirty="0" smtClean="0">
                  <a:solidFill>
                    <a:srgbClr val="1568C0"/>
                  </a:solidFill>
                  <a:latin typeface="Arial"/>
                  <a:ea typeface="微软雅黑"/>
                </a:rPr>
                <a:t>1</a:t>
              </a:r>
              <a:endParaRPr lang="zh-CN" altLang="en-US" sz="4000" dirty="0"/>
            </a:p>
          </p:txBody>
        </p:sp>
      </p:grpSp>
      <p:sp>
        <p:nvSpPr>
          <p:cNvPr id="10" name="标题 1"/>
          <p:cNvSpPr>
            <a:spLocks noGrp="1"/>
          </p:cNvSpPr>
          <p:nvPr>
            <p:ph type="title" hasCustomPrompt="1"/>
          </p:nvPr>
        </p:nvSpPr>
        <p:spPr>
          <a:xfrm>
            <a:off x="838200" y="365125"/>
            <a:ext cx="10515600" cy="796163"/>
          </a:xfrm>
        </p:spPr>
        <p:txBody>
          <a:bodyPr>
            <a:normAutofit/>
          </a:bodyPr>
          <a:lstStyle>
            <a:lvl1pPr algn="ctr">
              <a:defRPr sz="3600">
                <a:solidFill>
                  <a:srgbClr val="1360A5"/>
                </a:solidFill>
                <a:latin typeface="微软雅黑"/>
                <a:ea typeface="微软雅黑"/>
                <a:cs typeface="微软雅黑"/>
              </a:defRPr>
            </a:lvl1pPr>
          </a:lstStyle>
          <a:p>
            <a:r>
              <a:rPr lang="zh-CN" altLang="en-US" dirty="0" smtClean="0"/>
              <a:t>目录</a:t>
            </a:r>
            <a:endParaRPr lang="zh-CN" altLang="en-US" dirty="0"/>
          </a:p>
        </p:txBody>
      </p:sp>
      <p:sp>
        <p:nvSpPr>
          <p:cNvPr id="12" name="文本占位符 11"/>
          <p:cNvSpPr>
            <a:spLocks noGrp="1"/>
          </p:cNvSpPr>
          <p:nvPr>
            <p:ph type="body" sz="quarter" idx="13" hasCustomPrompt="1"/>
          </p:nvPr>
        </p:nvSpPr>
        <p:spPr>
          <a:xfrm>
            <a:off x="5878890" y="1530461"/>
            <a:ext cx="2043113" cy="568325"/>
          </a:xfrm>
        </p:spPr>
        <p:txBody>
          <a:bodyPr>
            <a:noAutofit/>
          </a:bodyPr>
          <a:lstStyle>
            <a:lvl1pPr marL="0" indent="0">
              <a:buNone/>
              <a:defRPr kumimoji="1" lang="zh-CN" altLang="en-US" sz="2800" kern="1200" dirty="0">
                <a:solidFill>
                  <a:srgbClr val="1568C0"/>
                </a:solidFill>
                <a:latin typeface="Arial"/>
                <a:ea typeface="微软雅黑"/>
                <a:cs typeface="+mn-cs"/>
              </a:defRPr>
            </a:lvl1pPr>
          </a:lstStyle>
          <a:p>
            <a:pPr lvl="0"/>
            <a:r>
              <a:rPr kumimoji="1" lang="zh-CN" altLang="en-US" dirty="0" smtClean="0"/>
              <a:t>标题</a:t>
            </a:r>
            <a:r>
              <a:rPr kumimoji="1" lang="en-US" altLang="zh-CN" dirty="0" smtClean="0"/>
              <a:t>…</a:t>
            </a:r>
            <a:endParaRPr kumimoji="1" lang="zh-CN" altLang="en-US" dirty="0"/>
          </a:p>
        </p:txBody>
      </p:sp>
      <p:grpSp>
        <p:nvGrpSpPr>
          <p:cNvPr id="23" name="组 22"/>
          <p:cNvGrpSpPr/>
          <p:nvPr userDrawn="1"/>
        </p:nvGrpSpPr>
        <p:grpSpPr>
          <a:xfrm>
            <a:off x="4869589" y="2517020"/>
            <a:ext cx="692164" cy="730423"/>
            <a:chOff x="4874427" y="1449412"/>
            <a:chExt cx="692164" cy="730423"/>
          </a:xfrm>
        </p:grpSpPr>
        <p:sp>
          <p:nvSpPr>
            <p:cNvPr id="24" name="椭圆 23"/>
            <p:cNvSpPr/>
            <p:nvPr/>
          </p:nvSpPr>
          <p:spPr>
            <a:xfrm>
              <a:off x="4874427" y="1487670"/>
              <a:ext cx="692164" cy="692165"/>
            </a:xfrm>
            <a:prstGeom prst="ellipse">
              <a:avLst/>
            </a:prstGeom>
            <a:solidFill>
              <a:schemeClr val="bg1"/>
            </a:solidFill>
            <a:ln>
              <a:noFill/>
            </a:ln>
            <a:effectLst>
              <a:glow rad="63500">
                <a:schemeClr val="bg1">
                  <a:lumMod val="85000"/>
                  <a:alpha val="55000"/>
                </a:schemeClr>
              </a:glow>
            </a:effectLst>
          </p:spPr>
          <p:style>
            <a:lnRef idx="3">
              <a:scrgbClr r="0" g="0" b="0"/>
            </a:lnRef>
            <a:fillRef idx="1">
              <a:scrgbClr r="0" g="0" b="0"/>
            </a:fillRef>
            <a:effectRef idx="1">
              <a:scrgbClr r="0" g="0" b="0"/>
            </a:effectRef>
            <a:fontRef idx="minor">
              <a:schemeClr val="lt1"/>
            </a:fontRef>
          </p:style>
        </p:sp>
        <p:sp>
          <p:nvSpPr>
            <p:cNvPr id="25" name="矩形 24"/>
            <p:cNvSpPr/>
            <p:nvPr/>
          </p:nvSpPr>
          <p:spPr>
            <a:xfrm>
              <a:off x="4980688" y="1449412"/>
              <a:ext cx="451532" cy="707886"/>
            </a:xfrm>
            <a:prstGeom prst="rect">
              <a:avLst/>
            </a:prstGeom>
          </p:spPr>
          <p:txBody>
            <a:bodyPr wrap="square">
              <a:spAutoFit/>
            </a:bodyPr>
            <a:lstStyle/>
            <a:p>
              <a:pPr lvl="0" algn="ctr"/>
              <a:r>
                <a:rPr kumimoji="1" lang="en-US" altLang="zh-CN" sz="4000" dirty="0" smtClean="0">
                  <a:solidFill>
                    <a:srgbClr val="1568C0"/>
                  </a:solidFill>
                  <a:latin typeface="Arial"/>
                  <a:ea typeface="微软雅黑"/>
                </a:rPr>
                <a:t>2</a:t>
              </a:r>
              <a:endParaRPr kumimoji="1" lang="zh-CN" altLang="en-US" sz="4000" dirty="0">
                <a:solidFill>
                  <a:srgbClr val="1568C0"/>
                </a:solidFill>
                <a:latin typeface="Arial"/>
                <a:ea typeface="微软雅黑"/>
              </a:endParaRPr>
            </a:p>
          </p:txBody>
        </p:sp>
      </p:grpSp>
      <p:sp>
        <p:nvSpPr>
          <p:cNvPr id="26" name="文本占位符 11"/>
          <p:cNvSpPr>
            <a:spLocks noGrp="1"/>
          </p:cNvSpPr>
          <p:nvPr>
            <p:ph type="body" sz="quarter" idx="14" hasCustomPrompt="1"/>
          </p:nvPr>
        </p:nvSpPr>
        <p:spPr>
          <a:xfrm>
            <a:off x="5874052" y="2598069"/>
            <a:ext cx="2043113" cy="568325"/>
          </a:xfrm>
        </p:spPr>
        <p:txBody>
          <a:bodyPr>
            <a:noAutofit/>
          </a:bodyPr>
          <a:lstStyle>
            <a:lvl1pPr marL="0" indent="0">
              <a:buNone/>
              <a:defRPr kumimoji="1" lang="zh-CN" altLang="en-US" sz="2800" kern="1200" dirty="0">
                <a:solidFill>
                  <a:srgbClr val="1568C0"/>
                </a:solidFill>
                <a:latin typeface="Arial"/>
                <a:ea typeface="微软雅黑"/>
                <a:cs typeface="+mn-cs"/>
              </a:defRPr>
            </a:lvl1pPr>
          </a:lstStyle>
          <a:p>
            <a:pPr lvl="0"/>
            <a:r>
              <a:rPr kumimoji="1" lang="zh-CN" altLang="en-US" dirty="0" smtClean="0"/>
              <a:t>标题</a:t>
            </a:r>
            <a:r>
              <a:rPr kumimoji="1" lang="en-US" altLang="zh-CN" dirty="0" smtClean="0"/>
              <a:t>…</a:t>
            </a:r>
            <a:endParaRPr kumimoji="1" lang="zh-CN" altLang="en-US" dirty="0"/>
          </a:p>
        </p:txBody>
      </p:sp>
      <p:grpSp>
        <p:nvGrpSpPr>
          <p:cNvPr id="27" name="组 26"/>
          <p:cNvGrpSpPr/>
          <p:nvPr userDrawn="1"/>
        </p:nvGrpSpPr>
        <p:grpSpPr>
          <a:xfrm>
            <a:off x="4876846" y="3584628"/>
            <a:ext cx="692164" cy="730423"/>
            <a:chOff x="4874427" y="1449412"/>
            <a:chExt cx="692164" cy="730423"/>
          </a:xfrm>
        </p:grpSpPr>
        <p:sp>
          <p:nvSpPr>
            <p:cNvPr id="28" name="椭圆 27"/>
            <p:cNvSpPr/>
            <p:nvPr/>
          </p:nvSpPr>
          <p:spPr>
            <a:xfrm>
              <a:off x="4874427" y="1487670"/>
              <a:ext cx="692164" cy="692165"/>
            </a:xfrm>
            <a:prstGeom prst="ellipse">
              <a:avLst/>
            </a:prstGeom>
            <a:solidFill>
              <a:schemeClr val="bg1"/>
            </a:solidFill>
            <a:ln>
              <a:noFill/>
            </a:ln>
            <a:effectLst>
              <a:glow rad="63500">
                <a:schemeClr val="bg1">
                  <a:lumMod val="85000"/>
                  <a:alpha val="55000"/>
                </a:schemeClr>
              </a:glow>
            </a:effectLst>
          </p:spPr>
          <p:style>
            <a:lnRef idx="3">
              <a:scrgbClr r="0" g="0" b="0"/>
            </a:lnRef>
            <a:fillRef idx="1">
              <a:scrgbClr r="0" g="0" b="0"/>
            </a:fillRef>
            <a:effectRef idx="1">
              <a:scrgbClr r="0" g="0" b="0"/>
            </a:effectRef>
            <a:fontRef idx="minor">
              <a:schemeClr val="lt1"/>
            </a:fontRef>
          </p:style>
        </p:sp>
        <p:sp>
          <p:nvSpPr>
            <p:cNvPr id="29" name="矩形 28"/>
            <p:cNvSpPr/>
            <p:nvPr/>
          </p:nvSpPr>
          <p:spPr>
            <a:xfrm>
              <a:off x="4980688" y="1449412"/>
              <a:ext cx="451532" cy="707886"/>
            </a:xfrm>
            <a:prstGeom prst="rect">
              <a:avLst/>
            </a:prstGeom>
          </p:spPr>
          <p:txBody>
            <a:bodyPr wrap="square">
              <a:spAutoFit/>
            </a:bodyPr>
            <a:lstStyle/>
            <a:p>
              <a:pPr lvl="0" algn="ctr"/>
              <a:r>
                <a:rPr kumimoji="1" lang="zh-CN" altLang="zh-CN" sz="4000" dirty="0" smtClean="0">
                  <a:solidFill>
                    <a:srgbClr val="1568C0"/>
                  </a:solidFill>
                  <a:latin typeface="Arial"/>
                  <a:ea typeface="微软雅黑"/>
                </a:rPr>
                <a:t>3</a:t>
              </a:r>
              <a:endParaRPr kumimoji="1" lang="zh-CN" altLang="en-US" sz="4000" dirty="0">
                <a:solidFill>
                  <a:srgbClr val="1568C0"/>
                </a:solidFill>
                <a:latin typeface="Arial"/>
                <a:ea typeface="微软雅黑"/>
              </a:endParaRPr>
            </a:p>
          </p:txBody>
        </p:sp>
      </p:grpSp>
      <p:sp>
        <p:nvSpPr>
          <p:cNvPr id="30" name="文本占位符 11"/>
          <p:cNvSpPr>
            <a:spLocks noGrp="1"/>
          </p:cNvSpPr>
          <p:nvPr>
            <p:ph type="body" sz="quarter" idx="15" hasCustomPrompt="1"/>
          </p:nvPr>
        </p:nvSpPr>
        <p:spPr>
          <a:xfrm>
            <a:off x="5881309" y="3665677"/>
            <a:ext cx="2043113" cy="568325"/>
          </a:xfrm>
        </p:spPr>
        <p:txBody>
          <a:bodyPr>
            <a:noAutofit/>
          </a:bodyPr>
          <a:lstStyle>
            <a:lvl1pPr marL="0" indent="0">
              <a:buNone/>
              <a:defRPr kumimoji="1" lang="zh-CN" altLang="en-US" sz="2800" kern="1200" dirty="0">
                <a:solidFill>
                  <a:srgbClr val="1568C0"/>
                </a:solidFill>
                <a:latin typeface="Arial"/>
                <a:ea typeface="微软雅黑"/>
                <a:cs typeface="+mn-cs"/>
              </a:defRPr>
            </a:lvl1pPr>
          </a:lstStyle>
          <a:p>
            <a:pPr lvl="0"/>
            <a:r>
              <a:rPr kumimoji="1" lang="zh-CN" altLang="en-US" dirty="0" smtClean="0"/>
              <a:t>标题</a:t>
            </a:r>
            <a:r>
              <a:rPr kumimoji="1" lang="en-US" altLang="zh-CN" dirty="0" smtClean="0"/>
              <a:t>…</a:t>
            </a:r>
            <a:endParaRPr kumimoji="1" lang="zh-CN" altLang="en-US" dirty="0"/>
          </a:p>
        </p:txBody>
      </p:sp>
      <p:grpSp>
        <p:nvGrpSpPr>
          <p:cNvPr id="31" name="组 30"/>
          <p:cNvGrpSpPr/>
          <p:nvPr userDrawn="1"/>
        </p:nvGrpSpPr>
        <p:grpSpPr>
          <a:xfrm>
            <a:off x="4884103" y="4652237"/>
            <a:ext cx="692164" cy="730423"/>
            <a:chOff x="4874427" y="1449412"/>
            <a:chExt cx="692164" cy="730423"/>
          </a:xfrm>
        </p:grpSpPr>
        <p:sp>
          <p:nvSpPr>
            <p:cNvPr id="32" name="椭圆 31"/>
            <p:cNvSpPr/>
            <p:nvPr/>
          </p:nvSpPr>
          <p:spPr>
            <a:xfrm>
              <a:off x="4874427" y="1487670"/>
              <a:ext cx="692164" cy="692165"/>
            </a:xfrm>
            <a:prstGeom prst="ellipse">
              <a:avLst/>
            </a:prstGeom>
            <a:solidFill>
              <a:schemeClr val="bg1"/>
            </a:solidFill>
            <a:ln>
              <a:noFill/>
            </a:ln>
            <a:effectLst>
              <a:glow rad="63500">
                <a:schemeClr val="bg1">
                  <a:lumMod val="85000"/>
                  <a:alpha val="55000"/>
                </a:schemeClr>
              </a:glow>
            </a:effectLst>
          </p:spPr>
          <p:style>
            <a:lnRef idx="3">
              <a:scrgbClr r="0" g="0" b="0"/>
            </a:lnRef>
            <a:fillRef idx="1">
              <a:scrgbClr r="0" g="0" b="0"/>
            </a:fillRef>
            <a:effectRef idx="1">
              <a:scrgbClr r="0" g="0" b="0"/>
            </a:effectRef>
            <a:fontRef idx="minor">
              <a:schemeClr val="lt1"/>
            </a:fontRef>
          </p:style>
        </p:sp>
        <p:sp>
          <p:nvSpPr>
            <p:cNvPr id="33" name="矩形 32"/>
            <p:cNvSpPr/>
            <p:nvPr/>
          </p:nvSpPr>
          <p:spPr>
            <a:xfrm>
              <a:off x="4980688" y="1449412"/>
              <a:ext cx="451532" cy="707886"/>
            </a:xfrm>
            <a:prstGeom prst="rect">
              <a:avLst/>
            </a:prstGeom>
          </p:spPr>
          <p:txBody>
            <a:bodyPr wrap="square">
              <a:spAutoFit/>
            </a:bodyPr>
            <a:lstStyle/>
            <a:p>
              <a:pPr lvl="0" algn="ctr"/>
              <a:r>
                <a:rPr kumimoji="1" lang="en-US" altLang="zh-CN" sz="4000" dirty="0" smtClean="0">
                  <a:solidFill>
                    <a:srgbClr val="1568C0"/>
                  </a:solidFill>
                  <a:latin typeface="Arial"/>
                  <a:ea typeface="微软雅黑"/>
                </a:rPr>
                <a:t>4</a:t>
              </a:r>
              <a:endParaRPr kumimoji="1" lang="zh-CN" altLang="en-US" sz="4000" dirty="0">
                <a:solidFill>
                  <a:srgbClr val="1568C0"/>
                </a:solidFill>
                <a:latin typeface="Arial"/>
                <a:ea typeface="微软雅黑"/>
              </a:endParaRPr>
            </a:p>
          </p:txBody>
        </p:sp>
      </p:grpSp>
      <p:sp>
        <p:nvSpPr>
          <p:cNvPr id="34" name="文本占位符 11"/>
          <p:cNvSpPr>
            <a:spLocks noGrp="1"/>
          </p:cNvSpPr>
          <p:nvPr>
            <p:ph type="body" sz="quarter" idx="16" hasCustomPrompt="1"/>
          </p:nvPr>
        </p:nvSpPr>
        <p:spPr>
          <a:xfrm>
            <a:off x="5888566" y="4733286"/>
            <a:ext cx="2043113" cy="568325"/>
          </a:xfrm>
        </p:spPr>
        <p:txBody>
          <a:bodyPr>
            <a:noAutofit/>
          </a:bodyPr>
          <a:lstStyle>
            <a:lvl1pPr marL="0" indent="0">
              <a:buNone/>
              <a:defRPr kumimoji="1" lang="zh-CN" altLang="en-US" sz="2800" kern="1200" dirty="0">
                <a:solidFill>
                  <a:srgbClr val="1568C0"/>
                </a:solidFill>
                <a:latin typeface="Arial"/>
                <a:ea typeface="微软雅黑"/>
                <a:cs typeface="+mn-cs"/>
              </a:defRPr>
            </a:lvl1pPr>
          </a:lstStyle>
          <a:p>
            <a:pPr lvl="0"/>
            <a:r>
              <a:rPr kumimoji="1" lang="zh-CN" altLang="en-US" dirty="0" smtClean="0"/>
              <a:t>标题</a:t>
            </a:r>
            <a:r>
              <a:rPr kumimoji="1" lang="en-US" altLang="zh-CN" dirty="0" smtClean="0"/>
              <a:t>…</a:t>
            </a:r>
            <a:endParaRPr kumimoji="1" lang="zh-CN" altLang="en-US" dirty="0"/>
          </a:p>
        </p:txBody>
      </p:sp>
    </p:spTree>
    <p:extLst>
      <p:ext uri="{BB962C8B-B14F-4D97-AF65-F5344CB8AC3E}">
        <p14:creationId xmlns:p14="http://schemas.microsoft.com/office/powerpoint/2010/main" val="238964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bg>
      <p:bgPr>
        <a:solidFill>
          <a:srgbClr val="FBFBFB"/>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96163"/>
          </a:xfrm>
        </p:spPr>
        <p:txBody>
          <a:bodyPr>
            <a:normAutofit/>
          </a:bodyPr>
          <a:lstStyle>
            <a:lvl1pPr algn="ctr">
              <a:defRPr sz="3600">
                <a:solidFill>
                  <a:srgbClr val="1360A5"/>
                </a:solidFill>
                <a:latin typeface="微软雅黑"/>
                <a:ea typeface="微软雅黑"/>
                <a:cs typeface="微软雅黑"/>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a:ea typeface="微软雅黑"/>
                <a:cs typeface="微软雅黑"/>
              </a:defRPr>
            </a:lvl1pPr>
            <a:lvl2pPr>
              <a:defRPr>
                <a:latin typeface="微软雅黑"/>
                <a:ea typeface="微软雅黑"/>
                <a:cs typeface="微软雅黑"/>
              </a:defRPr>
            </a:lvl2pPr>
            <a:lvl3pPr>
              <a:defRPr>
                <a:latin typeface="微软雅黑"/>
                <a:ea typeface="微软雅黑"/>
                <a:cs typeface="微软雅黑"/>
              </a:defRPr>
            </a:lvl3pPr>
            <a:lvl4pPr>
              <a:defRPr>
                <a:latin typeface="微软雅黑"/>
                <a:ea typeface="微软雅黑"/>
                <a:cs typeface="微软雅黑"/>
              </a:defRPr>
            </a:lvl4pPr>
            <a:lvl5pPr>
              <a:defRPr>
                <a:latin typeface="微软雅黑"/>
                <a:ea typeface="微软雅黑"/>
                <a:cs typeface="微软雅黑"/>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31391FB-3C1F-4ED2-8C45-415DD90D8B4A}" type="datetime1">
              <a:rPr lang="zh-CN" altLang="en-US" smtClean="0"/>
              <a:t>2016/10/27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F36261-5A3C-4FF5-BA75-09E0208BF31D}" type="slidenum">
              <a:rPr lang="zh-CN" altLang="en-US" smtClean="0"/>
              <a:t>‹#›</a:t>
            </a:fld>
            <a:endParaRPr lang="zh-CN" altLang="en-US"/>
          </a:p>
        </p:txBody>
      </p:sp>
      <p:sp>
        <p:nvSpPr>
          <p:cNvPr id="13" name="文本占位符 12"/>
          <p:cNvSpPr>
            <a:spLocks noGrp="1"/>
          </p:cNvSpPr>
          <p:nvPr>
            <p:ph type="body" sz="quarter" idx="13" hasCustomPrompt="1"/>
          </p:nvPr>
        </p:nvSpPr>
        <p:spPr>
          <a:xfrm>
            <a:off x="838200" y="1125950"/>
            <a:ext cx="10515600" cy="367506"/>
          </a:xfrm>
        </p:spPr>
        <p:txBody>
          <a:bodyPr>
            <a:noAutofit/>
          </a:bodyPr>
          <a:lstStyle>
            <a:lvl1pPr marL="0" indent="0" algn="ctr">
              <a:buNone/>
              <a:defRPr sz="1800">
                <a:solidFill>
                  <a:schemeClr val="tx1">
                    <a:lumMod val="65000"/>
                    <a:lumOff val="35000"/>
                  </a:schemeClr>
                </a:solidFill>
                <a:latin typeface="微软雅黑"/>
                <a:ea typeface="微软雅黑"/>
                <a:cs typeface="微软雅黑"/>
              </a:defRPr>
            </a:lvl1pPr>
          </a:lstStyle>
          <a:p>
            <a:pPr lvl="0"/>
            <a:r>
              <a:rPr lang="zh-CN" altLang="en-US" dirty="0" smtClean="0"/>
              <a:t>副标题</a:t>
            </a:r>
          </a:p>
        </p:txBody>
      </p:sp>
    </p:spTree>
    <p:extLst>
      <p:ext uri="{BB962C8B-B14F-4D97-AF65-F5344CB8AC3E}">
        <p14:creationId xmlns:p14="http://schemas.microsoft.com/office/powerpoint/2010/main" val="308399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 calcmode="lin" valueType="num">
                                      <p:cBhvr additive="base">
                                        <p:cTn id="11"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bui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板块首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DF1F5F3-4397-402F-9B21-C490DA7589EF}" type="datetime1">
              <a:rPr lang="zh-CN" altLang="en-US" smtClean="0"/>
              <a:pPr/>
              <a:t>2016/10/27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EAF36261-5A3C-4FF5-BA75-09E0208BF31D}" type="slidenum">
              <a:rPr lang="zh-CN" altLang="en-US" smtClean="0"/>
              <a:pPr/>
              <a:t>‹#›</a:t>
            </a:fld>
            <a:endParaRPr lang="zh-CN" altLang="en-US"/>
          </a:p>
        </p:txBody>
      </p:sp>
      <p:sp>
        <p:nvSpPr>
          <p:cNvPr id="9" name="椭圆 8"/>
          <p:cNvSpPr/>
          <p:nvPr/>
        </p:nvSpPr>
        <p:spPr>
          <a:xfrm>
            <a:off x="1945114" y="1884947"/>
            <a:ext cx="2660300" cy="2660300"/>
          </a:xfrm>
          <a:prstGeom prst="ellipse">
            <a:avLst/>
          </a:prstGeom>
          <a:solidFill>
            <a:schemeClr val="bg1"/>
          </a:solidFill>
          <a:ln>
            <a:noFill/>
          </a:ln>
          <a:effectLst>
            <a:glow rad="63500">
              <a:schemeClr val="bg1">
                <a:lumMod val="85000"/>
                <a:alpha val="55000"/>
              </a:schemeClr>
            </a:glow>
          </a:effectLst>
        </p:spPr>
        <p:style>
          <a:lnRef idx="3">
            <a:scrgbClr r="0" g="0" b="0"/>
          </a:lnRef>
          <a:fillRef idx="1">
            <a:scrgbClr r="0" g="0" b="0"/>
          </a:fillRef>
          <a:effectRef idx="1">
            <a:scrgbClr r="0" g="0" b="0"/>
          </a:effectRef>
          <a:fontRef idx="minor">
            <a:schemeClr val="lt1"/>
          </a:fontRef>
        </p:style>
      </p:sp>
      <p:sp>
        <p:nvSpPr>
          <p:cNvPr id="12" name="文本占位符 11"/>
          <p:cNvSpPr>
            <a:spLocks noGrp="1"/>
          </p:cNvSpPr>
          <p:nvPr>
            <p:ph type="body" sz="quarter" idx="13" hasCustomPrompt="1"/>
          </p:nvPr>
        </p:nvSpPr>
        <p:spPr>
          <a:xfrm>
            <a:off x="2261360" y="2358420"/>
            <a:ext cx="1995488" cy="1717675"/>
          </a:xfrm>
        </p:spPr>
        <p:txBody>
          <a:bodyPr>
            <a:noAutofit/>
          </a:bodyPr>
          <a:lstStyle>
            <a:lvl1pPr marL="0" indent="0" algn="ctr" defTabSz="914400" rtl="0" eaLnBrk="1" latinLnBrk="0" hangingPunct="1">
              <a:buNone/>
              <a:defRPr kumimoji="1" lang="zh-CN" altLang="en-US" sz="12000" kern="1200" dirty="0">
                <a:solidFill>
                  <a:srgbClr val="1568C0"/>
                </a:solidFill>
                <a:latin typeface="Arial"/>
                <a:ea typeface="微软雅黑"/>
                <a:cs typeface="+mn-cs"/>
              </a:defRPr>
            </a:lvl1pPr>
          </a:lstStyle>
          <a:p>
            <a:pPr lvl="0"/>
            <a:r>
              <a:rPr kumimoji="1" lang="en-US" altLang="zh-CN" dirty="0" smtClean="0"/>
              <a:t>1</a:t>
            </a:r>
            <a:endParaRPr kumimoji="1" lang="zh-CN" altLang="en-US" dirty="0"/>
          </a:p>
        </p:txBody>
      </p:sp>
      <p:sp>
        <p:nvSpPr>
          <p:cNvPr id="18" name="文本占位符 17"/>
          <p:cNvSpPr>
            <a:spLocks noGrp="1"/>
          </p:cNvSpPr>
          <p:nvPr>
            <p:ph type="body" sz="quarter" idx="16" hasCustomPrompt="1"/>
          </p:nvPr>
        </p:nvSpPr>
        <p:spPr>
          <a:xfrm>
            <a:off x="5115681" y="2636218"/>
            <a:ext cx="5890986" cy="714375"/>
          </a:xfrm>
        </p:spPr>
        <p:txBody>
          <a:bodyPr>
            <a:noAutofit/>
          </a:bodyPr>
          <a:lstStyle>
            <a:lvl1pPr marL="0" indent="0">
              <a:buNone/>
              <a:defRPr kumimoji="1" lang="zh-CN" altLang="en-US" sz="4800" kern="1200" dirty="0">
                <a:solidFill>
                  <a:srgbClr val="1568C0"/>
                </a:solidFill>
                <a:latin typeface="Arial"/>
                <a:ea typeface="微软雅黑"/>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kumimoji="1" lang="zh-CN" altLang="en-US" dirty="0" smtClean="0"/>
              <a:t>主标题</a:t>
            </a:r>
            <a:r>
              <a:rPr kumimoji="1" lang="en-US" altLang="zh-CN" dirty="0" smtClean="0"/>
              <a:t>…</a:t>
            </a:r>
            <a:endParaRPr kumimoji="1" lang="zh-CN" altLang="en-US" dirty="0"/>
          </a:p>
        </p:txBody>
      </p:sp>
      <p:sp>
        <p:nvSpPr>
          <p:cNvPr id="19" name="文本占位符 17"/>
          <p:cNvSpPr>
            <a:spLocks noGrp="1"/>
          </p:cNvSpPr>
          <p:nvPr>
            <p:ph type="body" sz="quarter" idx="17" hasCustomPrompt="1"/>
          </p:nvPr>
        </p:nvSpPr>
        <p:spPr>
          <a:xfrm>
            <a:off x="5122935" y="3502236"/>
            <a:ext cx="5883731" cy="714375"/>
          </a:xfrm>
        </p:spPr>
        <p:txBody>
          <a:bodyPr>
            <a:noAutofit/>
          </a:bodyPr>
          <a:lstStyle>
            <a:lvl1pPr marL="0" indent="0">
              <a:buNone/>
              <a:defRPr kumimoji="1" lang="zh-CN" altLang="en-US" sz="2000" kern="1200" dirty="0">
                <a:solidFill>
                  <a:srgbClr val="7F7F7F"/>
                </a:solidFill>
                <a:latin typeface="Arial"/>
                <a:ea typeface="微软雅黑"/>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kumimoji="1" lang="zh-CN" altLang="en-US" dirty="0" smtClean="0"/>
              <a:t>介绍内容</a:t>
            </a:r>
            <a:r>
              <a:rPr kumimoji="1" lang="en-US" altLang="zh-CN" dirty="0" smtClean="0"/>
              <a:t>…</a:t>
            </a:r>
            <a:endParaRPr kumimoji="1" lang="zh-CN" altLang="en-US" dirty="0"/>
          </a:p>
        </p:txBody>
      </p:sp>
    </p:spTree>
    <p:extLst>
      <p:ext uri="{BB962C8B-B14F-4D97-AF65-F5344CB8AC3E}">
        <p14:creationId xmlns:p14="http://schemas.microsoft.com/office/powerpoint/2010/main" val="496626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过渡">
    <p:bg>
      <p:bgPr>
        <a:solidFill>
          <a:srgbClr val="FBFBFB"/>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lstStyle>
            <a:lvl1pPr algn="ctr">
              <a:defRPr>
                <a:solidFill>
                  <a:srgbClr val="1360A5"/>
                </a:solidFill>
                <a:latin typeface="微软雅黑"/>
                <a:ea typeface="微软雅黑"/>
                <a:cs typeface="微软雅黑"/>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lvl1pPr>
              <a:defRPr>
                <a:latin typeface="微软雅黑"/>
                <a:ea typeface="微软雅黑"/>
                <a:cs typeface="微软雅黑"/>
              </a:defRPr>
            </a:lvl1pPr>
          </a:lstStyle>
          <a:p>
            <a:fld id="{C2A0630C-B42F-49F8-993B-0FD59DBD1C93}" type="datetime1">
              <a:rPr lang="zh-CN" altLang="en-US" smtClean="0"/>
              <a:pPr/>
              <a:t>2016/10/27</a:t>
            </a:fld>
            <a:endParaRPr lang="zh-CN" altLang="en-US"/>
          </a:p>
        </p:txBody>
      </p:sp>
      <p:sp>
        <p:nvSpPr>
          <p:cNvPr id="4" name="页脚占位符 3"/>
          <p:cNvSpPr>
            <a:spLocks noGrp="1"/>
          </p:cNvSpPr>
          <p:nvPr>
            <p:ph type="ftr" sz="quarter" idx="11"/>
          </p:nvPr>
        </p:nvSpPr>
        <p:spPr/>
        <p:txBody>
          <a:bodyPr/>
          <a:lstStyle>
            <a:lvl1pPr>
              <a:defRPr>
                <a:latin typeface="微软雅黑"/>
                <a:ea typeface="微软雅黑"/>
                <a:cs typeface="微软雅黑"/>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微软雅黑"/>
                <a:ea typeface="微软雅黑"/>
                <a:cs typeface="微软雅黑"/>
              </a:defRPr>
            </a:lvl1pPr>
          </a:lstStyle>
          <a:p>
            <a:fld id="{EAF36261-5A3C-4FF5-BA75-09E0208BF31D}" type="slidenum">
              <a:rPr lang="zh-CN" altLang="en-US" smtClean="0"/>
              <a:pPr/>
              <a:t>‹#›</a:t>
            </a:fld>
            <a:endParaRPr lang="zh-CN" altLang="en-US" dirty="0"/>
          </a:p>
        </p:txBody>
      </p:sp>
    </p:spTree>
    <p:extLst>
      <p:ext uri="{BB962C8B-B14F-4D97-AF65-F5344CB8AC3E}">
        <p14:creationId xmlns:p14="http://schemas.microsoft.com/office/powerpoint/2010/main" val="175106185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a:ea typeface="微软雅黑"/>
                <a:cs typeface="微软雅黑"/>
              </a:defRPr>
            </a:lvl1pPr>
          </a:lstStyle>
          <a:p>
            <a:fld id="{0DF1F5F3-4397-402F-9B21-C490DA7589EF}" type="datetime1">
              <a:rPr lang="zh-CN" altLang="en-US" smtClean="0"/>
              <a:pPr/>
              <a:t>2016/10/27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a:ea typeface="微软雅黑"/>
                <a:cs typeface="微软雅黑"/>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a:ea typeface="微软雅黑"/>
                <a:cs typeface="微软雅黑"/>
              </a:defRPr>
            </a:lvl1pPr>
          </a:lstStyle>
          <a:p>
            <a:fld id="{EAF36261-5A3C-4FF5-BA75-09E0208BF31D}" type="slidenum">
              <a:rPr lang="zh-CN" altLang="en-US" smtClean="0"/>
              <a:pPr/>
              <a:t>‹#›</a:t>
            </a:fld>
            <a:endParaRPr lang="zh-CN" altLang="en-US"/>
          </a:p>
        </p:txBody>
      </p:sp>
    </p:spTree>
    <p:extLst>
      <p:ext uri="{BB962C8B-B14F-4D97-AF65-F5344CB8AC3E}">
        <p14:creationId xmlns:p14="http://schemas.microsoft.com/office/powerpoint/2010/main" val="186893013"/>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6" r:id="rId4"/>
    <p:sldLayoutId id="2147483654" r:id="rId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rgbClr val="1360A5"/>
          </a:solidFill>
          <a:latin typeface="微软雅黑"/>
          <a:ea typeface="微软雅黑"/>
          <a:cs typeface="微软雅黑"/>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a:ea typeface="微软雅黑"/>
          <a:cs typeface="微软雅黑"/>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a:ea typeface="微软雅黑"/>
          <a:cs typeface="微软雅黑"/>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a:ea typeface="微软雅黑"/>
          <a:cs typeface="微软雅黑"/>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a:ea typeface="微软雅黑"/>
          <a:cs typeface="微软雅黑"/>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a:ea typeface="微软雅黑"/>
          <a:cs typeface="微软雅黑"/>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97663" y="1117943"/>
            <a:ext cx="9144000" cy="2387600"/>
          </a:xfrm>
        </p:spPr>
        <p:txBody>
          <a:bodyPr/>
          <a:lstStyle/>
          <a:p>
            <a:r>
              <a:rPr kumimoji="1" lang="zh-CN" altLang="en-US" dirty="0"/>
              <a:t>大浪淘沙</a:t>
            </a:r>
            <a:r>
              <a:rPr kumimoji="1" lang="en-US" altLang="zh-CN" dirty="0"/>
              <a:t>-</a:t>
            </a:r>
            <a:r>
              <a:rPr kumimoji="1" lang="zh-CN" altLang="en-US" dirty="0"/>
              <a:t>海量</a:t>
            </a:r>
            <a:r>
              <a:rPr kumimoji="1" lang="en-US" altLang="zh-CN" dirty="0"/>
              <a:t>web</a:t>
            </a:r>
            <a:r>
              <a:rPr kumimoji="1" lang="zh-CN" altLang="en-US" dirty="0"/>
              <a:t>日志异常挖掘</a:t>
            </a:r>
          </a:p>
        </p:txBody>
      </p:sp>
      <p:sp>
        <p:nvSpPr>
          <p:cNvPr id="4" name="幻灯片编号占位符 3"/>
          <p:cNvSpPr>
            <a:spLocks noGrp="1"/>
          </p:cNvSpPr>
          <p:nvPr>
            <p:ph type="sldNum" sz="quarter" idx="12"/>
          </p:nvPr>
        </p:nvSpPr>
        <p:spPr/>
        <p:txBody>
          <a:bodyPr/>
          <a:lstStyle/>
          <a:p>
            <a:fld id="{EAF36261-5A3C-4FF5-BA75-09E0208BF31D}" type="slidenum">
              <a:rPr lang="zh-CN" altLang="en-US" smtClean="0"/>
              <a:pPr/>
              <a:t>1</a:t>
            </a:fld>
            <a:endParaRPr lang="zh-CN" altLang="en-US"/>
          </a:p>
        </p:txBody>
      </p:sp>
      <p:sp>
        <p:nvSpPr>
          <p:cNvPr id="5" name="文本占位符 4"/>
          <p:cNvSpPr>
            <a:spLocks noGrp="1"/>
          </p:cNvSpPr>
          <p:nvPr>
            <p:ph type="body" sz="quarter" idx="13"/>
          </p:nvPr>
        </p:nvSpPr>
        <p:spPr/>
        <p:txBody>
          <a:bodyPr/>
          <a:lstStyle/>
          <a:p>
            <a:r>
              <a:rPr lang="zh-CN" altLang="en-US" dirty="0" smtClean="0"/>
              <a:t>邓金城</a:t>
            </a:r>
            <a:endParaRPr kumimoji="1" lang="zh-CN" altLang="en-US" dirty="0"/>
          </a:p>
        </p:txBody>
      </p:sp>
      <p:sp>
        <p:nvSpPr>
          <p:cNvPr id="6" name="文本占位符 5"/>
          <p:cNvSpPr>
            <a:spLocks noGrp="1"/>
          </p:cNvSpPr>
          <p:nvPr>
            <p:ph type="body" sz="quarter" idx="14"/>
          </p:nvPr>
        </p:nvSpPr>
        <p:spPr/>
        <p:txBody>
          <a:bodyPr/>
          <a:lstStyle/>
          <a:p>
            <a:r>
              <a:rPr kumimoji="1" lang="en-US" altLang="zh-CN" dirty="0" smtClean="0"/>
              <a:t>2016</a:t>
            </a:r>
            <a:r>
              <a:rPr lang="en-US" altLang="zh-CN" dirty="0" smtClean="0"/>
              <a:t>-</a:t>
            </a:r>
            <a:r>
              <a:rPr kumimoji="1" lang="en-US" altLang="zh-CN" dirty="0" smtClean="0"/>
              <a:t>10-28</a:t>
            </a:r>
            <a:endParaRPr kumimoji="1" lang="zh-CN" altLang="en-US" dirty="0"/>
          </a:p>
        </p:txBody>
      </p:sp>
    </p:spTree>
    <p:extLst>
      <p:ext uri="{BB962C8B-B14F-4D97-AF65-F5344CB8AC3E}">
        <p14:creationId xmlns:p14="http://schemas.microsoft.com/office/powerpoint/2010/main" val="2841138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异常挖掘方法</a:t>
            </a:r>
            <a:r>
              <a:rPr kumimoji="1" lang="en-US" altLang="zh-CN" dirty="0" smtClean="0"/>
              <a:t>1-</a:t>
            </a:r>
            <a:r>
              <a:rPr kumimoji="1" lang="zh-CN" altLang="en-US" dirty="0" smtClean="0"/>
              <a:t>基于经验特征挖掘</a:t>
            </a:r>
            <a:endParaRPr kumimoji="1" lang="zh-CN" altLang="en-US" dirty="0"/>
          </a:p>
        </p:txBody>
      </p:sp>
      <p:sp>
        <p:nvSpPr>
          <p:cNvPr id="20" name="TextBox 19"/>
          <p:cNvSpPr txBox="1"/>
          <p:nvPr/>
        </p:nvSpPr>
        <p:spPr>
          <a:xfrm>
            <a:off x="1065290" y="2156652"/>
            <a:ext cx="8232619" cy="1723549"/>
          </a:xfrm>
          <a:prstGeom prst="rect">
            <a:avLst/>
          </a:prstGeom>
          <a:noFill/>
        </p:spPr>
        <p:txBody>
          <a:bodyPr wrap="square" rtlCol="0">
            <a:spAutoFit/>
          </a:bodyPr>
          <a:lstStyle/>
          <a:p>
            <a:r>
              <a:rPr kumimoji="1" lang="zh-CN" altLang="en-US" sz="2600" dirty="0" smtClean="0">
                <a:solidFill>
                  <a:srgbClr val="1568C0"/>
                </a:solidFill>
                <a:latin typeface="微软雅黑"/>
                <a:ea typeface="微软雅黑"/>
              </a:rPr>
              <a:t>基于经验特征挖掘</a:t>
            </a:r>
            <a:endParaRPr kumimoji="1" lang="en-US" altLang="zh-CN" sz="2600" dirty="0" smtClean="0">
              <a:solidFill>
                <a:srgbClr val="1568C0"/>
              </a:solidFill>
              <a:latin typeface="微软雅黑"/>
              <a:ea typeface="微软雅黑"/>
            </a:endParaRPr>
          </a:p>
          <a:p>
            <a:endParaRPr kumimoji="1" lang="en-US" altLang="zh-CN" sz="1600" dirty="0" smtClean="0">
              <a:solidFill>
                <a:schemeClr val="tx1">
                  <a:lumMod val="50000"/>
                  <a:lumOff val="50000"/>
                </a:schemeClr>
              </a:solidFill>
              <a:latin typeface="微软雅黑"/>
              <a:ea typeface="微软雅黑"/>
            </a:endParaRPr>
          </a:p>
          <a:p>
            <a:pPr marL="285750" indent="-285750">
              <a:buFont typeface="Arial" pitchFamily="34" charset="0"/>
              <a:buChar char="•"/>
            </a:pPr>
            <a:r>
              <a:rPr kumimoji="1" lang="zh-CN" altLang="en-US" sz="1600" dirty="0" smtClean="0">
                <a:solidFill>
                  <a:schemeClr val="tx1">
                    <a:lumMod val="50000"/>
                    <a:lumOff val="50000"/>
                  </a:schemeClr>
                </a:solidFill>
                <a:latin typeface="微软雅黑"/>
                <a:ea typeface="微软雅黑"/>
              </a:rPr>
              <a:t>基于分析人员自身经验，使用特定的与日志相关的特征进行挖掘</a:t>
            </a:r>
            <a:endParaRPr kumimoji="1" lang="en-US" altLang="zh-CN" sz="1600" dirty="0" smtClean="0">
              <a:solidFill>
                <a:schemeClr val="tx1">
                  <a:lumMod val="50000"/>
                  <a:lumOff val="50000"/>
                </a:schemeClr>
              </a:solidFill>
              <a:latin typeface="微软雅黑"/>
              <a:ea typeface="微软雅黑"/>
            </a:endParaRPr>
          </a:p>
          <a:p>
            <a:pPr marL="285750" indent="-285750">
              <a:buFont typeface="Arial" pitchFamily="34" charset="0"/>
              <a:buChar char="•"/>
            </a:pPr>
            <a:r>
              <a:rPr kumimoji="1" lang="zh-CN" altLang="en-US" sz="1600" dirty="0" smtClean="0">
                <a:solidFill>
                  <a:schemeClr val="tx1">
                    <a:lumMod val="50000"/>
                    <a:lumOff val="50000"/>
                  </a:schemeClr>
                </a:solidFill>
                <a:latin typeface="微软雅黑"/>
                <a:ea typeface="微软雅黑"/>
              </a:rPr>
              <a:t>比如特定的字符串，特定的</a:t>
            </a:r>
            <a:r>
              <a:rPr kumimoji="1" lang="en-US" altLang="zh-CN" sz="1600" dirty="0">
                <a:solidFill>
                  <a:schemeClr val="tx1">
                    <a:lumMod val="50000"/>
                    <a:lumOff val="50000"/>
                  </a:schemeClr>
                </a:solidFill>
                <a:latin typeface="微软雅黑"/>
                <a:ea typeface="微软雅黑"/>
              </a:rPr>
              <a:t>C</a:t>
            </a:r>
            <a:r>
              <a:rPr kumimoji="1" lang="en-US" altLang="zh-CN" sz="1600" dirty="0" smtClean="0">
                <a:solidFill>
                  <a:schemeClr val="tx1">
                    <a:lumMod val="50000"/>
                    <a:lumOff val="50000"/>
                  </a:schemeClr>
                </a:solidFill>
                <a:latin typeface="微软雅黑"/>
                <a:ea typeface="微软雅黑"/>
              </a:rPr>
              <a:t>ookies</a:t>
            </a:r>
            <a:r>
              <a:rPr kumimoji="1" lang="zh-CN" altLang="en-US" sz="1600" dirty="0" smtClean="0">
                <a:solidFill>
                  <a:schemeClr val="tx1">
                    <a:lumMod val="50000"/>
                    <a:lumOff val="50000"/>
                  </a:schemeClr>
                </a:solidFill>
                <a:latin typeface="微软雅黑"/>
                <a:ea typeface="微软雅黑"/>
              </a:rPr>
              <a:t>，特殊的</a:t>
            </a:r>
            <a:r>
              <a:rPr kumimoji="1" lang="en-US" altLang="zh-CN" sz="1600" dirty="0" err="1" smtClean="0">
                <a:solidFill>
                  <a:schemeClr val="tx1">
                    <a:lumMod val="50000"/>
                    <a:lumOff val="50000"/>
                  </a:schemeClr>
                </a:solidFill>
                <a:latin typeface="微软雅黑"/>
                <a:ea typeface="微软雅黑"/>
              </a:rPr>
              <a:t>UserAgent</a:t>
            </a:r>
            <a:r>
              <a:rPr kumimoji="1" lang="zh-CN" altLang="en-US" sz="1600" dirty="0" smtClean="0">
                <a:solidFill>
                  <a:schemeClr val="tx1">
                    <a:lumMod val="50000"/>
                    <a:lumOff val="50000"/>
                  </a:schemeClr>
                </a:solidFill>
                <a:latin typeface="微软雅黑"/>
                <a:ea typeface="微软雅黑"/>
              </a:rPr>
              <a:t>等等</a:t>
            </a:r>
            <a:endParaRPr kumimoji="1" lang="en-US" altLang="zh-CN" sz="1600" dirty="0" smtClean="0">
              <a:solidFill>
                <a:schemeClr val="tx1">
                  <a:lumMod val="50000"/>
                  <a:lumOff val="50000"/>
                </a:schemeClr>
              </a:solidFill>
              <a:latin typeface="微软雅黑"/>
              <a:ea typeface="微软雅黑"/>
            </a:endParaRPr>
          </a:p>
          <a:p>
            <a:pPr marL="285750" indent="-285750">
              <a:buFont typeface="Arial" pitchFamily="34" charset="0"/>
              <a:buChar char="•"/>
            </a:pPr>
            <a:r>
              <a:rPr kumimoji="1" lang="zh-CN" altLang="en-US" sz="1600" dirty="0" smtClean="0">
                <a:solidFill>
                  <a:schemeClr val="tx1">
                    <a:lumMod val="50000"/>
                    <a:lumOff val="50000"/>
                  </a:schemeClr>
                </a:solidFill>
                <a:latin typeface="微软雅黑"/>
                <a:ea typeface="微软雅黑"/>
              </a:rPr>
              <a:t>此方法在试探性分析的时候常用</a:t>
            </a:r>
            <a:endParaRPr kumimoji="1" lang="en-US" altLang="zh-CN" sz="1600" dirty="0" smtClean="0">
              <a:solidFill>
                <a:schemeClr val="tx1">
                  <a:lumMod val="50000"/>
                  <a:lumOff val="50000"/>
                </a:schemeClr>
              </a:solidFill>
              <a:latin typeface="微软雅黑"/>
              <a:ea typeface="微软雅黑"/>
            </a:endParaRPr>
          </a:p>
          <a:p>
            <a:pPr marL="285750" indent="-285750">
              <a:buFont typeface="Arial" pitchFamily="34" charset="0"/>
              <a:buChar char="•"/>
            </a:pPr>
            <a:endParaRPr kumimoji="1" lang="en-US" altLang="zh-CN" sz="1600" dirty="0">
              <a:solidFill>
                <a:schemeClr val="tx1">
                  <a:lumMod val="50000"/>
                  <a:lumOff val="50000"/>
                </a:schemeClr>
              </a:solidFill>
              <a:latin typeface="微软雅黑"/>
              <a:ea typeface="微软雅黑"/>
            </a:endParaRPr>
          </a:p>
        </p:txBody>
      </p:sp>
      <p:sp>
        <p:nvSpPr>
          <p:cNvPr id="3" name="TextBox 2"/>
          <p:cNvSpPr txBox="1"/>
          <p:nvPr/>
        </p:nvSpPr>
        <p:spPr>
          <a:xfrm>
            <a:off x="7260879" y="3787868"/>
            <a:ext cx="4997513" cy="984885"/>
          </a:xfrm>
          <a:prstGeom prst="rect">
            <a:avLst/>
          </a:prstGeom>
          <a:noFill/>
        </p:spPr>
        <p:txBody>
          <a:bodyPr wrap="square" rtlCol="0">
            <a:spAutoFit/>
          </a:bodyPr>
          <a:lstStyle/>
          <a:p>
            <a:r>
              <a:rPr kumimoji="1" lang="zh-CN" altLang="en-US" sz="4000" b="1" i="1" dirty="0">
                <a:solidFill>
                  <a:schemeClr val="tx1">
                    <a:lumMod val="50000"/>
                    <a:lumOff val="50000"/>
                  </a:schemeClr>
                </a:solidFill>
                <a:latin typeface="微软雅黑"/>
                <a:ea typeface="微软雅黑"/>
              </a:rPr>
              <a:t>老司机专用</a:t>
            </a:r>
          </a:p>
          <a:p>
            <a:endParaRPr lang="zh-CN" altLang="en-US" dirty="0"/>
          </a:p>
        </p:txBody>
      </p:sp>
    </p:spTree>
    <p:extLst>
      <p:ext uri="{BB962C8B-B14F-4D97-AF65-F5344CB8AC3E}">
        <p14:creationId xmlns:p14="http://schemas.microsoft.com/office/powerpoint/2010/main" val="326715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异常挖掘方法</a:t>
            </a:r>
            <a:r>
              <a:rPr kumimoji="1" lang="en-US" altLang="zh-CN" dirty="0" smtClean="0"/>
              <a:t>2-</a:t>
            </a:r>
            <a:r>
              <a:rPr kumimoji="1" lang="zh-CN" altLang="en-US" dirty="0" smtClean="0"/>
              <a:t>基于外部数据关联挖掘</a:t>
            </a:r>
            <a:endParaRPr kumimoji="1" lang="zh-CN" altLang="en-US" dirty="0"/>
          </a:p>
        </p:txBody>
      </p:sp>
      <p:sp>
        <p:nvSpPr>
          <p:cNvPr id="20" name="TextBox 19"/>
          <p:cNvSpPr txBox="1"/>
          <p:nvPr/>
        </p:nvSpPr>
        <p:spPr>
          <a:xfrm>
            <a:off x="1065290" y="2156652"/>
            <a:ext cx="8232619" cy="2092881"/>
          </a:xfrm>
          <a:prstGeom prst="rect">
            <a:avLst/>
          </a:prstGeom>
          <a:noFill/>
        </p:spPr>
        <p:txBody>
          <a:bodyPr wrap="square" rtlCol="0">
            <a:spAutoFit/>
          </a:bodyPr>
          <a:lstStyle/>
          <a:p>
            <a:r>
              <a:rPr kumimoji="1" lang="zh-CN" altLang="en-US" sz="2600" dirty="0" smtClean="0">
                <a:solidFill>
                  <a:srgbClr val="1568C0"/>
                </a:solidFill>
                <a:latin typeface="微软雅黑"/>
                <a:ea typeface="微软雅黑"/>
              </a:rPr>
              <a:t>基于外部数据关联性挖掘</a:t>
            </a:r>
            <a:endParaRPr kumimoji="1" lang="en-US" altLang="zh-CN" sz="2600" dirty="0" smtClean="0">
              <a:solidFill>
                <a:srgbClr val="1568C0"/>
              </a:solidFill>
              <a:latin typeface="微软雅黑"/>
              <a:ea typeface="微软雅黑"/>
            </a:endParaRPr>
          </a:p>
          <a:p>
            <a:endParaRPr kumimoji="1" lang="en-US" altLang="zh-CN" sz="1600" dirty="0" smtClean="0">
              <a:solidFill>
                <a:schemeClr val="tx1">
                  <a:lumMod val="50000"/>
                  <a:lumOff val="50000"/>
                </a:schemeClr>
              </a:solidFill>
              <a:latin typeface="微软雅黑"/>
              <a:ea typeface="微软雅黑"/>
            </a:endParaRPr>
          </a:p>
          <a:p>
            <a:pPr marL="285750" indent="-285750">
              <a:lnSpc>
                <a:spcPct val="150000"/>
              </a:lnSpc>
              <a:buFont typeface="Arial" pitchFamily="34" charset="0"/>
              <a:buChar char="•"/>
            </a:pPr>
            <a:r>
              <a:rPr kumimoji="1" lang="zh-CN" altLang="en-US" sz="1600" dirty="0" smtClean="0">
                <a:solidFill>
                  <a:schemeClr val="tx1">
                    <a:lumMod val="50000"/>
                    <a:lumOff val="50000"/>
                  </a:schemeClr>
                </a:solidFill>
                <a:latin typeface="微软雅黑"/>
                <a:ea typeface="微软雅黑"/>
              </a:rPr>
              <a:t>基于已有的外部数据与日志的关联性进行挖掘</a:t>
            </a:r>
            <a:endParaRPr kumimoji="1" lang="en-US" altLang="zh-CN" sz="1600" dirty="0" smtClean="0">
              <a:solidFill>
                <a:schemeClr val="tx1">
                  <a:lumMod val="50000"/>
                  <a:lumOff val="50000"/>
                </a:schemeClr>
              </a:solidFill>
              <a:latin typeface="微软雅黑"/>
              <a:ea typeface="微软雅黑"/>
            </a:endParaRPr>
          </a:p>
          <a:p>
            <a:pPr marL="285750" indent="-285750">
              <a:lnSpc>
                <a:spcPct val="150000"/>
              </a:lnSpc>
              <a:buFont typeface="Arial" pitchFamily="34" charset="0"/>
              <a:buChar char="•"/>
            </a:pPr>
            <a:r>
              <a:rPr kumimoji="1" lang="zh-CN" altLang="en-US" sz="1600" dirty="0" smtClean="0">
                <a:solidFill>
                  <a:schemeClr val="tx1">
                    <a:lumMod val="50000"/>
                    <a:lumOff val="50000"/>
                  </a:schemeClr>
                </a:solidFill>
                <a:latin typeface="微软雅黑"/>
                <a:ea typeface="微软雅黑"/>
              </a:rPr>
              <a:t>例如高危</a:t>
            </a:r>
            <a:r>
              <a:rPr kumimoji="1" lang="en-US" altLang="zh-CN" sz="1600" dirty="0" smtClean="0">
                <a:solidFill>
                  <a:schemeClr val="tx1">
                    <a:lumMod val="50000"/>
                    <a:lumOff val="50000"/>
                  </a:schemeClr>
                </a:solidFill>
                <a:latin typeface="微软雅黑"/>
                <a:ea typeface="微软雅黑"/>
              </a:rPr>
              <a:t>IP</a:t>
            </a:r>
            <a:r>
              <a:rPr kumimoji="1" lang="zh-CN" altLang="en-US" sz="1600" dirty="0" smtClean="0">
                <a:solidFill>
                  <a:schemeClr val="tx1">
                    <a:lumMod val="50000"/>
                    <a:lumOff val="50000"/>
                  </a:schemeClr>
                </a:solidFill>
                <a:latin typeface="微软雅黑"/>
                <a:ea typeface="微软雅黑"/>
              </a:rPr>
              <a:t>库的</a:t>
            </a:r>
            <a:r>
              <a:rPr kumimoji="1" lang="en-US" altLang="zh-CN" sz="1600" dirty="0" smtClean="0">
                <a:solidFill>
                  <a:schemeClr val="tx1">
                    <a:lumMod val="50000"/>
                    <a:lumOff val="50000"/>
                  </a:schemeClr>
                </a:solidFill>
                <a:latin typeface="微软雅黑"/>
                <a:ea typeface="微软雅黑"/>
              </a:rPr>
              <a:t>IP</a:t>
            </a:r>
            <a:r>
              <a:rPr kumimoji="1" lang="zh-CN" altLang="en-US" sz="1600" dirty="0" smtClean="0">
                <a:solidFill>
                  <a:schemeClr val="tx1">
                    <a:lumMod val="50000"/>
                    <a:lumOff val="50000"/>
                  </a:schemeClr>
                </a:solidFill>
                <a:latin typeface="微软雅黑"/>
                <a:ea typeface="微软雅黑"/>
              </a:rPr>
              <a:t>的正常访问日志，代理</a:t>
            </a:r>
            <a:r>
              <a:rPr kumimoji="1" lang="en-US" altLang="zh-CN" sz="1600" dirty="0" smtClean="0">
                <a:solidFill>
                  <a:schemeClr val="tx1">
                    <a:lumMod val="50000"/>
                    <a:lumOff val="50000"/>
                  </a:schemeClr>
                </a:solidFill>
                <a:latin typeface="微软雅黑"/>
                <a:ea typeface="微软雅黑"/>
              </a:rPr>
              <a:t>IP</a:t>
            </a:r>
            <a:r>
              <a:rPr kumimoji="1" lang="zh-CN" altLang="en-US" sz="1600" dirty="0" smtClean="0">
                <a:solidFill>
                  <a:schemeClr val="tx1">
                    <a:lumMod val="50000"/>
                    <a:lumOff val="50000"/>
                  </a:schemeClr>
                </a:solidFill>
                <a:latin typeface="微软雅黑"/>
                <a:ea typeface="微软雅黑"/>
              </a:rPr>
              <a:t>库的</a:t>
            </a:r>
            <a:r>
              <a:rPr kumimoji="1" lang="en-US" altLang="zh-CN" sz="1600" dirty="0" smtClean="0">
                <a:solidFill>
                  <a:schemeClr val="tx1">
                    <a:lumMod val="50000"/>
                    <a:lumOff val="50000"/>
                  </a:schemeClr>
                </a:solidFill>
                <a:latin typeface="微软雅黑"/>
                <a:ea typeface="微软雅黑"/>
              </a:rPr>
              <a:t>IP</a:t>
            </a:r>
            <a:r>
              <a:rPr kumimoji="1" lang="zh-CN" altLang="en-US" sz="1600" dirty="0" smtClean="0">
                <a:solidFill>
                  <a:schemeClr val="tx1">
                    <a:lumMod val="50000"/>
                    <a:lumOff val="50000"/>
                  </a:schemeClr>
                </a:solidFill>
                <a:latin typeface="微软雅黑"/>
                <a:ea typeface="微软雅黑"/>
              </a:rPr>
              <a:t>的正常访问日志，某个通用组件或应用漏洞公开后的使用该组件或应用的网站日志等等</a:t>
            </a:r>
            <a:endParaRPr kumimoji="1" lang="en-US" altLang="zh-CN" sz="1600" dirty="0" smtClean="0">
              <a:solidFill>
                <a:schemeClr val="tx1">
                  <a:lumMod val="50000"/>
                  <a:lumOff val="50000"/>
                </a:schemeClr>
              </a:solidFill>
              <a:latin typeface="微软雅黑"/>
              <a:ea typeface="微软雅黑"/>
            </a:endParaRPr>
          </a:p>
          <a:p>
            <a:pPr marL="285750" indent="-285750">
              <a:buFont typeface="Arial" pitchFamily="34" charset="0"/>
              <a:buChar char="•"/>
            </a:pPr>
            <a:endParaRPr kumimoji="1" lang="zh-CN" altLang="en-US" sz="1600" dirty="0">
              <a:solidFill>
                <a:schemeClr val="tx1">
                  <a:lumMod val="50000"/>
                  <a:lumOff val="50000"/>
                </a:schemeClr>
              </a:solidFill>
              <a:latin typeface="微软雅黑"/>
              <a:ea typeface="微软雅黑"/>
            </a:endParaRPr>
          </a:p>
        </p:txBody>
      </p:sp>
      <p:sp>
        <p:nvSpPr>
          <p:cNvPr id="6" name="椭圆 5"/>
          <p:cNvSpPr/>
          <p:nvPr/>
        </p:nvSpPr>
        <p:spPr>
          <a:xfrm>
            <a:off x="6781873" y="3566151"/>
            <a:ext cx="1366763" cy="1366763"/>
          </a:xfrm>
          <a:prstGeom prst="ellipse">
            <a:avLst/>
          </a:prstGeom>
          <a:solidFill>
            <a:srgbClr val="1568C0"/>
          </a:solidFill>
          <a:ln>
            <a:solidFill>
              <a:srgbClr val="1568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7" name="矩形 6"/>
          <p:cNvSpPr/>
          <p:nvPr/>
        </p:nvSpPr>
        <p:spPr>
          <a:xfrm>
            <a:off x="6911256" y="4064866"/>
            <a:ext cx="1107996" cy="369332"/>
          </a:xfrm>
          <a:prstGeom prst="rect">
            <a:avLst/>
          </a:prstGeom>
        </p:spPr>
        <p:txBody>
          <a:bodyPr wrap="none">
            <a:spAutoFit/>
          </a:bodyPr>
          <a:lstStyle/>
          <a:p>
            <a:r>
              <a:rPr kumimoji="1" lang="zh-CN" altLang="en-US" dirty="0" smtClean="0">
                <a:solidFill>
                  <a:schemeClr val="bg1"/>
                </a:solidFill>
                <a:latin typeface="黑体"/>
                <a:ea typeface="黑体"/>
                <a:cs typeface="黑体"/>
              </a:rPr>
              <a:t>恶意</a:t>
            </a:r>
            <a:r>
              <a:rPr kumimoji="1" lang="en-US" altLang="zh-CN" dirty="0" smtClean="0">
                <a:solidFill>
                  <a:schemeClr val="bg1"/>
                </a:solidFill>
                <a:latin typeface="黑体"/>
                <a:ea typeface="黑体"/>
                <a:cs typeface="黑体"/>
              </a:rPr>
              <a:t>IP</a:t>
            </a:r>
            <a:r>
              <a:rPr kumimoji="1" lang="zh-CN" altLang="en-US" dirty="0" smtClean="0">
                <a:solidFill>
                  <a:schemeClr val="bg1"/>
                </a:solidFill>
                <a:latin typeface="黑体"/>
                <a:ea typeface="黑体"/>
                <a:cs typeface="黑体"/>
              </a:rPr>
              <a:t>库</a:t>
            </a:r>
            <a:endParaRPr kumimoji="1" lang="zh-CN" altLang="en-US" dirty="0">
              <a:solidFill>
                <a:schemeClr val="bg1"/>
              </a:solidFill>
              <a:latin typeface="黑体"/>
              <a:ea typeface="黑体"/>
              <a:cs typeface="黑体"/>
            </a:endParaRPr>
          </a:p>
        </p:txBody>
      </p:sp>
      <p:sp>
        <p:nvSpPr>
          <p:cNvPr id="8" name="椭圆 7"/>
          <p:cNvSpPr/>
          <p:nvPr/>
        </p:nvSpPr>
        <p:spPr>
          <a:xfrm>
            <a:off x="10157304" y="3566151"/>
            <a:ext cx="1366763" cy="1366763"/>
          </a:xfrm>
          <a:prstGeom prst="ellipse">
            <a:avLst/>
          </a:prstGeom>
          <a:solidFill>
            <a:srgbClr val="1568C0"/>
          </a:solidFill>
          <a:ln>
            <a:solidFill>
              <a:srgbClr val="1568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9" name="矩形 8"/>
          <p:cNvSpPr/>
          <p:nvPr/>
        </p:nvSpPr>
        <p:spPr>
          <a:xfrm>
            <a:off x="10517519" y="4084260"/>
            <a:ext cx="646331" cy="369332"/>
          </a:xfrm>
          <a:prstGeom prst="rect">
            <a:avLst/>
          </a:prstGeom>
        </p:spPr>
        <p:txBody>
          <a:bodyPr wrap="none">
            <a:spAutoFit/>
          </a:bodyPr>
          <a:lstStyle/>
          <a:p>
            <a:r>
              <a:rPr kumimoji="1" lang="zh-CN" altLang="en-US" dirty="0" smtClean="0">
                <a:solidFill>
                  <a:schemeClr val="bg1"/>
                </a:solidFill>
                <a:latin typeface="黑体"/>
                <a:ea typeface="黑体"/>
                <a:cs typeface="黑体"/>
              </a:rPr>
              <a:t>日志</a:t>
            </a:r>
            <a:endParaRPr kumimoji="1" lang="zh-CN" altLang="en-US" dirty="0">
              <a:solidFill>
                <a:schemeClr val="bg1"/>
              </a:solidFill>
              <a:latin typeface="黑体"/>
              <a:ea typeface="黑体"/>
              <a:cs typeface="黑体"/>
            </a:endParaRPr>
          </a:p>
        </p:txBody>
      </p:sp>
      <p:sp>
        <p:nvSpPr>
          <p:cNvPr id="12" name="丁字箭头 11"/>
          <p:cNvSpPr/>
          <p:nvPr/>
        </p:nvSpPr>
        <p:spPr>
          <a:xfrm flipV="1">
            <a:off x="8148636" y="4064866"/>
            <a:ext cx="1997799" cy="1260151"/>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8337250" y="5325017"/>
            <a:ext cx="1620570" cy="706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593537" y="5493436"/>
            <a:ext cx="1107996" cy="369332"/>
          </a:xfrm>
          <a:prstGeom prst="rect">
            <a:avLst/>
          </a:prstGeom>
        </p:spPr>
        <p:txBody>
          <a:bodyPr wrap="none">
            <a:spAutoFit/>
          </a:bodyPr>
          <a:lstStyle/>
          <a:p>
            <a:r>
              <a:rPr kumimoji="1" lang="zh-CN" altLang="en-US" dirty="0" smtClean="0">
                <a:solidFill>
                  <a:schemeClr val="bg1"/>
                </a:solidFill>
                <a:latin typeface="黑体"/>
                <a:ea typeface="黑体"/>
                <a:cs typeface="黑体"/>
              </a:rPr>
              <a:t>异常日志</a:t>
            </a:r>
            <a:endParaRPr kumimoji="1" lang="zh-CN" altLang="en-US" dirty="0">
              <a:solidFill>
                <a:schemeClr val="bg1"/>
              </a:solidFill>
              <a:latin typeface="黑体"/>
              <a:ea typeface="黑体"/>
              <a:cs typeface="黑体"/>
            </a:endParaRPr>
          </a:p>
        </p:txBody>
      </p:sp>
    </p:spTree>
    <p:extLst>
      <p:ext uri="{BB962C8B-B14F-4D97-AF65-F5344CB8AC3E}">
        <p14:creationId xmlns:p14="http://schemas.microsoft.com/office/powerpoint/2010/main" val="195357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异常挖掘方法</a:t>
            </a:r>
            <a:r>
              <a:rPr kumimoji="1" lang="en-US" altLang="zh-CN" dirty="0"/>
              <a:t>3</a:t>
            </a:r>
            <a:r>
              <a:rPr kumimoji="1" lang="en-US" altLang="zh-CN" dirty="0" smtClean="0"/>
              <a:t>-</a:t>
            </a:r>
            <a:r>
              <a:rPr kumimoji="1" lang="zh-CN" altLang="en-US" dirty="0" smtClean="0"/>
              <a:t>基于内部数据关联挖掘</a:t>
            </a:r>
            <a:endParaRPr kumimoji="1" lang="zh-CN" altLang="en-US" dirty="0"/>
          </a:p>
        </p:txBody>
      </p:sp>
      <p:sp>
        <p:nvSpPr>
          <p:cNvPr id="20" name="TextBox 19"/>
          <p:cNvSpPr txBox="1"/>
          <p:nvPr/>
        </p:nvSpPr>
        <p:spPr>
          <a:xfrm>
            <a:off x="1065291" y="2156652"/>
            <a:ext cx="4339628" cy="2585323"/>
          </a:xfrm>
          <a:prstGeom prst="rect">
            <a:avLst/>
          </a:prstGeom>
          <a:noFill/>
        </p:spPr>
        <p:txBody>
          <a:bodyPr wrap="square" rtlCol="0">
            <a:spAutoFit/>
          </a:bodyPr>
          <a:lstStyle/>
          <a:p>
            <a:r>
              <a:rPr kumimoji="1" lang="zh-CN" altLang="en-US" sz="2600" dirty="0" smtClean="0">
                <a:solidFill>
                  <a:srgbClr val="1568C0"/>
                </a:solidFill>
                <a:latin typeface="微软雅黑"/>
                <a:ea typeface="微软雅黑"/>
              </a:rPr>
              <a:t>基于</a:t>
            </a:r>
            <a:r>
              <a:rPr kumimoji="1" lang="zh-CN" altLang="en-US" sz="2600" dirty="0">
                <a:solidFill>
                  <a:srgbClr val="1568C0"/>
                </a:solidFill>
                <a:latin typeface="微软雅黑"/>
                <a:ea typeface="微软雅黑"/>
              </a:rPr>
              <a:t>内部</a:t>
            </a:r>
            <a:r>
              <a:rPr kumimoji="1" lang="zh-CN" altLang="en-US" sz="2600" dirty="0" smtClean="0">
                <a:solidFill>
                  <a:srgbClr val="1568C0"/>
                </a:solidFill>
                <a:latin typeface="微软雅黑"/>
                <a:ea typeface="微软雅黑"/>
              </a:rPr>
              <a:t>数据关联性挖掘</a:t>
            </a:r>
            <a:endParaRPr kumimoji="1" lang="en-US" altLang="zh-CN" sz="2600" dirty="0" smtClean="0">
              <a:solidFill>
                <a:srgbClr val="1568C0"/>
              </a:solidFill>
              <a:latin typeface="微软雅黑"/>
              <a:ea typeface="微软雅黑"/>
            </a:endParaRPr>
          </a:p>
          <a:p>
            <a:endParaRPr kumimoji="1" lang="en-US" altLang="zh-CN" sz="1600" dirty="0" smtClean="0">
              <a:solidFill>
                <a:schemeClr val="tx1">
                  <a:lumMod val="50000"/>
                  <a:lumOff val="50000"/>
                </a:schemeClr>
              </a:solidFill>
              <a:latin typeface="微软雅黑"/>
              <a:ea typeface="微软雅黑"/>
            </a:endParaRPr>
          </a:p>
          <a:p>
            <a:pPr marL="285750" indent="-285750">
              <a:lnSpc>
                <a:spcPct val="150000"/>
              </a:lnSpc>
              <a:buFont typeface="Arial" pitchFamily="34" charset="0"/>
              <a:buChar char="•"/>
            </a:pPr>
            <a:r>
              <a:rPr kumimoji="1" lang="zh-CN" altLang="en-US" sz="1600" dirty="0" smtClean="0">
                <a:solidFill>
                  <a:schemeClr val="tx1">
                    <a:lumMod val="50000"/>
                    <a:lumOff val="50000"/>
                  </a:schemeClr>
                </a:solidFill>
                <a:latin typeface="微软雅黑"/>
                <a:ea typeface="微软雅黑"/>
              </a:rPr>
              <a:t>通过分析</a:t>
            </a:r>
            <a:r>
              <a:rPr kumimoji="1" lang="en-US" altLang="zh-CN" sz="1600" dirty="0">
                <a:solidFill>
                  <a:schemeClr val="tx1">
                    <a:lumMod val="50000"/>
                    <a:lumOff val="50000"/>
                  </a:schemeClr>
                </a:solidFill>
                <a:latin typeface="微软雅黑"/>
                <a:ea typeface="微软雅黑"/>
              </a:rPr>
              <a:t>W</a:t>
            </a:r>
            <a:r>
              <a:rPr kumimoji="1" lang="en-US" altLang="zh-CN" sz="1600" dirty="0" smtClean="0">
                <a:solidFill>
                  <a:schemeClr val="tx1">
                    <a:lumMod val="50000"/>
                    <a:lumOff val="50000"/>
                  </a:schemeClr>
                </a:solidFill>
                <a:latin typeface="微软雅黑"/>
                <a:ea typeface="微软雅黑"/>
              </a:rPr>
              <a:t>eb</a:t>
            </a:r>
            <a:r>
              <a:rPr kumimoji="1" lang="zh-CN" altLang="en-US" sz="1600" dirty="0" smtClean="0">
                <a:solidFill>
                  <a:schemeClr val="tx1">
                    <a:lumMod val="50000"/>
                    <a:lumOff val="50000"/>
                  </a:schemeClr>
                </a:solidFill>
                <a:latin typeface="微软雅黑"/>
                <a:ea typeface="微软雅黑"/>
              </a:rPr>
              <a:t>日志的内部关联性进行异常挖掘</a:t>
            </a:r>
            <a:endParaRPr kumimoji="1" lang="en-US" altLang="zh-CN" sz="1600" dirty="0" smtClean="0">
              <a:solidFill>
                <a:schemeClr val="tx1">
                  <a:lumMod val="50000"/>
                  <a:lumOff val="50000"/>
                </a:schemeClr>
              </a:solidFill>
              <a:latin typeface="微软雅黑"/>
              <a:ea typeface="微软雅黑"/>
            </a:endParaRPr>
          </a:p>
          <a:p>
            <a:pPr marL="285750" indent="-285750">
              <a:lnSpc>
                <a:spcPct val="150000"/>
              </a:lnSpc>
              <a:buFont typeface="Arial" pitchFamily="34" charset="0"/>
              <a:buChar char="•"/>
            </a:pPr>
            <a:r>
              <a:rPr kumimoji="1" lang="zh-CN" altLang="en-US" sz="1600" dirty="0" smtClean="0">
                <a:solidFill>
                  <a:schemeClr val="tx1">
                    <a:lumMod val="50000"/>
                    <a:lumOff val="50000"/>
                  </a:schemeClr>
                </a:solidFill>
                <a:latin typeface="微软雅黑"/>
                <a:ea typeface="微软雅黑"/>
              </a:rPr>
              <a:t>例如通过分析</a:t>
            </a:r>
            <a:r>
              <a:rPr kumimoji="1" lang="en-US" altLang="zh-CN" sz="1600" dirty="0" err="1" smtClean="0">
                <a:solidFill>
                  <a:schemeClr val="tx1">
                    <a:lumMod val="50000"/>
                    <a:lumOff val="50000"/>
                  </a:schemeClr>
                </a:solidFill>
                <a:latin typeface="微软雅黑"/>
                <a:ea typeface="微软雅黑"/>
              </a:rPr>
              <a:t>Referer</a:t>
            </a:r>
            <a:r>
              <a:rPr kumimoji="1" lang="zh-CN" altLang="en-US" sz="1600" dirty="0" smtClean="0">
                <a:solidFill>
                  <a:schemeClr val="tx1">
                    <a:lumMod val="50000"/>
                    <a:lumOff val="50000"/>
                  </a:schemeClr>
                </a:solidFill>
                <a:latin typeface="微软雅黑"/>
                <a:ea typeface="微软雅黑"/>
              </a:rPr>
              <a:t>与</a:t>
            </a:r>
            <a:r>
              <a:rPr kumimoji="1" lang="en-US" altLang="zh-CN" sz="1600" dirty="0" smtClean="0">
                <a:solidFill>
                  <a:schemeClr val="tx1">
                    <a:lumMod val="50000"/>
                    <a:lumOff val="50000"/>
                  </a:schemeClr>
                </a:solidFill>
                <a:latin typeface="微软雅黑"/>
                <a:ea typeface="微软雅黑"/>
              </a:rPr>
              <a:t>URL</a:t>
            </a:r>
            <a:r>
              <a:rPr kumimoji="1" lang="zh-CN" altLang="en-US" sz="1600" dirty="0" smtClean="0">
                <a:solidFill>
                  <a:schemeClr val="tx1">
                    <a:lumMod val="50000"/>
                    <a:lumOff val="50000"/>
                  </a:schemeClr>
                </a:solidFill>
                <a:latin typeface="微软雅黑"/>
                <a:ea typeface="微软雅黑"/>
              </a:rPr>
              <a:t>二元关系组以及</a:t>
            </a:r>
            <a:r>
              <a:rPr kumimoji="1" lang="en-US" altLang="zh-CN" sz="1600" dirty="0" smtClean="0">
                <a:solidFill>
                  <a:schemeClr val="tx1">
                    <a:lumMod val="50000"/>
                    <a:lumOff val="50000"/>
                  </a:schemeClr>
                </a:solidFill>
                <a:latin typeface="微软雅黑"/>
                <a:ea typeface="微软雅黑"/>
              </a:rPr>
              <a:t>IP</a:t>
            </a:r>
            <a:r>
              <a:rPr kumimoji="1" lang="zh-CN" altLang="en-US" sz="1600" dirty="0" smtClean="0">
                <a:solidFill>
                  <a:schemeClr val="tx1">
                    <a:lumMod val="50000"/>
                    <a:lumOff val="50000"/>
                  </a:schemeClr>
                </a:solidFill>
                <a:latin typeface="微软雅黑"/>
                <a:ea typeface="微软雅黑"/>
              </a:rPr>
              <a:t>与</a:t>
            </a:r>
            <a:r>
              <a:rPr kumimoji="1" lang="en-US" altLang="zh-CN" sz="1600" dirty="0" smtClean="0">
                <a:solidFill>
                  <a:schemeClr val="tx1">
                    <a:lumMod val="50000"/>
                    <a:lumOff val="50000"/>
                  </a:schemeClr>
                </a:solidFill>
                <a:latin typeface="微软雅黑"/>
                <a:ea typeface="微软雅黑"/>
              </a:rPr>
              <a:t>URL</a:t>
            </a:r>
            <a:r>
              <a:rPr kumimoji="1" lang="zh-CN" altLang="en-US" sz="1600" dirty="0" smtClean="0">
                <a:solidFill>
                  <a:schemeClr val="tx1">
                    <a:lumMod val="50000"/>
                    <a:lumOff val="50000"/>
                  </a:schemeClr>
                </a:solidFill>
                <a:latin typeface="微软雅黑"/>
                <a:ea typeface="微软雅黑"/>
              </a:rPr>
              <a:t>二元关系组，挖掘低频访问且是孤立节点的页面</a:t>
            </a:r>
            <a:endParaRPr kumimoji="1" lang="zh-CN" altLang="en-US" sz="1600" dirty="0">
              <a:solidFill>
                <a:schemeClr val="tx1">
                  <a:lumMod val="50000"/>
                  <a:lumOff val="50000"/>
                </a:schemeClr>
              </a:solidFill>
              <a:latin typeface="微软雅黑"/>
              <a:ea typeface="微软雅黑"/>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8174" y="1502992"/>
            <a:ext cx="6411684" cy="3630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9644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异常挖掘方法</a:t>
            </a:r>
            <a:r>
              <a:rPr kumimoji="1" lang="en-US" altLang="zh-CN" dirty="0"/>
              <a:t>4</a:t>
            </a:r>
            <a:r>
              <a:rPr kumimoji="1" lang="en-US" altLang="zh-CN" dirty="0" smtClean="0"/>
              <a:t>-</a:t>
            </a:r>
            <a:r>
              <a:rPr kumimoji="1" lang="zh-CN" altLang="en-US" dirty="0" smtClean="0"/>
              <a:t>基于数据统计挖掘</a:t>
            </a:r>
            <a:endParaRPr kumimoji="1" lang="zh-CN" altLang="en-US" dirty="0"/>
          </a:p>
        </p:txBody>
      </p:sp>
      <p:sp>
        <p:nvSpPr>
          <p:cNvPr id="20" name="TextBox 19"/>
          <p:cNvSpPr txBox="1"/>
          <p:nvPr/>
        </p:nvSpPr>
        <p:spPr>
          <a:xfrm>
            <a:off x="1065289" y="2156652"/>
            <a:ext cx="8232619" cy="2523768"/>
          </a:xfrm>
          <a:prstGeom prst="rect">
            <a:avLst/>
          </a:prstGeom>
          <a:noFill/>
        </p:spPr>
        <p:txBody>
          <a:bodyPr wrap="square" rtlCol="0">
            <a:spAutoFit/>
          </a:bodyPr>
          <a:lstStyle/>
          <a:p>
            <a:r>
              <a:rPr kumimoji="1" lang="zh-CN" altLang="en-US" sz="2600" dirty="0" smtClean="0">
                <a:solidFill>
                  <a:srgbClr val="1568C0"/>
                </a:solidFill>
                <a:latin typeface="微软雅黑"/>
                <a:ea typeface="微软雅黑"/>
              </a:rPr>
              <a:t>基于数据统计挖掘</a:t>
            </a:r>
            <a:endParaRPr kumimoji="1" lang="en-US" altLang="zh-CN" sz="2600" dirty="0" smtClean="0">
              <a:solidFill>
                <a:srgbClr val="1568C0"/>
              </a:solidFill>
              <a:latin typeface="微软雅黑"/>
              <a:ea typeface="微软雅黑"/>
            </a:endParaRPr>
          </a:p>
          <a:p>
            <a:endParaRPr kumimoji="1" lang="en-US" altLang="zh-CN" sz="1600" dirty="0" smtClean="0">
              <a:solidFill>
                <a:schemeClr val="tx1">
                  <a:lumMod val="50000"/>
                  <a:lumOff val="50000"/>
                </a:schemeClr>
              </a:solidFill>
              <a:latin typeface="微软雅黑"/>
              <a:ea typeface="微软雅黑"/>
            </a:endParaRPr>
          </a:p>
          <a:p>
            <a:pPr marL="285750" indent="-285750">
              <a:lnSpc>
                <a:spcPct val="150000"/>
              </a:lnSpc>
              <a:buFont typeface="Arial" pitchFamily="34" charset="0"/>
              <a:buChar char="•"/>
            </a:pPr>
            <a:r>
              <a:rPr kumimoji="1" lang="zh-CN" altLang="en-US" sz="1600" dirty="0" smtClean="0">
                <a:solidFill>
                  <a:schemeClr val="tx1">
                    <a:lumMod val="50000"/>
                    <a:lumOff val="50000"/>
                  </a:schemeClr>
                </a:solidFill>
                <a:latin typeface="微软雅黑"/>
                <a:ea typeface="微软雅黑"/>
              </a:rPr>
              <a:t>通过统计多维度的数据，根据其频次，分散度等信息，挖掘有价值的异常</a:t>
            </a:r>
            <a:endParaRPr kumimoji="1" lang="en-US" altLang="zh-CN" sz="1600" dirty="0" smtClean="0">
              <a:solidFill>
                <a:schemeClr val="tx1">
                  <a:lumMod val="50000"/>
                  <a:lumOff val="50000"/>
                </a:schemeClr>
              </a:solidFill>
              <a:latin typeface="微软雅黑"/>
              <a:ea typeface="微软雅黑"/>
            </a:endParaRPr>
          </a:p>
          <a:p>
            <a:pPr marL="285750" indent="-285750">
              <a:lnSpc>
                <a:spcPct val="150000"/>
              </a:lnSpc>
              <a:buFont typeface="Arial" pitchFamily="34" charset="0"/>
              <a:buChar char="•"/>
            </a:pPr>
            <a:r>
              <a:rPr kumimoji="1" lang="zh-CN" altLang="en-US" sz="1600" dirty="0" smtClean="0">
                <a:solidFill>
                  <a:schemeClr val="tx1">
                    <a:lumMod val="50000"/>
                    <a:lumOff val="50000"/>
                  </a:schemeClr>
                </a:solidFill>
                <a:latin typeface="微软雅黑"/>
                <a:ea typeface="微软雅黑"/>
              </a:rPr>
              <a:t>比如统计单个</a:t>
            </a:r>
            <a:r>
              <a:rPr kumimoji="1" lang="en-US" altLang="zh-CN" sz="1600" dirty="0" smtClean="0">
                <a:solidFill>
                  <a:schemeClr val="tx1">
                    <a:lumMod val="50000"/>
                    <a:lumOff val="50000"/>
                  </a:schemeClr>
                </a:solidFill>
                <a:latin typeface="微软雅黑"/>
                <a:ea typeface="微软雅黑"/>
              </a:rPr>
              <a:t>IP24</a:t>
            </a:r>
            <a:r>
              <a:rPr kumimoji="1" lang="zh-CN" altLang="en-US" sz="1600" dirty="0" smtClean="0">
                <a:solidFill>
                  <a:schemeClr val="tx1">
                    <a:lumMod val="50000"/>
                    <a:lumOff val="50000"/>
                  </a:schemeClr>
                </a:solidFill>
                <a:latin typeface="微软雅黑"/>
                <a:ea typeface="微软雅黑"/>
              </a:rPr>
              <a:t>小时内，使用的手机号码数量</a:t>
            </a:r>
            <a:r>
              <a:rPr kumimoji="1" lang="zh-CN" altLang="en-US" sz="1600" dirty="0">
                <a:solidFill>
                  <a:schemeClr val="tx1">
                    <a:lumMod val="50000"/>
                    <a:lumOff val="50000"/>
                  </a:schemeClr>
                </a:solidFill>
                <a:latin typeface="微软雅黑"/>
                <a:ea typeface="微软雅黑"/>
              </a:rPr>
              <a:t>；</a:t>
            </a:r>
            <a:r>
              <a:rPr kumimoji="1" lang="zh-CN" altLang="en-US" sz="1600" dirty="0" smtClean="0">
                <a:solidFill>
                  <a:schemeClr val="tx1">
                    <a:lumMod val="50000"/>
                    <a:lumOff val="50000"/>
                  </a:schemeClr>
                </a:solidFill>
                <a:latin typeface="微软雅黑"/>
                <a:ea typeface="微软雅黑"/>
              </a:rPr>
              <a:t>短时间内大量登录请求等</a:t>
            </a:r>
            <a:endParaRPr kumimoji="1" lang="en-US" altLang="zh-CN" sz="1600" dirty="0" smtClean="0">
              <a:solidFill>
                <a:schemeClr val="tx1">
                  <a:lumMod val="50000"/>
                  <a:lumOff val="50000"/>
                </a:schemeClr>
              </a:solidFill>
              <a:latin typeface="微软雅黑"/>
              <a:ea typeface="微软雅黑"/>
            </a:endParaRPr>
          </a:p>
          <a:p>
            <a:pPr marL="285750" indent="-285750">
              <a:buFont typeface="Arial" pitchFamily="34" charset="0"/>
              <a:buChar char="•"/>
            </a:pPr>
            <a:endParaRPr kumimoji="1" lang="en-US" altLang="zh-CN" sz="1600" dirty="0">
              <a:solidFill>
                <a:schemeClr val="tx1">
                  <a:lumMod val="50000"/>
                  <a:lumOff val="50000"/>
                </a:schemeClr>
              </a:solidFill>
              <a:latin typeface="微软雅黑"/>
              <a:ea typeface="微软雅黑"/>
            </a:endParaRPr>
          </a:p>
          <a:p>
            <a:pPr marL="285750" indent="-285750">
              <a:buFont typeface="Arial" pitchFamily="34" charset="0"/>
              <a:buChar char="•"/>
            </a:pPr>
            <a:endParaRPr kumimoji="1" lang="en-US" altLang="zh-CN" sz="1600" dirty="0" smtClean="0">
              <a:solidFill>
                <a:schemeClr val="tx1">
                  <a:lumMod val="50000"/>
                  <a:lumOff val="50000"/>
                </a:schemeClr>
              </a:solidFill>
              <a:latin typeface="微软雅黑"/>
              <a:ea typeface="微软雅黑"/>
            </a:endParaRPr>
          </a:p>
          <a:p>
            <a:pPr marL="285750" indent="-285750">
              <a:buFont typeface="Arial" pitchFamily="34" charset="0"/>
              <a:buChar char="•"/>
            </a:pPr>
            <a:r>
              <a:rPr kumimoji="1" lang="zh-CN" altLang="en-US" sz="2000" dirty="0" smtClean="0">
                <a:solidFill>
                  <a:srgbClr val="FF0000"/>
                </a:solidFill>
                <a:latin typeface="微软雅黑"/>
                <a:ea typeface="微软雅黑"/>
              </a:rPr>
              <a:t>案例：单</a:t>
            </a:r>
            <a:r>
              <a:rPr kumimoji="1" lang="en-US" altLang="zh-CN" sz="2000" dirty="0" smtClean="0">
                <a:solidFill>
                  <a:srgbClr val="FF0000"/>
                </a:solidFill>
                <a:latin typeface="微软雅黑"/>
                <a:ea typeface="微软雅黑"/>
              </a:rPr>
              <a:t>IP</a:t>
            </a:r>
            <a:r>
              <a:rPr kumimoji="1" lang="zh-CN" altLang="en-US" sz="2000" dirty="0" smtClean="0">
                <a:solidFill>
                  <a:srgbClr val="FF0000"/>
                </a:solidFill>
                <a:latin typeface="微软雅黑"/>
                <a:ea typeface="微软雅黑"/>
              </a:rPr>
              <a:t>一天之内使用</a:t>
            </a:r>
            <a:r>
              <a:rPr kumimoji="1" lang="en-US" altLang="zh-CN" sz="2000" dirty="0" smtClean="0">
                <a:solidFill>
                  <a:srgbClr val="FF0000"/>
                </a:solidFill>
                <a:latin typeface="微软雅黑"/>
                <a:ea typeface="微软雅黑"/>
              </a:rPr>
              <a:t>100000+</a:t>
            </a:r>
            <a:r>
              <a:rPr kumimoji="1" lang="zh-CN" altLang="en-US" sz="2000" dirty="0" smtClean="0">
                <a:solidFill>
                  <a:srgbClr val="FF0000"/>
                </a:solidFill>
                <a:latin typeface="微软雅黑"/>
                <a:ea typeface="微软雅黑"/>
              </a:rPr>
              <a:t>的电话对某接口进行查询</a:t>
            </a:r>
            <a:endParaRPr kumimoji="1" lang="en-US" altLang="zh-CN" sz="2000" dirty="0" smtClean="0">
              <a:solidFill>
                <a:srgbClr val="FF0000"/>
              </a:solidFill>
              <a:latin typeface="微软雅黑"/>
              <a:ea typeface="微软雅黑"/>
            </a:endParaRPr>
          </a:p>
          <a:p>
            <a:endParaRPr kumimoji="1" lang="en-US" altLang="zh-CN" sz="1600" dirty="0" smtClean="0">
              <a:solidFill>
                <a:schemeClr val="tx1">
                  <a:lumMod val="50000"/>
                  <a:lumOff val="50000"/>
                </a:schemeClr>
              </a:solidFill>
              <a:latin typeface="微软雅黑"/>
              <a:ea typeface="微软雅黑"/>
            </a:endParaRPr>
          </a:p>
        </p:txBody>
      </p:sp>
    </p:spTree>
    <p:extLst>
      <p:ext uri="{BB962C8B-B14F-4D97-AF65-F5344CB8AC3E}">
        <p14:creationId xmlns:p14="http://schemas.microsoft.com/office/powerpoint/2010/main" val="3082485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异常挖掘</a:t>
            </a:r>
            <a:r>
              <a:rPr kumimoji="1" lang="zh-CN" altLang="en-US" dirty="0" smtClean="0"/>
              <a:t>方法</a:t>
            </a:r>
            <a:r>
              <a:rPr kumimoji="1" lang="en-US" altLang="zh-CN" dirty="0" smtClean="0"/>
              <a:t>5-</a:t>
            </a:r>
            <a:r>
              <a:rPr kumimoji="1" lang="zh-CN" altLang="en-US" dirty="0" smtClean="0"/>
              <a:t>基于</a:t>
            </a:r>
            <a:r>
              <a:rPr kumimoji="1" lang="en-US" altLang="zh-CN" dirty="0" smtClean="0"/>
              <a:t>WAF</a:t>
            </a:r>
            <a:r>
              <a:rPr kumimoji="1" lang="zh-CN" altLang="en-US" dirty="0" smtClean="0"/>
              <a:t>规则的异常挖掘</a:t>
            </a:r>
            <a:endParaRPr kumimoji="1" lang="zh-CN" altLang="en-US" dirty="0"/>
          </a:p>
        </p:txBody>
      </p:sp>
      <p:sp>
        <p:nvSpPr>
          <p:cNvPr id="20" name="TextBox 19"/>
          <p:cNvSpPr txBox="1"/>
          <p:nvPr/>
        </p:nvSpPr>
        <p:spPr>
          <a:xfrm>
            <a:off x="1065289" y="2156652"/>
            <a:ext cx="8232619" cy="1846659"/>
          </a:xfrm>
          <a:prstGeom prst="rect">
            <a:avLst/>
          </a:prstGeom>
          <a:noFill/>
        </p:spPr>
        <p:txBody>
          <a:bodyPr wrap="square" rtlCol="0">
            <a:spAutoFit/>
          </a:bodyPr>
          <a:lstStyle/>
          <a:p>
            <a:r>
              <a:rPr kumimoji="1" lang="zh-CN" altLang="en-US" sz="2600" dirty="0" smtClean="0">
                <a:solidFill>
                  <a:srgbClr val="1568C0"/>
                </a:solidFill>
                <a:latin typeface="微软雅黑"/>
                <a:ea typeface="微软雅黑"/>
              </a:rPr>
              <a:t>基于</a:t>
            </a:r>
            <a:r>
              <a:rPr kumimoji="1" lang="en-US" altLang="zh-CN" sz="2600" dirty="0" smtClean="0">
                <a:solidFill>
                  <a:srgbClr val="1568C0"/>
                </a:solidFill>
                <a:latin typeface="微软雅黑"/>
                <a:ea typeface="微软雅黑"/>
              </a:rPr>
              <a:t>WAF</a:t>
            </a:r>
            <a:r>
              <a:rPr kumimoji="1" lang="zh-CN" altLang="en-US" sz="2600" dirty="0" smtClean="0">
                <a:solidFill>
                  <a:srgbClr val="1568C0"/>
                </a:solidFill>
                <a:latin typeface="微软雅黑"/>
                <a:ea typeface="微软雅黑"/>
              </a:rPr>
              <a:t>规则的异常挖掘</a:t>
            </a:r>
            <a:endParaRPr kumimoji="1" lang="en-US" altLang="zh-CN" sz="2600" dirty="0" smtClean="0">
              <a:solidFill>
                <a:srgbClr val="1568C0"/>
              </a:solidFill>
              <a:latin typeface="微软雅黑"/>
              <a:ea typeface="微软雅黑"/>
            </a:endParaRPr>
          </a:p>
          <a:p>
            <a:endParaRPr kumimoji="1" lang="en-US" altLang="zh-CN" sz="1600" dirty="0" smtClean="0">
              <a:solidFill>
                <a:schemeClr val="tx1">
                  <a:lumMod val="50000"/>
                  <a:lumOff val="50000"/>
                </a:schemeClr>
              </a:solidFill>
              <a:latin typeface="微软雅黑"/>
              <a:ea typeface="微软雅黑"/>
            </a:endParaRPr>
          </a:p>
          <a:p>
            <a:pPr marL="285750" indent="-285750">
              <a:lnSpc>
                <a:spcPct val="150000"/>
              </a:lnSpc>
              <a:buFont typeface="Arial" pitchFamily="34" charset="0"/>
              <a:buChar char="•"/>
            </a:pPr>
            <a:r>
              <a:rPr kumimoji="1" lang="zh-CN" altLang="en-US" sz="1600" dirty="0" smtClean="0">
                <a:solidFill>
                  <a:schemeClr val="tx1">
                    <a:lumMod val="50000"/>
                    <a:lumOff val="50000"/>
                  </a:schemeClr>
                </a:solidFill>
                <a:latin typeface="微软雅黑"/>
                <a:ea typeface="微软雅黑"/>
              </a:rPr>
              <a:t>将每条</a:t>
            </a:r>
            <a:r>
              <a:rPr kumimoji="1" lang="en-US" altLang="zh-CN" sz="1600" dirty="0" smtClean="0">
                <a:solidFill>
                  <a:schemeClr val="tx1">
                    <a:lumMod val="50000"/>
                    <a:lumOff val="50000"/>
                  </a:schemeClr>
                </a:solidFill>
                <a:latin typeface="微软雅黑"/>
                <a:ea typeface="微软雅黑"/>
              </a:rPr>
              <a:t>WAF</a:t>
            </a:r>
            <a:r>
              <a:rPr kumimoji="1" lang="zh-CN" altLang="en-US" sz="1600" dirty="0" smtClean="0">
                <a:solidFill>
                  <a:schemeClr val="tx1">
                    <a:lumMod val="50000"/>
                    <a:lumOff val="50000"/>
                  </a:schemeClr>
                </a:solidFill>
                <a:latin typeface="微软雅黑"/>
                <a:ea typeface="微软雅黑"/>
              </a:rPr>
              <a:t>规则转换成多个语句的逻辑条件组合，并给予每个子条件一定的</a:t>
            </a:r>
            <a:r>
              <a:rPr kumimoji="1" lang="en-US" altLang="zh-CN" sz="1600" dirty="0" smtClean="0">
                <a:solidFill>
                  <a:schemeClr val="tx1">
                    <a:lumMod val="50000"/>
                    <a:lumOff val="50000"/>
                  </a:schemeClr>
                </a:solidFill>
                <a:latin typeface="微软雅黑"/>
                <a:ea typeface="微软雅黑"/>
              </a:rPr>
              <a:t>rank</a:t>
            </a:r>
            <a:r>
              <a:rPr kumimoji="1" lang="zh-CN" altLang="en-US" sz="1600" dirty="0" smtClean="0">
                <a:solidFill>
                  <a:schemeClr val="tx1">
                    <a:lumMod val="50000"/>
                    <a:lumOff val="50000"/>
                  </a:schemeClr>
                </a:solidFill>
                <a:latin typeface="微软雅黑"/>
                <a:ea typeface="微软雅黑"/>
              </a:rPr>
              <a:t>，然后对每条日志数据进行评分，根据最后评分以及设定阈值来判定日志是否异常</a:t>
            </a:r>
            <a:endParaRPr kumimoji="1" lang="en-US" altLang="zh-CN" sz="1600" dirty="0" smtClean="0">
              <a:solidFill>
                <a:schemeClr val="tx1">
                  <a:lumMod val="50000"/>
                  <a:lumOff val="50000"/>
                </a:schemeClr>
              </a:solidFill>
              <a:latin typeface="微软雅黑"/>
              <a:ea typeface="微软雅黑"/>
            </a:endParaRPr>
          </a:p>
          <a:p>
            <a:pPr marL="285750" indent="-285750">
              <a:lnSpc>
                <a:spcPct val="150000"/>
              </a:lnSpc>
              <a:buFont typeface="Arial" pitchFamily="34" charset="0"/>
              <a:buChar char="•"/>
            </a:pPr>
            <a:r>
              <a:rPr kumimoji="1" lang="zh-CN" altLang="en-US" sz="1600" dirty="0">
                <a:solidFill>
                  <a:schemeClr val="tx1">
                    <a:lumMod val="50000"/>
                    <a:lumOff val="50000"/>
                  </a:schemeClr>
                </a:solidFill>
                <a:latin typeface="微软雅黑"/>
                <a:ea typeface="微软雅黑"/>
              </a:rPr>
              <a:t>常用</a:t>
            </a:r>
            <a:r>
              <a:rPr kumimoji="1" lang="zh-CN" altLang="en-US" sz="1600" dirty="0" smtClean="0">
                <a:solidFill>
                  <a:schemeClr val="tx1">
                    <a:lumMod val="50000"/>
                    <a:lumOff val="50000"/>
                  </a:schemeClr>
                </a:solidFill>
                <a:latin typeface="微软雅黑"/>
                <a:ea typeface="微软雅黑"/>
              </a:rPr>
              <a:t>于</a:t>
            </a:r>
            <a:r>
              <a:rPr kumimoji="1" lang="en-US" altLang="zh-CN" sz="1600" dirty="0" err="1" smtClean="0">
                <a:solidFill>
                  <a:schemeClr val="tx1">
                    <a:lumMod val="50000"/>
                    <a:lumOff val="50000"/>
                  </a:schemeClr>
                </a:solidFill>
                <a:latin typeface="微软雅黑"/>
                <a:ea typeface="微软雅黑"/>
              </a:rPr>
              <a:t>WAFBypass</a:t>
            </a:r>
            <a:r>
              <a:rPr kumimoji="1" lang="zh-CN" altLang="en-US" sz="1600" dirty="0" smtClean="0">
                <a:solidFill>
                  <a:schemeClr val="tx1">
                    <a:lumMod val="50000"/>
                    <a:lumOff val="50000"/>
                  </a:schemeClr>
                </a:solidFill>
                <a:latin typeface="微软雅黑"/>
                <a:ea typeface="微软雅黑"/>
              </a:rPr>
              <a:t>未知漏洞挖掘</a:t>
            </a:r>
            <a:endParaRPr kumimoji="1" lang="en-US" altLang="zh-CN" sz="1600" dirty="0" smtClean="0">
              <a:solidFill>
                <a:schemeClr val="tx1">
                  <a:lumMod val="50000"/>
                  <a:lumOff val="50000"/>
                </a:schemeClr>
              </a:solidFill>
              <a:latin typeface="微软雅黑"/>
              <a:ea typeface="微软雅黑"/>
            </a:endParaRPr>
          </a:p>
        </p:txBody>
      </p:sp>
    </p:spTree>
    <p:extLst>
      <p:ext uri="{BB962C8B-B14F-4D97-AF65-F5344CB8AC3E}">
        <p14:creationId xmlns:p14="http://schemas.microsoft.com/office/powerpoint/2010/main" val="3847308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异常挖掘</a:t>
            </a:r>
            <a:r>
              <a:rPr kumimoji="1" lang="zh-CN" altLang="en-US" dirty="0" smtClean="0"/>
              <a:t>方法</a:t>
            </a:r>
            <a:r>
              <a:rPr kumimoji="1" lang="en-US" altLang="zh-CN" dirty="0"/>
              <a:t>6</a:t>
            </a:r>
            <a:r>
              <a:rPr kumimoji="1" lang="en-US" altLang="zh-CN" dirty="0" smtClean="0"/>
              <a:t>-</a:t>
            </a:r>
            <a:r>
              <a:rPr kumimoji="1" lang="zh-CN" altLang="en-US" dirty="0" smtClean="0"/>
              <a:t>基于网站画像的异常挖掘</a:t>
            </a:r>
            <a:endParaRPr kumimoji="1" lang="zh-CN" altLang="en-US" dirty="0"/>
          </a:p>
        </p:txBody>
      </p:sp>
      <p:sp>
        <p:nvSpPr>
          <p:cNvPr id="20" name="TextBox 19"/>
          <p:cNvSpPr txBox="1"/>
          <p:nvPr/>
        </p:nvSpPr>
        <p:spPr>
          <a:xfrm>
            <a:off x="1065289" y="2156652"/>
            <a:ext cx="8232619" cy="2954655"/>
          </a:xfrm>
          <a:prstGeom prst="rect">
            <a:avLst/>
          </a:prstGeom>
          <a:noFill/>
        </p:spPr>
        <p:txBody>
          <a:bodyPr wrap="square" rtlCol="0">
            <a:spAutoFit/>
          </a:bodyPr>
          <a:lstStyle/>
          <a:p>
            <a:r>
              <a:rPr kumimoji="1" lang="zh-CN" altLang="en-US" sz="2600" dirty="0" smtClean="0">
                <a:solidFill>
                  <a:srgbClr val="1568C0"/>
                </a:solidFill>
                <a:latin typeface="微软雅黑"/>
                <a:ea typeface="微软雅黑"/>
              </a:rPr>
              <a:t>基于网站画像的异常挖掘</a:t>
            </a:r>
            <a:endParaRPr kumimoji="1" lang="en-US" altLang="zh-CN" sz="2600" dirty="0" smtClean="0">
              <a:solidFill>
                <a:srgbClr val="1568C0"/>
              </a:solidFill>
              <a:latin typeface="微软雅黑"/>
              <a:ea typeface="微软雅黑"/>
            </a:endParaRPr>
          </a:p>
          <a:p>
            <a:endParaRPr kumimoji="1" lang="en-US" altLang="zh-CN" sz="1600" dirty="0" smtClean="0">
              <a:solidFill>
                <a:schemeClr val="tx1">
                  <a:lumMod val="50000"/>
                  <a:lumOff val="50000"/>
                </a:schemeClr>
              </a:solidFill>
              <a:latin typeface="微软雅黑"/>
              <a:ea typeface="微软雅黑"/>
            </a:endParaRPr>
          </a:p>
          <a:p>
            <a:pPr marL="285750" indent="-285750">
              <a:lnSpc>
                <a:spcPct val="150000"/>
              </a:lnSpc>
              <a:buFont typeface="Arial" pitchFamily="34" charset="0"/>
              <a:buChar char="•"/>
            </a:pPr>
            <a:r>
              <a:rPr kumimoji="1" lang="zh-CN" altLang="en-US" sz="1600" dirty="0" smtClean="0">
                <a:solidFill>
                  <a:schemeClr val="tx1">
                    <a:lumMod val="50000"/>
                    <a:lumOff val="50000"/>
                  </a:schemeClr>
                </a:solidFill>
                <a:latin typeface="微软雅黑"/>
                <a:ea typeface="微软雅黑"/>
              </a:rPr>
              <a:t>根据</a:t>
            </a:r>
            <a:r>
              <a:rPr kumimoji="1" lang="zh-CN" altLang="en-US" sz="1600" dirty="0">
                <a:solidFill>
                  <a:schemeClr val="tx1">
                    <a:lumMod val="50000"/>
                    <a:lumOff val="50000"/>
                  </a:schemeClr>
                </a:solidFill>
                <a:latin typeface="微软雅黑"/>
                <a:ea typeface="微软雅黑"/>
              </a:rPr>
              <a:t>网站的目录结构、动静态页面分布及页面参数类型等信息而抽象出的一个多维度的标签化的描述</a:t>
            </a:r>
            <a:r>
              <a:rPr kumimoji="1" lang="zh-CN" altLang="en-US" sz="1600" dirty="0" smtClean="0">
                <a:solidFill>
                  <a:schemeClr val="tx1">
                    <a:lumMod val="50000"/>
                    <a:lumOff val="50000"/>
                  </a:schemeClr>
                </a:solidFill>
                <a:latin typeface="微软雅黑"/>
                <a:ea typeface="微软雅黑"/>
              </a:rPr>
              <a:t>网站合法</a:t>
            </a:r>
            <a:r>
              <a:rPr kumimoji="1" lang="zh-CN" altLang="en-US" sz="1600" dirty="0">
                <a:solidFill>
                  <a:schemeClr val="tx1">
                    <a:lumMod val="50000"/>
                    <a:lumOff val="50000"/>
                  </a:schemeClr>
                </a:solidFill>
                <a:latin typeface="微软雅黑"/>
                <a:ea typeface="微软雅黑"/>
              </a:rPr>
              <a:t>访问范围的画像</a:t>
            </a:r>
            <a:r>
              <a:rPr kumimoji="1" lang="zh-CN" altLang="en-US" sz="1600" dirty="0" smtClean="0">
                <a:solidFill>
                  <a:schemeClr val="tx1">
                    <a:lumMod val="50000"/>
                    <a:lumOff val="50000"/>
                  </a:schemeClr>
                </a:solidFill>
                <a:latin typeface="微软雅黑"/>
                <a:ea typeface="微软雅黑"/>
              </a:rPr>
              <a:t>模型。通过判断单</a:t>
            </a:r>
            <a:r>
              <a:rPr kumimoji="1" lang="zh-CN" altLang="en-US" sz="1600" dirty="0">
                <a:solidFill>
                  <a:schemeClr val="tx1">
                    <a:lumMod val="50000"/>
                    <a:lumOff val="50000"/>
                  </a:schemeClr>
                </a:solidFill>
                <a:latin typeface="微软雅黑"/>
                <a:ea typeface="微软雅黑"/>
              </a:rPr>
              <a:t>条</a:t>
            </a:r>
            <a:r>
              <a:rPr kumimoji="1" lang="zh-CN" altLang="en-US" sz="1600" dirty="0" smtClean="0">
                <a:solidFill>
                  <a:schemeClr val="tx1">
                    <a:lumMod val="50000"/>
                    <a:lumOff val="50000"/>
                  </a:schemeClr>
                </a:solidFill>
                <a:latin typeface="微软雅黑"/>
                <a:ea typeface="微软雅黑"/>
              </a:rPr>
              <a:t>日志数据是否在网站画像中，来判定日志是否为异常</a:t>
            </a:r>
            <a:endParaRPr kumimoji="1" lang="en-US" altLang="zh-CN" sz="1600" dirty="0" smtClean="0">
              <a:solidFill>
                <a:schemeClr val="tx1">
                  <a:lumMod val="50000"/>
                  <a:lumOff val="50000"/>
                </a:schemeClr>
              </a:solidFill>
              <a:latin typeface="微软雅黑"/>
              <a:ea typeface="微软雅黑"/>
            </a:endParaRPr>
          </a:p>
          <a:p>
            <a:pPr marL="285750" indent="-285750">
              <a:lnSpc>
                <a:spcPct val="150000"/>
              </a:lnSpc>
              <a:buFont typeface="Arial" pitchFamily="34" charset="0"/>
              <a:buChar char="•"/>
            </a:pPr>
            <a:r>
              <a:rPr kumimoji="1" lang="zh-CN" altLang="en-US" sz="1600" dirty="0" smtClean="0">
                <a:solidFill>
                  <a:schemeClr val="tx1">
                    <a:lumMod val="50000"/>
                    <a:lumOff val="50000"/>
                  </a:schemeClr>
                </a:solidFill>
                <a:latin typeface="微软雅黑"/>
                <a:ea typeface="微软雅黑"/>
              </a:rPr>
              <a:t>适用于单个网站的日常持续分析</a:t>
            </a:r>
            <a:endParaRPr kumimoji="1" lang="en-US" altLang="zh-CN" sz="1600" dirty="0" smtClean="0">
              <a:solidFill>
                <a:schemeClr val="tx1">
                  <a:lumMod val="50000"/>
                  <a:lumOff val="50000"/>
                </a:schemeClr>
              </a:solidFill>
              <a:latin typeface="微软雅黑"/>
              <a:ea typeface="微软雅黑"/>
            </a:endParaRPr>
          </a:p>
          <a:p>
            <a:pPr marL="285750" indent="-285750">
              <a:lnSpc>
                <a:spcPct val="150000"/>
              </a:lnSpc>
              <a:buFont typeface="Arial" pitchFamily="34" charset="0"/>
              <a:buChar char="•"/>
            </a:pPr>
            <a:r>
              <a:rPr kumimoji="1" lang="zh-CN" altLang="en-US" sz="1600" dirty="0">
                <a:solidFill>
                  <a:schemeClr val="tx1">
                    <a:lumMod val="50000"/>
                    <a:lumOff val="50000"/>
                  </a:schemeClr>
                </a:solidFill>
                <a:latin typeface="微软雅黑"/>
                <a:ea typeface="微软雅黑"/>
              </a:rPr>
              <a:t>每个</a:t>
            </a:r>
            <a:r>
              <a:rPr kumimoji="1" lang="zh-CN" altLang="en-US" sz="1600" dirty="0" smtClean="0">
                <a:solidFill>
                  <a:schemeClr val="tx1">
                    <a:lumMod val="50000"/>
                    <a:lumOff val="50000"/>
                  </a:schemeClr>
                </a:solidFill>
                <a:latin typeface="微软雅黑"/>
                <a:ea typeface="微软雅黑"/>
              </a:rPr>
              <a:t>网站可以根据其应用特性和业务特征构建个性化的网站画像</a:t>
            </a:r>
            <a:endParaRPr kumimoji="1" lang="zh-CN" altLang="en-US" sz="1600" dirty="0">
              <a:solidFill>
                <a:schemeClr val="tx1">
                  <a:lumMod val="50000"/>
                  <a:lumOff val="50000"/>
                </a:schemeClr>
              </a:solidFill>
              <a:latin typeface="微软雅黑"/>
              <a:ea typeface="微软雅黑"/>
            </a:endParaRPr>
          </a:p>
          <a:p>
            <a:pPr>
              <a:lnSpc>
                <a:spcPct val="150000"/>
              </a:lnSpc>
            </a:pPr>
            <a:endParaRPr kumimoji="1" lang="en-US" altLang="zh-CN" sz="1600" dirty="0" smtClean="0">
              <a:solidFill>
                <a:schemeClr val="tx1">
                  <a:lumMod val="50000"/>
                  <a:lumOff val="50000"/>
                </a:schemeClr>
              </a:solidFill>
              <a:latin typeface="微软雅黑"/>
              <a:ea typeface="微软雅黑"/>
            </a:endParaRPr>
          </a:p>
        </p:txBody>
      </p:sp>
    </p:spTree>
    <p:extLst>
      <p:ext uri="{BB962C8B-B14F-4D97-AF65-F5344CB8AC3E}">
        <p14:creationId xmlns:p14="http://schemas.microsoft.com/office/powerpoint/2010/main" val="33672285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AF36261-5A3C-4FF5-BA75-09E0208BF31D}" type="slidenum">
              <a:rPr lang="zh-CN" altLang="en-US" smtClean="0"/>
              <a:pPr/>
              <a:t>16</a:t>
            </a:fld>
            <a:endParaRPr lang="zh-CN" altLang="en-US"/>
          </a:p>
        </p:txBody>
      </p:sp>
      <p:sp>
        <p:nvSpPr>
          <p:cNvPr id="3" name="文本占位符 2"/>
          <p:cNvSpPr>
            <a:spLocks noGrp="1"/>
          </p:cNvSpPr>
          <p:nvPr>
            <p:ph type="body" sz="quarter" idx="13"/>
          </p:nvPr>
        </p:nvSpPr>
        <p:spPr/>
        <p:txBody>
          <a:bodyPr/>
          <a:lstStyle/>
          <a:p>
            <a:r>
              <a:rPr lang="en-US" altLang="zh-CN" dirty="0" smtClean="0"/>
              <a:t>4</a:t>
            </a:r>
            <a:endParaRPr kumimoji="1" lang="zh-CN" altLang="en-US" dirty="0"/>
          </a:p>
        </p:txBody>
      </p:sp>
      <p:sp>
        <p:nvSpPr>
          <p:cNvPr id="4" name="文本占位符 3"/>
          <p:cNvSpPr>
            <a:spLocks noGrp="1"/>
          </p:cNvSpPr>
          <p:nvPr>
            <p:ph type="body" sz="quarter" idx="16"/>
          </p:nvPr>
        </p:nvSpPr>
        <p:spPr>
          <a:xfrm>
            <a:off x="5115680" y="2636218"/>
            <a:ext cx="7323781" cy="714375"/>
          </a:xfrm>
        </p:spPr>
        <p:txBody>
          <a:bodyPr/>
          <a:lstStyle/>
          <a:p>
            <a:r>
              <a:rPr kumimoji="1" lang="zh-CN" altLang="en-US" dirty="0" smtClean="0"/>
              <a:t>我们的工作</a:t>
            </a:r>
            <a:endParaRPr kumimoji="1" lang="zh-CN" altLang="en-US" dirty="0"/>
          </a:p>
        </p:txBody>
      </p:sp>
    </p:spTree>
    <p:extLst>
      <p:ext uri="{BB962C8B-B14F-4D97-AF65-F5344CB8AC3E}">
        <p14:creationId xmlns:p14="http://schemas.microsoft.com/office/powerpoint/2010/main" val="3584616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我们发现了什么</a:t>
            </a:r>
            <a:endParaRPr kumimoji="1" lang="zh-CN" altLang="en-US" dirty="0"/>
          </a:p>
        </p:txBody>
      </p:sp>
      <p:sp>
        <p:nvSpPr>
          <p:cNvPr id="4" name="幻灯片编号占位符 3"/>
          <p:cNvSpPr>
            <a:spLocks noGrp="1"/>
          </p:cNvSpPr>
          <p:nvPr>
            <p:ph type="sldNum" sz="quarter" idx="12"/>
          </p:nvPr>
        </p:nvSpPr>
        <p:spPr/>
        <p:txBody>
          <a:bodyPr/>
          <a:lstStyle/>
          <a:p>
            <a:fld id="{EAF36261-5A3C-4FF5-BA75-09E0208BF31D}" type="slidenum">
              <a:rPr lang="zh-CN" altLang="en-US" smtClean="0"/>
              <a:t>17</a:t>
            </a:fld>
            <a:endParaRPr lang="zh-CN" altLang="en-US"/>
          </a:p>
        </p:txBody>
      </p:sp>
      <p:grpSp>
        <p:nvGrpSpPr>
          <p:cNvPr id="6" name="组 5"/>
          <p:cNvGrpSpPr/>
          <p:nvPr/>
        </p:nvGrpSpPr>
        <p:grpSpPr>
          <a:xfrm>
            <a:off x="6484841" y="2481339"/>
            <a:ext cx="2177896" cy="593386"/>
            <a:chOff x="6141280" y="2053562"/>
            <a:chExt cx="1684421" cy="593386"/>
          </a:xfrm>
        </p:grpSpPr>
        <p:cxnSp>
          <p:nvCxnSpPr>
            <p:cNvPr id="7" name="直线连接符 6"/>
            <p:cNvCxnSpPr/>
            <p:nvPr/>
          </p:nvCxnSpPr>
          <p:spPr>
            <a:xfrm flipV="1">
              <a:off x="6149474" y="2058737"/>
              <a:ext cx="0" cy="588211"/>
            </a:xfrm>
            <a:prstGeom prst="line">
              <a:avLst/>
            </a:prstGeom>
            <a:ln>
              <a:solidFill>
                <a:srgbClr val="1462BD"/>
              </a:solidFill>
              <a:prstDash val="dash"/>
            </a:ln>
          </p:spPr>
          <p:style>
            <a:lnRef idx="2">
              <a:schemeClr val="accent1"/>
            </a:lnRef>
            <a:fillRef idx="0">
              <a:schemeClr val="accent1"/>
            </a:fillRef>
            <a:effectRef idx="1">
              <a:schemeClr val="accent1"/>
            </a:effectRef>
            <a:fontRef idx="minor">
              <a:schemeClr val="tx1"/>
            </a:fontRef>
          </p:style>
        </p:cxnSp>
        <p:cxnSp>
          <p:nvCxnSpPr>
            <p:cNvPr id="8" name="直线箭头连接符 7"/>
            <p:cNvCxnSpPr/>
            <p:nvPr/>
          </p:nvCxnSpPr>
          <p:spPr>
            <a:xfrm>
              <a:off x="6141280" y="2053562"/>
              <a:ext cx="1684421" cy="0"/>
            </a:xfrm>
            <a:prstGeom prst="straightConnector1">
              <a:avLst/>
            </a:prstGeom>
            <a:ln>
              <a:solidFill>
                <a:srgbClr val="1462BD"/>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9" name="组 8"/>
          <p:cNvGrpSpPr/>
          <p:nvPr/>
        </p:nvGrpSpPr>
        <p:grpSpPr>
          <a:xfrm>
            <a:off x="9722850" y="2225498"/>
            <a:ext cx="3378202" cy="738269"/>
            <a:chOff x="9054430" y="1704142"/>
            <a:chExt cx="3378202" cy="738269"/>
          </a:xfrm>
        </p:grpSpPr>
        <p:sp>
          <p:nvSpPr>
            <p:cNvPr id="10" name="矩形 9"/>
            <p:cNvSpPr/>
            <p:nvPr/>
          </p:nvSpPr>
          <p:spPr>
            <a:xfrm>
              <a:off x="9067580" y="2105716"/>
              <a:ext cx="3365052" cy="336695"/>
            </a:xfrm>
            <a:prstGeom prst="rect">
              <a:avLst/>
            </a:prstGeom>
          </p:spPr>
          <p:txBody>
            <a:bodyPr wrap="square">
              <a:spAutoFit/>
            </a:bodyPr>
            <a:lstStyle/>
            <a:p>
              <a:pPr>
                <a:lnSpc>
                  <a:spcPct val="150000"/>
                </a:lnSpc>
              </a:pPr>
              <a:endParaRPr kumimoji="1" lang="zh-CN" altLang="en-US" sz="1200" dirty="0">
                <a:solidFill>
                  <a:srgbClr val="7F7F7F"/>
                </a:solidFill>
                <a:latin typeface="微软雅黑"/>
                <a:ea typeface="微软雅黑"/>
              </a:endParaRPr>
            </a:p>
          </p:txBody>
        </p:sp>
        <p:sp>
          <p:nvSpPr>
            <p:cNvPr id="11" name="文本框 10"/>
            <p:cNvSpPr txBox="1"/>
            <p:nvPr/>
          </p:nvSpPr>
          <p:spPr>
            <a:xfrm>
              <a:off x="9054430" y="1704142"/>
              <a:ext cx="1333500" cy="400110"/>
            </a:xfrm>
            <a:prstGeom prst="rect">
              <a:avLst/>
            </a:prstGeom>
            <a:noFill/>
          </p:spPr>
          <p:txBody>
            <a:bodyPr wrap="square" rtlCol="0">
              <a:spAutoFit/>
            </a:bodyPr>
            <a:lstStyle/>
            <a:p>
              <a:r>
                <a:rPr kumimoji="1" lang="zh-CN" altLang="en-US" sz="2000" dirty="0" smtClean="0">
                  <a:solidFill>
                    <a:srgbClr val="1568C0"/>
                  </a:solidFill>
                  <a:latin typeface="黑体"/>
                  <a:ea typeface="黑体"/>
                  <a:cs typeface="黑体"/>
                </a:rPr>
                <a:t>其他</a:t>
              </a:r>
              <a:endParaRPr kumimoji="1" lang="zh-CN" altLang="en-US" sz="2000" dirty="0">
                <a:solidFill>
                  <a:srgbClr val="1568C0"/>
                </a:solidFill>
                <a:latin typeface="黑体"/>
                <a:ea typeface="黑体"/>
                <a:cs typeface="黑体"/>
              </a:endParaRPr>
            </a:p>
          </p:txBody>
        </p:sp>
      </p:grpSp>
      <p:grpSp>
        <p:nvGrpSpPr>
          <p:cNvPr id="12" name="组 11"/>
          <p:cNvGrpSpPr/>
          <p:nvPr/>
        </p:nvGrpSpPr>
        <p:grpSpPr>
          <a:xfrm>
            <a:off x="8738118" y="2179041"/>
            <a:ext cx="882315" cy="882315"/>
            <a:chOff x="7829065" y="1644317"/>
            <a:chExt cx="882315" cy="882315"/>
          </a:xfrm>
        </p:grpSpPr>
        <p:sp>
          <p:nvSpPr>
            <p:cNvPr id="13" name="椭圆 12"/>
            <p:cNvSpPr/>
            <p:nvPr/>
          </p:nvSpPr>
          <p:spPr>
            <a:xfrm>
              <a:off x="7829065" y="1644317"/>
              <a:ext cx="882315" cy="882315"/>
            </a:xfrm>
            <a:prstGeom prst="ellipse">
              <a:avLst/>
            </a:prstGeom>
            <a:noFill/>
            <a:ln>
              <a:solidFill>
                <a:srgbClr val="1462B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文本框 13"/>
            <p:cNvSpPr txBox="1"/>
            <p:nvPr/>
          </p:nvSpPr>
          <p:spPr>
            <a:xfrm>
              <a:off x="7833895" y="1708837"/>
              <a:ext cx="872355" cy="646331"/>
            </a:xfrm>
            <a:prstGeom prst="rect">
              <a:avLst/>
            </a:prstGeom>
            <a:noFill/>
          </p:spPr>
          <p:txBody>
            <a:bodyPr wrap="none" rtlCol="0">
              <a:spAutoFit/>
            </a:bodyPr>
            <a:lstStyle/>
            <a:p>
              <a:r>
                <a:rPr kumimoji="1" lang="en-US" altLang="zh-CN" sz="3600" dirty="0" smtClean="0">
                  <a:solidFill>
                    <a:srgbClr val="1462BD"/>
                  </a:solidFill>
                </a:rPr>
                <a:t>17</a:t>
              </a:r>
              <a:r>
                <a:rPr kumimoji="1" lang="en-US" altLang="zh-CN" sz="2400" dirty="0" smtClean="0">
                  <a:solidFill>
                    <a:srgbClr val="1462BD"/>
                  </a:solidFill>
                </a:rPr>
                <a:t>%</a:t>
              </a:r>
              <a:endParaRPr kumimoji="1" lang="zh-CN" altLang="en-US" sz="2400" dirty="0">
                <a:solidFill>
                  <a:srgbClr val="1462BD"/>
                </a:solidFill>
              </a:endParaRPr>
            </a:p>
          </p:txBody>
        </p:sp>
      </p:grpSp>
      <p:cxnSp>
        <p:nvCxnSpPr>
          <p:cNvPr id="15" name="直线箭头连接符 14"/>
          <p:cNvCxnSpPr/>
          <p:nvPr/>
        </p:nvCxnSpPr>
        <p:spPr>
          <a:xfrm>
            <a:off x="7086420" y="3769861"/>
            <a:ext cx="1536212" cy="0"/>
          </a:xfrm>
          <a:prstGeom prst="straightConnector1">
            <a:avLst/>
          </a:prstGeom>
          <a:ln>
            <a:solidFill>
              <a:srgbClr val="1462BD"/>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16" name="组 15"/>
          <p:cNvGrpSpPr/>
          <p:nvPr/>
        </p:nvGrpSpPr>
        <p:grpSpPr>
          <a:xfrm>
            <a:off x="8742370" y="3299564"/>
            <a:ext cx="882315" cy="882315"/>
            <a:chOff x="7886792" y="2845045"/>
            <a:chExt cx="882315" cy="882315"/>
          </a:xfrm>
        </p:grpSpPr>
        <p:sp>
          <p:nvSpPr>
            <p:cNvPr id="17" name="椭圆 16"/>
            <p:cNvSpPr/>
            <p:nvPr/>
          </p:nvSpPr>
          <p:spPr>
            <a:xfrm>
              <a:off x="7886792" y="2845045"/>
              <a:ext cx="882315" cy="882315"/>
            </a:xfrm>
            <a:prstGeom prst="ellipse">
              <a:avLst/>
            </a:prstGeom>
            <a:noFill/>
            <a:ln>
              <a:solidFill>
                <a:srgbClr val="1462B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7891622" y="2936301"/>
              <a:ext cx="872355" cy="646331"/>
            </a:xfrm>
            <a:prstGeom prst="rect">
              <a:avLst/>
            </a:prstGeom>
            <a:noFill/>
          </p:spPr>
          <p:txBody>
            <a:bodyPr wrap="none" rtlCol="0">
              <a:spAutoFit/>
            </a:bodyPr>
            <a:lstStyle/>
            <a:p>
              <a:r>
                <a:rPr kumimoji="1" lang="en-US" altLang="zh-CN" sz="3600" dirty="0" smtClean="0">
                  <a:solidFill>
                    <a:srgbClr val="1462BD"/>
                  </a:solidFill>
                </a:rPr>
                <a:t>23</a:t>
              </a:r>
              <a:r>
                <a:rPr kumimoji="1" lang="en-US" altLang="zh-CN" sz="2400" dirty="0" smtClean="0">
                  <a:solidFill>
                    <a:srgbClr val="1462BD"/>
                  </a:solidFill>
                </a:rPr>
                <a:t>%</a:t>
              </a:r>
              <a:endParaRPr kumimoji="1" lang="zh-CN" altLang="en-US" sz="2400" dirty="0">
                <a:solidFill>
                  <a:srgbClr val="1462BD"/>
                </a:solidFill>
              </a:endParaRPr>
            </a:p>
          </p:txBody>
        </p:sp>
      </p:grpSp>
      <p:grpSp>
        <p:nvGrpSpPr>
          <p:cNvPr id="19" name="组 18"/>
          <p:cNvGrpSpPr/>
          <p:nvPr/>
        </p:nvGrpSpPr>
        <p:grpSpPr>
          <a:xfrm>
            <a:off x="9736000" y="3492993"/>
            <a:ext cx="3378203" cy="738269"/>
            <a:chOff x="8813797" y="2971636"/>
            <a:chExt cx="3378203" cy="738269"/>
          </a:xfrm>
        </p:grpSpPr>
        <p:sp>
          <p:nvSpPr>
            <p:cNvPr id="20" name="矩形 19"/>
            <p:cNvSpPr/>
            <p:nvPr/>
          </p:nvSpPr>
          <p:spPr>
            <a:xfrm>
              <a:off x="8826948" y="3373210"/>
              <a:ext cx="3365052" cy="336695"/>
            </a:xfrm>
            <a:prstGeom prst="rect">
              <a:avLst/>
            </a:prstGeom>
          </p:spPr>
          <p:txBody>
            <a:bodyPr wrap="square">
              <a:spAutoFit/>
            </a:bodyPr>
            <a:lstStyle/>
            <a:p>
              <a:pPr>
                <a:lnSpc>
                  <a:spcPct val="150000"/>
                </a:lnSpc>
              </a:pPr>
              <a:endParaRPr kumimoji="1" lang="zh-CN" altLang="en-US" sz="1200" dirty="0">
                <a:solidFill>
                  <a:srgbClr val="7F7F7F"/>
                </a:solidFill>
                <a:latin typeface="微软雅黑"/>
                <a:ea typeface="微软雅黑"/>
              </a:endParaRPr>
            </a:p>
          </p:txBody>
        </p:sp>
        <p:sp>
          <p:nvSpPr>
            <p:cNvPr id="21" name="文本框 20"/>
            <p:cNvSpPr txBox="1"/>
            <p:nvPr/>
          </p:nvSpPr>
          <p:spPr>
            <a:xfrm>
              <a:off x="8813797" y="2971636"/>
              <a:ext cx="2354473" cy="400110"/>
            </a:xfrm>
            <a:prstGeom prst="rect">
              <a:avLst/>
            </a:prstGeom>
            <a:noFill/>
          </p:spPr>
          <p:txBody>
            <a:bodyPr wrap="square" rtlCol="0">
              <a:spAutoFit/>
            </a:bodyPr>
            <a:lstStyle/>
            <a:p>
              <a:r>
                <a:rPr kumimoji="1" lang="zh-CN" altLang="en-US" sz="2000" dirty="0" smtClean="0">
                  <a:solidFill>
                    <a:srgbClr val="1568C0"/>
                  </a:solidFill>
                  <a:latin typeface="黑体"/>
                  <a:ea typeface="黑体"/>
                  <a:cs typeface="黑体"/>
                </a:rPr>
                <a:t>恶意暗链或黑页</a:t>
              </a:r>
              <a:endParaRPr kumimoji="1" lang="zh-CN" altLang="en-US" sz="2000" dirty="0">
                <a:solidFill>
                  <a:srgbClr val="1568C0"/>
                </a:solidFill>
                <a:latin typeface="黑体"/>
                <a:ea typeface="黑体"/>
                <a:cs typeface="黑体"/>
              </a:endParaRPr>
            </a:p>
          </p:txBody>
        </p:sp>
      </p:grpSp>
      <p:grpSp>
        <p:nvGrpSpPr>
          <p:cNvPr id="22" name="组 21"/>
          <p:cNvGrpSpPr/>
          <p:nvPr/>
        </p:nvGrpSpPr>
        <p:grpSpPr>
          <a:xfrm>
            <a:off x="3633188" y="2625486"/>
            <a:ext cx="1146663" cy="588211"/>
            <a:chOff x="2750873" y="2451707"/>
            <a:chExt cx="1684421" cy="588211"/>
          </a:xfrm>
        </p:grpSpPr>
        <p:cxnSp>
          <p:nvCxnSpPr>
            <p:cNvPr id="23" name="直线连接符 22"/>
            <p:cNvCxnSpPr/>
            <p:nvPr/>
          </p:nvCxnSpPr>
          <p:spPr>
            <a:xfrm rot="10800000" flipV="1">
              <a:off x="4431545" y="2451707"/>
              <a:ext cx="0" cy="588211"/>
            </a:xfrm>
            <a:prstGeom prst="line">
              <a:avLst/>
            </a:prstGeom>
            <a:ln>
              <a:solidFill>
                <a:srgbClr val="1462BD"/>
              </a:solidFill>
              <a:prstDash val="dash"/>
            </a:ln>
          </p:spPr>
          <p:style>
            <a:lnRef idx="2">
              <a:schemeClr val="accent1"/>
            </a:lnRef>
            <a:fillRef idx="0">
              <a:schemeClr val="accent1"/>
            </a:fillRef>
            <a:effectRef idx="1">
              <a:schemeClr val="accent1"/>
            </a:effectRef>
            <a:fontRef idx="minor">
              <a:schemeClr val="tx1"/>
            </a:fontRef>
          </p:style>
        </p:cxnSp>
        <p:cxnSp>
          <p:nvCxnSpPr>
            <p:cNvPr id="24" name="直线箭头连接符 23"/>
            <p:cNvCxnSpPr/>
            <p:nvPr/>
          </p:nvCxnSpPr>
          <p:spPr>
            <a:xfrm rot="10800000">
              <a:off x="2750873" y="2456448"/>
              <a:ext cx="1684421" cy="0"/>
            </a:xfrm>
            <a:prstGeom prst="straightConnector1">
              <a:avLst/>
            </a:prstGeom>
            <a:ln>
              <a:solidFill>
                <a:srgbClr val="1462BD"/>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25" name="组 24"/>
          <p:cNvGrpSpPr/>
          <p:nvPr/>
        </p:nvGrpSpPr>
        <p:grpSpPr>
          <a:xfrm>
            <a:off x="2735698" y="2179041"/>
            <a:ext cx="882315" cy="882315"/>
            <a:chOff x="2735698" y="1818105"/>
            <a:chExt cx="882315" cy="882315"/>
          </a:xfrm>
        </p:grpSpPr>
        <p:sp>
          <p:nvSpPr>
            <p:cNvPr id="26" name="椭圆 25"/>
            <p:cNvSpPr/>
            <p:nvPr/>
          </p:nvSpPr>
          <p:spPr>
            <a:xfrm>
              <a:off x="2735698" y="1818105"/>
              <a:ext cx="882315" cy="882315"/>
            </a:xfrm>
            <a:prstGeom prst="ellipse">
              <a:avLst/>
            </a:prstGeom>
            <a:noFill/>
            <a:ln>
              <a:solidFill>
                <a:srgbClr val="1462B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7" name="文本框 26"/>
            <p:cNvSpPr txBox="1"/>
            <p:nvPr/>
          </p:nvSpPr>
          <p:spPr>
            <a:xfrm>
              <a:off x="2740528" y="1895993"/>
              <a:ext cx="872355" cy="646331"/>
            </a:xfrm>
            <a:prstGeom prst="rect">
              <a:avLst/>
            </a:prstGeom>
            <a:noFill/>
          </p:spPr>
          <p:txBody>
            <a:bodyPr wrap="none" rtlCol="0">
              <a:spAutoFit/>
            </a:bodyPr>
            <a:lstStyle/>
            <a:p>
              <a:r>
                <a:rPr kumimoji="1" lang="en-US" altLang="zh-CN" sz="3600" dirty="0" smtClean="0">
                  <a:solidFill>
                    <a:srgbClr val="1462BD"/>
                  </a:solidFill>
                </a:rPr>
                <a:t>39</a:t>
              </a:r>
              <a:r>
                <a:rPr kumimoji="1" lang="en-US" altLang="zh-CN" sz="2400" dirty="0" smtClean="0">
                  <a:solidFill>
                    <a:srgbClr val="1462BD"/>
                  </a:solidFill>
                </a:rPr>
                <a:t>%</a:t>
              </a:r>
              <a:endParaRPr kumimoji="1" lang="zh-CN" altLang="en-US" sz="2400" dirty="0">
                <a:solidFill>
                  <a:srgbClr val="1462BD"/>
                </a:solidFill>
              </a:endParaRPr>
            </a:p>
          </p:txBody>
        </p:sp>
      </p:grpSp>
      <p:sp>
        <p:nvSpPr>
          <p:cNvPr id="29" name="文本框 28"/>
          <p:cNvSpPr txBox="1"/>
          <p:nvPr/>
        </p:nvSpPr>
        <p:spPr>
          <a:xfrm>
            <a:off x="1195770" y="2225500"/>
            <a:ext cx="1333500" cy="400110"/>
          </a:xfrm>
          <a:prstGeom prst="rect">
            <a:avLst/>
          </a:prstGeom>
          <a:noFill/>
        </p:spPr>
        <p:txBody>
          <a:bodyPr wrap="square" rtlCol="0">
            <a:spAutoFit/>
          </a:bodyPr>
          <a:lstStyle/>
          <a:p>
            <a:pPr algn="r"/>
            <a:r>
              <a:rPr kumimoji="1" lang="zh-CN" altLang="en-US" sz="2000" dirty="0" smtClean="0">
                <a:solidFill>
                  <a:srgbClr val="1568C0"/>
                </a:solidFill>
                <a:latin typeface="黑体"/>
                <a:ea typeface="黑体"/>
                <a:cs typeface="黑体"/>
              </a:rPr>
              <a:t>逻辑漏洞</a:t>
            </a:r>
            <a:endParaRPr kumimoji="1" lang="zh-CN" altLang="en-US" sz="2000" dirty="0">
              <a:solidFill>
                <a:srgbClr val="1568C0"/>
              </a:solidFill>
              <a:latin typeface="黑体"/>
              <a:ea typeface="黑体"/>
              <a:cs typeface="黑体"/>
            </a:endParaRPr>
          </a:p>
        </p:txBody>
      </p:sp>
      <p:sp>
        <p:nvSpPr>
          <p:cNvPr id="31" name="文本框 30"/>
          <p:cNvSpPr txBox="1"/>
          <p:nvPr/>
        </p:nvSpPr>
        <p:spPr>
          <a:xfrm>
            <a:off x="1233231" y="4444655"/>
            <a:ext cx="1333500" cy="400110"/>
          </a:xfrm>
          <a:prstGeom prst="rect">
            <a:avLst/>
          </a:prstGeom>
          <a:noFill/>
        </p:spPr>
        <p:txBody>
          <a:bodyPr wrap="square" rtlCol="0">
            <a:spAutoFit/>
          </a:bodyPr>
          <a:lstStyle/>
          <a:p>
            <a:pPr algn="r"/>
            <a:r>
              <a:rPr kumimoji="1" lang="en-US" altLang="zh-CN" sz="2000" dirty="0" err="1">
                <a:solidFill>
                  <a:srgbClr val="1568C0"/>
                </a:solidFill>
                <a:latin typeface="黑体"/>
                <a:ea typeface="黑体"/>
                <a:cs typeface="黑体"/>
              </a:rPr>
              <a:t>W</a:t>
            </a:r>
            <a:r>
              <a:rPr kumimoji="1" lang="en-US" altLang="zh-CN" sz="2000" dirty="0" err="1" smtClean="0">
                <a:solidFill>
                  <a:srgbClr val="1568C0"/>
                </a:solidFill>
                <a:latin typeface="黑体"/>
                <a:ea typeface="黑体"/>
                <a:cs typeface="黑体"/>
              </a:rPr>
              <a:t>ebshell</a:t>
            </a:r>
            <a:endParaRPr kumimoji="1" lang="zh-CN" altLang="en-US" sz="2000" dirty="0">
              <a:solidFill>
                <a:srgbClr val="1568C0"/>
              </a:solidFill>
              <a:latin typeface="黑体"/>
              <a:ea typeface="黑体"/>
              <a:cs typeface="黑体"/>
            </a:endParaRPr>
          </a:p>
        </p:txBody>
      </p:sp>
      <p:cxnSp>
        <p:nvCxnSpPr>
          <p:cNvPr id="32" name="直线箭头连接符 31"/>
          <p:cNvCxnSpPr/>
          <p:nvPr/>
        </p:nvCxnSpPr>
        <p:spPr>
          <a:xfrm flipH="1">
            <a:off x="3633188" y="4960220"/>
            <a:ext cx="1072495" cy="0"/>
          </a:xfrm>
          <a:prstGeom prst="straightConnector1">
            <a:avLst/>
          </a:prstGeom>
          <a:ln>
            <a:solidFill>
              <a:srgbClr val="1462BD"/>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3" name="组 32"/>
          <p:cNvGrpSpPr/>
          <p:nvPr/>
        </p:nvGrpSpPr>
        <p:grpSpPr>
          <a:xfrm>
            <a:off x="2735698" y="4465041"/>
            <a:ext cx="882315" cy="882315"/>
            <a:chOff x="7829065" y="1644317"/>
            <a:chExt cx="882315" cy="882315"/>
          </a:xfrm>
        </p:grpSpPr>
        <p:sp>
          <p:nvSpPr>
            <p:cNvPr id="34" name="椭圆 33"/>
            <p:cNvSpPr/>
            <p:nvPr/>
          </p:nvSpPr>
          <p:spPr>
            <a:xfrm>
              <a:off x="7829065" y="1644317"/>
              <a:ext cx="882315" cy="882315"/>
            </a:xfrm>
            <a:prstGeom prst="ellipse">
              <a:avLst/>
            </a:prstGeom>
            <a:noFill/>
            <a:ln>
              <a:solidFill>
                <a:srgbClr val="1462B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5" name="文本框 34"/>
            <p:cNvSpPr txBox="1"/>
            <p:nvPr/>
          </p:nvSpPr>
          <p:spPr>
            <a:xfrm>
              <a:off x="7833895" y="1722205"/>
              <a:ext cx="872355" cy="646331"/>
            </a:xfrm>
            <a:prstGeom prst="rect">
              <a:avLst/>
            </a:prstGeom>
            <a:noFill/>
          </p:spPr>
          <p:txBody>
            <a:bodyPr wrap="none" rtlCol="0">
              <a:spAutoFit/>
            </a:bodyPr>
            <a:lstStyle/>
            <a:p>
              <a:r>
                <a:rPr kumimoji="1" lang="en-US" altLang="zh-CN" sz="3600" dirty="0" smtClean="0">
                  <a:solidFill>
                    <a:srgbClr val="1462BD"/>
                  </a:solidFill>
                </a:rPr>
                <a:t>51</a:t>
              </a:r>
              <a:r>
                <a:rPr kumimoji="1" lang="en-US" altLang="zh-CN" sz="2400" dirty="0" smtClean="0">
                  <a:solidFill>
                    <a:srgbClr val="1462BD"/>
                  </a:solidFill>
                </a:rPr>
                <a:t>%</a:t>
              </a:r>
              <a:endParaRPr kumimoji="1" lang="zh-CN" altLang="en-US" sz="2400" dirty="0">
                <a:solidFill>
                  <a:srgbClr val="1462BD"/>
                </a:solidFill>
              </a:endParaRPr>
            </a:p>
          </p:txBody>
        </p:sp>
      </p:grpSp>
      <p:sp>
        <p:nvSpPr>
          <p:cNvPr id="36" name="矩形 35"/>
          <p:cNvSpPr/>
          <p:nvPr/>
        </p:nvSpPr>
        <p:spPr>
          <a:xfrm>
            <a:off x="4023894" y="5440948"/>
            <a:ext cx="6007345" cy="923330"/>
          </a:xfrm>
          <a:prstGeom prst="rect">
            <a:avLst/>
          </a:prstGeom>
        </p:spPr>
        <p:txBody>
          <a:bodyPr wrap="square">
            <a:spAutoFit/>
          </a:bodyPr>
          <a:lstStyle/>
          <a:p>
            <a:pPr>
              <a:lnSpc>
                <a:spcPct val="150000"/>
              </a:lnSpc>
            </a:pPr>
            <a:r>
              <a:rPr kumimoji="1" lang="en-US" altLang="zh-CN" sz="1200" dirty="0" smtClean="0">
                <a:solidFill>
                  <a:srgbClr val="1462BD"/>
                </a:solidFill>
                <a:latin typeface="微软雅黑"/>
                <a:ea typeface="微软雅黑"/>
              </a:rPr>
              <a:t>2016</a:t>
            </a:r>
            <a:r>
              <a:rPr kumimoji="1" lang="zh-CN" altLang="en-US" sz="1200" dirty="0" smtClean="0">
                <a:solidFill>
                  <a:srgbClr val="1462BD"/>
                </a:solidFill>
                <a:latin typeface="微软雅黑"/>
                <a:ea typeface="微软雅黑"/>
              </a:rPr>
              <a:t>年</a:t>
            </a:r>
            <a:r>
              <a:rPr kumimoji="1" lang="en-US" altLang="zh-CN" sz="1200" dirty="0" smtClean="0">
                <a:solidFill>
                  <a:srgbClr val="1462BD"/>
                </a:solidFill>
                <a:latin typeface="微软雅黑"/>
                <a:ea typeface="微软雅黑"/>
              </a:rPr>
              <a:t>1</a:t>
            </a:r>
            <a:r>
              <a:rPr kumimoji="1" lang="zh-CN" altLang="en-US" sz="1200" dirty="0" smtClean="0">
                <a:solidFill>
                  <a:srgbClr val="1462BD"/>
                </a:solidFill>
                <a:latin typeface="微软雅黑"/>
                <a:ea typeface="微软雅黑"/>
              </a:rPr>
              <a:t>月</a:t>
            </a:r>
            <a:r>
              <a:rPr kumimoji="1" lang="en-US" altLang="zh-CN" sz="1200" dirty="0" smtClean="0">
                <a:solidFill>
                  <a:srgbClr val="1462BD"/>
                </a:solidFill>
                <a:latin typeface="微软雅黑"/>
                <a:ea typeface="微软雅黑"/>
              </a:rPr>
              <a:t>-2016</a:t>
            </a:r>
            <a:r>
              <a:rPr kumimoji="1" lang="zh-CN" altLang="en-US" sz="1200" dirty="0" smtClean="0">
                <a:solidFill>
                  <a:srgbClr val="1462BD"/>
                </a:solidFill>
                <a:latin typeface="微软雅黑"/>
                <a:ea typeface="微软雅黑"/>
              </a:rPr>
              <a:t>年</a:t>
            </a:r>
            <a:r>
              <a:rPr kumimoji="1" lang="en-US" altLang="zh-CN" sz="1200" dirty="0" smtClean="0">
                <a:solidFill>
                  <a:srgbClr val="1462BD"/>
                </a:solidFill>
                <a:latin typeface="微软雅黑"/>
                <a:ea typeface="微软雅黑"/>
              </a:rPr>
              <a:t>9</a:t>
            </a:r>
            <a:r>
              <a:rPr kumimoji="1" lang="zh-CN" altLang="en-US" sz="1200" dirty="0" smtClean="0">
                <a:solidFill>
                  <a:srgbClr val="1462BD"/>
                </a:solidFill>
                <a:latin typeface="微软雅黑"/>
                <a:ea typeface="微软雅黑"/>
              </a:rPr>
              <a:t>月，我们从正常日志中发现了大量的异常，分析和报告了近千个安全事件，为用户补齐网站安全的短板，完善网站安全机制提供关键数据。</a:t>
            </a:r>
            <a:endParaRPr kumimoji="1" lang="en-US" altLang="zh-CN" sz="1200" dirty="0" smtClean="0">
              <a:solidFill>
                <a:srgbClr val="1462BD"/>
              </a:solidFill>
              <a:latin typeface="微软雅黑"/>
              <a:ea typeface="微软雅黑"/>
            </a:endParaRPr>
          </a:p>
          <a:p>
            <a:pPr>
              <a:lnSpc>
                <a:spcPct val="150000"/>
              </a:lnSpc>
            </a:pPr>
            <a:r>
              <a:rPr kumimoji="1" lang="zh-CN" altLang="en-US" sz="1200" dirty="0" smtClean="0">
                <a:solidFill>
                  <a:srgbClr val="1462BD"/>
                </a:solidFill>
                <a:latin typeface="微软雅黑"/>
                <a:ea typeface="微软雅黑"/>
              </a:rPr>
              <a:t>当然还收获了一些</a:t>
            </a:r>
            <a:r>
              <a:rPr kumimoji="1" lang="en-US" altLang="zh-CN" sz="1200" dirty="0" smtClean="0">
                <a:solidFill>
                  <a:srgbClr val="1462BD"/>
                </a:solidFill>
                <a:latin typeface="微软雅黑"/>
                <a:ea typeface="微软雅黑"/>
              </a:rPr>
              <a:t>0day </a:t>
            </a:r>
            <a:r>
              <a:rPr kumimoji="1" lang="zh-CN" altLang="en-US" sz="1200" dirty="0" smtClean="0">
                <a:solidFill>
                  <a:srgbClr val="1462BD"/>
                </a:solidFill>
                <a:latin typeface="微软雅黑"/>
                <a:ea typeface="微软雅黑"/>
              </a:rPr>
              <a:t>（此处内心是得意的）</a:t>
            </a:r>
            <a:endParaRPr kumimoji="1" lang="en-US" altLang="zh-CN" sz="1200" dirty="0" smtClean="0">
              <a:solidFill>
                <a:srgbClr val="1462BD"/>
              </a:solidFill>
              <a:latin typeface="微软雅黑"/>
              <a:ea typeface="微软雅黑"/>
            </a:endParaRPr>
          </a:p>
        </p:txBody>
      </p:sp>
      <p:graphicFrame>
        <p:nvGraphicFramePr>
          <p:cNvPr id="37" name="图表 36"/>
          <p:cNvGraphicFramePr/>
          <p:nvPr>
            <p:extLst>
              <p:ext uri="{D42A27DB-BD31-4B8C-83A1-F6EECF244321}">
                <p14:modId xmlns:p14="http://schemas.microsoft.com/office/powerpoint/2010/main" val="1285183976"/>
              </p:ext>
            </p:extLst>
          </p:nvPr>
        </p:nvGraphicFramePr>
        <p:xfrm>
          <a:off x="4003653" y="2719510"/>
          <a:ext cx="4327783" cy="28851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996203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案例</a:t>
            </a:r>
            <a:r>
              <a:rPr kumimoji="1" lang="en-US" altLang="zh-CN" dirty="0" smtClean="0"/>
              <a:t>1-</a:t>
            </a:r>
            <a:r>
              <a:rPr kumimoji="1" lang="zh-CN" altLang="en-US" dirty="0" smtClean="0"/>
              <a:t>从异常日志到</a:t>
            </a:r>
            <a:r>
              <a:rPr kumimoji="1" lang="en-US" altLang="zh-CN" dirty="0"/>
              <a:t>0</a:t>
            </a:r>
            <a:r>
              <a:rPr kumimoji="1" lang="en-US" altLang="zh-CN" dirty="0" smtClean="0"/>
              <a:t>Day</a:t>
            </a:r>
            <a:endParaRPr kumimoji="1" lang="zh-CN" altLang="en-US" dirty="0"/>
          </a:p>
        </p:txBody>
      </p:sp>
      <p:sp>
        <p:nvSpPr>
          <p:cNvPr id="20" name="TextBox 19"/>
          <p:cNvSpPr txBox="1"/>
          <p:nvPr/>
        </p:nvSpPr>
        <p:spPr>
          <a:xfrm>
            <a:off x="1165333" y="2068045"/>
            <a:ext cx="3153170" cy="4278094"/>
          </a:xfrm>
          <a:prstGeom prst="rect">
            <a:avLst/>
          </a:prstGeom>
          <a:noFill/>
        </p:spPr>
        <p:txBody>
          <a:bodyPr wrap="square" rtlCol="0">
            <a:spAutoFit/>
          </a:bodyPr>
          <a:lstStyle/>
          <a:p>
            <a:pPr marL="285750" indent="-285750">
              <a:buFont typeface="Arial" pitchFamily="34" charset="0"/>
              <a:buChar char="•"/>
            </a:pPr>
            <a:r>
              <a:rPr kumimoji="1" lang="zh-CN" altLang="en-US" sz="1600" dirty="0" smtClean="0">
                <a:solidFill>
                  <a:schemeClr val="tx1">
                    <a:lumMod val="50000"/>
                    <a:lumOff val="50000"/>
                  </a:schemeClr>
                </a:solidFill>
                <a:latin typeface="微软雅黑"/>
                <a:ea typeface="微软雅黑"/>
              </a:rPr>
              <a:t>通过孤立日志发现我们发现某网站存在一个</a:t>
            </a:r>
            <a:r>
              <a:rPr kumimoji="1" lang="en-US" altLang="zh-CN" sz="1600" dirty="0" err="1" smtClean="0">
                <a:solidFill>
                  <a:schemeClr val="tx1">
                    <a:lumMod val="50000"/>
                    <a:lumOff val="50000"/>
                  </a:schemeClr>
                </a:solidFill>
                <a:latin typeface="微软雅黑"/>
                <a:ea typeface="微软雅黑"/>
              </a:rPr>
              <a:t>webshell</a:t>
            </a:r>
            <a:r>
              <a:rPr kumimoji="1" lang="zh-CN" altLang="en-US" sz="1600" dirty="0" smtClean="0">
                <a:solidFill>
                  <a:schemeClr val="tx1">
                    <a:lumMod val="50000"/>
                    <a:lumOff val="50000"/>
                  </a:schemeClr>
                </a:solidFill>
                <a:latin typeface="微软雅黑"/>
                <a:ea typeface="微软雅黑"/>
              </a:rPr>
              <a:t>。而该网站使用某商业信息系统</a:t>
            </a:r>
            <a:r>
              <a:rPr kumimoji="1" lang="en-US" altLang="zh-CN" sz="1600" dirty="0" err="1" smtClean="0">
                <a:solidFill>
                  <a:schemeClr val="tx1">
                    <a:lumMod val="50000"/>
                    <a:lumOff val="50000"/>
                  </a:schemeClr>
                </a:solidFill>
                <a:latin typeface="微软雅黑"/>
                <a:ea typeface="微软雅黑"/>
              </a:rPr>
              <a:t>xxxcms</a:t>
            </a:r>
            <a:endParaRPr kumimoji="1" lang="en-US" altLang="zh-CN" sz="1600" dirty="0" smtClean="0">
              <a:solidFill>
                <a:schemeClr val="tx1">
                  <a:lumMod val="50000"/>
                  <a:lumOff val="50000"/>
                </a:schemeClr>
              </a:solidFill>
              <a:latin typeface="微软雅黑"/>
              <a:ea typeface="微软雅黑"/>
            </a:endParaRPr>
          </a:p>
          <a:p>
            <a:pPr marL="285750" indent="-285750">
              <a:buFont typeface="Arial" pitchFamily="34" charset="0"/>
              <a:buChar char="•"/>
            </a:pPr>
            <a:endParaRPr kumimoji="1" lang="en-US" altLang="zh-CN" sz="1600" dirty="0">
              <a:solidFill>
                <a:schemeClr val="tx1">
                  <a:lumMod val="50000"/>
                  <a:lumOff val="50000"/>
                </a:schemeClr>
              </a:solidFill>
              <a:latin typeface="微软雅黑"/>
              <a:ea typeface="微软雅黑"/>
            </a:endParaRPr>
          </a:p>
          <a:p>
            <a:pPr marL="285750" indent="-285750">
              <a:buFont typeface="Arial" pitchFamily="34" charset="0"/>
              <a:buChar char="•"/>
            </a:pPr>
            <a:r>
              <a:rPr kumimoji="1" lang="zh-CN" altLang="en-US" sz="1600" dirty="0" smtClean="0">
                <a:solidFill>
                  <a:schemeClr val="tx1">
                    <a:lumMod val="50000"/>
                    <a:lumOff val="50000"/>
                  </a:schemeClr>
                </a:solidFill>
                <a:latin typeface="微软雅黑"/>
                <a:ea typeface="微软雅黑"/>
              </a:rPr>
              <a:t>通过</a:t>
            </a:r>
            <a:r>
              <a:rPr kumimoji="1" lang="en-US" altLang="zh-CN" sz="1600" dirty="0" smtClean="0">
                <a:solidFill>
                  <a:schemeClr val="tx1">
                    <a:lumMod val="50000"/>
                    <a:lumOff val="50000"/>
                  </a:schemeClr>
                </a:solidFill>
                <a:latin typeface="微软雅黑"/>
                <a:ea typeface="微软雅黑"/>
              </a:rPr>
              <a:t>IP</a:t>
            </a:r>
            <a:r>
              <a:rPr kumimoji="1" lang="zh-CN" altLang="en-US" sz="1600" dirty="0" smtClean="0">
                <a:solidFill>
                  <a:schemeClr val="tx1">
                    <a:lumMod val="50000"/>
                    <a:lumOff val="50000"/>
                  </a:schemeClr>
                </a:solidFill>
                <a:latin typeface="微软雅黑"/>
                <a:ea typeface="微软雅黑"/>
              </a:rPr>
              <a:t>和时间的上下文关联分析分析我们找到了上传</a:t>
            </a:r>
            <a:r>
              <a:rPr kumimoji="1" lang="zh-CN" altLang="en-US" sz="1600" dirty="0" smtClean="0">
                <a:solidFill>
                  <a:schemeClr val="tx1">
                    <a:lumMod val="50000"/>
                    <a:lumOff val="50000"/>
                  </a:schemeClr>
                </a:solidFill>
                <a:latin typeface="微软雅黑"/>
                <a:ea typeface="微软雅黑"/>
              </a:rPr>
              <a:t>点。</a:t>
            </a:r>
            <a:endParaRPr kumimoji="1" lang="en-US" altLang="zh-CN" sz="1600" dirty="0" smtClean="0">
              <a:solidFill>
                <a:schemeClr val="tx1">
                  <a:lumMod val="50000"/>
                  <a:lumOff val="50000"/>
                </a:schemeClr>
              </a:solidFill>
              <a:latin typeface="微软雅黑"/>
              <a:ea typeface="微软雅黑"/>
            </a:endParaRPr>
          </a:p>
          <a:p>
            <a:pPr marL="285750" indent="-285750">
              <a:buFont typeface="Arial" pitchFamily="34" charset="0"/>
              <a:buChar char="•"/>
            </a:pPr>
            <a:endParaRPr kumimoji="1" lang="en-US" altLang="zh-CN" sz="1600" dirty="0" smtClean="0">
              <a:solidFill>
                <a:schemeClr val="tx1">
                  <a:lumMod val="50000"/>
                  <a:lumOff val="50000"/>
                </a:schemeClr>
              </a:solidFill>
              <a:latin typeface="微软雅黑"/>
              <a:ea typeface="微软雅黑"/>
            </a:endParaRPr>
          </a:p>
          <a:p>
            <a:pPr marL="285750" indent="-285750">
              <a:buFont typeface="Arial" pitchFamily="34" charset="0"/>
              <a:buChar char="•"/>
            </a:pPr>
            <a:r>
              <a:rPr kumimoji="1" lang="zh-CN" altLang="en-US" sz="1600" dirty="0" smtClean="0">
                <a:solidFill>
                  <a:schemeClr val="tx1">
                    <a:lumMod val="50000"/>
                    <a:lumOff val="50000"/>
                  </a:schemeClr>
                </a:solidFill>
                <a:latin typeface="微软雅黑"/>
                <a:ea typeface="微软雅黑"/>
              </a:rPr>
              <a:t>通过分析上传点的源码，我们发现其使用了某个通用模板，而此通用模板在未配置好的时候可能导致系统存在命令执行的漏洞</a:t>
            </a:r>
            <a:r>
              <a:rPr kumimoji="1" lang="zh-CN" altLang="en-US" sz="1600" dirty="0" smtClean="0">
                <a:solidFill>
                  <a:schemeClr val="tx1">
                    <a:lumMod val="50000"/>
                    <a:lumOff val="50000"/>
                  </a:schemeClr>
                </a:solidFill>
                <a:latin typeface="微软雅黑"/>
                <a:ea typeface="微软雅黑"/>
              </a:rPr>
              <a:t>。</a:t>
            </a:r>
            <a:endParaRPr kumimoji="1" lang="en-US" altLang="zh-CN" sz="1600" dirty="0" smtClean="0">
              <a:solidFill>
                <a:schemeClr val="tx1">
                  <a:lumMod val="50000"/>
                  <a:lumOff val="50000"/>
                </a:schemeClr>
              </a:solidFill>
              <a:latin typeface="微软雅黑"/>
              <a:ea typeface="微软雅黑"/>
            </a:endParaRPr>
          </a:p>
          <a:p>
            <a:pPr marL="285750" indent="-285750">
              <a:buFont typeface="Arial" pitchFamily="34" charset="0"/>
              <a:buChar char="•"/>
            </a:pPr>
            <a:endParaRPr kumimoji="1" lang="en-US" altLang="zh-CN" sz="1600" dirty="0" smtClean="0">
              <a:solidFill>
                <a:schemeClr val="tx1">
                  <a:lumMod val="50000"/>
                  <a:lumOff val="50000"/>
                </a:schemeClr>
              </a:solidFill>
              <a:latin typeface="微软雅黑"/>
              <a:ea typeface="微软雅黑"/>
            </a:endParaRPr>
          </a:p>
          <a:p>
            <a:pPr marL="285750" indent="-285750">
              <a:buFont typeface="Arial" pitchFamily="34" charset="0"/>
              <a:buChar char="•"/>
            </a:pPr>
            <a:r>
              <a:rPr kumimoji="1" lang="zh-CN" altLang="en-US" sz="1600" dirty="0" smtClean="0">
                <a:solidFill>
                  <a:schemeClr val="tx1">
                    <a:lumMod val="50000"/>
                    <a:lumOff val="50000"/>
                  </a:schemeClr>
                </a:solidFill>
                <a:latin typeface="微软雅黑"/>
                <a:ea typeface="微软雅黑"/>
              </a:rPr>
              <a:t>经过验证，此商业信息系统所有版本都存在命令执行漏洞</a:t>
            </a:r>
            <a:endParaRPr kumimoji="1" lang="en-US" altLang="zh-CN" sz="1600" dirty="0" smtClean="0">
              <a:solidFill>
                <a:schemeClr val="tx1">
                  <a:lumMod val="50000"/>
                  <a:lumOff val="50000"/>
                </a:schemeClr>
              </a:solidFill>
              <a:latin typeface="微软雅黑"/>
              <a:ea typeface="微软雅黑"/>
            </a:endParaRPr>
          </a:p>
          <a:p>
            <a:endParaRPr kumimoji="1" lang="en-US" altLang="zh-CN" sz="1600" dirty="0" smtClean="0">
              <a:solidFill>
                <a:schemeClr val="tx1">
                  <a:lumMod val="50000"/>
                  <a:lumOff val="50000"/>
                </a:schemeClr>
              </a:solidFill>
              <a:latin typeface="微软雅黑"/>
              <a:ea typeface="微软雅黑"/>
            </a:endParaRP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6733" y="1597956"/>
            <a:ext cx="7572375" cy="497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38329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案例</a:t>
            </a:r>
            <a:r>
              <a:rPr kumimoji="1" lang="en-US" altLang="zh-CN" dirty="0" smtClean="0"/>
              <a:t>2-</a:t>
            </a:r>
            <a:r>
              <a:rPr kumimoji="1" lang="zh-CN" altLang="en-US" dirty="0" smtClean="0"/>
              <a:t>请不要录音</a:t>
            </a:r>
            <a:endParaRPr kumimoji="1" lang="zh-CN" altLang="en-US" dirty="0"/>
          </a:p>
        </p:txBody>
      </p:sp>
      <p:sp>
        <p:nvSpPr>
          <p:cNvPr id="9" name="TextBox 8"/>
          <p:cNvSpPr txBox="1"/>
          <p:nvPr/>
        </p:nvSpPr>
        <p:spPr>
          <a:xfrm>
            <a:off x="4318503" y="3118247"/>
            <a:ext cx="3153170" cy="1323439"/>
          </a:xfrm>
          <a:prstGeom prst="rect">
            <a:avLst/>
          </a:prstGeom>
          <a:noFill/>
        </p:spPr>
        <p:txBody>
          <a:bodyPr wrap="square" rtlCol="0">
            <a:spAutoFit/>
          </a:bodyPr>
          <a:lstStyle/>
          <a:p>
            <a:r>
              <a:rPr kumimoji="1" lang="en-US" altLang="zh-CN" sz="8000" i="1" dirty="0" smtClean="0">
                <a:solidFill>
                  <a:schemeClr val="tx1">
                    <a:lumMod val="50000"/>
                    <a:lumOff val="50000"/>
                  </a:schemeClr>
                </a:solidFill>
                <a:latin typeface="微软雅黑"/>
                <a:ea typeface="微软雅黑"/>
              </a:rPr>
              <a:t>…..</a:t>
            </a:r>
          </a:p>
        </p:txBody>
      </p:sp>
    </p:spTree>
    <p:extLst>
      <p:ext uri="{BB962C8B-B14F-4D97-AF65-F5344CB8AC3E}">
        <p14:creationId xmlns:p14="http://schemas.microsoft.com/office/powerpoint/2010/main" val="3921085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AF36261-5A3C-4FF5-BA75-09E0208BF31D}" type="slidenum">
              <a:rPr lang="zh-CN" altLang="en-US" smtClean="0"/>
              <a:pPr/>
              <a:t>2</a:t>
            </a:fld>
            <a:endParaRPr lang="zh-CN" altLang="en-US"/>
          </a:p>
        </p:txBody>
      </p:sp>
      <p:sp>
        <p:nvSpPr>
          <p:cNvPr id="3" name="标题 2"/>
          <p:cNvSpPr>
            <a:spLocks noGrp="1"/>
          </p:cNvSpPr>
          <p:nvPr>
            <p:ph type="title"/>
          </p:nvPr>
        </p:nvSpPr>
        <p:spPr/>
        <p:txBody>
          <a:bodyPr/>
          <a:lstStyle/>
          <a:p>
            <a:r>
              <a:rPr kumimoji="1" lang="zh-CN" altLang="en-US" dirty="0" smtClean="0"/>
              <a:t>目录</a:t>
            </a:r>
            <a:endParaRPr kumimoji="1" lang="zh-CN" altLang="en-US" dirty="0"/>
          </a:p>
        </p:txBody>
      </p:sp>
      <p:sp>
        <p:nvSpPr>
          <p:cNvPr id="4" name="文本占位符 3"/>
          <p:cNvSpPr>
            <a:spLocks noGrp="1"/>
          </p:cNvSpPr>
          <p:nvPr>
            <p:ph type="body" sz="quarter" idx="13"/>
          </p:nvPr>
        </p:nvSpPr>
        <p:spPr/>
        <p:txBody>
          <a:bodyPr/>
          <a:lstStyle/>
          <a:p>
            <a:r>
              <a:rPr kumimoji="1" lang="zh-CN" altLang="en-US" dirty="0" smtClean="0"/>
              <a:t>概述</a:t>
            </a:r>
            <a:endParaRPr kumimoji="1" lang="zh-CN" altLang="en-US" dirty="0"/>
          </a:p>
        </p:txBody>
      </p:sp>
      <p:sp>
        <p:nvSpPr>
          <p:cNvPr id="5" name="文本占位符 4"/>
          <p:cNvSpPr>
            <a:spLocks noGrp="1"/>
          </p:cNvSpPr>
          <p:nvPr>
            <p:ph type="body" sz="quarter" idx="14"/>
          </p:nvPr>
        </p:nvSpPr>
        <p:spPr/>
        <p:txBody>
          <a:bodyPr/>
          <a:lstStyle/>
          <a:p>
            <a:r>
              <a:rPr lang="zh-CN" altLang="en-US" dirty="0" smtClean="0"/>
              <a:t>异常类型</a:t>
            </a:r>
            <a:endParaRPr kumimoji="1" lang="zh-CN" altLang="en-US" dirty="0"/>
          </a:p>
        </p:txBody>
      </p:sp>
      <p:sp>
        <p:nvSpPr>
          <p:cNvPr id="6" name="文本占位符 5"/>
          <p:cNvSpPr>
            <a:spLocks noGrp="1"/>
          </p:cNvSpPr>
          <p:nvPr>
            <p:ph type="body" sz="quarter" idx="15"/>
          </p:nvPr>
        </p:nvSpPr>
        <p:spPr>
          <a:xfrm>
            <a:off x="5881309" y="3665677"/>
            <a:ext cx="3498081" cy="568325"/>
          </a:xfrm>
        </p:spPr>
        <p:txBody>
          <a:bodyPr/>
          <a:lstStyle/>
          <a:p>
            <a:r>
              <a:rPr kumimoji="1" lang="zh-CN" altLang="en-US" dirty="0" smtClean="0"/>
              <a:t>异常挖掘方法</a:t>
            </a:r>
            <a:endParaRPr kumimoji="1" lang="zh-CN" altLang="en-US" dirty="0"/>
          </a:p>
        </p:txBody>
      </p:sp>
      <p:sp>
        <p:nvSpPr>
          <p:cNvPr id="7" name="文本占位符 6"/>
          <p:cNvSpPr>
            <a:spLocks noGrp="1"/>
          </p:cNvSpPr>
          <p:nvPr>
            <p:ph type="body" sz="quarter" idx="16"/>
          </p:nvPr>
        </p:nvSpPr>
        <p:spPr/>
        <p:txBody>
          <a:bodyPr/>
          <a:lstStyle/>
          <a:p>
            <a:r>
              <a:rPr lang="zh-CN" altLang="en-US" dirty="0" smtClean="0"/>
              <a:t>我们的工作</a:t>
            </a:r>
            <a:endParaRPr kumimoji="1" lang="zh-CN" altLang="en-US" dirty="0"/>
          </a:p>
        </p:txBody>
      </p:sp>
    </p:spTree>
    <p:extLst>
      <p:ext uri="{BB962C8B-B14F-4D97-AF65-F5344CB8AC3E}">
        <p14:creationId xmlns:p14="http://schemas.microsoft.com/office/powerpoint/2010/main" val="1105083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969419"/>
            <a:ext cx="10515600" cy="1325563"/>
          </a:xfrm>
        </p:spPr>
        <p:txBody>
          <a:bodyPr/>
          <a:lstStyle/>
          <a:p>
            <a:r>
              <a:rPr kumimoji="1" lang="en-US" altLang="zh-CN" dirty="0" smtClean="0">
                <a:latin typeface="微软雅黑"/>
                <a:ea typeface="微软雅黑"/>
              </a:rPr>
              <a:t>THANK YOU</a:t>
            </a:r>
            <a:r>
              <a:rPr kumimoji="1" lang="zh-CN" altLang="en-US" dirty="0" smtClean="0">
                <a:latin typeface="微软雅黑"/>
                <a:ea typeface="微软雅黑"/>
              </a:rPr>
              <a:t>！</a:t>
            </a:r>
            <a:endParaRPr kumimoji="1" lang="zh-CN" altLang="en-US" dirty="0">
              <a:latin typeface="微软雅黑"/>
              <a:ea typeface="微软雅黑"/>
            </a:endParaRPr>
          </a:p>
        </p:txBody>
      </p:sp>
      <p:sp>
        <p:nvSpPr>
          <p:cNvPr id="4" name="标题 1"/>
          <p:cNvSpPr txBox="1">
            <a:spLocks/>
          </p:cNvSpPr>
          <p:nvPr/>
        </p:nvSpPr>
        <p:spPr>
          <a:xfrm>
            <a:off x="838200" y="2055019"/>
            <a:ext cx="10515600" cy="124698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1360A5"/>
                </a:solidFill>
                <a:latin typeface="方正兰亭细黑_GBK" panose="02000000000000000000" pitchFamily="2" charset="-122"/>
                <a:ea typeface="方正兰亭细黑_GBK" panose="02000000000000000000" pitchFamily="2" charset="-122"/>
                <a:cs typeface="+mj-cs"/>
              </a:defRPr>
            </a:lvl1pPr>
          </a:lstStyle>
          <a:p>
            <a:r>
              <a:rPr kumimoji="1" lang="zh-CN" altLang="en-US" dirty="0" smtClean="0">
                <a:latin typeface="微软雅黑"/>
                <a:ea typeface="微软雅黑"/>
              </a:rPr>
              <a:t>谢谢！</a:t>
            </a:r>
            <a:endParaRPr kumimoji="1" lang="zh-CN" altLang="en-US" dirty="0">
              <a:latin typeface="微软雅黑"/>
              <a:ea typeface="微软雅黑"/>
            </a:endParaRPr>
          </a:p>
        </p:txBody>
      </p:sp>
      <p:sp>
        <p:nvSpPr>
          <p:cNvPr id="5" name="标题 1"/>
          <p:cNvSpPr txBox="1">
            <a:spLocks/>
          </p:cNvSpPr>
          <p:nvPr/>
        </p:nvSpPr>
        <p:spPr>
          <a:xfrm>
            <a:off x="565087" y="523474"/>
            <a:ext cx="10515600" cy="124698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1360A5"/>
                </a:solidFill>
                <a:latin typeface="方正兰亭细黑_GBK" panose="02000000000000000000" pitchFamily="2" charset="-122"/>
                <a:ea typeface="方正兰亭细黑_GBK" panose="02000000000000000000" pitchFamily="2" charset="-122"/>
                <a:cs typeface="+mj-cs"/>
              </a:defRPr>
            </a:lvl1pPr>
          </a:lstStyle>
          <a:p>
            <a:r>
              <a:rPr kumimoji="1" lang="zh-CN" altLang="en-US" i="1" dirty="0" smtClean="0">
                <a:latin typeface="微软雅黑"/>
                <a:ea typeface="微软雅黑"/>
              </a:rPr>
              <a:t>为了更安全更好的互联网！</a:t>
            </a:r>
            <a:endParaRPr kumimoji="1" lang="zh-CN" altLang="en-US" i="1" dirty="0">
              <a:latin typeface="微软雅黑"/>
              <a:ea typeface="微软雅黑"/>
            </a:endParaRPr>
          </a:p>
        </p:txBody>
      </p:sp>
      <p:pic>
        <p:nvPicPr>
          <p:cNvPr id="6" name="图片 5" descr="左右英文.ai"/>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6778" y="4980914"/>
            <a:ext cx="2378762" cy="1271005"/>
          </a:xfrm>
          <a:prstGeom prst="rect">
            <a:avLst/>
          </a:prstGeom>
        </p:spPr>
      </p:pic>
    </p:spTree>
    <p:extLst>
      <p:ext uri="{BB962C8B-B14F-4D97-AF65-F5344CB8AC3E}">
        <p14:creationId xmlns:p14="http://schemas.microsoft.com/office/powerpoint/2010/main" val="2185450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AF36261-5A3C-4FF5-BA75-09E0208BF31D}" type="slidenum">
              <a:rPr lang="zh-CN" altLang="en-US" smtClean="0"/>
              <a:pPr/>
              <a:t>3</a:t>
            </a:fld>
            <a:endParaRPr lang="zh-CN" altLang="en-US"/>
          </a:p>
        </p:txBody>
      </p:sp>
      <p:sp>
        <p:nvSpPr>
          <p:cNvPr id="3" name="文本占位符 2"/>
          <p:cNvSpPr>
            <a:spLocks noGrp="1"/>
          </p:cNvSpPr>
          <p:nvPr>
            <p:ph type="body" sz="quarter" idx="13"/>
          </p:nvPr>
        </p:nvSpPr>
        <p:spPr/>
        <p:txBody>
          <a:bodyPr/>
          <a:lstStyle/>
          <a:p>
            <a:r>
              <a:rPr lang="en-US" altLang="zh-CN" dirty="0" smtClean="0"/>
              <a:t>1</a:t>
            </a:r>
            <a:endParaRPr kumimoji="1" lang="zh-CN" altLang="en-US" dirty="0"/>
          </a:p>
        </p:txBody>
      </p:sp>
      <p:sp>
        <p:nvSpPr>
          <p:cNvPr id="4" name="文本占位符 3"/>
          <p:cNvSpPr>
            <a:spLocks noGrp="1"/>
          </p:cNvSpPr>
          <p:nvPr>
            <p:ph type="body" sz="quarter" idx="16"/>
          </p:nvPr>
        </p:nvSpPr>
        <p:spPr>
          <a:xfrm>
            <a:off x="5115680" y="2636218"/>
            <a:ext cx="4960827" cy="714375"/>
          </a:xfrm>
        </p:spPr>
        <p:txBody>
          <a:bodyPr/>
          <a:lstStyle/>
          <a:p>
            <a:r>
              <a:rPr kumimoji="1" lang="zh-CN" altLang="en-US" dirty="0" smtClean="0"/>
              <a:t>什么是海量</a:t>
            </a:r>
            <a:r>
              <a:rPr kumimoji="1" lang="en-US" altLang="zh-CN" dirty="0" smtClean="0"/>
              <a:t>web</a:t>
            </a:r>
            <a:r>
              <a:rPr kumimoji="1" lang="zh-CN" altLang="en-US" dirty="0" smtClean="0"/>
              <a:t>日志异常挖掘？</a:t>
            </a:r>
            <a:endParaRPr kumimoji="1" lang="zh-CN" altLang="en-US" dirty="0"/>
          </a:p>
        </p:txBody>
      </p:sp>
    </p:spTree>
    <p:extLst>
      <p:ext uri="{BB962C8B-B14F-4D97-AF65-F5344CB8AC3E}">
        <p14:creationId xmlns:p14="http://schemas.microsoft.com/office/powerpoint/2010/main" val="906189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什么是海量</a:t>
            </a:r>
            <a:r>
              <a:rPr kumimoji="1" lang="en-US" altLang="zh-CN" dirty="0" smtClean="0"/>
              <a:t>web</a:t>
            </a:r>
            <a:r>
              <a:rPr kumimoji="1" lang="zh-CN" altLang="en-US" dirty="0" smtClean="0"/>
              <a:t>日志异常挖掘</a:t>
            </a:r>
            <a:endParaRPr kumimoji="1" lang="zh-CN" altLang="en-US" dirty="0"/>
          </a:p>
        </p:txBody>
      </p:sp>
      <p:sp>
        <p:nvSpPr>
          <p:cNvPr id="4" name="幻灯片编号占位符 3"/>
          <p:cNvSpPr>
            <a:spLocks noGrp="1"/>
          </p:cNvSpPr>
          <p:nvPr>
            <p:ph type="sldNum" sz="quarter" idx="12"/>
          </p:nvPr>
        </p:nvSpPr>
        <p:spPr/>
        <p:txBody>
          <a:bodyPr/>
          <a:lstStyle/>
          <a:p>
            <a:fld id="{EAF36261-5A3C-4FF5-BA75-09E0208BF31D}" type="slidenum">
              <a:rPr lang="zh-CN" altLang="en-US" smtClean="0"/>
              <a:t>4</a:t>
            </a:fld>
            <a:endParaRPr lang="zh-CN" altLang="en-US"/>
          </a:p>
        </p:txBody>
      </p:sp>
      <p:grpSp>
        <p:nvGrpSpPr>
          <p:cNvPr id="6" name="组 5"/>
          <p:cNvGrpSpPr/>
          <p:nvPr/>
        </p:nvGrpSpPr>
        <p:grpSpPr>
          <a:xfrm>
            <a:off x="1842075" y="1837356"/>
            <a:ext cx="8821205" cy="4339820"/>
            <a:chOff x="1540255" y="1827549"/>
            <a:chExt cx="9274098" cy="4415377"/>
          </a:xfrm>
        </p:grpSpPr>
        <p:grpSp>
          <p:nvGrpSpPr>
            <p:cNvPr id="7" name="组 6"/>
            <p:cNvGrpSpPr/>
            <p:nvPr/>
          </p:nvGrpSpPr>
          <p:grpSpPr>
            <a:xfrm>
              <a:off x="5188727" y="1827549"/>
              <a:ext cx="1741816" cy="3731818"/>
              <a:chOff x="4945529" y="1792941"/>
              <a:chExt cx="1741816" cy="4299678"/>
            </a:xfrm>
          </p:grpSpPr>
          <p:sp>
            <p:nvSpPr>
              <p:cNvPr id="20" name="平行四边形 19"/>
              <p:cNvSpPr/>
              <p:nvPr/>
            </p:nvSpPr>
            <p:spPr>
              <a:xfrm>
                <a:off x="4945529" y="1792941"/>
                <a:ext cx="1733177" cy="1075765"/>
              </a:xfrm>
              <a:prstGeom prst="parallelogram">
                <a:avLst/>
              </a:prstGeom>
              <a:solidFill>
                <a:srgbClr val="1568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4400" dirty="0" smtClean="0">
                    <a:latin typeface="微软雅黑"/>
                    <a:ea typeface="微软雅黑"/>
                    <a:cs typeface="微软雅黑"/>
                  </a:rPr>
                  <a:t>1</a:t>
                </a:r>
                <a:endParaRPr kumimoji="1" lang="zh-CN" altLang="en-US" sz="4400" dirty="0">
                  <a:latin typeface="微软雅黑"/>
                  <a:ea typeface="微软雅黑"/>
                  <a:cs typeface="微软雅黑"/>
                </a:endParaRPr>
              </a:p>
            </p:txBody>
          </p:sp>
          <p:sp>
            <p:nvSpPr>
              <p:cNvPr id="21" name="平行四边形 20"/>
              <p:cNvSpPr/>
              <p:nvPr/>
            </p:nvSpPr>
            <p:spPr>
              <a:xfrm>
                <a:off x="4954168" y="3946673"/>
                <a:ext cx="1733177" cy="1075765"/>
              </a:xfrm>
              <a:prstGeom prst="parallelogram">
                <a:avLst/>
              </a:prstGeom>
              <a:solidFill>
                <a:srgbClr val="1568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4400" dirty="0">
                    <a:latin typeface="微软雅黑"/>
                    <a:ea typeface="微软雅黑"/>
                    <a:cs typeface="微软雅黑"/>
                  </a:rPr>
                  <a:t>3</a:t>
                </a:r>
                <a:endParaRPr kumimoji="1" lang="zh-CN" altLang="en-US" sz="4400" dirty="0">
                  <a:latin typeface="微软雅黑"/>
                  <a:ea typeface="微软雅黑"/>
                  <a:cs typeface="微软雅黑"/>
                </a:endParaRPr>
              </a:p>
            </p:txBody>
          </p:sp>
          <p:sp>
            <p:nvSpPr>
              <p:cNvPr id="22" name="平行四边形 21"/>
              <p:cNvSpPr/>
              <p:nvPr/>
            </p:nvSpPr>
            <p:spPr>
              <a:xfrm flipH="1">
                <a:off x="4945529" y="2868707"/>
                <a:ext cx="1733177" cy="1075765"/>
              </a:xfrm>
              <a:prstGeom prst="parallelogram">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4400" dirty="0">
                    <a:latin typeface="微软雅黑"/>
                    <a:ea typeface="微软雅黑"/>
                    <a:cs typeface="微软雅黑"/>
                  </a:rPr>
                  <a:t>2</a:t>
                </a:r>
                <a:endParaRPr kumimoji="1" lang="zh-CN" altLang="en-US" sz="4400" dirty="0">
                  <a:latin typeface="微软雅黑"/>
                  <a:ea typeface="微软雅黑"/>
                  <a:cs typeface="微软雅黑"/>
                </a:endParaRPr>
              </a:p>
            </p:txBody>
          </p:sp>
          <p:sp>
            <p:nvSpPr>
              <p:cNvPr id="23" name="平行四边形 22"/>
              <p:cNvSpPr/>
              <p:nvPr/>
            </p:nvSpPr>
            <p:spPr>
              <a:xfrm flipH="1">
                <a:off x="4945529" y="5016854"/>
                <a:ext cx="1733177" cy="1075765"/>
              </a:xfrm>
              <a:prstGeom prst="parallelogram">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4400" dirty="0">
                    <a:latin typeface="微软雅黑"/>
                    <a:ea typeface="微软雅黑"/>
                    <a:cs typeface="微软雅黑"/>
                  </a:rPr>
                  <a:t>4</a:t>
                </a:r>
                <a:endParaRPr kumimoji="1" lang="zh-CN" altLang="en-US" sz="4400" dirty="0">
                  <a:latin typeface="微软雅黑"/>
                  <a:ea typeface="微软雅黑"/>
                  <a:cs typeface="微软雅黑"/>
                </a:endParaRPr>
              </a:p>
            </p:txBody>
          </p:sp>
        </p:grpSp>
        <p:sp>
          <p:nvSpPr>
            <p:cNvPr id="8" name="任意形状 7"/>
            <p:cNvSpPr/>
            <p:nvPr/>
          </p:nvSpPr>
          <p:spPr>
            <a:xfrm>
              <a:off x="3559665" y="1827550"/>
              <a:ext cx="1774713" cy="928158"/>
            </a:xfrm>
            <a:custGeom>
              <a:avLst/>
              <a:gdLst>
                <a:gd name="connsiteX0" fmla="*/ 1787350 w 1787350"/>
                <a:gd name="connsiteY0" fmla="*/ 0 h 940795"/>
                <a:gd name="connsiteX1" fmla="*/ 1552173 w 1787350"/>
                <a:gd name="connsiteY1" fmla="*/ 925115 h 940795"/>
                <a:gd name="connsiteX2" fmla="*/ 0 w 1787350"/>
                <a:gd name="connsiteY2" fmla="*/ 940795 h 940795"/>
                <a:gd name="connsiteX3" fmla="*/ 15679 w 1787350"/>
                <a:gd name="connsiteY3" fmla="*/ 940795 h 940795"/>
                <a:gd name="connsiteX0" fmla="*/ 1790626 w 1790626"/>
                <a:gd name="connsiteY0" fmla="*/ 0 h 940795"/>
                <a:gd name="connsiteX1" fmla="*/ 1555449 w 1790626"/>
                <a:gd name="connsiteY1" fmla="*/ 925115 h 940795"/>
                <a:gd name="connsiteX2" fmla="*/ 3276 w 1790626"/>
                <a:gd name="connsiteY2" fmla="*/ 940795 h 940795"/>
                <a:gd name="connsiteX3" fmla="*/ 0 w 1790626"/>
                <a:gd name="connsiteY3" fmla="*/ 852335 h 940795"/>
                <a:gd name="connsiteX0" fmla="*/ 1787350 w 1787350"/>
                <a:gd name="connsiteY0" fmla="*/ 0 h 940795"/>
                <a:gd name="connsiteX1" fmla="*/ 1552173 w 1787350"/>
                <a:gd name="connsiteY1" fmla="*/ 925115 h 940795"/>
                <a:gd name="connsiteX2" fmla="*/ 0 w 1787350"/>
                <a:gd name="connsiteY2" fmla="*/ 940795 h 940795"/>
                <a:gd name="connsiteX3" fmla="*/ 148363 w 1787350"/>
                <a:gd name="connsiteY3" fmla="*/ 744920 h 940795"/>
                <a:gd name="connsiteX0" fmla="*/ 1787350 w 1787350"/>
                <a:gd name="connsiteY0" fmla="*/ 0 h 940795"/>
                <a:gd name="connsiteX1" fmla="*/ 1552173 w 1787350"/>
                <a:gd name="connsiteY1" fmla="*/ 925115 h 940795"/>
                <a:gd name="connsiteX2" fmla="*/ 0 w 1787350"/>
                <a:gd name="connsiteY2" fmla="*/ 940795 h 940795"/>
                <a:gd name="connsiteX0" fmla="*/ 1774713 w 1774713"/>
                <a:gd name="connsiteY0" fmla="*/ 0 h 925115"/>
                <a:gd name="connsiteX1" fmla="*/ 1539536 w 1774713"/>
                <a:gd name="connsiteY1" fmla="*/ 925115 h 925115"/>
                <a:gd name="connsiteX2" fmla="*/ 0 w 1774713"/>
                <a:gd name="connsiteY2" fmla="*/ 921840 h 925115"/>
                <a:gd name="connsiteX0" fmla="*/ 1774713 w 1774713"/>
                <a:gd name="connsiteY0" fmla="*/ 0 h 928158"/>
                <a:gd name="connsiteX1" fmla="*/ 1539536 w 1774713"/>
                <a:gd name="connsiteY1" fmla="*/ 925115 h 928158"/>
                <a:gd name="connsiteX2" fmla="*/ 0 w 1774713"/>
                <a:gd name="connsiteY2" fmla="*/ 928158 h 928158"/>
              </a:gdLst>
              <a:ahLst/>
              <a:cxnLst>
                <a:cxn ang="0">
                  <a:pos x="connsiteX0" y="connsiteY0"/>
                </a:cxn>
                <a:cxn ang="0">
                  <a:pos x="connsiteX1" y="connsiteY1"/>
                </a:cxn>
                <a:cxn ang="0">
                  <a:pos x="connsiteX2" y="connsiteY2"/>
                </a:cxn>
              </a:cxnLst>
              <a:rect l="l" t="t" r="r" b="b"/>
              <a:pathLst>
                <a:path w="1774713" h="928158">
                  <a:moveTo>
                    <a:pt x="1774713" y="0"/>
                  </a:moveTo>
                  <a:lnTo>
                    <a:pt x="1539536" y="925115"/>
                  </a:lnTo>
                  <a:lnTo>
                    <a:pt x="0" y="928158"/>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9" name="任意形状 8"/>
            <p:cNvSpPr/>
            <p:nvPr/>
          </p:nvSpPr>
          <p:spPr>
            <a:xfrm>
              <a:off x="3559665" y="3705437"/>
              <a:ext cx="1774713" cy="928158"/>
            </a:xfrm>
            <a:custGeom>
              <a:avLst/>
              <a:gdLst>
                <a:gd name="connsiteX0" fmla="*/ 1787350 w 1787350"/>
                <a:gd name="connsiteY0" fmla="*/ 0 h 940795"/>
                <a:gd name="connsiteX1" fmla="*/ 1552173 w 1787350"/>
                <a:gd name="connsiteY1" fmla="*/ 925115 h 940795"/>
                <a:gd name="connsiteX2" fmla="*/ 0 w 1787350"/>
                <a:gd name="connsiteY2" fmla="*/ 940795 h 940795"/>
                <a:gd name="connsiteX3" fmla="*/ 15679 w 1787350"/>
                <a:gd name="connsiteY3" fmla="*/ 940795 h 940795"/>
                <a:gd name="connsiteX0" fmla="*/ 1790626 w 1790626"/>
                <a:gd name="connsiteY0" fmla="*/ 0 h 940795"/>
                <a:gd name="connsiteX1" fmla="*/ 1555449 w 1790626"/>
                <a:gd name="connsiteY1" fmla="*/ 925115 h 940795"/>
                <a:gd name="connsiteX2" fmla="*/ 3276 w 1790626"/>
                <a:gd name="connsiteY2" fmla="*/ 940795 h 940795"/>
                <a:gd name="connsiteX3" fmla="*/ 0 w 1790626"/>
                <a:gd name="connsiteY3" fmla="*/ 852335 h 940795"/>
                <a:gd name="connsiteX0" fmla="*/ 1787350 w 1787350"/>
                <a:gd name="connsiteY0" fmla="*/ 0 h 940795"/>
                <a:gd name="connsiteX1" fmla="*/ 1552173 w 1787350"/>
                <a:gd name="connsiteY1" fmla="*/ 925115 h 940795"/>
                <a:gd name="connsiteX2" fmla="*/ 0 w 1787350"/>
                <a:gd name="connsiteY2" fmla="*/ 940795 h 940795"/>
                <a:gd name="connsiteX3" fmla="*/ 148363 w 1787350"/>
                <a:gd name="connsiteY3" fmla="*/ 744920 h 940795"/>
                <a:gd name="connsiteX0" fmla="*/ 1787350 w 1787350"/>
                <a:gd name="connsiteY0" fmla="*/ 0 h 940795"/>
                <a:gd name="connsiteX1" fmla="*/ 1552173 w 1787350"/>
                <a:gd name="connsiteY1" fmla="*/ 925115 h 940795"/>
                <a:gd name="connsiteX2" fmla="*/ 0 w 1787350"/>
                <a:gd name="connsiteY2" fmla="*/ 940795 h 940795"/>
                <a:gd name="connsiteX0" fmla="*/ 1774713 w 1774713"/>
                <a:gd name="connsiteY0" fmla="*/ 0 h 925115"/>
                <a:gd name="connsiteX1" fmla="*/ 1539536 w 1774713"/>
                <a:gd name="connsiteY1" fmla="*/ 925115 h 925115"/>
                <a:gd name="connsiteX2" fmla="*/ 0 w 1774713"/>
                <a:gd name="connsiteY2" fmla="*/ 921840 h 925115"/>
                <a:gd name="connsiteX0" fmla="*/ 1774713 w 1774713"/>
                <a:gd name="connsiteY0" fmla="*/ 0 h 928158"/>
                <a:gd name="connsiteX1" fmla="*/ 1539536 w 1774713"/>
                <a:gd name="connsiteY1" fmla="*/ 925115 h 928158"/>
                <a:gd name="connsiteX2" fmla="*/ 0 w 1774713"/>
                <a:gd name="connsiteY2" fmla="*/ 928158 h 928158"/>
              </a:gdLst>
              <a:ahLst/>
              <a:cxnLst>
                <a:cxn ang="0">
                  <a:pos x="connsiteX0" y="connsiteY0"/>
                </a:cxn>
                <a:cxn ang="0">
                  <a:pos x="connsiteX1" y="connsiteY1"/>
                </a:cxn>
                <a:cxn ang="0">
                  <a:pos x="connsiteX2" y="connsiteY2"/>
                </a:cxn>
              </a:cxnLst>
              <a:rect l="l" t="t" r="r" b="b"/>
              <a:pathLst>
                <a:path w="1774713" h="928158">
                  <a:moveTo>
                    <a:pt x="1774713" y="0"/>
                  </a:moveTo>
                  <a:lnTo>
                    <a:pt x="1539536" y="925115"/>
                  </a:lnTo>
                  <a:lnTo>
                    <a:pt x="0" y="928158"/>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0" name="任意形状 9"/>
            <p:cNvSpPr/>
            <p:nvPr/>
          </p:nvSpPr>
          <p:spPr>
            <a:xfrm flipH="1">
              <a:off x="6788796" y="2773247"/>
              <a:ext cx="1774713" cy="928158"/>
            </a:xfrm>
            <a:custGeom>
              <a:avLst/>
              <a:gdLst>
                <a:gd name="connsiteX0" fmla="*/ 1787350 w 1787350"/>
                <a:gd name="connsiteY0" fmla="*/ 0 h 940795"/>
                <a:gd name="connsiteX1" fmla="*/ 1552173 w 1787350"/>
                <a:gd name="connsiteY1" fmla="*/ 925115 h 940795"/>
                <a:gd name="connsiteX2" fmla="*/ 0 w 1787350"/>
                <a:gd name="connsiteY2" fmla="*/ 940795 h 940795"/>
                <a:gd name="connsiteX3" fmla="*/ 15679 w 1787350"/>
                <a:gd name="connsiteY3" fmla="*/ 940795 h 940795"/>
                <a:gd name="connsiteX0" fmla="*/ 1790626 w 1790626"/>
                <a:gd name="connsiteY0" fmla="*/ 0 h 940795"/>
                <a:gd name="connsiteX1" fmla="*/ 1555449 w 1790626"/>
                <a:gd name="connsiteY1" fmla="*/ 925115 h 940795"/>
                <a:gd name="connsiteX2" fmla="*/ 3276 w 1790626"/>
                <a:gd name="connsiteY2" fmla="*/ 940795 h 940795"/>
                <a:gd name="connsiteX3" fmla="*/ 0 w 1790626"/>
                <a:gd name="connsiteY3" fmla="*/ 852335 h 940795"/>
                <a:gd name="connsiteX0" fmla="*/ 1787350 w 1787350"/>
                <a:gd name="connsiteY0" fmla="*/ 0 h 940795"/>
                <a:gd name="connsiteX1" fmla="*/ 1552173 w 1787350"/>
                <a:gd name="connsiteY1" fmla="*/ 925115 h 940795"/>
                <a:gd name="connsiteX2" fmla="*/ 0 w 1787350"/>
                <a:gd name="connsiteY2" fmla="*/ 940795 h 940795"/>
                <a:gd name="connsiteX3" fmla="*/ 148363 w 1787350"/>
                <a:gd name="connsiteY3" fmla="*/ 744920 h 940795"/>
                <a:gd name="connsiteX0" fmla="*/ 1787350 w 1787350"/>
                <a:gd name="connsiteY0" fmla="*/ 0 h 940795"/>
                <a:gd name="connsiteX1" fmla="*/ 1552173 w 1787350"/>
                <a:gd name="connsiteY1" fmla="*/ 925115 h 940795"/>
                <a:gd name="connsiteX2" fmla="*/ 0 w 1787350"/>
                <a:gd name="connsiteY2" fmla="*/ 940795 h 940795"/>
                <a:gd name="connsiteX0" fmla="*/ 1774713 w 1774713"/>
                <a:gd name="connsiteY0" fmla="*/ 0 h 925115"/>
                <a:gd name="connsiteX1" fmla="*/ 1539536 w 1774713"/>
                <a:gd name="connsiteY1" fmla="*/ 925115 h 925115"/>
                <a:gd name="connsiteX2" fmla="*/ 0 w 1774713"/>
                <a:gd name="connsiteY2" fmla="*/ 921840 h 925115"/>
                <a:gd name="connsiteX0" fmla="*/ 1774713 w 1774713"/>
                <a:gd name="connsiteY0" fmla="*/ 0 h 928158"/>
                <a:gd name="connsiteX1" fmla="*/ 1539536 w 1774713"/>
                <a:gd name="connsiteY1" fmla="*/ 925115 h 928158"/>
                <a:gd name="connsiteX2" fmla="*/ 0 w 1774713"/>
                <a:gd name="connsiteY2" fmla="*/ 928158 h 928158"/>
              </a:gdLst>
              <a:ahLst/>
              <a:cxnLst>
                <a:cxn ang="0">
                  <a:pos x="connsiteX0" y="connsiteY0"/>
                </a:cxn>
                <a:cxn ang="0">
                  <a:pos x="connsiteX1" y="connsiteY1"/>
                </a:cxn>
                <a:cxn ang="0">
                  <a:pos x="connsiteX2" y="connsiteY2"/>
                </a:cxn>
              </a:cxnLst>
              <a:rect l="l" t="t" r="r" b="b"/>
              <a:pathLst>
                <a:path w="1774713" h="928158">
                  <a:moveTo>
                    <a:pt x="1774713" y="0"/>
                  </a:moveTo>
                  <a:lnTo>
                    <a:pt x="1539536" y="925115"/>
                  </a:lnTo>
                  <a:lnTo>
                    <a:pt x="0" y="928158"/>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1" name="任意形状 10"/>
            <p:cNvSpPr/>
            <p:nvPr/>
          </p:nvSpPr>
          <p:spPr>
            <a:xfrm flipH="1">
              <a:off x="6788796" y="4637623"/>
              <a:ext cx="1774713" cy="928158"/>
            </a:xfrm>
            <a:custGeom>
              <a:avLst/>
              <a:gdLst>
                <a:gd name="connsiteX0" fmla="*/ 1787350 w 1787350"/>
                <a:gd name="connsiteY0" fmla="*/ 0 h 940795"/>
                <a:gd name="connsiteX1" fmla="*/ 1552173 w 1787350"/>
                <a:gd name="connsiteY1" fmla="*/ 925115 h 940795"/>
                <a:gd name="connsiteX2" fmla="*/ 0 w 1787350"/>
                <a:gd name="connsiteY2" fmla="*/ 940795 h 940795"/>
                <a:gd name="connsiteX3" fmla="*/ 15679 w 1787350"/>
                <a:gd name="connsiteY3" fmla="*/ 940795 h 940795"/>
                <a:gd name="connsiteX0" fmla="*/ 1790626 w 1790626"/>
                <a:gd name="connsiteY0" fmla="*/ 0 h 940795"/>
                <a:gd name="connsiteX1" fmla="*/ 1555449 w 1790626"/>
                <a:gd name="connsiteY1" fmla="*/ 925115 h 940795"/>
                <a:gd name="connsiteX2" fmla="*/ 3276 w 1790626"/>
                <a:gd name="connsiteY2" fmla="*/ 940795 h 940795"/>
                <a:gd name="connsiteX3" fmla="*/ 0 w 1790626"/>
                <a:gd name="connsiteY3" fmla="*/ 852335 h 940795"/>
                <a:gd name="connsiteX0" fmla="*/ 1787350 w 1787350"/>
                <a:gd name="connsiteY0" fmla="*/ 0 h 940795"/>
                <a:gd name="connsiteX1" fmla="*/ 1552173 w 1787350"/>
                <a:gd name="connsiteY1" fmla="*/ 925115 h 940795"/>
                <a:gd name="connsiteX2" fmla="*/ 0 w 1787350"/>
                <a:gd name="connsiteY2" fmla="*/ 940795 h 940795"/>
                <a:gd name="connsiteX3" fmla="*/ 148363 w 1787350"/>
                <a:gd name="connsiteY3" fmla="*/ 744920 h 940795"/>
                <a:gd name="connsiteX0" fmla="*/ 1787350 w 1787350"/>
                <a:gd name="connsiteY0" fmla="*/ 0 h 940795"/>
                <a:gd name="connsiteX1" fmla="*/ 1552173 w 1787350"/>
                <a:gd name="connsiteY1" fmla="*/ 925115 h 940795"/>
                <a:gd name="connsiteX2" fmla="*/ 0 w 1787350"/>
                <a:gd name="connsiteY2" fmla="*/ 940795 h 940795"/>
                <a:gd name="connsiteX0" fmla="*/ 1774713 w 1774713"/>
                <a:gd name="connsiteY0" fmla="*/ 0 h 925115"/>
                <a:gd name="connsiteX1" fmla="*/ 1539536 w 1774713"/>
                <a:gd name="connsiteY1" fmla="*/ 925115 h 925115"/>
                <a:gd name="connsiteX2" fmla="*/ 0 w 1774713"/>
                <a:gd name="connsiteY2" fmla="*/ 921840 h 925115"/>
                <a:gd name="connsiteX0" fmla="*/ 1774713 w 1774713"/>
                <a:gd name="connsiteY0" fmla="*/ 0 h 928158"/>
                <a:gd name="connsiteX1" fmla="*/ 1539536 w 1774713"/>
                <a:gd name="connsiteY1" fmla="*/ 925115 h 928158"/>
                <a:gd name="connsiteX2" fmla="*/ 0 w 1774713"/>
                <a:gd name="connsiteY2" fmla="*/ 928158 h 928158"/>
              </a:gdLst>
              <a:ahLst/>
              <a:cxnLst>
                <a:cxn ang="0">
                  <a:pos x="connsiteX0" y="connsiteY0"/>
                </a:cxn>
                <a:cxn ang="0">
                  <a:pos x="connsiteX1" y="connsiteY1"/>
                </a:cxn>
                <a:cxn ang="0">
                  <a:pos x="connsiteX2" y="connsiteY2"/>
                </a:cxn>
              </a:cxnLst>
              <a:rect l="l" t="t" r="r" b="b"/>
              <a:pathLst>
                <a:path w="1774713" h="928158">
                  <a:moveTo>
                    <a:pt x="1774713" y="0"/>
                  </a:moveTo>
                  <a:lnTo>
                    <a:pt x="1539536" y="925115"/>
                  </a:lnTo>
                  <a:lnTo>
                    <a:pt x="0" y="928158"/>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2" name="矩形 11"/>
            <p:cNvSpPr/>
            <p:nvPr/>
          </p:nvSpPr>
          <p:spPr>
            <a:xfrm>
              <a:off x="2919968" y="2349007"/>
              <a:ext cx="2081686" cy="407076"/>
            </a:xfrm>
            <a:prstGeom prst="rect">
              <a:avLst/>
            </a:prstGeom>
          </p:spPr>
          <p:txBody>
            <a:bodyPr wrap="none">
              <a:spAutoFit/>
            </a:bodyPr>
            <a:lstStyle/>
            <a:p>
              <a:pPr algn="r"/>
              <a:r>
                <a:rPr kumimoji="1" lang="zh-CN" altLang="en-US" sz="2000" dirty="0" smtClean="0">
                  <a:solidFill>
                    <a:srgbClr val="1568C0"/>
                  </a:solidFill>
                  <a:latin typeface="微软雅黑"/>
                  <a:ea typeface="微软雅黑"/>
                  <a:cs typeface="微软雅黑"/>
                </a:rPr>
                <a:t>对象：海量日志</a:t>
              </a:r>
              <a:endParaRPr kumimoji="1" lang="en-US" altLang="zh-CN" sz="2000" dirty="0">
                <a:solidFill>
                  <a:srgbClr val="1568C0"/>
                </a:solidFill>
                <a:latin typeface="微软雅黑"/>
                <a:ea typeface="微软雅黑"/>
                <a:cs typeface="微软雅黑"/>
              </a:endParaRPr>
            </a:p>
          </p:txBody>
        </p:sp>
        <p:sp>
          <p:nvSpPr>
            <p:cNvPr id="13" name="文本框 12"/>
            <p:cNvSpPr txBox="1"/>
            <p:nvPr/>
          </p:nvSpPr>
          <p:spPr>
            <a:xfrm>
              <a:off x="1540255" y="2769005"/>
              <a:ext cx="3460924" cy="1233752"/>
            </a:xfrm>
            <a:prstGeom prst="rect">
              <a:avLst/>
            </a:prstGeom>
            <a:noFill/>
          </p:spPr>
          <p:txBody>
            <a:bodyPr wrap="square" rtlCol="0">
              <a:spAutoFit/>
            </a:bodyPr>
            <a:lstStyle/>
            <a:p>
              <a:pPr algn="r">
                <a:lnSpc>
                  <a:spcPct val="130000"/>
                </a:lnSpc>
              </a:pPr>
              <a:r>
                <a:rPr kumimoji="1" lang="zh-CN" altLang="en-US" sz="1400" dirty="0" smtClean="0">
                  <a:solidFill>
                    <a:schemeClr val="tx1">
                      <a:lumMod val="50000"/>
                      <a:lumOff val="50000"/>
                    </a:schemeClr>
                  </a:solidFill>
                  <a:latin typeface="微软雅黑"/>
                  <a:ea typeface="微软雅黑"/>
                </a:rPr>
                <a:t>网站</a:t>
              </a:r>
              <a:r>
                <a:rPr kumimoji="1" lang="zh-CN" altLang="en-US" sz="1400" dirty="0" smtClean="0">
                  <a:solidFill>
                    <a:schemeClr val="tx1">
                      <a:lumMod val="50000"/>
                      <a:lumOff val="50000"/>
                    </a:schemeClr>
                  </a:solidFill>
                  <a:latin typeface="微软雅黑"/>
                  <a:ea typeface="微软雅黑"/>
                </a:rPr>
                <a:t>每天日志规模</a:t>
              </a:r>
              <a:r>
                <a:rPr kumimoji="1" lang="zh-CN" altLang="en-US" sz="1400" dirty="0" smtClean="0">
                  <a:solidFill>
                    <a:schemeClr val="tx1">
                      <a:lumMod val="50000"/>
                      <a:lumOff val="50000"/>
                    </a:schemeClr>
                  </a:solidFill>
                  <a:latin typeface="微软雅黑"/>
                  <a:ea typeface="微软雅黑"/>
                </a:rPr>
                <a:t>几百</a:t>
              </a:r>
              <a:r>
                <a:rPr kumimoji="1" lang="en-US" altLang="zh-CN" sz="1400" dirty="0" smtClean="0">
                  <a:solidFill>
                    <a:schemeClr val="tx1">
                      <a:lumMod val="50000"/>
                      <a:lumOff val="50000"/>
                    </a:schemeClr>
                  </a:solidFill>
                  <a:latin typeface="微软雅黑"/>
                  <a:ea typeface="微软雅黑"/>
                </a:rPr>
                <a:t>GB</a:t>
              </a:r>
              <a:r>
                <a:rPr kumimoji="1" lang="zh-CN" altLang="en-US" sz="1400" dirty="0" smtClean="0">
                  <a:solidFill>
                    <a:schemeClr val="tx1">
                      <a:lumMod val="50000"/>
                      <a:lumOff val="50000"/>
                    </a:schemeClr>
                  </a:solidFill>
                  <a:latin typeface="微软雅黑"/>
                  <a:ea typeface="微软雅黑"/>
                </a:rPr>
                <a:t>，甚至</a:t>
              </a:r>
              <a:r>
                <a:rPr kumimoji="1" lang="en-US" altLang="zh-CN" sz="1400" dirty="0" smtClean="0">
                  <a:solidFill>
                    <a:schemeClr val="tx1">
                      <a:lumMod val="50000"/>
                      <a:lumOff val="50000"/>
                    </a:schemeClr>
                  </a:solidFill>
                  <a:latin typeface="微软雅黑"/>
                  <a:ea typeface="微软雅黑"/>
                </a:rPr>
                <a:t>TB</a:t>
              </a:r>
              <a:r>
                <a:rPr kumimoji="1" lang="zh-CN" altLang="en-US" sz="1400" dirty="0" smtClean="0">
                  <a:solidFill>
                    <a:schemeClr val="tx1">
                      <a:lumMod val="50000"/>
                      <a:lumOff val="50000"/>
                    </a:schemeClr>
                  </a:solidFill>
                  <a:latin typeface="微软雅黑"/>
                  <a:ea typeface="微软雅黑"/>
                </a:rPr>
                <a:t>级</a:t>
              </a:r>
              <a:endParaRPr kumimoji="1" lang="en-US" altLang="zh-CN" sz="1400" dirty="0" smtClean="0">
                <a:solidFill>
                  <a:schemeClr val="tx1">
                    <a:lumMod val="50000"/>
                    <a:lumOff val="50000"/>
                  </a:schemeClr>
                </a:solidFill>
                <a:latin typeface="微软雅黑"/>
                <a:ea typeface="微软雅黑"/>
              </a:endParaRPr>
            </a:p>
            <a:p>
              <a:pPr algn="r">
                <a:lnSpc>
                  <a:spcPct val="130000"/>
                </a:lnSpc>
              </a:pPr>
              <a:r>
                <a:rPr kumimoji="1" lang="zh-CN" altLang="en-US" sz="1400" dirty="0">
                  <a:solidFill>
                    <a:schemeClr val="tx1">
                      <a:lumMod val="50000"/>
                      <a:lumOff val="50000"/>
                    </a:schemeClr>
                  </a:solidFill>
                  <a:latin typeface="微软雅黑"/>
                  <a:ea typeface="微软雅黑"/>
                </a:rPr>
                <a:t>数据</a:t>
              </a:r>
              <a:r>
                <a:rPr kumimoji="1" lang="zh-CN" altLang="en-US" sz="1400" dirty="0" smtClean="0">
                  <a:solidFill>
                    <a:schemeClr val="tx1">
                      <a:lumMod val="50000"/>
                      <a:lumOff val="50000"/>
                    </a:schemeClr>
                  </a:solidFill>
                  <a:latin typeface="微软雅黑"/>
                  <a:ea typeface="微软雅黑"/>
                </a:rPr>
                <a:t>稀疏</a:t>
              </a:r>
              <a:endParaRPr kumimoji="1" lang="en-US" altLang="zh-CN" sz="1400" dirty="0" smtClean="0">
                <a:solidFill>
                  <a:schemeClr val="tx1">
                    <a:lumMod val="50000"/>
                    <a:lumOff val="50000"/>
                  </a:schemeClr>
                </a:solidFill>
                <a:latin typeface="微软雅黑"/>
                <a:ea typeface="微软雅黑"/>
              </a:endParaRPr>
            </a:p>
            <a:p>
              <a:pPr algn="r">
                <a:lnSpc>
                  <a:spcPct val="130000"/>
                </a:lnSpc>
              </a:pPr>
              <a:r>
                <a:rPr kumimoji="1" lang="zh-CN" altLang="en-US" sz="1400" dirty="0" smtClean="0">
                  <a:solidFill>
                    <a:schemeClr val="tx1">
                      <a:lumMod val="50000"/>
                      <a:lumOff val="50000"/>
                    </a:schemeClr>
                  </a:solidFill>
                  <a:latin typeface="微软雅黑"/>
                  <a:ea typeface="微软雅黑"/>
                </a:rPr>
                <a:t>数据噪音</a:t>
              </a:r>
              <a:endParaRPr kumimoji="1" lang="en-US" altLang="zh-CN" sz="1400" dirty="0" smtClean="0">
                <a:solidFill>
                  <a:schemeClr val="tx1">
                    <a:lumMod val="50000"/>
                    <a:lumOff val="50000"/>
                  </a:schemeClr>
                </a:solidFill>
                <a:latin typeface="微软雅黑"/>
                <a:ea typeface="微软雅黑"/>
              </a:endParaRPr>
            </a:p>
            <a:p>
              <a:pPr algn="r">
                <a:lnSpc>
                  <a:spcPct val="130000"/>
                </a:lnSpc>
              </a:pPr>
              <a:r>
                <a:rPr kumimoji="1" lang="zh-CN" altLang="en-US" sz="1400" dirty="0">
                  <a:solidFill>
                    <a:schemeClr val="tx1">
                      <a:lumMod val="50000"/>
                      <a:lumOff val="50000"/>
                    </a:schemeClr>
                  </a:solidFill>
                  <a:latin typeface="微软雅黑"/>
                  <a:ea typeface="微软雅黑"/>
                </a:rPr>
                <a:t>半结构化</a:t>
              </a:r>
              <a:endParaRPr kumimoji="1" lang="en-US" altLang="zh-CN" sz="1400" dirty="0" smtClean="0">
                <a:solidFill>
                  <a:schemeClr val="tx1">
                    <a:lumMod val="50000"/>
                    <a:lumOff val="50000"/>
                  </a:schemeClr>
                </a:solidFill>
                <a:latin typeface="微软雅黑"/>
                <a:ea typeface="微软雅黑"/>
              </a:endParaRPr>
            </a:p>
          </p:txBody>
        </p:sp>
        <p:sp>
          <p:nvSpPr>
            <p:cNvPr id="14" name="矩形 13"/>
            <p:cNvSpPr/>
            <p:nvPr/>
          </p:nvSpPr>
          <p:spPr>
            <a:xfrm>
              <a:off x="3728912" y="4213384"/>
              <a:ext cx="1272741" cy="407076"/>
            </a:xfrm>
            <a:prstGeom prst="rect">
              <a:avLst/>
            </a:prstGeom>
          </p:spPr>
          <p:txBody>
            <a:bodyPr wrap="none">
              <a:spAutoFit/>
            </a:bodyPr>
            <a:lstStyle/>
            <a:p>
              <a:pPr algn="r"/>
              <a:r>
                <a:rPr kumimoji="1" lang="zh-CN" altLang="en-US" sz="2000" dirty="0" smtClean="0">
                  <a:solidFill>
                    <a:srgbClr val="1568C0"/>
                  </a:solidFill>
                  <a:latin typeface="微软雅黑"/>
                  <a:ea typeface="微软雅黑"/>
                  <a:cs typeface="微软雅黑"/>
                </a:rPr>
                <a:t>挖掘方法</a:t>
              </a:r>
              <a:endParaRPr kumimoji="1" lang="en-US" altLang="zh-CN" sz="2000" dirty="0">
                <a:solidFill>
                  <a:srgbClr val="1568C0"/>
                </a:solidFill>
                <a:latin typeface="微软雅黑"/>
                <a:ea typeface="微软雅黑"/>
                <a:cs typeface="微软雅黑"/>
              </a:endParaRPr>
            </a:p>
          </p:txBody>
        </p:sp>
        <p:sp>
          <p:nvSpPr>
            <p:cNvPr id="15" name="文本框 14"/>
            <p:cNvSpPr txBox="1"/>
            <p:nvPr/>
          </p:nvSpPr>
          <p:spPr>
            <a:xfrm>
              <a:off x="1540255" y="4633382"/>
              <a:ext cx="3460924" cy="948799"/>
            </a:xfrm>
            <a:prstGeom prst="rect">
              <a:avLst/>
            </a:prstGeom>
            <a:noFill/>
          </p:spPr>
          <p:txBody>
            <a:bodyPr wrap="square" rtlCol="0">
              <a:spAutoFit/>
            </a:bodyPr>
            <a:lstStyle/>
            <a:p>
              <a:pPr algn="r">
                <a:lnSpc>
                  <a:spcPct val="130000"/>
                </a:lnSpc>
              </a:pPr>
              <a:r>
                <a:rPr kumimoji="1" lang="zh-CN" altLang="en-US" sz="1400" dirty="0" smtClean="0">
                  <a:solidFill>
                    <a:schemeClr val="tx1">
                      <a:lumMod val="50000"/>
                      <a:lumOff val="50000"/>
                    </a:schemeClr>
                  </a:solidFill>
                  <a:latin typeface="微软雅黑"/>
                  <a:ea typeface="微软雅黑"/>
                </a:rPr>
                <a:t>数学分析</a:t>
              </a:r>
              <a:endParaRPr kumimoji="1" lang="en-US" altLang="zh-CN" sz="1400" dirty="0" smtClean="0">
                <a:solidFill>
                  <a:schemeClr val="tx1">
                    <a:lumMod val="50000"/>
                    <a:lumOff val="50000"/>
                  </a:schemeClr>
                </a:solidFill>
                <a:latin typeface="微软雅黑"/>
                <a:ea typeface="微软雅黑"/>
              </a:endParaRPr>
            </a:p>
            <a:p>
              <a:pPr algn="r">
                <a:lnSpc>
                  <a:spcPct val="130000"/>
                </a:lnSpc>
              </a:pPr>
              <a:r>
                <a:rPr kumimoji="1" lang="zh-CN" altLang="en-US" sz="1400" dirty="0" smtClean="0">
                  <a:solidFill>
                    <a:schemeClr val="tx1">
                      <a:lumMod val="50000"/>
                      <a:lumOff val="50000"/>
                    </a:schemeClr>
                  </a:solidFill>
                  <a:latin typeface="微软雅黑"/>
                  <a:ea typeface="微软雅黑"/>
                </a:rPr>
                <a:t>关联分析</a:t>
              </a:r>
              <a:endParaRPr kumimoji="1" lang="en-US" altLang="zh-CN" sz="1400" dirty="0" smtClean="0">
                <a:solidFill>
                  <a:schemeClr val="tx1">
                    <a:lumMod val="50000"/>
                    <a:lumOff val="50000"/>
                  </a:schemeClr>
                </a:solidFill>
                <a:latin typeface="微软雅黑"/>
                <a:ea typeface="微软雅黑"/>
              </a:endParaRPr>
            </a:p>
            <a:p>
              <a:pPr algn="r">
                <a:lnSpc>
                  <a:spcPct val="130000"/>
                </a:lnSpc>
              </a:pPr>
              <a:r>
                <a:rPr kumimoji="1" lang="zh-CN" altLang="en-US" sz="1400" dirty="0" smtClean="0">
                  <a:solidFill>
                    <a:schemeClr val="tx1">
                      <a:lumMod val="50000"/>
                      <a:lumOff val="50000"/>
                    </a:schemeClr>
                  </a:solidFill>
                  <a:latin typeface="微软雅黑"/>
                  <a:ea typeface="微软雅黑"/>
                </a:rPr>
                <a:t>机器学习</a:t>
              </a:r>
              <a:endParaRPr kumimoji="1" lang="zh-CN" altLang="en-US" sz="1400" dirty="0">
                <a:solidFill>
                  <a:schemeClr val="tx1">
                    <a:lumMod val="50000"/>
                    <a:lumOff val="50000"/>
                  </a:schemeClr>
                </a:solidFill>
                <a:latin typeface="微软雅黑"/>
                <a:ea typeface="微软雅黑"/>
              </a:endParaRPr>
            </a:p>
          </p:txBody>
        </p:sp>
        <p:sp>
          <p:nvSpPr>
            <p:cNvPr id="16" name="矩形 15"/>
            <p:cNvSpPr/>
            <p:nvPr/>
          </p:nvSpPr>
          <p:spPr>
            <a:xfrm>
              <a:off x="7114775" y="3294705"/>
              <a:ext cx="3699578" cy="407076"/>
            </a:xfrm>
            <a:prstGeom prst="rect">
              <a:avLst/>
            </a:prstGeom>
          </p:spPr>
          <p:txBody>
            <a:bodyPr wrap="none">
              <a:spAutoFit/>
            </a:bodyPr>
            <a:lstStyle/>
            <a:p>
              <a:r>
                <a:rPr kumimoji="1" lang="zh-CN" altLang="en-US" sz="2000" dirty="0" smtClean="0">
                  <a:solidFill>
                    <a:srgbClr val="1568C0"/>
                  </a:solidFill>
                  <a:latin typeface="微软雅黑"/>
                  <a:ea typeface="微软雅黑"/>
                  <a:cs typeface="微软雅黑"/>
                </a:rPr>
                <a:t>目标：有安全价值的异常信息</a:t>
              </a:r>
              <a:endParaRPr kumimoji="1" lang="en-US" altLang="zh-CN" sz="2000" dirty="0">
                <a:solidFill>
                  <a:srgbClr val="1568C0"/>
                </a:solidFill>
                <a:latin typeface="微软雅黑"/>
                <a:ea typeface="微软雅黑"/>
                <a:cs typeface="微软雅黑"/>
              </a:endParaRPr>
            </a:p>
          </p:txBody>
        </p:sp>
        <p:sp>
          <p:nvSpPr>
            <p:cNvPr id="17" name="文本框 16"/>
            <p:cNvSpPr txBox="1"/>
            <p:nvPr/>
          </p:nvSpPr>
          <p:spPr>
            <a:xfrm>
              <a:off x="7120303" y="3714703"/>
              <a:ext cx="3460924" cy="663846"/>
            </a:xfrm>
            <a:prstGeom prst="rect">
              <a:avLst/>
            </a:prstGeom>
            <a:noFill/>
          </p:spPr>
          <p:txBody>
            <a:bodyPr wrap="square" rtlCol="0">
              <a:spAutoFit/>
            </a:bodyPr>
            <a:lstStyle/>
            <a:p>
              <a:pPr>
                <a:lnSpc>
                  <a:spcPct val="130000"/>
                </a:lnSpc>
              </a:pPr>
              <a:r>
                <a:rPr kumimoji="1" lang="zh-CN" altLang="en-US" sz="1400" dirty="0" smtClean="0">
                  <a:solidFill>
                    <a:schemeClr val="tx1">
                      <a:lumMod val="50000"/>
                      <a:lumOff val="50000"/>
                    </a:schemeClr>
                  </a:solidFill>
                  <a:latin typeface="微软雅黑"/>
                  <a:ea typeface="微软雅黑"/>
                </a:rPr>
                <a:t>恶意黑页，</a:t>
              </a:r>
              <a:r>
                <a:rPr kumimoji="1" lang="en-US" altLang="zh-CN" sz="1400" dirty="0" err="1" smtClean="0">
                  <a:solidFill>
                    <a:schemeClr val="tx1">
                      <a:lumMod val="50000"/>
                      <a:lumOff val="50000"/>
                    </a:schemeClr>
                  </a:solidFill>
                  <a:latin typeface="微软雅黑"/>
                  <a:ea typeface="微软雅黑"/>
                </a:rPr>
                <a:t>Webshell</a:t>
              </a:r>
              <a:r>
                <a:rPr kumimoji="1" lang="zh-CN" altLang="en-US" sz="1400" dirty="0" smtClean="0">
                  <a:solidFill>
                    <a:schemeClr val="tx1">
                      <a:lumMod val="50000"/>
                      <a:lumOff val="50000"/>
                    </a:schemeClr>
                  </a:solidFill>
                  <a:latin typeface="微软雅黑"/>
                  <a:ea typeface="微软雅黑"/>
                </a:rPr>
                <a:t>，逻辑漏洞，</a:t>
              </a:r>
              <a:r>
                <a:rPr kumimoji="1" lang="en-US" altLang="zh-CN" sz="1400" dirty="0" smtClean="0">
                  <a:solidFill>
                    <a:schemeClr val="tx1">
                      <a:lumMod val="50000"/>
                      <a:lumOff val="50000"/>
                    </a:schemeClr>
                  </a:solidFill>
                  <a:latin typeface="微软雅黑"/>
                  <a:ea typeface="微软雅黑"/>
                </a:rPr>
                <a:t>0day</a:t>
              </a:r>
              <a:r>
                <a:rPr kumimoji="1" lang="zh-CN" altLang="en-US" sz="1400" dirty="0" smtClean="0">
                  <a:solidFill>
                    <a:schemeClr val="tx1">
                      <a:lumMod val="50000"/>
                      <a:lumOff val="50000"/>
                    </a:schemeClr>
                  </a:solidFill>
                  <a:latin typeface="微软雅黑"/>
                  <a:ea typeface="微软雅黑"/>
                </a:rPr>
                <a:t>攻击，</a:t>
              </a:r>
              <a:r>
                <a:rPr kumimoji="1" lang="en-US" altLang="zh-CN" sz="1400" dirty="0" smtClean="0">
                  <a:solidFill>
                    <a:schemeClr val="tx1">
                      <a:lumMod val="50000"/>
                      <a:lumOff val="50000"/>
                    </a:schemeClr>
                  </a:solidFill>
                  <a:latin typeface="微软雅黑"/>
                  <a:ea typeface="微软雅黑"/>
                </a:rPr>
                <a:t>WAF</a:t>
              </a:r>
              <a:r>
                <a:rPr kumimoji="1" lang="zh-CN" altLang="en-US" sz="1400" dirty="0" smtClean="0">
                  <a:solidFill>
                    <a:schemeClr val="tx1">
                      <a:lumMod val="50000"/>
                      <a:lumOff val="50000"/>
                    </a:schemeClr>
                  </a:solidFill>
                  <a:latin typeface="微软雅黑"/>
                  <a:ea typeface="微软雅黑"/>
                </a:rPr>
                <a:t>缺陷</a:t>
              </a:r>
              <a:r>
                <a:rPr kumimoji="1" lang="en-US" altLang="zh-CN" sz="1400" dirty="0" smtClean="0">
                  <a:solidFill>
                    <a:schemeClr val="tx1">
                      <a:lumMod val="50000"/>
                      <a:lumOff val="50000"/>
                    </a:schemeClr>
                  </a:solidFill>
                  <a:latin typeface="微软雅黑"/>
                  <a:ea typeface="微软雅黑"/>
                </a:rPr>
                <a:t>,</a:t>
              </a:r>
              <a:r>
                <a:rPr kumimoji="1" lang="zh-CN" altLang="en-US" sz="1400" dirty="0" smtClean="0">
                  <a:solidFill>
                    <a:schemeClr val="tx1">
                      <a:lumMod val="50000"/>
                      <a:lumOff val="50000"/>
                    </a:schemeClr>
                  </a:solidFill>
                  <a:latin typeface="微软雅黑"/>
                  <a:ea typeface="微软雅黑"/>
                </a:rPr>
                <a:t>业务安全等等</a:t>
              </a:r>
              <a:endParaRPr kumimoji="1" lang="zh-CN" altLang="en-US" sz="1400" dirty="0">
                <a:solidFill>
                  <a:schemeClr val="tx1">
                    <a:lumMod val="50000"/>
                    <a:lumOff val="50000"/>
                  </a:schemeClr>
                </a:solidFill>
                <a:latin typeface="微软雅黑"/>
                <a:ea typeface="微软雅黑"/>
              </a:endParaRPr>
            </a:p>
          </p:txBody>
        </p:sp>
        <p:sp>
          <p:nvSpPr>
            <p:cNvPr id="18" name="矩形 17"/>
            <p:cNvSpPr/>
            <p:nvPr/>
          </p:nvSpPr>
          <p:spPr>
            <a:xfrm>
              <a:off x="7114775" y="5159082"/>
              <a:ext cx="1003092" cy="407076"/>
            </a:xfrm>
            <a:prstGeom prst="rect">
              <a:avLst/>
            </a:prstGeom>
          </p:spPr>
          <p:txBody>
            <a:bodyPr wrap="none">
              <a:spAutoFit/>
            </a:bodyPr>
            <a:lstStyle/>
            <a:p>
              <a:r>
                <a:rPr kumimoji="1" lang="zh-CN" altLang="en-US" sz="2000" dirty="0" smtClean="0">
                  <a:solidFill>
                    <a:srgbClr val="1568C0"/>
                  </a:solidFill>
                  <a:latin typeface="微软雅黑"/>
                  <a:ea typeface="微软雅黑"/>
                  <a:cs typeface="微软雅黑"/>
                </a:rPr>
                <a:t>重要性</a:t>
              </a:r>
              <a:endParaRPr kumimoji="1" lang="en-US" altLang="zh-CN" sz="2000" dirty="0">
                <a:solidFill>
                  <a:srgbClr val="1568C0"/>
                </a:solidFill>
                <a:latin typeface="微软雅黑"/>
                <a:ea typeface="微软雅黑"/>
                <a:cs typeface="微软雅黑"/>
              </a:endParaRPr>
            </a:p>
          </p:txBody>
        </p:sp>
        <p:sp>
          <p:nvSpPr>
            <p:cNvPr id="19" name="文本框 18"/>
            <p:cNvSpPr txBox="1"/>
            <p:nvPr/>
          </p:nvSpPr>
          <p:spPr>
            <a:xfrm>
              <a:off x="7120303" y="5579080"/>
              <a:ext cx="3460924" cy="663846"/>
            </a:xfrm>
            <a:prstGeom prst="rect">
              <a:avLst/>
            </a:prstGeom>
            <a:noFill/>
          </p:spPr>
          <p:txBody>
            <a:bodyPr wrap="square" rtlCol="0">
              <a:spAutoFit/>
            </a:bodyPr>
            <a:lstStyle/>
            <a:p>
              <a:pPr>
                <a:lnSpc>
                  <a:spcPct val="130000"/>
                </a:lnSpc>
              </a:pPr>
              <a:r>
                <a:rPr kumimoji="1" lang="zh-CN" altLang="en-US" sz="1400" dirty="0">
                  <a:solidFill>
                    <a:schemeClr val="tx1">
                      <a:lumMod val="50000"/>
                      <a:lumOff val="50000"/>
                    </a:schemeClr>
                  </a:solidFill>
                  <a:latin typeface="微软雅黑"/>
                  <a:ea typeface="微软雅黑"/>
                </a:rPr>
                <a:t>发现</a:t>
              </a:r>
              <a:r>
                <a:rPr kumimoji="1" lang="zh-CN" altLang="en-US" sz="1400" dirty="0" smtClean="0">
                  <a:solidFill>
                    <a:schemeClr val="tx1">
                      <a:lumMod val="50000"/>
                      <a:lumOff val="50000"/>
                    </a:schemeClr>
                  </a:solidFill>
                  <a:latin typeface="微软雅黑"/>
                  <a:ea typeface="微软雅黑"/>
                </a:rPr>
                <a:t>网站安全短板，完善网站</a:t>
              </a:r>
              <a:r>
                <a:rPr kumimoji="1" lang="en-US" altLang="zh-CN" sz="1400" dirty="0" smtClean="0">
                  <a:solidFill>
                    <a:schemeClr val="tx1">
                      <a:lumMod val="50000"/>
                      <a:lumOff val="50000"/>
                    </a:schemeClr>
                  </a:solidFill>
                  <a:latin typeface="微软雅黑"/>
                  <a:ea typeface="微软雅黑"/>
                </a:rPr>
                <a:t>WAF</a:t>
              </a:r>
              <a:r>
                <a:rPr kumimoji="1" lang="zh-CN" altLang="en-US" sz="1400" dirty="0" smtClean="0">
                  <a:solidFill>
                    <a:schemeClr val="tx1">
                      <a:lumMod val="50000"/>
                      <a:lumOff val="50000"/>
                    </a:schemeClr>
                  </a:solidFill>
                  <a:latin typeface="微软雅黑"/>
                  <a:ea typeface="微软雅黑"/>
                </a:rPr>
                <a:t>等安全机制的起点</a:t>
              </a:r>
              <a:endParaRPr kumimoji="1" lang="zh-CN" altLang="en-US" sz="1400" dirty="0">
                <a:solidFill>
                  <a:schemeClr val="tx1">
                    <a:lumMod val="50000"/>
                    <a:lumOff val="50000"/>
                  </a:schemeClr>
                </a:solidFill>
                <a:latin typeface="微软雅黑"/>
                <a:ea typeface="微软雅黑"/>
              </a:endParaRPr>
            </a:p>
          </p:txBody>
        </p:sp>
      </p:grpSp>
    </p:spTree>
    <p:extLst>
      <p:ext uri="{BB962C8B-B14F-4D97-AF65-F5344CB8AC3E}">
        <p14:creationId xmlns:p14="http://schemas.microsoft.com/office/powerpoint/2010/main" val="1917021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AF36261-5A3C-4FF5-BA75-09E0208BF31D}" type="slidenum">
              <a:rPr lang="zh-CN" altLang="en-US" smtClean="0"/>
              <a:pPr/>
              <a:t>5</a:t>
            </a:fld>
            <a:endParaRPr lang="zh-CN" altLang="en-US"/>
          </a:p>
        </p:txBody>
      </p:sp>
      <p:sp>
        <p:nvSpPr>
          <p:cNvPr id="3" name="文本占位符 2"/>
          <p:cNvSpPr>
            <a:spLocks noGrp="1"/>
          </p:cNvSpPr>
          <p:nvPr>
            <p:ph type="body" sz="quarter" idx="13"/>
          </p:nvPr>
        </p:nvSpPr>
        <p:spPr/>
        <p:txBody>
          <a:bodyPr/>
          <a:lstStyle/>
          <a:p>
            <a:r>
              <a:rPr lang="en-US" altLang="zh-CN" dirty="0"/>
              <a:t>2</a:t>
            </a:r>
            <a:endParaRPr kumimoji="1" lang="zh-CN" altLang="en-US" dirty="0"/>
          </a:p>
        </p:txBody>
      </p:sp>
      <p:sp>
        <p:nvSpPr>
          <p:cNvPr id="4" name="文本占位符 3"/>
          <p:cNvSpPr>
            <a:spLocks noGrp="1"/>
          </p:cNvSpPr>
          <p:nvPr>
            <p:ph type="body" sz="quarter" idx="16"/>
          </p:nvPr>
        </p:nvSpPr>
        <p:spPr>
          <a:xfrm>
            <a:off x="5115680" y="2636218"/>
            <a:ext cx="7323781" cy="714375"/>
          </a:xfrm>
        </p:spPr>
        <p:txBody>
          <a:bodyPr/>
          <a:lstStyle/>
          <a:p>
            <a:r>
              <a:rPr kumimoji="1" lang="zh-CN" altLang="en-US" dirty="0" smtClean="0"/>
              <a:t>常见的异常类型有哪些？</a:t>
            </a:r>
            <a:endParaRPr kumimoji="1" lang="zh-CN" altLang="en-US" dirty="0"/>
          </a:p>
        </p:txBody>
      </p:sp>
    </p:spTree>
    <p:extLst>
      <p:ext uri="{BB962C8B-B14F-4D97-AF65-F5344CB8AC3E}">
        <p14:creationId xmlns:p14="http://schemas.microsoft.com/office/powerpoint/2010/main" val="2184908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异常类型</a:t>
            </a:r>
            <a:r>
              <a:rPr kumimoji="1" lang="en-US" altLang="zh-CN" dirty="0" smtClean="0"/>
              <a:t>1-</a:t>
            </a:r>
            <a:r>
              <a:rPr kumimoji="1" lang="zh-CN" altLang="en-US" dirty="0" smtClean="0"/>
              <a:t>单点异常</a:t>
            </a:r>
            <a:endParaRPr kumimoji="1" lang="zh-CN" altLang="en-US" dirty="0"/>
          </a:p>
        </p:txBody>
      </p:sp>
      <p:sp>
        <p:nvSpPr>
          <p:cNvPr id="4" name="幻灯片编号占位符 3"/>
          <p:cNvSpPr>
            <a:spLocks noGrp="1"/>
          </p:cNvSpPr>
          <p:nvPr>
            <p:ph type="sldNum" sz="quarter" idx="12"/>
          </p:nvPr>
        </p:nvSpPr>
        <p:spPr>
          <a:xfrm>
            <a:off x="9071262" y="7643539"/>
            <a:ext cx="2743200" cy="365125"/>
          </a:xfrm>
        </p:spPr>
        <p:txBody>
          <a:bodyPr/>
          <a:lstStyle/>
          <a:p>
            <a:fld id="{EAF36261-5A3C-4FF5-BA75-09E0208BF31D}" type="slidenum">
              <a:rPr lang="zh-CN" altLang="en-US" smtClean="0"/>
              <a:t>6</a:t>
            </a:fld>
            <a:endParaRPr lang="zh-CN" altLang="en-US"/>
          </a:p>
        </p:txBody>
      </p:sp>
      <p:sp>
        <p:nvSpPr>
          <p:cNvPr id="3" name="TextBox 2"/>
          <p:cNvSpPr txBox="1"/>
          <p:nvPr/>
        </p:nvSpPr>
        <p:spPr>
          <a:xfrm>
            <a:off x="2299580" y="2009869"/>
            <a:ext cx="3241141" cy="3231654"/>
          </a:xfrm>
          <a:prstGeom prst="rect">
            <a:avLst/>
          </a:prstGeom>
          <a:noFill/>
        </p:spPr>
        <p:txBody>
          <a:bodyPr wrap="square" rtlCol="0">
            <a:spAutoFit/>
          </a:bodyPr>
          <a:lstStyle/>
          <a:p>
            <a:r>
              <a:rPr kumimoji="1" lang="zh-CN" altLang="en-US" sz="2600" dirty="0">
                <a:solidFill>
                  <a:srgbClr val="1568C0"/>
                </a:solidFill>
                <a:latin typeface="微软雅黑"/>
                <a:ea typeface="微软雅黑"/>
              </a:rPr>
              <a:t>单点异常</a:t>
            </a:r>
            <a:endParaRPr kumimoji="1" lang="en-US" altLang="zh-CN" sz="2600" dirty="0">
              <a:solidFill>
                <a:srgbClr val="1568C0"/>
              </a:solidFill>
              <a:latin typeface="微软雅黑"/>
              <a:ea typeface="微软雅黑"/>
            </a:endParaRPr>
          </a:p>
          <a:p>
            <a:endParaRPr kumimoji="1" lang="en-US" altLang="zh-CN" sz="1600" b="1" dirty="0">
              <a:solidFill>
                <a:srgbClr val="1568C0"/>
              </a:solidFill>
              <a:latin typeface="微软雅黑"/>
              <a:ea typeface="微软雅黑"/>
            </a:endParaRPr>
          </a:p>
          <a:p>
            <a:r>
              <a:rPr kumimoji="1" lang="zh-CN" altLang="en-US" sz="1600" dirty="0">
                <a:solidFill>
                  <a:schemeClr val="tx1">
                    <a:lumMod val="50000"/>
                    <a:lumOff val="50000"/>
                  </a:schemeClr>
                </a:solidFill>
                <a:latin typeface="微软雅黑"/>
                <a:ea typeface="微软雅黑"/>
              </a:rPr>
              <a:t>单独的数据实例是异常</a:t>
            </a:r>
            <a:r>
              <a:rPr kumimoji="1" lang="zh-CN" altLang="en-US" sz="1600" dirty="0" smtClean="0">
                <a:solidFill>
                  <a:schemeClr val="tx1">
                    <a:lumMod val="50000"/>
                    <a:lumOff val="50000"/>
                  </a:schemeClr>
                </a:solidFill>
                <a:latin typeface="微软雅黑"/>
                <a:ea typeface="微软雅黑"/>
              </a:rPr>
              <a:t>的</a:t>
            </a:r>
            <a:endParaRPr kumimoji="1" lang="en-US" altLang="zh-CN" sz="1600" dirty="0" smtClean="0">
              <a:solidFill>
                <a:schemeClr val="tx1">
                  <a:lumMod val="50000"/>
                  <a:lumOff val="50000"/>
                </a:schemeClr>
              </a:solidFill>
              <a:latin typeface="微软雅黑"/>
              <a:ea typeface="微软雅黑"/>
            </a:endParaRPr>
          </a:p>
          <a:p>
            <a:endParaRPr kumimoji="1" lang="en-US" altLang="zh-CN" sz="1600" dirty="0">
              <a:solidFill>
                <a:schemeClr val="tx1">
                  <a:lumMod val="50000"/>
                  <a:lumOff val="50000"/>
                </a:schemeClr>
              </a:solidFill>
              <a:latin typeface="微软雅黑"/>
              <a:ea typeface="微软雅黑"/>
            </a:endParaRPr>
          </a:p>
          <a:p>
            <a:endParaRPr kumimoji="1" lang="en-US" altLang="zh-CN" sz="1600" dirty="0" smtClean="0">
              <a:solidFill>
                <a:schemeClr val="tx1">
                  <a:lumMod val="50000"/>
                  <a:lumOff val="50000"/>
                </a:schemeClr>
              </a:solidFill>
              <a:latin typeface="微软雅黑"/>
              <a:ea typeface="微软雅黑"/>
            </a:endParaRPr>
          </a:p>
          <a:p>
            <a:endParaRPr kumimoji="1" lang="en-US" altLang="zh-CN" sz="1600" dirty="0" smtClean="0">
              <a:solidFill>
                <a:schemeClr val="tx1">
                  <a:lumMod val="50000"/>
                  <a:lumOff val="50000"/>
                </a:schemeClr>
              </a:solidFill>
              <a:latin typeface="微软雅黑"/>
              <a:ea typeface="微软雅黑"/>
            </a:endParaRPr>
          </a:p>
          <a:p>
            <a:endParaRPr kumimoji="1" lang="en-US" altLang="zh-CN" sz="1600" dirty="0">
              <a:solidFill>
                <a:schemeClr val="tx1">
                  <a:lumMod val="50000"/>
                  <a:lumOff val="50000"/>
                </a:schemeClr>
              </a:solidFill>
              <a:latin typeface="微软雅黑"/>
              <a:ea typeface="微软雅黑"/>
            </a:endParaRPr>
          </a:p>
          <a:p>
            <a:endParaRPr kumimoji="1" lang="en-US" altLang="zh-CN" sz="1600" dirty="0" smtClean="0">
              <a:solidFill>
                <a:schemeClr val="tx1">
                  <a:lumMod val="50000"/>
                  <a:lumOff val="50000"/>
                </a:schemeClr>
              </a:solidFill>
              <a:latin typeface="微软雅黑"/>
              <a:ea typeface="微软雅黑"/>
            </a:endParaRPr>
          </a:p>
          <a:p>
            <a:endParaRPr kumimoji="1" lang="en-US" altLang="zh-CN" sz="1600" dirty="0">
              <a:solidFill>
                <a:schemeClr val="tx1">
                  <a:lumMod val="50000"/>
                  <a:lumOff val="50000"/>
                </a:schemeClr>
              </a:solidFill>
              <a:latin typeface="微软雅黑"/>
              <a:ea typeface="微软雅黑"/>
            </a:endParaRPr>
          </a:p>
          <a:p>
            <a:endParaRPr kumimoji="1" lang="zh-CN" altLang="en-US" sz="1600" dirty="0">
              <a:solidFill>
                <a:schemeClr val="tx1">
                  <a:lumMod val="50000"/>
                  <a:lumOff val="50000"/>
                </a:schemeClr>
              </a:solidFill>
              <a:latin typeface="微软雅黑"/>
              <a:ea typeface="微软雅黑"/>
            </a:endParaRPr>
          </a:p>
          <a:p>
            <a:endParaRPr kumimoji="1" lang="zh-CN" altLang="en-US" sz="1600" dirty="0">
              <a:solidFill>
                <a:schemeClr val="tx1">
                  <a:lumMod val="50000"/>
                  <a:lumOff val="50000"/>
                </a:schemeClr>
              </a:solidFill>
              <a:latin typeface="微软雅黑"/>
              <a:ea typeface="微软雅黑"/>
            </a:endParaRPr>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8308" y="2096669"/>
            <a:ext cx="3581117" cy="3235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884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异常类型</a:t>
            </a:r>
            <a:r>
              <a:rPr kumimoji="1" lang="en-US" altLang="zh-CN" dirty="0" smtClean="0"/>
              <a:t>2-</a:t>
            </a:r>
            <a:r>
              <a:rPr kumimoji="1" lang="zh-CN" altLang="en-US" dirty="0" smtClean="0"/>
              <a:t>上下文异常</a:t>
            </a:r>
            <a:endParaRPr kumimoji="1" lang="zh-CN" altLang="en-US" dirty="0"/>
          </a:p>
        </p:txBody>
      </p:sp>
      <p:sp>
        <p:nvSpPr>
          <p:cNvPr id="4" name="幻灯片编号占位符 3"/>
          <p:cNvSpPr>
            <a:spLocks noGrp="1"/>
          </p:cNvSpPr>
          <p:nvPr>
            <p:ph type="sldNum" sz="quarter" idx="12"/>
          </p:nvPr>
        </p:nvSpPr>
        <p:spPr>
          <a:xfrm>
            <a:off x="9071262" y="7643539"/>
            <a:ext cx="2743200" cy="365125"/>
          </a:xfrm>
        </p:spPr>
        <p:txBody>
          <a:bodyPr/>
          <a:lstStyle/>
          <a:p>
            <a:fld id="{EAF36261-5A3C-4FF5-BA75-09E0208BF31D}" type="slidenum">
              <a:rPr lang="zh-CN" altLang="en-US" smtClean="0"/>
              <a:t>7</a:t>
            </a:fld>
            <a:endParaRPr lang="zh-CN" altLang="en-US"/>
          </a:p>
        </p:txBody>
      </p:sp>
      <p:sp>
        <p:nvSpPr>
          <p:cNvPr id="3" name="TextBox 2"/>
          <p:cNvSpPr txBox="1"/>
          <p:nvPr/>
        </p:nvSpPr>
        <p:spPr>
          <a:xfrm>
            <a:off x="2299580" y="2009869"/>
            <a:ext cx="3241141" cy="4216539"/>
          </a:xfrm>
          <a:prstGeom prst="rect">
            <a:avLst/>
          </a:prstGeom>
          <a:noFill/>
        </p:spPr>
        <p:txBody>
          <a:bodyPr wrap="square" rtlCol="0">
            <a:spAutoFit/>
          </a:bodyPr>
          <a:lstStyle/>
          <a:p>
            <a:r>
              <a:rPr kumimoji="1" lang="zh-CN" altLang="en-US" sz="2600" dirty="0" smtClean="0">
                <a:solidFill>
                  <a:srgbClr val="1568C0"/>
                </a:solidFill>
                <a:latin typeface="微软雅黑"/>
                <a:ea typeface="微软雅黑"/>
              </a:rPr>
              <a:t>上下文异常</a:t>
            </a:r>
            <a:endParaRPr kumimoji="1" lang="en-US" altLang="zh-CN" sz="2600" dirty="0">
              <a:solidFill>
                <a:srgbClr val="1568C0"/>
              </a:solidFill>
              <a:latin typeface="微软雅黑"/>
              <a:ea typeface="微软雅黑"/>
            </a:endParaRPr>
          </a:p>
          <a:p>
            <a:endParaRPr kumimoji="1" lang="en-US" altLang="zh-CN" sz="1600" dirty="0">
              <a:solidFill>
                <a:srgbClr val="1568C0"/>
              </a:solidFill>
              <a:latin typeface="微软雅黑"/>
              <a:ea typeface="微软雅黑"/>
            </a:endParaRPr>
          </a:p>
          <a:p>
            <a:pPr marL="285750" indent="-285750">
              <a:buFont typeface="Arial" pitchFamily="34" charset="0"/>
              <a:buChar char="•"/>
            </a:pPr>
            <a:r>
              <a:rPr kumimoji="1" lang="zh-CN" altLang="en-US" sz="1600" dirty="0">
                <a:solidFill>
                  <a:schemeClr val="tx1">
                    <a:lumMod val="50000"/>
                    <a:lumOff val="50000"/>
                  </a:schemeClr>
                </a:solidFill>
                <a:latin typeface="微软雅黑"/>
                <a:ea typeface="微软雅黑"/>
              </a:rPr>
              <a:t>在一个上下文中单独</a:t>
            </a:r>
            <a:r>
              <a:rPr kumimoji="1" lang="zh-CN" altLang="en-US" sz="1600" dirty="0" smtClean="0">
                <a:solidFill>
                  <a:schemeClr val="tx1">
                    <a:lumMod val="50000"/>
                    <a:lumOff val="50000"/>
                  </a:schemeClr>
                </a:solidFill>
                <a:latin typeface="微软雅黑"/>
                <a:ea typeface="微软雅黑"/>
              </a:rPr>
              <a:t>的或连续几个数据</a:t>
            </a:r>
            <a:r>
              <a:rPr kumimoji="1" lang="zh-CN" altLang="en-US" sz="1600" dirty="0">
                <a:solidFill>
                  <a:schemeClr val="tx1">
                    <a:lumMod val="50000"/>
                    <a:lumOff val="50000"/>
                  </a:schemeClr>
                </a:solidFill>
                <a:latin typeface="微软雅黑"/>
                <a:ea typeface="微软雅黑"/>
              </a:rPr>
              <a:t>实例是异常的</a:t>
            </a:r>
          </a:p>
          <a:p>
            <a:pPr marL="285750" indent="-285750">
              <a:buFont typeface="Arial" pitchFamily="34" charset="0"/>
              <a:buChar char="•"/>
            </a:pPr>
            <a:r>
              <a:rPr kumimoji="1" lang="zh-CN" altLang="en-US" sz="1600" dirty="0">
                <a:solidFill>
                  <a:schemeClr val="tx1">
                    <a:lumMod val="50000"/>
                    <a:lumOff val="50000"/>
                  </a:schemeClr>
                </a:solidFill>
                <a:latin typeface="微软雅黑"/>
                <a:ea typeface="微软雅黑"/>
              </a:rPr>
              <a:t>需要一个上下文的</a:t>
            </a:r>
            <a:r>
              <a:rPr kumimoji="1" lang="zh-CN" altLang="en-US" sz="1600" dirty="0" smtClean="0">
                <a:solidFill>
                  <a:schemeClr val="tx1">
                    <a:lumMod val="50000"/>
                    <a:lumOff val="50000"/>
                  </a:schemeClr>
                </a:solidFill>
                <a:latin typeface="微软雅黑"/>
                <a:ea typeface="微软雅黑"/>
              </a:rPr>
              <a:t>概念</a:t>
            </a:r>
            <a:endParaRPr kumimoji="1" lang="en-US" altLang="zh-CN" sz="1600" dirty="0" smtClean="0">
              <a:solidFill>
                <a:schemeClr val="tx1">
                  <a:lumMod val="50000"/>
                  <a:lumOff val="50000"/>
                </a:schemeClr>
              </a:solidFill>
              <a:latin typeface="微软雅黑"/>
              <a:ea typeface="微软雅黑"/>
            </a:endParaRPr>
          </a:p>
          <a:p>
            <a:pPr marL="285750" indent="-285750">
              <a:buFont typeface="Arial" pitchFamily="34" charset="0"/>
              <a:buChar char="•"/>
            </a:pPr>
            <a:endParaRPr kumimoji="1" lang="en-US" altLang="zh-CN" sz="1600" dirty="0">
              <a:solidFill>
                <a:schemeClr val="tx1">
                  <a:lumMod val="50000"/>
                  <a:lumOff val="50000"/>
                </a:schemeClr>
              </a:solidFill>
              <a:latin typeface="微软雅黑"/>
              <a:ea typeface="微软雅黑"/>
            </a:endParaRPr>
          </a:p>
          <a:p>
            <a:pPr marL="285750" indent="-285750">
              <a:buFont typeface="Arial" pitchFamily="34" charset="0"/>
              <a:buChar char="•"/>
            </a:pPr>
            <a:endParaRPr kumimoji="1" lang="en-US" altLang="zh-CN" sz="1600" dirty="0" smtClean="0">
              <a:solidFill>
                <a:schemeClr val="tx1">
                  <a:lumMod val="50000"/>
                  <a:lumOff val="50000"/>
                </a:schemeClr>
              </a:solidFill>
              <a:latin typeface="微软雅黑"/>
              <a:ea typeface="微软雅黑"/>
            </a:endParaRPr>
          </a:p>
          <a:p>
            <a:pPr marL="285750" indent="-285750">
              <a:buFont typeface="Arial" pitchFamily="34" charset="0"/>
              <a:buChar char="•"/>
            </a:pPr>
            <a:endParaRPr kumimoji="1" lang="en-US" altLang="zh-CN" sz="1600" dirty="0" smtClean="0">
              <a:solidFill>
                <a:schemeClr val="tx1">
                  <a:lumMod val="50000"/>
                  <a:lumOff val="50000"/>
                </a:schemeClr>
              </a:solidFill>
              <a:latin typeface="微软雅黑"/>
              <a:ea typeface="微软雅黑"/>
            </a:endParaRPr>
          </a:p>
          <a:p>
            <a:pPr marL="285750" indent="-285750">
              <a:buFont typeface="Arial" pitchFamily="34" charset="0"/>
              <a:buChar char="•"/>
            </a:pPr>
            <a:endParaRPr kumimoji="1" lang="en-US" altLang="zh-CN" sz="1600" dirty="0">
              <a:solidFill>
                <a:schemeClr val="tx1">
                  <a:lumMod val="50000"/>
                  <a:lumOff val="50000"/>
                </a:schemeClr>
              </a:solidFill>
              <a:latin typeface="微软雅黑"/>
              <a:ea typeface="微软雅黑"/>
            </a:endParaRPr>
          </a:p>
          <a:p>
            <a:pPr marL="285750" indent="-285750">
              <a:buFont typeface="Arial" pitchFamily="34" charset="0"/>
              <a:buChar char="•"/>
            </a:pPr>
            <a:endParaRPr kumimoji="1" lang="en-US" altLang="zh-CN" sz="1600" dirty="0" smtClean="0">
              <a:solidFill>
                <a:schemeClr val="tx1">
                  <a:lumMod val="50000"/>
                  <a:lumOff val="50000"/>
                </a:schemeClr>
              </a:solidFill>
              <a:latin typeface="微软雅黑"/>
              <a:ea typeface="微软雅黑"/>
            </a:endParaRPr>
          </a:p>
          <a:p>
            <a:pPr marL="285750" indent="-285750">
              <a:buFont typeface="Arial" pitchFamily="34" charset="0"/>
              <a:buChar char="•"/>
            </a:pPr>
            <a:r>
              <a:rPr kumimoji="1" lang="zh-CN" altLang="en-US" sz="1600" dirty="0" smtClean="0">
                <a:solidFill>
                  <a:schemeClr val="tx1">
                    <a:lumMod val="50000"/>
                    <a:lumOff val="50000"/>
                  </a:schemeClr>
                </a:solidFill>
                <a:latin typeface="微软雅黑"/>
                <a:ea typeface="微软雅黑"/>
              </a:rPr>
              <a:t>比如平行权限</a:t>
            </a:r>
            <a:endParaRPr kumimoji="1" lang="en-US" altLang="zh-CN" sz="1600" dirty="0">
              <a:solidFill>
                <a:schemeClr val="tx1">
                  <a:lumMod val="50000"/>
                  <a:lumOff val="50000"/>
                </a:schemeClr>
              </a:solidFill>
              <a:latin typeface="微软雅黑"/>
              <a:ea typeface="微软雅黑"/>
            </a:endParaRPr>
          </a:p>
          <a:p>
            <a:endParaRPr kumimoji="1" lang="en-US" altLang="zh-CN" sz="1600" dirty="0" smtClean="0">
              <a:solidFill>
                <a:schemeClr val="tx1">
                  <a:lumMod val="50000"/>
                  <a:lumOff val="50000"/>
                </a:schemeClr>
              </a:solidFill>
              <a:latin typeface="微软雅黑"/>
              <a:ea typeface="微软雅黑"/>
            </a:endParaRPr>
          </a:p>
          <a:p>
            <a:endParaRPr kumimoji="1" lang="en-US" altLang="zh-CN" sz="1600" dirty="0">
              <a:solidFill>
                <a:schemeClr val="tx1">
                  <a:lumMod val="50000"/>
                  <a:lumOff val="50000"/>
                </a:schemeClr>
              </a:solidFill>
              <a:latin typeface="微软雅黑"/>
              <a:ea typeface="微软雅黑"/>
            </a:endParaRPr>
          </a:p>
          <a:p>
            <a:endParaRPr kumimoji="1" lang="zh-CN" altLang="en-US" sz="1600" dirty="0">
              <a:solidFill>
                <a:schemeClr val="tx1">
                  <a:lumMod val="50000"/>
                  <a:lumOff val="50000"/>
                </a:schemeClr>
              </a:solidFill>
              <a:latin typeface="微软雅黑"/>
              <a:ea typeface="微软雅黑"/>
            </a:endParaRPr>
          </a:p>
          <a:p>
            <a:endParaRPr kumimoji="1" lang="zh-CN" altLang="en-US" sz="1600" dirty="0">
              <a:solidFill>
                <a:schemeClr val="tx1">
                  <a:lumMod val="50000"/>
                  <a:lumOff val="50000"/>
                </a:schemeClr>
              </a:solidFill>
              <a:latin typeface="微软雅黑"/>
              <a:ea typeface="微软雅黑"/>
            </a:endParaRPr>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6620" y="3087325"/>
            <a:ext cx="6117670" cy="2009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3987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异常类型</a:t>
            </a:r>
            <a:r>
              <a:rPr kumimoji="1" lang="en-US" altLang="zh-CN" dirty="0" smtClean="0"/>
              <a:t>3-</a:t>
            </a:r>
            <a:r>
              <a:rPr kumimoji="1" lang="zh-CN" altLang="en-US" dirty="0" smtClean="0"/>
              <a:t>集体异常</a:t>
            </a:r>
            <a:endParaRPr kumimoji="1" lang="zh-CN" altLang="en-US" dirty="0"/>
          </a:p>
        </p:txBody>
      </p:sp>
      <p:sp>
        <p:nvSpPr>
          <p:cNvPr id="4" name="幻灯片编号占位符 3"/>
          <p:cNvSpPr>
            <a:spLocks noGrp="1"/>
          </p:cNvSpPr>
          <p:nvPr>
            <p:ph type="sldNum" sz="quarter" idx="12"/>
          </p:nvPr>
        </p:nvSpPr>
        <p:spPr>
          <a:xfrm>
            <a:off x="9071262" y="7643539"/>
            <a:ext cx="2743200" cy="365125"/>
          </a:xfrm>
        </p:spPr>
        <p:txBody>
          <a:bodyPr/>
          <a:lstStyle/>
          <a:p>
            <a:fld id="{EAF36261-5A3C-4FF5-BA75-09E0208BF31D}" type="slidenum">
              <a:rPr lang="zh-CN" altLang="en-US" smtClean="0"/>
              <a:t>8</a:t>
            </a:fld>
            <a:endParaRPr lang="zh-CN" altLang="en-US"/>
          </a:p>
        </p:txBody>
      </p:sp>
      <p:sp>
        <p:nvSpPr>
          <p:cNvPr id="3" name="TextBox 2"/>
          <p:cNvSpPr txBox="1"/>
          <p:nvPr/>
        </p:nvSpPr>
        <p:spPr>
          <a:xfrm>
            <a:off x="2399168" y="2009869"/>
            <a:ext cx="3241141" cy="3447098"/>
          </a:xfrm>
          <a:prstGeom prst="rect">
            <a:avLst/>
          </a:prstGeom>
          <a:noFill/>
        </p:spPr>
        <p:txBody>
          <a:bodyPr wrap="square" rtlCol="0">
            <a:spAutoFit/>
          </a:bodyPr>
          <a:lstStyle/>
          <a:p>
            <a:r>
              <a:rPr kumimoji="1" lang="zh-CN" altLang="en-US" sz="2600" dirty="0" smtClean="0">
                <a:solidFill>
                  <a:srgbClr val="1568C0"/>
                </a:solidFill>
                <a:latin typeface="微软雅黑"/>
                <a:ea typeface="微软雅黑"/>
              </a:rPr>
              <a:t>集体异常</a:t>
            </a:r>
            <a:endParaRPr kumimoji="1" lang="en-US" altLang="zh-CN" sz="2600" dirty="0" smtClean="0">
              <a:solidFill>
                <a:srgbClr val="1568C0"/>
              </a:solidFill>
              <a:latin typeface="微软雅黑"/>
              <a:ea typeface="微软雅黑"/>
            </a:endParaRPr>
          </a:p>
          <a:p>
            <a:endParaRPr kumimoji="1" lang="en-US" altLang="zh-CN" sz="1600" dirty="0" smtClean="0">
              <a:solidFill>
                <a:schemeClr val="tx1">
                  <a:lumMod val="50000"/>
                  <a:lumOff val="50000"/>
                </a:schemeClr>
              </a:solidFill>
              <a:latin typeface="微软雅黑"/>
              <a:ea typeface="微软雅黑"/>
            </a:endParaRPr>
          </a:p>
          <a:p>
            <a:r>
              <a:rPr kumimoji="1" lang="zh-CN" altLang="en-US" sz="1600" dirty="0" smtClean="0">
                <a:solidFill>
                  <a:schemeClr val="tx1">
                    <a:lumMod val="50000"/>
                    <a:lumOff val="50000"/>
                  </a:schemeClr>
                </a:solidFill>
                <a:latin typeface="微软雅黑"/>
                <a:ea typeface="微软雅黑"/>
              </a:rPr>
              <a:t>相关</a:t>
            </a:r>
            <a:r>
              <a:rPr kumimoji="1" lang="zh-CN" altLang="en-US" sz="1600" dirty="0">
                <a:solidFill>
                  <a:schemeClr val="tx1">
                    <a:lumMod val="50000"/>
                    <a:lumOff val="50000"/>
                  </a:schemeClr>
                </a:solidFill>
                <a:latin typeface="微软雅黑"/>
                <a:ea typeface="微软雅黑"/>
              </a:rPr>
              <a:t>数据实例的集体是异常的</a:t>
            </a:r>
          </a:p>
          <a:p>
            <a:r>
              <a:rPr kumimoji="1" lang="zh-CN" altLang="en-US" sz="1600" dirty="0">
                <a:solidFill>
                  <a:schemeClr val="tx1">
                    <a:lumMod val="50000"/>
                    <a:lumOff val="50000"/>
                  </a:schemeClr>
                </a:solidFill>
                <a:latin typeface="微软雅黑"/>
                <a:ea typeface="微软雅黑"/>
              </a:rPr>
              <a:t>在数据实例间需要一个</a:t>
            </a:r>
            <a:r>
              <a:rPr kumimoji="1" lang="zh-CN" altLang="en-US" sz="1600" dirty="0" smtClean="0">
                <a:solidFill>
                  <a:schemeClr val="tx1">
                    <a:lumMod val="50000"/>
                    <a:lumOff val="50000"/>
                  </a:schemeClr>
                </a:solidFill>
                <a:latin typeface="微软雅黑"/>
                <a:ea typeface="微软雅黑"/>
              </a:rPr>
              <a:t>关系</a:t>
            </a:r>
            <a:endParaRPr kumimoji="1" lang="en-US" altLang="zh-CN" sz="1600" dirty="0" smtClean="0">
              <a:solidFill>
                <a:schemeClr val="tx1">
                  <a:lumMod val="50000"/>
                  <a:lumOff val="50000"/>
                </a:schemeClr>
              </a:solidFill>
              <a:latin typeface="微软雅黑"/>
              <a:ea typeface="微软雅黑"/>
            </a:endParaRPr>
          </a:p>
          <a:p>
            <a:r>
              <a:rPr kumimoji="1" lang="zh-CN" altLang="en-US" sz="1600" dirty="0" smtClean="0">
                <a:solidFill>
                  <a:schemeClr val="tx1">
                    <a:lumMod val="50000"/>
                    <a:lumOff val="50000"/>
                  </a:schemeClr>
                </a:solidFill>
                <a:latin typeface="微软雅黑"/>
                <a:ea typeface="微软雅黑"/>
              </a:rPr>
              <a:t>常见的：</a:t>
            </a:r>
            <a:endParaRPr kumimoji="1" lang="zh-CN" altLang="en-US" sz="1600" dirty="0">
              <a:solidFill>
                <a:schemeClr val="tx1">
                  <a:lumMod val="50000"/>
                  <a:lumOff val="50000"/>
                </a:schemeClr>
              </a:solidFill>
              <a:latin typeface="微软雅黑"/>
              <a:ea typeface="微软雅黑"/>
            </a:endParaRPr>
          </a:p>
          <a:p>
            <a:r>
              <a:rPr kumimoji="1" lang="en-US" altLang="zh-CN" sz="1600" dirty="0">
                <a:solidFill>
                  <a:schemeClr val="tx1">
                    <a:lumMod val="50000"/>
                    <a:lumOff val="50000"/>
                  </a:schemeClr>
                </a:solidFill>
                <a:latin typeface="微软雅黑"/>
                <a:ea typeface="微软雅黑"/>
              </a:rPr>
              <a:t>-</a:t>
            </a:r>
            <a:r>
              <a:rPr kumimoji="1" lang="zh-CN" altLang="en-US" sz="1600" dirty="0">
                <a:solidFill>
                  <a:schemeClr val="tx1">
                    <a:lumMod val="50000"/>
                    <a:lumOff val="50000"/>
                  </a:schemeClr>
                </a:solidFill>
                <a:latin typeface="微软雅黑"/>
                <a:ea typeface="微软雅黑"/>
              </a:rPr>
              <a:t>有序数据</a:t>
            </a:r>
          </a:p>
          <a:p>
            <a:endParaRPr kumimoji="1" lang="zh-CN" altLang="en-US" sz="1600" dirty="0">
              <a:solidFill>
                <a:schemeClr val="tx1">
                  <a:lumMod val="50000"/>
                  <a:lumOff val="50000"/>
                </a:schemeClr>
              </a:solidFill>
              <a:latin typeface="微软雅黑"/>
              <a:ea typeface="微软雅黑"/>
            </a:endParaRPr>
          </a:p>
          <a:p>
            <a:r>
              <a:rPr kumimoji="1" lang="en-US" altLang="zh-CN" sz="1600" dirty="0">
                <a:solidFill>
                  <a:schemeClr val="tx1">
                    <a:lumMod val="50000"/>
                    <a:lumOff val="50000"/>
                  </a:schemeClr>
                </a:solidFill>
                <a:latin typeface="微软雅黑"/>
                <a:ea typeface="微软雅黑"/>
              </a:rPr>
              <a:t>-</a:t>
            </a:r>
            <a:r>
              <a:rPr kumimoji="1" lang="zh-CN" altLang="en-US" sz="1600" dirty="0">
                <a:solidFill>
                  <a:schemeClr val="tx1">
                    <a:lumMod val="50000"/>
                    <a:lumOff val="50000"/>
                  </a:schemeClr>
                </a:solidFill>
                <a:latin typeface="微软雅黑"/>
                <a:ea typeface="微软雅黑"/>
              </a:rPr>
              <a:t>空间数据</a:t>
            </a:r>
          </a:p>
          <a:p>
            <a:endParaRPr kumimoji="1" lang="zh-CN" altLang="en-US" sz="1600" dirty="0">
              <a:solidFill>
                <a:schemeClr val="tx1">
                  <a:lumMod val="50000"/>
                  <a:lumOff val="50000"/>
                </a:schemeClr>
              </a:solidFill>
              <a:latin typeface="微软雅黑"/>
              <a:ea typeface="微软雅黑"/>
            </a:endParaRPr>
          </a:p>
          <a:p>
            <a:r>
              <a:rPr kumimoji="1" lang="en-US" altLang="zh-CN" sz="1600" dirty="0">
                <a:solidFill>
                  <a:schemeClr val="tx1">
                    <a:lumMod val="50000"/>
                    <a:lumOff val="50000"/>
                  </a:schemeClr>
                </a:solidFill>
                <a:latin typeface="微软雅黑"/>
                <a:ea typeface="微软雅黑"/>
              </a:rPr>
              <a:t>-</a:t>
            </a:r>
            <a:r>
              <a:rPr kumimoji="1" lang="zh-CN" altLang="en-US" sz="1600" dirty="0">
                <a:solidFill>
                  <a:schemeClr val="tx1">
                    <a:lumMod val="50000"/>
                    <a:lumOff val="50000"/>
                  </a:schemeClr>
                </a:solidFill>
                <a:latin typeface="微软雅黑"/>
                <a:ea typeface="微软雅黑"/>
              </a:rPr>
              <a:t>图数据</a:t>
            </a:r>
          </a:p>
          <a:p>
            <a:endParaRPr kumimoji="1" lang="zh-CN" altLang="en-US" sz="1600" dirty="0">
              <a:solidFill>
                <a:schemeClr val="tx1">
                  <a:lumMod val="50000"/>
                  <a:lumOff val="50000"/>
                </a:schemeClr>
              </a:solidFill>
              <a:latin typeface="微软雅黑"/>
              <a:ea typeface="微软雅黑"/>
            </a:endParaRPr>
          </a:p>
          <a:p>
            <a:r>
              <a:rPr kumimoji="1" lang="zh-CN" altLang="en-US" sz="1600" dirty="0">
                <a:solidFill>
                  <a:schemeClr val="tx1">
                    <a:lumMod val="50000"/>
                    <a:lumOff val="50000"/>
                  </a:schemeClr>
                </a:solidFill>
                <a:latin typeface="微软雅黑"/>
                <a:ea typeface="微软雅黑"/>
              </a:rPr>
              <a:t>在一个集体异常中单独的实例，从它们自己看来并不是异常的</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2884234"/>
            <a:ext cx="5587137" cy="1895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72846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AF36261-5A3C-4FF5-BA75-09E0208BF31D}" type="slidenum">
              <a:rPr lang="zh-CN" altLang="en-US" smtClean="0"/>
              <a:pPr/>
              <a:t>9</a:t>
            </a:fld>
            <a:endParaRPr lang="zh-CN" altLang="en-US"/>
          </a:p>
        </p:txBody>
      </p:sp>
      <p:sp>
        <p:nvSpPr>
          <p:cNvPr id="3" name="文本占位符 2"/>
          <p:cNvSpPr>
            <a:spLocks noGrp="1"/>
          </p:cNvSpPr>
          <p:nvPr>
            <p:ph type="body" sz="quarter" idx="13"/>
          </p:nvPr>
        </p:nvSpPr>
        <p:spPr/>
        <p:txBody>
          <a:bodyPr/>
          <a:lstStyle/>
          <a:p>
            <a:r>
              <a:rPr lang="en-US" altLang="zh-CN" dirty="0" smtClean="0"/>
              <a:t>3</a:t>
            </a:r>
            <a:endParaRPr kumimoji="1" lang="zh-CN" altLang="en-US" dirty="0"/>
          </a:p>
        </p:txBody>
      </p:sp>
      <p:sp>
        <p:nvSpPr>
          <p:cNvPr id="4" name="文本占位符 3"/>
          <p:cNvSpPr>
            <a:spLocks noGrp="1"/>
          </p:cNvSpPr>
          <p:nvPr>
            <p:ph type="body" sz="quarter" idx="16"/>
          </p:nvPr>
        </p:nvSpPr>
        <p:spPr>
          <a:xfrm>
            <a:off x="5115680" y="2636218"/>
            <a:ext cx="7323781" cy="714375"/>
          </a:xfrm>
        </p:spPr>
        <p:txBody>
          <a:bodyPr/>
          <a:lstStyle/>
          <a:p>
            <a:r>
              <a:rPr kumimoji="1" lang="zh-CN" altLang="en-US" dirty="0" smtClean="0"/>
              <a:t>异常挖掘方法</a:t>
            </a:r>
            <a:endParaRPr kumimoji="1" lang="zh-CN" altLang="en-US" dirty="0"/>
          </a:p>
        </p:txBody>
      </p:sp>
    </p:spTree>
    <p:extLst>
      <p:ext uri="{BB962C8B-B14F-4D97-AF65-F5344CB8AC3E}">
        <p14:creationId xmlns:p14="http://schemas.microsoft.com/office/powerpoint/2010/main" val="2657963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77758</TotalTime>
  <Words>823</Words>
  <Application>Microsoft Office PowerPoint</Application>
  <PresentationFormat>自定义</PresentationFormat>
  <Paragraphs>146</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大浪淘沙-海量web日志异常挖掘</vt:lpstr>
      <vt:lpstr>目录</vt:lpstr>
      <vt:lpstr>PowerPoint 演示文稿</vt:lpstr>
      <vt:lpstr>什么是海量web日志异常挖掘</vt:lpstr>
      <vt:lpstr>PowerPoint 演示文稿</vt:lpstr>
      <vt:lpstr>异常类型1-单点异常</vt:lpstr>
      <vt:lpstr>异常类型2-上下文异常</vt:lpstr>
      <vt:lpstr>异常类型3-集体异常</vt:lpstr>
      <vt:lpstr>PowerPoint 演示文稿</vt:lpstr>
      <vt:lpstr>异常挖掘方法1-基于经验特征挖掘</vt:lpstr>
      <vt:lpstr>异常挖掘方法2-基于外部数据关联挖掘</vt:lpstr>
      <vt:lpstr>异常挖掘方法3-基于内部数据关联挖掘</vt:lpstr>
      <vt:lpstr>异常挖掘方法4-基于数据统计挖掘</vt:lpstr>
      <vt:lpstr>异常挖掘方法5-基于WAF规则的异常挖掘</vt:lpstr>
      <vt:lpstr>异常挖掘方法6-基于网站画像的异常挖掘</vt:lpstr>
      <vt:lpstr>PowerPoint 演示文稿</vt:lpstr>
      <vt:lpstr>我们发现了什么</vt:lpstr>
      <vt:lpstr>案例1-从异常日志到0Day</vt:lpstr>
      <vt:lpstr>案例2-请不要录音</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知道创宇公司</dc:title>
  <dc:creator>test</dc:creator>
  <cp:lastModifiedBy>Windows 用户</cp:lastModifiedBy>
  <cp:revision>1489</cp:revision>
  <dcterms:created xsi:type="dcterms:W3CDTF">2014-12-23T06:30:23Z</dcterms:created>
  <dcterms:modified xsi:type="dcterms:W3CDTF">2016-10-28T02:42:40Z</dcterms:modified>
</cp:coreProperties>
</file>