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40"/>
  </p:notesMasterIdLst>
  <p:handoutMasterIdLst>
    <p:handoutMasterId r:id="rId41"/>
  </p:handoutMasterIdLst>
  <p:sldIdLst>
    <p:sldId id="274" r:id="rId2"/>
    <p:sldId id="276" r:id="rId3"/>
    <p:sldId id="289" r:id="rId4"/>
    <p:sldId id="286" r:id="rId5"/>
    <p:sldId id="307" r:id="rId6"/>
    <p:sldId id="340" r:id="rId7"/>
    <p:sldId id="284" r:id="rId8"/>
    <p:sldId id="308" r:id="rId9"/>
    <p:sldId id="309" r:id="rId10"/>
    <p:sldId id="310" r:id="rId11"/>
    <p:sldId id="312" r:id="rId12"/>
    <p:sldId id="320" r:id="rId13"/>
    <p:sldId id="335" r:id="rId14"/>
    <p:sldId id="332" r:id="rId15"/>
    <p:sldId id="333" r:id="rId16"/>
    <p:sldId id="336" r:id="rId17"/>
    <p:sldId id="313" r:id="rId18"/>
    <p:sldId id="327" r:id="rId19"/>
    <p:sldId id="314" r:id="rId20"/>
    <p:sldId id="315" r:id="rId21"/>
    <p:sldId id="330" r:id="rId22"/>
    <p:sldId id="334" r:id="rId23"/>
    <p:sldId id="316" r:id="rId24"/>
    <p:sldId id="317" r:id="rId25"/>
    <p:sldId id="328" r:id="rId26"/>
    <p:sldId id="318" r:id="rId27"/>
    <p:sldId id="322" r:id="rId28"/>
    <p:sldId id="326" r:id="rId29"/>
    <p:sldId id="337" r:id="rId30"/>
    <p:sldId id="339" r:id="rId31"/>
    <p:sldId id="338" r:id="rId32"/>
    <p:sldId id="341" r:id="rId33"/>
    <p:sldId id="299" r:id="rId34"/>
    <p:sldId id="311" r:id="rId35"/>
    <p:sldId id="331" r:id="rId36"/>
    <p:sldId id="324" r:id="rId37"/>
    <p:sldId id="323" r:id="rId38"/>
    <p:sldId id="325" r:id="rId3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15" autoAdjust="0"/>
    <p:restoredTop sz="74587" autoAdjust="0"/>
  </p:normalViewPr>
  <p:slideViewPr>
    <p:cSldViewPr>
      <p:cViewPr>
        <p:scale>
          <a:sx n="66" d="100"/>
          <a:sy n="66" d="100"/>
        </p:scale>
        <p:origin x="-1834" y="-14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B0573-E84D-411F-83E6-927D45D38F37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9BE21-3EFA-418C-BFE2-6963E1B909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86791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15219-E518-4F4F-A7FD-143A6C395AF1}" type="datetimeFigureOut">
              <a:rPr lang="fr-FR" smtClean="0"/>
              <a:pPr/>
              <a:t>13/06/2016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27250-8B47-4F68-8793-9A72923BC0F6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692431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</a:t>
            </a:fld>
            <a:endParaRPr lang="fr-C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As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see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avoid</a:t>
            </a:r>
            <a:r>
              <a:rPr lang="fr-CH" baseline="0" dirty="0" smtClean="0"/>
              <a:t> the split </a:t>
            </a:r>
            <a:r>
              <a:rPr lang="fr-CH" baseline="0" dirty="0" err="1" smtClean="0"/>
              <a:t>between</a:t>
            </a:r>
            <a:r>
              <a:rPr lang="fr-CH" baseline="0" dirty="0" smtClean="0"/>
              <a:t> the signal </a:t>
            </a:r>
            <a:r>
              <a:rPr lang="fr-CH" baseline="0" dirty="0" err="1" smtClean="0"/>
              <a:t>declaration</a:t>
            </a:r>
            <a:r>
              <a:rPr lang="fr-CH" baseline="0" dirty="0" smtClean="0"/>
              <a:t> and the signal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10</a:t>
            </a:fld>
            <a:endParaRPr lang="fr-C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don’t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for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specify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implicit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next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</a:t>
            </a:r>
            <a:r>
              <a:rPr lang="fr-CH" baseline="0" dirty="0" smtClean="0"/>
              <a:t>)</a:t>
            </a:r>
          </a:p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 </a:t>
            </a:r>
            <a:r>
              <a:rPr lang="fr-CH" baseline="0" dirty="0" err="1" smtClean="0"/>
              <a:t>process</a:t>
            </a:r>
            <a:r>
              <a:rPr lang="fr-CH" baseline="0" dirty="0" smtClean="0"/>
              <a:t> !</a:t>
            </a:r>
          </a:p>
          <a:p>
            <a:r>
              <a:rPr lang="fr-CH" baseline="0" dirty="0" smtClean="0"/>
              <a:t>Reg1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simple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no reset</a:t>
            </a:r>
          </a:p>
          <a:p>
            <a:r>
              <a:rPr lang="fr-CH" baseline="0" dirty="0" smtClean="0"/>
              <a:t>Reg2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a reset value </a:t>
            </a:r>
            <a:r>
              <a:rPr lang="fr-CH" baseline="0" dirty="0" err="1" smtClean="0"/>
              <a:t>at</a:t>
            </a:r>
            <a:r>
              <a:rPr lang="fr-CH" baseline="0" dirty="0" smtClean="0"/>
              <a:t> false</a:t>
            </a:r>
          </a:p>
          <a:p>
            <a:r>
              <a:rPr lang="fr-CH" baseline="0" dirty="0" smtClean="0"/>
              <a:t>Reg3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same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than</a:t>
            </a:r>
            <a:r>
              <a:rPr lang="fr-CH" baseline="0" dirty="0" smtClean="0"/>
              <a:t> Reg2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a more compact </a:t>
            </a:r>
            <a:r>
              <a:rPr lang="fr-CH" baseline="0" dirty="0" err="1" smtClean="0"/>
              <a:t>syntax</a:t>
            </a:r>
            <a:endParaRPr lang="fr-CH" baseline="0" dirty="0" smtClean="0"/>
          </a:p>
          <a:p>
            <a:r>
              <a:rPr lang="fr-CH" baseline="0" dirty="0" smtClean="0"/>
              <a:t>Reg4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take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io.a</a:t>
            </a:r>
            <a:r>
              <a:rPr lang="fr-CH" baseline="0" dirty="0" smtClean="0"/>
              <a:t> value </a:t>
            </a:r>
            <a:r>
              <a:rPr lang="fr-CH" baseline="0" dirty="0" err="1" smtClean="0"/>
              <a:t>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add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init</a:t>
            </a:r>
            <a:r>
              <a:rPr lang="fr-CH" baseline="0" dirty="0" smtClean="0"/>
              <a:t>(XXX) to </a:t>
            </a:r>
            <a:r>
              <a:rPr lang="fr-CH" baseline="0" dirty="0" err="1" smtClean="0"/>
              <a:t>specify</a:t>
            </a:r>
            <a:r>
              <a:rPr lang="fr-CH" baseline="0" dirty="0" smtClean="0"/>
              <a:t> a reset value.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11</a:t>
            </a:fld>
            <a:endParaRPr lang="fr-C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2 </a:t>
            </a:r>
            <a:r>
              <a:rPr lang="fr-CH" baseline="0" dirty="0" err="1" smtClean="0"/>
              <a:t>ClockDomain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created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input </a:t>
            </a:r>
            <a:r>
              <a:rPr lang="fr-CH" baseline="0" dirty="0" err="1" smtClean="0"/>
              <a:t>signals</a:t>
            </a:r>
            <a:r>
              <a:rPr lang="fr-CH" baseline="0" dirty="0" smtClean="0"/>
              <a:t>.</a:t>
            </a:r>
          </a:p>
          <a:p>
            <a:r>
              <a:rPr lang="fr-CH" baseline="0" dirty="0" err="1" smtClean="0"/>
              <a:t>Then</a:t>
            </a:r>
            <a:r>
              <a:rPr lang="fr-CH" baseline="0" dirty="0" smtClean="0"/>
              <a:t> 2 </a:t>
            </a:r>
            <a:r>
              <a:rPr lang="fr-CH" baseline="0" dirty="0" err="1" smtClean="0"/>
              <a:t>ClockingArea</a:t>
            </a:r>
            <a:r>
              <a:rPr lang="fr-CH" baseline="0" dirty="0" smtClean="0"/>
              <a:t> are </a:t>
            </a:r>
            <a:r>
              <a:rPr lang="fr-CH" baseline="0" dirty="0" err="1" smtClean="0"/>
              <a:t>created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ClockingArea</a:t>
            </a:r>
            <a:r>
              <a:rPr lang="fr-CH" baseline="0" dirty="0" smtClean="0"/>
              <a:t> has a </a:t>
            </a:r>
            <a:r>
              <a:rPr lang="fr-CH" baseline="0" dirty="0" err="1" smtClean="0"/>
              <a:t>specified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ClockDomain</a:t>
            </a:r>
            <a:r>
              <a:rPr lang="fr-CH" baseline="0" dirty="0" smtClean="0"/>
              <a:t>. All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inside</a:t>
            </a:r>
            <a:r>
              <a:rPr lang="fr-CH" baseline="0" dirty="0" smtClean="0"/>
              <a:t> use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specified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ClockDomain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implicit</a:t>
            </a:r>
            <a:r>
              <a:rPr lang="fr-CH" baseline="0" dirty="0" smtClean="0"/>
              <a:t>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coreArea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myCoreClockedRegister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is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not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allowed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because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it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cross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ClockDomain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(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safe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). You must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add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a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special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tag to 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or use the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BufferCC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function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that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add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2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register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(default)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syncronisation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stages. 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12</a:t>
            </a:fld>
            <a:endParaRPr lang="fr-CH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have to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sub</a:t>
            </a:r>
            <a:r>
              <a:rPr lang="fr-CH" baseline="0" dirty="0" smtClean="0"/>
              <a:t> component (</a:t>
            </a:r>
            <a:r>
              <a:rPr lang="fr-CH" baseline="0" dirty="0" err="1" smtClean="0"/>
              <a:t>overkill</a:t>
            </a:r>
            <a:r>
              <a:rPr lang="fr-CH" baseline="0" dirty="0" smtClean="0"/>
              <a:t>) or for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area,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internal</a:t>
            </a:r>
            <a:r>
              <a:rPr lang="fr-CH" baseline="0" dirty="0" smtClean="0"/>
              <a:t> signal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same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prefix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time (</a:t>
            </a:r>
            <a:r>
              <a:rPr lang="fr-CH" baseline="0" dirty="0" err="1" smtClean="0"/>
              <a:t>weak</a:t>
            </a:r>
            <a:r>
              <a:rPr lang="fr-CH" baseline="0" dirty="0" smtClean="0"/>
              <a:t>)</a:t>
            </a:r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13</a:t>
            </a:fld>
            <a:endParaRPr lang="fr-CH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noProof="0" dirty="0" smtClean="0"/>
              <a:t>In VHDL you need to split the logic between </a:t>
            </a:r>
            <a:r>
              <a:rPr lang="en-US" baseline="0" noProof="0" dirty="0" err="1" smtClean="0"/>
              <a:t>combinatoral</a:t>
            </a:r>
            <a:r>
              <a:rPr lang="en-US" baseline="0" noProof="0" dirty="0" smtClean="0"/>
              <a:t> / </a:t>
            </a:r>
            <a:r>
              <a:rPr lang="en-US" baseline="0" noProof="0" dirty="0" err="1" smtClean="0"/>
              <a:t>sequancial</a:t>
            </a:r>
            <a:r>
              <a:rPr lang="en-US" baseline="0" noProof="0" dirty="0" smtClean="0"/>
              <a:t> with reset / </a:t>
            </a:r>
            <a:r>
              <a:rPr lang="en-US" baseline="0" noProof="0" dirty="0" err="1" smtClean="0"/>
              <a:t>sequancial</a:t>
            </a:r>
            <a:r>
              <a:rPr lang="en-US" baseline="0" noProof="0" dirty="0" smtClean="0"/>
              <a:t> without reset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14</a:t>
            </a:fld>
            <a:endParaRPr lang="fr-CH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By </a:t>
            </a:r>
            <a:r>
              <a:rPr lang="fr-CH" baseline="0" dirty="0" err="1" smtClean="0"/>
              <a:t>making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consideration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an component instance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an </a:t>
            </a:r>
            <a:r>
              <a:rPr lang="fr-CH" baseline="0" dirty="0" err="1" smtClean="0"/>
              <a:t>object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directly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access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its</a:t>
            </a:r>
            <a:r>
              <a:rPr lang="fr-CH" baseline="0" dirty="0" smtClean="0"/>
              <a:t> inputs/</a:t>
            </a:r>
            <a:r>
              <a:rPr lang="fr-CH" baseline="0" dirty="0" err="1" smtClean="0"/>
              <a:t>outpus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typing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instanceName.portName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15</a:t>
            </a:fld>
            <a:endParaRPr lang="fr-CH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No </a:t>
            </a:r>
            <a:r>
              <a:rPr lang="fr-CH" baseline="0" dirty="0" err="1" smtClean="0"/>
              <a:t>declaration</a:t>
            </a:r>
            <a:r>
              <a:rPr lang="fr-CH" baseline="0" dirty="0" smtClean="0"/>
              <a:t> of  components instances </a:t>
            </a:r>
            <a:r>
              <a:rPr lang="fr-CH" baseline="0" dirty="0" err="1" smtClean="0"/>
              <a:t>io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directly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«</a:t>
            </a:r>
            <a:r>
              <a:rPr lang="fr-CH" baseline="0" dirty="0" err="1" smtClean="0"/>
              <a:t>componentInstance.io.XXX</a:t>
            </a:r>
            <a:r>
              <a:rPr lang="fr-CH" baseline="0" dirty="0" smtClean="0"/>
              <a:t>»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16</a:t>
            </a:fld>
            <a:endParaRPr lang="fr-CH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array</a:t>
            </a:r>
            <a:r>
              <a:rPr lang="fr-CH" baseline="0" dirty="0" smtClean="0"/>
              <a:t> of data </a:t>
            </a:r>
            <a:r>
              <a:rPr lang="fr-CH" baseline="0" dirty="0" err="1" smtClean="0"/>
              <a:t>elements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Vec</a:t>
            </a:r>
            <a:r>
              <a:rPr lang="fr-CH" baseline="0" dirty="0" smtClean="0"/>
              <a:t>(</a:t>
            </a:r>
            <a:r>
              <a:rPr lang="fr-CH" baseline="0" dirty="0" err="1" smtClean="0"/>
              <a:t>numberOfElement,dataType</a:t>
            </a:r>
            <a:r>
              <a:rPr lang="fr-CH" baseline="0" dirty="0" smtClean="0"/>
              <a:t>)</a:t>
            </a:r>
          </a:p>
          <a:p>
            <a:r>
              <a:rPr lang="fr-CH" baseline="0" dirty="0" smtClean="0"/>
              <a:t>For hardware </a:t>
            </a:r>
            <a:r>
              <a:rPr lang="fr-CH" baseline="0" dirty="0" err="1" smtClean="0"/>
              <a:t>conditional</a:t>
            </a:r>
            <a:r>
              <a:rPr lang="fr-CH" baseline="0" dirty="0" smtClean="0"/>
              <a:t> blocks,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(</a:t>
            </a:r>
            <a:r>
              <a:rPr lang="fr-CH" baseline="0" dirty="0" err="1" smtClean="0"/>
              <a:t>cond</a:t>
            </a:r>
            <a:r>
              <a:rPr lang="fr-CH" baseline="0" dirty="0" smtClean="0"/>
              <a:t>){}.</a:t>
            </a:r>
            <a:r>
              <a:rPr lang="fr-CH" baseline="0" dirty="0" err="1" smtClean="0"/>
              <a:t>elsewhen</a:t>
            </a:r>
            <a:r>
              <a:rPr lang="fr-CH" baseline="0" dirty="0" smtClean="0"/>
              <a:t>(</a:t>
            </a:r>
            <a:r>
              <a:rPr lang="fr-CH" baseline="0" dirty="0" err="1" smtClean="0"/>
              <a:t>cond</a:t>
            </a:r>
            <a:r>
              <a:rPr lang="fr-CH" baseline="0" dirty="0" smtClean="0"/>
              <a:t>){}.</a:t>
            </a:r>
            <a:r>
              <a:rPr lang="fr-CH" baseline="0" dirty="0" err="1" smtClean="0"/>
              <a:t>otherwise</a:t>
            </a:r>
            <a:r>
              <a:rPr lang="fr-CH" baseline="0" dirty="0" smtClean="0"/>
              <a:t> {} </a:t>
            </a:r>
            <a:br>
              <a:rPr lang="fr-CH" baseline="0" dirty="0" smtClean="0"/>
            </a:br>
            <a:r>
              <a:rPr lang="fr-CH" baseline="0" dirty="0" smtClean="0"/>
              <a:t>The dot </a:t>
            </a:r>
            <a:r>
              <a:rPr lang="fr-CH" baseline="0" dirty="0" err="1" smtClean="0"/>
              <a:t>before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elsewhen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mandatory</a:t>
            </a:r>
            <a:r>
              <a:rPr lang="fr-CH" baseline="0" dirty="0" smtClean="0"/>
              <a:t>, but not for the </a:t>
            </a:r>
            <a:r>
              <a:rPr lang="fr-CH" baseline="0" dirty="0" err="1" smtClean="0"/>
              <a:t>otherwise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because</a:t>
            </a:r>
            <a:r>
              <a:rPr lang="fr-CH" baseline="0" dirty="0" smtClean="0"/>
              <a:t> of scala.</a:t>
            </a:r>
          </a:p>
          <a:p>
            <a:endParaRPr lang="fr-CH" baseline="0" dirty="0" smtClean="0"/>
          </a:p>
          <a:p>
            <a:r>
              <a:rPr lang="fr-CH" baseline="0" dirty="0" smtClean="0"/>
              <a:t>N.B. En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mix assignement of </a:t>
            </a:r>
            <a:r>
              <a:rPr lang="fr-CH" baseline="0" dirty="0" err="1" smtClean="0"/>
              <a:t>syncronous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asyncronous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don’t</a:t>
            </a:r>
            <a:r>
              <a:rPr lang="fr-CH" baseline="0" dirty="0" smtClean="0"/>
              <a:t> have the VHDL </a:t>
            </a:r>
            <a:r>
              <a:rPr lang="fr-CH" baseline="0" dirty="0" err="1" smtClean="0"/>
              <a:t>process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barrier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17</a:t>
            </a:fld>
            <a:endParaRPr lang="fr-CH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 </a:t>
            </a:r>
            <a:r>
              <a:rPr lang="fr-CH" baseline="0" dirty="0" err="1" smtClean="0"/>
              <a:t>agree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SpinalEnum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syntax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not the best. Probable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syntax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subject</a:t>
            </a:r>
            <a:r>
              <a:rPr lang="fr-CH" baseline="0" dirty="0" smtClean="0"/>
              <a:t> to change (not the concept).</a:t>
            </a:r>
          </a:p>
          <a:p>
            <a:endParaRPr lang="fr-CH" baseline="0" dirty="0" smtClean="0"/>
          </a:p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concept of Area,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allow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sub</a:t>
            </a:r>
            <a:r>
              <a:rPr lang="fr-CH" baseline="0" dirty="0" smtClean="0"/>
              <a:t> part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a component. That help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keep</a:t>
            </a:r>
            <a:r>
              <a:rPr lang="fr-CH" baseline="0" dirty="0" smtClean="0"/>
              <a:t> a good structure.</a:t>
            </a:r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switch </a:t>
            </a:r>
            <a:r>
              <a:rPr lang="fr-CH" baseline="0" dirty="0" err="1" smtClean="0"/>
              <a:t>statement</a:t>
            </a:r>
            <a:r>
              <a:rPr lang="fr-CH" baseline="0" dirty="0" smtClean="0"/>
              <a:t> to.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18</a:t>
            </a:fld>
            <a:endParaRPr lang="fr-CH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This component has a construction </a:t>
            </a:r>
            <a:r>
              <a:rPr lang="fr-CH" baseline="0" dirty="0" err="1" smtClean="0"/>
              <a:t>parameter</a:t>
            </a:r>
            <a:r>
              <a:rPr lang="fr-CH" baseline="0" dirty="0" smtClean="0"/>
              <a:t> (size).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generics</a:t>
            </a:r>
            <a:r>
              <a:rPr lang="fr-CH" baseline="0" dirty="0" smtClean="0"/>
              <a:t> in VHDL.</a:t>
            </a:r>
          </a:p>
          <a:p>
            <a:endParaRPr lang="fr-CH" baseline="0" dirty="0" smtClean="0"/>
          </a:p>
          <a:p>
            <a:r>
              <a:rPr lang="fr-CH" baseline="0" dirty="0" smtClean="0"/>
              <a:t>The carry </a:t>
            </a:r>
            <a:r>
              <a:rPr lang="fr-CH" baseline="0" dirty="0" err="1" smtClean="0"/>
              <a:t>adder</a:t>
            </a:r>
            <a:r>
              <a:rPr lang="fr-CH" baseline="0" dirty="0" smtClean="0"/>
              <a:t> use a carry variable (c) . Variable in spinal </a:t>
            </a:r>
            <a:r>
              <a:rPr lang="fr-CH" baseline="0" dirty="0" err="1" smtClean="0"/>
              <a:t>play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scala var.</a:t>
            </a:r>
          </a:p>
          <a:p>
            <a:r>
              <a:rPr lang="fr-CH" baseline="0" dirty="0" smtClean="0"/>
              <a:t>If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totaly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override</a:t>
            </a:r>
            <a:r>
              <a:rPr lang="fr-CH" baseline="0" dirty="0" smtClean="0"/>
              <a:t> the value of the variable,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= assignement. </a:t>
            </a:r>
          </a:p>
          <a:p>
            <a:r>
              <a:rPr lang="fr-CH" baseline="0" dirty="0" smtClean="0"/>
              <a:t>If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do a </a:t>
            </a:r>
            <a:r>
              <a:rPr lang="fr-CH" baseline="0" dirty="0" err="1" smtClean="0"/>
              <a:t>incremental</a:t>
            </a:r>
            <a:r>
              <a:rPr lang="fr-CH" baseline="0" dirty="0" smtClean="0"/>
              <a:t> assignement, (for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conditional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) assignement),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must use the \= assignement </a:t>
            </a:r>
            <a:r>
              <a:rPr lang="fr-CH" baseline="0" dirty="0" err="1" smtClean="0"/>
              <a:t>operator</a:t>
            </a:r>
            <a:r>
              <a:rPr lang="fr-CH" baseline="0" dirty="0" smtClean="0"/>
              <a:t>.</a:t>
            </a:r>
          </a:p>
          <a:p>
            <a:endParaRPr lang="fr-CH" baseline="0" dirty="0" smtClean="0"/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declare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intermediate</a:t>
            </a:r>
            <a:r>
              <a:rPr lang="fr-CH" baseline="0" dirty="0" smtClean="0"/>
              <a:t> value (</a:t>
            </a:r>
            <a:r>
              <a:rPr lang="fr-CH" baseline="0" dirty="0" err="1" smtClean="0"/>
              <a:t>a,b</a:t>
            </a:r>
            <a:r>
              <a:rPr lang="fr-CH" baseline="0" dirty="0" smtClean="0"/>
              <a:t>) in the for.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as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19</a:t>
            </a:fld>
            <a:endParaRPr lang="fr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</a:t>
            </a:fld>
            <a:endParaRPr lang="fr-CH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parametrized</a:t>
            </a:r>
            <a:r>
              <a:rPr lang="fr-CH" baseline="0" dirty="0" smtClean="0"/>
              <a:t> (or not) data structure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the Bundle class. </a:t>
            </a:r>
            <a:r>
              <a:rPr lang="fr-CH" baseline="0" dirty="0" err="1" smtClean="0"/>
              <a:t>Then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even</a:t>
            </a:r>
            <a:r>
              <a:rPr lang="fr-CH" baseline="0" dirty="0" smtClean="0"/>
              <a:t> in component IO !</a:t>
            </a:r>
          </a:p>
          <a:p>
            <a:r>
              <a:rPr lang="fr-CH" baseline="0" dirty="0" smtClean="0"/>
              <a:t>Sources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parametrized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vector</a:t>
            </a:r>
            <a:r>
              <a:rPr lang="fr-CH" baseline="0" dirty="0" smtClean="0"/>
              <a:t> on a </a:t>
            </a:r>
            <a:r>
              <a:rPr lang="fr-CH" baseline="0" dirty="0" err="1" smtClean="0"/>
              <a:t>paremetrized</a:t>
            </a:r>
            <a:r>
              <a:rPr lang="fr-CH" baseline="0" dirty="0" smtClean="0"/>
              <a:t> data structure in a IO </a:t>
            </a:r>
            <a:r>
              <a:rPr lang="fr-CH" baseline="0" dirty="0" err="1" smtClean="0"/>
              <a:t>definition</a:t>
            </a:r>
            <a:r>
              <a:rPr lang="fr-CH" baseline="0" dirty="0" smtClean="0"/>
              <a:t>. 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can’t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builtin</a:t>
            </a:r>
            <a:r>
              <a:rPr lang="fr-CH" baseline="0" dirty="0" smtClean="0"/>
              <a:t> log2Up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how </a:t>
            </a:r>
            <a:r>
              <a:rPr lang="fr-CH" baseline="0" dirty="0" err="1" smtClean="0"/>
              <a:t>many</a:t>
            </a:r>
            <a:r>
              <a:rPr lang="fr-CH" baseline="0" dirty="0" smtClean="0"/>
              <a:t> bit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to encode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number</a:t>
            </a:r>
            <a:r>
              <a:rPr lang="fr-CH" baseline="0" dirty="0" smtClean="0"/>
              <a:t> of state.</a:t>
            </a:r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pack a data structure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a Bits value, </a:t>
            </a:r>
            <a:r>
              <a:rPr lang="fr-CH" baseline="0" dirty="0" err="1" smtClean="0"/>
              <a:t>just</a:t>
            </a:r>
            <a:r>
              <a:rPr lang="fr-CH" baseline="0" dirty="0" smtClean="0"/>
              <a:t> use the </a:t>
            </a:r>
            <a:r>
              <a:rPr lang="fr-CH" baseline="0" dirty="0" err="1" smtClean="0"/>
              <a:t>toBits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. (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unpack</a:t>
            </a:r>
            <a:r>
              <a:rPr lang="fr-CH" baseline="0" dirty="0" smtClean="0"/>
              <a:t> to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«</a:t>
            </a:r>
            <a:r>
              <a:rPr lang="fr-CH" baseline="0" dirty="0" err="1" smtClean="0"/>
              <a:t>assignFromBits</a:t>
            </a:r>
            <a:r>
              <a:rPr lang="fr-CH" baseline="0" dirty="0" smtClean="0"/>
              <a:t>»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20</a:t>
            </a:fld>
            <a:endParaRPr lang="fr-CH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21</a:t>
            </a:fld>
            <a:endParaRPr lang="fr-CH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can’t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create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assign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combinatoral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sequancial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logic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22</a:t>
            </a:fld>
            <a:endParaRPr lang="fr-CH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extend</a:t>
            </a:r>
            <a:r>
              <a:rPr lang="fr-CH" baseline="0" dirty="0" smtClean="0"/>
              <a:t> a bundle </a:t>
            </a:r>
            <a:r>
              <a:rPr lang="fr-CH" baseline="0" dirty="0" err="1" smtClean="0"/>
              <a:t>definition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all user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the plus </a:t>
            </a:r>
            <a:r>
              <a:rPr lang="fr-CH" baseline="0" dirty="0" err="1" smtClean="0"/>
              <a:t>operator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provided</a:t>
            </a:r>
            <a:r>
              <a:rPr lang="fr-CH" baseline="0" dirty="0" smtClean="0"/>
              <a:t> for </a:t>
            </a:r>
            <a:r>
              <a:rPr lang="fr-CH" baseline="0" dirty="0" err="1" smtClean="0"/>
              <a:t>Color</a:t>
            </a:r>
            <a:r>
              <a:rPr lang="fr-CH" baseline="0" dirty="0" smtClean="0"/>
              <a:t> Bundle(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overflow</a:t>
            </a:r>
            <a:r>
              <a:rPr lang="fr-CH" baseline="0" dirty="0" smtClean="0"/>
              <a:t> protection).</a:t>
            </a:r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inner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channelAdd</a:t>
            </a:r>
            <a:r>
              <a:rPr lang="fr-CH" baseline="0" dirty="0" smtClean="0"/>
              <a:t>)</a:t>
            </a:r>
          </a:p>
          <a:p>
            <a:r>
              <a:rPr lang="fr-CH" baseline="0" dirty="0" err="1" smtClean="0"/>
              <a:t>AdderAndCarry</a:t>
            </a:r>
            <a:r>
              <a:rPr lang="fr-CH" baseline="0" dirty="0" smtClean="0"/>
              <a:t> return 2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, the </a:t>
            </a:r>
            <a:r>
              <a:rPr lang="fr-CH" baseline="0" dirty="0" err="1" smtClean="0"/>
              <a:t>sum</a:t>
            </a:r>
            <a:r>
              <a:rPr lang="fr-CH" baseline="0" dirty="0" smtClean="0"/>
              <a:t> of 2 </a:t>
            </a:r>
            <a:r>
              <a:rPr lang="fr-CH" baseline="0" dirty="0" err="1" smtClean="0"/>
              <a:t>Uint</a:t>
            </a:r>
            <a:r>
              <a:rPr lang="fr-CH" baseline="0" dirty="0" smtClean="0"/>
              <a:t> and the carry value. (scala </a:t>
            </a:r>
            <a:r>
              <a:rPr lang="fr-CH" baseline="0" dirty="0" err="1" smtClean="0"/>
              <a:t>allow</a:t>
            </a:r>
            <a:r>
              <a:rPr lang="fr-CH" baseline="0" dirty="0" smtClean="0"/>
              <a:t> return </a:t>
            </a:r>
            <a:r>
              <a:rPr lang="fr-CH" baseline="0" dirty="0" err="1" smtClean="0"/>
              <a:t>mutiple</a:t>
            </a:r>
            <a:r>
              <a:rPr lang="fr-CH" baseline="0" dirty="0" smtClean="0"/>
              <a:t> value in the </a:t>
            </a:r>
            <a:r>
              <a:rPr lang="fr-CH" baseline="0" dirty="0" err="1" smtClean="0"/>
              <a:t>same</a:t>
            </a:r>
            <a:r>
              <a:rPr lang="fr-CH" baseline="0" dirty="0" smtClean="0"/>
              <a:t> type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Tuple</a:t>
            </a:r>
            <a:r>
              <a:rPr lang="fr-CH" baseline="0" dirty="0" smtClean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23</a:t>
            </a:fld>
            <a:endParaRPr lang="fr-CH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of a block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N </a:t>
            </a:r>
            <a:r>
              <a:rPr lang="fr-CH" baseline="0" dirty="0" err="1" smtClean="0"/>
              <a:t>Color</a:t>
            </a:r>
            <a:r>
              <a:rPr lang="fr-CH" baseline="0" dirty="0" smtClean="0"/>
              <a:t> input, and a </a:t>
            </a:r>
            <a:r>
              <a:rPr lang="fr-CH" baseline="0" dirty="0" err="1" smtClean="0"/>
              <a:t>result</a:t>
            </a:r>
            <a:r>
              <a:rPr lang="fr-CH" baseline="0" dirty="0" smtClean="0"/>
              <a:t> output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sum</a:t>
            </a:r>
            <a:r>
              <a:rPr lang="fr-CH" baseline="0" dirty="0" smtClean="0"/>
              <a:t> of all </a:t>
            </a:r>
            <a:r>
              <a:rPr lang="fr-CH" baseline="0" dirty="0" err="1" smtClean="0"/>
              <a:t>colors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precedent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slide</a:t>
            </a:r>
            <a:r>
              <a:rPr lang="fr-CH" baseline="0" dirty="0" smtClean="0"/>
              <a:t> plus </a:t>
            </a:r>
            <a:r>
              <a:rPr lang="fr-CH" baseline="0" dirty="0" err="1" smtClean="0"/>
              <a:t>operator</a:t>
            </a:r>
            <a:r>
              <a:rPr lang="fr-CH" baseline="0" dirty="0" smtClean="0"/>
              <a:t>.</a:t>
            </a:r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24</a:t>
            </a:fld>
            <a:endParaRPr lang="fr-CH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Some</a:t>
            </a:r>
            <a:r>
              <a:rPr lang="fr-CH" baseline="0" dirty="0" smtClean="0"/>
              <a:t> basics abstraction are </a:t>
            </a:r>
            <a:r>
              <a:rPr lang="fr-CH" baseline="0" dirty="0" err="1" smtClean="0"/>
              <a:t>defined</a:t>
            </a:r>
            <a:r>
              <a:rPr lang="fr-CH" baseline="0" dirty="0" smtClean="0"/>
              <a:t> in the Spinal </a:t>
            </a:r>
            <a:r>
              <a:rPr lang="fr-CH" baseline="0" smtClean="0"/>
              <a:t>Lib.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25</a:t>
            </a:fld>
            <a:endParaRPr lang="fr-CH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The spinal lib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3 basics bus for a </a:t>
            </a:r>
            <a:r>
              <a:rPr lang="fr-CH" baseline="0" dirty="0" err="1" smtClean="0"/>
              <a:t>general</a:t>
            </a:r>
            <a:r>
              <a:rPr lang="fr-CH" baseline="0" dirty="0" smtClean="0"/>
              <a:t> usage : Flow</a:t>
            </a:r>
            <a:r>
              <a:rPr lang="fr-CH" baseline="0" smtClean="0"/>
              <a:t>, Stream, </a:t>
            </a:r>
            <a:r>
              <a:rPr lang="fr-CH" baseline="0" dirty="0" smtClean="0"/>
              <a:t>Fragment</a:t>
            </a:r>
            <a:r>
              <a:rPr lang="fr-CH" baseline="0" smtClean="0"/>
              <a:t>. Stream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channel</a:t>
            </a:r>
            <a:r>
              <a:rPr lang="fr-CH" baseline="0" dirty="0" smtClean="0"/>
              <a:t> of one AXI bus.</a:t>
            </a:r>
          </a:p>
          <a:p>
            <a:r>
              <a:rPr lang="fr-CH" baseline="0" dirty="0" smtClean="0"/>
              <a:t>Fragment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not </a:t>
            </a:r>
            <a:r>
              <a:rPr lang="fr-CH" baseline="0" dirty="0" err="1" smtClean="0"/>
              <a:t>really</a:t>
            </a:r>
            <a:r>
              <a:rPr lang="fr-CH" baseline="0" dirty="0" smtClean="0"/>
              <a:t> a bus,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the concept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have a </a:t>
            </a:r>
            <a:r>
              <a:rPr lang="fr-CH" baseline="0" dirty="0" err="1" smtClean="0"/>
              <a:t>big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packet</a:t>
            </a:r>
            <a:r>
              <a:rPr lang="fr-CH" baseline="0" dirty="0" smtClean="0"/>
              <a:t> of data, and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serialize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multiple fragment.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VGA frame buffer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pixel are one Fragment, or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configuration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of 32 bits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represented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4 fragment of 8 bits. </a:t>
            </a:r>
            <a:br>
              <a:rPr lang="fr-CH" baseline="0" dirty="0" smtClean="0"/>
            </a:br>
            <a:r>
              <a:rPr lang="fr-CH" baseline="0" dirty="0" smtClean="0"/>
              <a:t>You </a:t>
            </a:r>
            <a:r>
              <a:rPr lang="fr-CH" baseline="0" dirty="0" err="1" smtClean="0"/>
              <a:t>create</a:t>
            </a:r>
            <a:r>
              <a:rPr lang="fr-CH" baseline="0" dirty="0" smtClean="0"/>
              <a:t> a «Flow of Fragment of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» or </a:t>
            </a:r>
            <a:r>
              <a:rPr lang="fr-CH" baseline="0" smtClean="0"/>
              <a:t>a «Stream </a:t>
            </a:r>
            <a:r>
              <a:rPr lang="fr-CH" baseline="0" dirty="0" smtClean="0"/>
              <a:t>of Fragment of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».</a:t>
            </a:r>
          </a:p>
          <a:p>
            <a:endParaRPr lang="fr-CH" baseline="0" dirty="0" smtClean="0"/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26</a:t>
            </a:fld>
            <a:endParaRPr lang="fr-CH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exemple </a:t>
            </a:r>
            <a:r>
              <a:rPr lang="fr-CH" baseline="0" dirty="0" err="1" smtClean="0"/>
              <a:t>general</a:t>
            </a:r>
            <a:r>
              <a:rPr lang="fr-CH" baseline="0" dirty="0" smtClean="0"/>
              <a:t> component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err="1" smtClean="0"/>
              <a:t>using</a:t>
            </a:r>
            <a:r>
              <a:rPr lang="fr-CH" baseline="0" smtClean="0"/>
              <a:t> Stream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27</a:t>
            </a:fld>
            <a:endParaRPr lang="fr-CH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Because</a:t>
            </a:r>
            <a:r>
              <a:rPr lang="fr-CH" baseline="0" dirty="0" smtClean="0"/>
              <a:t> spinal </a:t>
            </a:r>
            <a:r>
              <a:rPr lang="fr-CH" baseline="0" dirty="0" err="1" smtClean="0"/>
              <a:t>build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netlist</a:t>
            </a:r>
            <a:r>
              <a:rPr lang="fr-CH" baseline="0" dirty="0" smtClean="0"/>
              <a:t> in the memory,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extract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information,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latency</a:t>
            </a:r>
            <a:r>
              <a:rPr lang="fr-CH" baseline="0" dirty="0" smtClean="0"/>
              <a:t> (in cycle) </a:t>
            </a:r>
            <a:r>
              <a:rPr lang="fr-CH" baseline="0" dirty="0" err="1" smtClean="0"/>
              <a:t>between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points of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design.</a:t>
            </a:r>
          </a:p>
          <a:p>
            <a:r>
              <a:rPr lang="fr-CH" baseline="0" dirty="0" smtClean="0"/>
              <a:t>To do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, call </a:t>
            </a:r>
            <a:r>
              <a:rPr lang="fr-CH" baseline="0" dirty="0" err="1" smtClean="0"/>
              <a:t>LatencyAnalysis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as argument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start</a:t>
            </a:r>
            <a:r>
              <a:rPr lang="fr-CH" baseline="0" dirty="0" smtClean="0"/>
              <a:t> point,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check point and the end point of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. It look for the </a:t>
            </a:r>
            <a:r>
              <a:rPr lang="fr-CH" baseline="0" dirty="0" err="1" smtClean="0"/>
              <a:t>shortest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and return how </a:t>
            </a:r>
            <a:r>
              <a:rPr lang="fr-CH" baseline="0" dirty="0" err="1" smtClean="0"/>
              <a:t>many</a:t>
            </a:r>
            <a:r>
              <a:rPr lang="fr-CH" baseline="0" dirty="0" smtClean="0"/>
              <a:t> cycle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smtClean="0"/>
              <a:t>.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28</a:t>
            </a:fld>
            <a:endParaRPr lang="fr-CH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29</a:t>
            </a:fld>
            <a:endParaRPr lang="fr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</a:t>
            </a:fld>
            <a:endParaRPr lang="fr-CH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30</a:t>
            </a:fld>
            <a:endParaRPr lang="fr-CH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Apb3SlaveController isn’t a component, it’s a logic generator.</a:t>
            </a:r>
          </a:p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You can call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functon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 on it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writeOnlyReg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writeStream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readStream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) and it will generate the corresponding hardware to make the APB bus able to access the given data.</a:t>
            </a:r>
          </a:p>
          <a:p>
            <a:endParaRPr kumimoji="0" lang="fr-CH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Apb3SlaveController is not something from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spinalHDL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it’s something that you as user of the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spinalHDL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you can create very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easly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31</a:t>
            </a:fld>
            <a:endParaRPr lang="fr-CH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Apb3SlaveController isn’t a component, it’s a logic generator.</a:t>
            </a:r>
          </a:p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You can call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functon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 on it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writeOnlyReg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writeStream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readStream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) and it will generate the corresponding hardware to make the APB bus able to access the given data.</a:t>
            </a:r>
          </a:p>
          <a:p>
            <a:endParaRPr kumimoji="0" lang="fr-CH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Apb3SlaveController is not something from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spinalHDL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it’s something that you as user of the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spinalHDL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you can create very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easly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32</a:t>
            </a:fld>
            <a:endParaRPr lang="fr-CH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33</a:t>
            </a:fld>
            <a:endParaRPr lang="fr-CH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No </a:t>
            </a:r>
            <a:r>
              <a:rPr lang="fr-CH" baseline="0" dirty="0" err="1" smtClean="0"/>
              <a:t>declaration</a:t>
            </a:r>
            <a:r>
              <a:rPr lang="fr-CH" baseline="0" dirty="0" smtClean="0"/>
              <a:t> of  components instances </a:t>
            </a:r>
            <a:r>
              <a:rPr lang="fr-CH" baseline="0" dirty="0" err="1" smtClean="0"/>
              <a:t>io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directly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«</a:t>
            </a:r>
            <a:r>
              <a:rPr lang="fr-CH" baseline="0" dirty="0" err="1" smtClean="0"/>
              <a:t>componentInstance.io.XXX</a:t>
            </a:r>
            <a:r>
              <a:rPr lang="fr-CH" baseline="0" dirty="0" smtClean="0"/>
              <a:t>»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34</a:t>
            </a:fld>
            <a:endParaRPr lang="fr-CH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The spinal lib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3 basics bus for a </a:t>
            </a:r>
            <a:r>
              <a:rPr lang="fr-CH" baseline="0" dirty="0" err="1" smtClean="0"/>
              <a:t>general</a:t>
            </a:r>
            <a:r>
              <a:rPr lang="fr-CH" baseline="0" dirty="0" smtClean="0"/>
              <a:t> usage : Flow</a:t>
            </a:r>
            <a:r>
              <a:rPr lang="fr-CH" baseline="0" smtClean="0"/>
              <a:t>, Stream, </a:t>
            </a:r>
            <a:r>
              <a:rPr lang="fr-CH" baseline="0" dirty="0" smtClean="0"/>
              <a:t>Fragment</a:t>
            </a:r>
            <a:r>
              <a:rPr lang="fr-CH" baseline="0" smtClean="0"/>
              <a:t>. Stream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channel</a:t>
            </a:r>
            <a:r>
              <a:rPr lang="fr-CH" baseline="0" dirty="0" smtClean="0"/>
              <a:t> of one AXI bus.</a:t>
            </a:r>
          </a:p>
          <a:p>
            <a:r>
              <a:rPr lang="fr-CH" baseline="0" dirty="0" smtClean="0"/>
              <a:t>Fragment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not </a:t>
            </a:r>
            <a:r>
              <a:rPr lang="fr-CH" baseline="0" dirty="0" err="1" smtClean="0"/>
              <a:t>really</a:t>
            </a:r>
            <a:r>
              <a:rPr lang="fr-CH" baseline="0" dirty="0" smtClean="0"/>
              <a:t> a bus,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the concept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have a </a:t>
            </a:r>
            <a:r>
              <a:rPr lang="fr-CH" baseline="0" dirty="0" err="1" smtClean="0"/>
              <a:t>big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packet</a:t>
            </a:r>
            <a:r>
              <a:rPr lang="fr-CH" baseline="0" dirty="0" smtClean="0"/>
              <a:t> of data, and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serialize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multiple fragment.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VGA frame buffer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pixel are one Fragment, or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configuration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of 32 bits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represented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4 fragment of 8 bits. </a:t>
            </a:r>
            <a:br>
              <a:rPr lang="fr-CH" baseline="0" dirty="0" smtClean="0"/>
            </a:br>
            <a:r>
              <a:rPr lang="fr-CH" baseline="0" dirty="0" smtClean="0"/>
              <a:t>You </a:t>
            </a:r>
            <a:r>
              <a:rPr lang="fr-CH" baseline="0" dirty="0" err="1" smtClean="0"/>
              <a:t>create</a:t>
            </a:r>
            <a:r>
              <a:rPr lang="fr-CH" baseline="0" dirty="0" smtClean="0"/>
              <a:t> a «Flow of Fragment of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» or </a:t>
            </a:r>
            <a:r>
              <a:rPr lang="fr-CH" baseline="0" smtClean="0"/>
              <a:t>a «Stream </a:t>
            </a:r>
            <a:r>
              <a:rPr lang="fr-CH" baseline="0" dirty="0" smtClean="0"/>
              <a:t>of Fragment of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».</a:t>
            </a:r>
          </a:p>
          <a:p>
            <a:endParaRPr lang="fr-CH" baseline="0" dirty="0" smtClean="0"/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35</a:t>
            </a:fld>
            <a:endParaRPr lang="fr-CH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By </a:t>
            </a:r>
            <a:r>
              <a:rPr lang="fr-CH" baseline="0" err="1" smtClean="0"/>
              <a:t>using</a:t>
            </a:r>
            <a:r>
              <a:rPr lang="fr-CH" baseline="0" smtClean="0"/>
              <a:t> Stream,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utils</a:t>
            </a:r>
            <a:r>
              <a:rPr lang="fr-CH" baseline="0" dirty="0" smtClean="0"/>
              <a:t> are free.</a:t>
            </a:r>
          </a:p>
          <a:p>
            <a:r>
              <a:rPr lang="fr-CH" baseline="0" dirty="0" smtClean="0"/>
              <a:t>&lt;&lt;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direct </a:t>
            </a:r>
            <a:r>
              <a:rPr lang="fr-CH" baseline="0" dirty="0" err="1" smtClean="0"/>
              <a:t>connection</a:t>
            </a:r>
            <a:endParaRPr lang="fr-CH" baseline="0" dirty="0" smtClean="0"/>
          </a:p>
          <a:p>
            <a:r>
              <a:rPr lang="fr-CH" baseline="0" dirty="0" smtClean="0"/>
              <a:t>&lt;-&lt;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connection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flipflop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cut</a:t>
            </a:r>
            <a:r>
              <a:rPr lang="fr-CH" baseline="0" dirty="0" smtClean="0"/>
              <a:t> master to slave data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  (pipelining)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&lt;/&lt;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connection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flipflop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cut</a:t>
            </a:r>
            <a:r>
              <a:rPr lang="fr-CH" baseline="0" dirty="0" smtClean="0"/>
              <a:t> slave to master data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 (pipelining)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&lt;-/&lt;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connection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flipflip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cut</a:t>
            </a:r>
            <a:r>
              <a:rPr lang="fr-CH" baseline="0" dirty="0" smtClean="0"/>
              <a:t> all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between</a:t>
            </a:r>
            <a:r>
              <a:rPr lang="fr-CH" baseline="0" dirty="0" smtClean="0"/>
              <a:t> the master and the slave (pipelining)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StreamReadSync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take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as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parameter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 Stream 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of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address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to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read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and a « 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context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»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It return </a:t>
            </a:r>
            <a:r>
              <a:rPr lang="fr-CH" baseline="0" smtClean="0"/>
              <a:t>a Stream </a:t>
            </a:r>
            <a:r>
              <a:rPr lang="fr-CH" baseline="0" dirty="0" smtClean="0"/>
              <a:t>of «</a:t>
            </a:r>
            <a:r>
              <a:rPr lang="fr-CH" baseline="0" dirty="0" err="1" smtClean="0"/>
              <a:t>readed</a:t>
            </a:r>
            <a:r>
              <a:rPr lang="fr-CH" baseline="0" dirty="0" smtClean="0"/>
              <a:t> value and </a:t>
            </a:r>
            <a:r>
              <a:rPr lang="fr-CH" baseline="0" dirty="0" err="1" smtClean="0"/>
              <a:t>its</a:t>
            </a:r>
            <a:r>
              <a:rPr lang="fr-CH" baseline="0" dirty="0" smtClean="0"/>
              <a:t> «</a:t>
            </a:r>
            <a:r>
              <a:rPr lang="fr-CH" baseline="0" dirty="0" err="1" smtClean="0"/>
              <a:t>context</a:t>
            </a:r>
            <a:r>
              <a:rPr lang="fr-CH" baseline="0" dirty="0" smtClean="0"/>
              <a:t>» value»</a:t>
            </a:r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36</a:t>
            </a:fld>
            <a:endParaRPr lang="fr-CH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of a hardware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 analyser </a:t>
            </a:r>
            <a:r>
              <a:rPr lang="fr-CH" baseline="0" dirty="0" err="1" smtClean="0"/>
              <a:t>implementation</a:t>
            </a:r>
            <a:r>
              <a:rPr lang="fr-CH" baseline="0" dirty="0" smtClean="0"/>
              <a:t>. </a:t>
            </a: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LogicAnalyserConfig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define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all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configs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analyser.</a:t>
            </a:r>
          </a:p>
          <a:p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By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using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all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internal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register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created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loaded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filterHeader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look the first fragment of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each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 If the value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doesn’t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match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parameter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not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transmited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behind</a:t>
            </a:r>
            <a:endParaRPr kumimoji="0" lang="fr-CH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toRegOf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translate a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Bits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into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register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given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endParaRPr kumimoji="0" lang="fr-CH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pulseOn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emit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 one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pulse if the first fragment of one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match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the argument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37</a:t>
            </a:fld>
            <a:endParaRPr lang="fr-CH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spinal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library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provide</a:t>
            </a:r>
            <a:r>
              <a:rPr lang="fr-CH" baseline="0" dirty="0" smtClean="0"/>
              <a:t> a hardware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 analyser,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SignalTape</a:t>
            </a:r>
            <a:r>
              <a:rPr lang="fr-CH" baseline="0" dirty="0" smtClean="0"/>
              <a:t> II </a:t>
            </a:r>
            <a:r>
              <a:rPr lang="fr-CH" baseline="0" dirty="0" err="1" smtClean="0"/>
              <a:t>from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Altera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To </a:t>
            </a:r>
            <a:r>
              <a:rPr lang="fr-CH" baseline="0" dirty="0" err="1" smtClean="0"/>
              <a:t>create</a:t>
            </a:r>
            <a:r>
              <a:rPr lang="fr-CH" baseline="0" dirty="0" smtClean="0"/>
              <a:t> one,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</a:t>
            </a:r>
            <a:r>
              <a:rPr lang="fr-CH" baseline="0" dirty="0" err="1" smtClean="0"/>
              <a:t>LogicAnalyserBuilder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all </a:t>
            </a:r>
            <a:r>
              <a:rPr lang="fr-CH" baseline="0" dirty="0" err="1" smtClean="0"/>
              <a:t>your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wish</a:t>
            </a:r>
            <a:r>
              <a:rPr lang="fr-CH" baseline="0" dirty="0" smtClean="0"/>
              <a:t> and the call </a:t>
            </a:r>
            <a:r>
              <a:rPr lang="fr-CH" baseline="0" dirty="0" err="1" smtClean="0"/>
              <a:t>build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a «</a:t>
            </a:r>
            <a:r>
              <a:rPr lang="fr-CH" baseline="0" dirty="0" err="1" smtClean="0"/>
              <a:t>builder</a:t>
            </a:r>
            <a:r>
              <a:rPr lang="fr-CH" baseline="0" dirty="0" smtClean="0"/>
              <a:t> pattern».</a:t>
            </a:r>
          </a:p>
          <a:p>
            <a:r>
              <a:rPr lang="fr-CH" baseline="0" dirty="0" smtClean="0"/>
              <a:t>As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see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signals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are </a:t>
            </a:r>
            <a:r>
              <a:rPr lang="fr-CH" baseline="0" dirty="0" err="1" smtClean="0"/>
              <a:t>somewhere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hierarchy</a:t>
            </a:r>
            <a:r>
              <a:rPr lang="fr-CH" baseline="0" dirty="0" smtClean="0"/>
              <a:t>, Spinal </a:t>
            </a:r>
            <a:r>
              <a:rPr lang="fr-CH" baseline="0" dirty="0" err="1" smtClean="0"/>
              <a:t>provide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possibility</a:t>
            </a:r>
            <a:r>
              <a:rPr lang="fr-CH" baseline="0" dirty="0" smtClean="0"/>
              <a:t> to «pull»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signal </a:t>
            </a:r>
            <a:r>
              <a:rPr lang="fr-CH" baseline="0" dirty="0" err="1" smtClean="0"/>
              <a:t>throug</a:t>
            </a:r>
            <a:r>
              <a:rPr lang="fr-CH" baseline="0" dirty="0" smtClean="0"/>
              <a:t> the design. It’ </a:t>
            </a:r>
            <a:r>
              <a:rPr lang="fr-CH" baseline="0" dirty="0" err="1" smtClean="0"/>
              <a:t>could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usefull</a:t>
            </a:r>
            <a:r>
              <a:rPr lang="fr-CH" baseline="0" dirty="0" smtClean="0"/>
              <a:t> for FPGA design in the </a:t>
            </a:r>
            <a:r>
              <a:rPr lang="fr-CH" baseline="0" dirty="0" err="1" smtClean="0"/>
              <a:t>developpment</a:t>
            </a:r>
            <a:r>
              <a:rPr lang="fr-CH" baseline="0" dirty="0" smtClean="0"/>
              <a:t> phase.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38</a:t>
            </a:fld>
            <a:endParaRPr lang="fr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4</a:t>
            </a:fld>
            <a:endParaRPr lang="fr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5</a:t>
            </a:fld>
            <a:endParaRPr lang="fr-C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6</a:t>
            </a:fld>
            <a:endParaRPr lang="fr-C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It’s</a:t>
            </a:r>
            <a:r>
              <a:rPr lang="fr-CH" baseline="0" dirty="0" smtClean="0"/>
              <a:t> scala, but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pretty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 (in </a:t>
            </a:r>
            <a:r>
              <a:rPr lang="fr-CH" baseline="0" dirty="0" err="1" smtClean="0"/>
              <a:t>Bool</a:t>
            </a:r>
            <a:r>
              <a:rPr lang="fr-CH" baseline="0" dirty="0" smtClean="0"/>
              <a:t> in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case)</a:t>
            </a:r>
          </a:p>
          <a:p>
            <a:r>
              <a:rPr lang="fr-CH" baseline="0" dirty="0" smtClean="0"/>
              <a:t>New Bundle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definition</a:t>
            </a:r>
            <a:r>
              <a:rPr lang="fr-CH" baseline="0" dirty="0" smtClean="0"/>
              <a:t> of a new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, a </a:t>
            </a:r>
            <a:r>
              <a:rPr lang="fr-CH" baseline="0" dirty="0" err="1" smtClean="0"/>
              <a:t>little</a:t>
            </a:r>
            <a:r>
              <a:rPr lang="fr-CH" baseline="0" dirty="0" smtClean="0"/>
              <a:t> bit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records in VHDL or </a:t>
            </a:r>
            <a:r>
              <a:rPr lang="fr-CH" baseline="0" dirty="0" err="1" smtClean="0"/>
              <a:t>struct</a:t>
            </a:r>
            <a:r>
              <a:rPr lang="fr-CH" baseline="0" dirty="0" smtClean="0"/>
              <a:t> in </a:t>
            </a:r>
            <a:r>
              <a:rPr lang="fr-CH" baseline="0" dirty="0" err="1" smtClean="0"/>
              <a:t>Verilog</a:t>
            </a:r>
            <a:r>
              <a:rPr lang="fr-CH" baseline="0" dirty="0" smtClean="0"/>
              <a:t>, but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individual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element</a:t>
            </a:r>
            <a:r>
              <a:rPr lang="fr-CH" baseline="0" dirty="0" smtClean="0"/>
              <a:t> direction </a:t>
            </a:r>
            <a:r>
              <a:rPr lang="fr-CH" baseline="0" dirty="0" err="1" smtClean="0"/>
              <a:t>specification</a:t>
            </a:r>
            <a:endParaRPr lang="fr-CH" baseline="0" dirty="0" smtClean="0"/>
          </a:p>
          <a:p>
            <a:r>
              <a:rPr lang="fr-CH" baseline="0" dirty="0" smtClean="0"/>
              <a:t>This code </a:t>
            </a:r>
            <a:r>
              <a:rPr lang="fr-CH" baseline="0" dirty="0" err="1" smtClean="0"/>
              <a:t>wire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io.a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io.output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7</a:t>
            </a:fld>
            <a:endParaRPr lang="fr-C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Like</a:t>
            </a:r>
            <a:r>
              <a:rPr lang="fr-CH" baseline="0" dirty="0" smtClean="0"/>
              <a:t> 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do </a:t>
            </a:r>
            <a:r>
              <a:rPr lang="fr-CH" baseline="0" dirty="0" err="1" smtClean="0"/>
              <a:t>combinatorial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Spinal check if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combinatorial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loop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print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error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 one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detected</a:t>
            </a:r>
            <a:r>
              <a:rPr lang="fr-CH" baseline="0" dirty="0" smtClean="0"/>
              <a:t>.</a:t>
            </a:r>
          </a:p>
          <a:p>
            <a:r>
              <a:rPr lang="fr-CH" baseline="0" dirty="0" err="1" smtClean="0"/>
              <a:t>Anyway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read</a:t>
            </a:r>
            <a:r>
              <a:rPr lang="fr-CH" baseline="0" dirty="0" smtClean="0"/>
              <a:t> the value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out signal,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a VHDL buffer.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8</a:t>
            </a:fld>
            <a:endParaRPr lang="fr-C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Declare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directly</a:t>
            </a:r>
            <a:r>
              <a:rPr lang="fr-CH" baseline="0" dirty="0" smtClean="0"/>
              <a:t> affect the value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 (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signal)</a:t>
            </a:r>
            <a:r>
              <a:rPr lang="fr-CH" baseline="0" dirty="0" smtClean="0"/>
              <a:t>. </a:t>
            </a:r>
          </a:p>
          <a:p>
            <a:r>
              <a:rPr lang="fr-CH" baseline="0" dirty="0" smtClean="0"/>
              <a:t>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if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don’t</a:t>
            </a:r>
            <a:r>
              <a:rPr lang="fr-CH" baseline="0" dirty="0" smtClean="0"/>
              <a:t> assigne </a:t>
            </a:r>
            <a:r>
              <a:rPr lang="fr-CH" baseline="0" dirty="0" err="1" smtClean="0"/>
              <a:t>a_and_b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any</a:t>
            </a:r>
            <a:r>
              <a:rPr lang="fr-CH" baseline="0" dirty="0" smtClean="0"/>
              <a:t> value, </a:t>
            </a:r>
            <a:r>
              <a:rPr lang="fr-CH" baseline="0" dirty="0" err="1" smtClean="0"/>
              <a:t>spinalHDL</a:t>
            </a:r>
            <a:r>
              <a:rPr lang="fr-CH" baseline="0" dirty="0" smtClean="0"/>
              <a:t> tell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9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5202-FB89-49B6-8EF1-81B9BCDABD5B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A91D-E1E5-4718-9228-38EB4229E4BE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20D4-4367-45D9-93F8-2F57D6417E8F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734EF-6713-4AD5-A177-1DC67BD1323B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0164-937D-45E2-A29C-3BDD948B28F9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4E45-4774-4DB1-9AEC-E1FB31681C07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54CD-0189-487A-8A67-0FFD1F257931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F7BB-4F09-46D5-B08F-121DAC16A20B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BF16-3F48-443C-9712-9817CBCE6324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C6B6-2312-4EEE-924D-BDA5E5F56BBE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A625-C0CB-43F7-A97C-8C4912C5C969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600BD2-8C64-4EE3-B6D8-8CBFF30FE641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tx1"/>
                </a:solidFill>
              </a:rPr>
              <a:t>Spinal HDL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629464"/>
          </a:xfrm>
        </p:spPr>
        <p:txBody>
          <a:bodyPr>
            <a:normAutofit/>
          </a:bodyPr>
          <a:lstStyle/>
          <a:p>
            <a:r>
              <a:rPr lang="fr-CH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 alternative to standard HDL</a:t>
            </a:r>
            <a:endParaRPr lang="fr-CH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Generated VHDL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6823" y="2074020"/>
            <a:ext cx="5688632" cy="24622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 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 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  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&amp;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!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716016" y="2122398"/>
            <a:ext cx="4392488" cy="375487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entity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port(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io_output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);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end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architecture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arch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signal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signal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begin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io_output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&lt;=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or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&lt;=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and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&lt;= (not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end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arch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6582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Registers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45793" y="2492896"/>
            <a:ext cx="4860032" cy="25545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reg1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val </a:t>
            </a:r>
            <a:r>
              <a:rPr lang="fr-FR" sz="1600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reg2 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Reg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fr-F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fr-FR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val </a:t>
            </a:r>
            <a:r>
              <a:rPr lang="fr-FR" sz="16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reg3 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RegInit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reg4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RegNext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7353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ClockDomains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47664" y="1657400"/>
            <a:ext cx="6186309" cy="49398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MyTopLevel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coreClk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coreReset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coreClockDomain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ClockDomain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clock  =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coreClk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reset  =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coreReset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config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ClockDomainConfig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clockEdge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= RISING,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resetKind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= ASYNC,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resetActiveLevel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HIGH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)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)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coreArea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ClockingArea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coreClockDomain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myCoreClockedRegister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6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Organize things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7584" y="2282389"/>
            <a:ext cx="4566763" cy="34163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class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UartCtrlTx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extends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Component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io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new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Bundle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  <a:t>//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  <a:t>io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  <a:t> definition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timer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new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Area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  <a:t>// emit a pulse that is used as time reference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808080"/>
                </a:solidFill>
                <a:latin typeface="+mj-lt"/>
                <a:cs typeface="Consolas" pitchFamily="49" charset="0"/>
              </a:rPr>
              <a:t>   // in the state machine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stateMachine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new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Area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  <a:t>// some logic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nsolas" pitchFamily="49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581128"/>
            <a:ext cx="36290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71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Unify logic and FF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43608" y="2636912"/>
            <a:ext cx="4600555" cy="258532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mySignal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Bool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myRegister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Reg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UInt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  <a:t>4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bit))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myRegisterWithInit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Reg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UInt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  <a:t>4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bit))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init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  <a:t>3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mySignal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:=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False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when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???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){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mySignal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:=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True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myRegister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:=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myRegister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+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  <a:t>1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00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No more component binding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44704" y="5779762"/>
            <a:ext cx="4162614" cy="9233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class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TopComponent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extends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Component{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sub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new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SubComponent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nsolas" pitchFamily="49" charset="0"/>
            </a:endParaRPr>
          </a:p>
        </p:txBody>
      </p:sp>
      <p:sp>
        <p:nvSpPr>
          <p:cNvPr id="8" name="Flèche vers le bas 7"/>
          <p:cNvSpPr/>
          <p:nvPr/>
        </p:nvSpPr>
        <p:spPr>
          <a:xfrm>
            <a:off x="3888686" y="5460082"/>
            <a:ext cx="432048" cy="2880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6" t="39473" r="61044" b="12948"/>
          <a:stretch/>
        </p:blipFill>
        <p:spPr bwMode="auto">
          <a:xfrm>
            <a:off x="2239617" y="2060848"/>
            <a:ext cx="3298135" cy="315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95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Component instance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5576" y="1916832"/>
            <a:ext cx="5940152" cy="440120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MySubComponent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subIn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subOut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...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 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 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compInstance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MySubComponent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compInstance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subIn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compInstance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subOut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6495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Uint</a:t>
            </a:r>
            <a:r>
              <a:rPr lang="en-GB" dirty="0" smtClean="0"/>
              <a:t>, </a:t>
            </a:r>
            <a:r>
              <a:rPr lang="en-GB" dirty="0" err="1" smtClean="0"/>
              <a:t>Vec</a:t>
            </a:r>
            <a:r>
              <a:rPr lang="en-GB" dirty="0" smtClean="0"/>
              <a:t>, When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32585" y="2213000"/>
            <a:ext cx="4139952" cy="33239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(Bool,2)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bits)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otherwise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875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Enum</a:t>
            </a:r>
            <a:r>
              <a:rPr lang="en-GB" dirty="0" smtClean="0"/>
              <a:t>, Area, switch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051720" y="1736522"/>
            <a:ext cx="5554726" cy="48320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object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MyEnum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SpinalEnum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state1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anotherState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newElement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abstract 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logicOfA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Area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flag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fsm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Area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MyEnum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MyEnum.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switch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lang="fr-FR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(MyEnum.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logicOfA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flag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lang="fr-F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MyEnum.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state1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default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2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For, Variable, Generics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1881" y="1988840"/>
            <a:ext cx="5220072" cy="35394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CarryAdder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(size: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 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(size bits)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 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(size bits)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(size bits)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False 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 &lt;-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until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size)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 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 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 := a ^ b ^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/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(a &amp; b) | (a &amp;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| (b &amp;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9284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a new language</a:t>
            </a:r>
          </a:p>
          <a:p>
            <a:r>
              <a:rPr lang="en-GB" dirty="0" smtClean="0"/>
              <a:t>Language introduction / dissection </a:t>
            </a:r>
            <a:r>
              <a:rPr lang="en-GB" dirty="0"/>
              <a:t>/ comparison</a:t>
            </a:r>
            <a:endParaRPr lang="en-GB" dirty="0" smtClean="0"/>
          </a:p>
          <a:p>
            <a:r>
              <a:rPr lang="en-GB" dirty="0" smtClean="0"/>
              <a:t>Examples (a lot)</a:t>
            </a:r>
          </a:p>
          <a:p>
            <a:endParaRPr lang="en-GB" dirty="0" smtClean="0"/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Bundle, Generics, </a:t>
            </a:r>
            <a:r>
              <a:rPr lang="en-GB" dirty="0" err="1" smtClean="0"/>
              <a:t>Vec</a:t>
            </a:r>
            <a:r>
              <a:rPr lang="en-GB" dirty="0" smtClean="0"/>
              <a:t>, Packing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2071301"/>
            <a:ext cx="8568952" cy="35394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MyColorSelector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Int,channelWidth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sel 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log2Up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bits)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lang="fr-F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fr-F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sourceCount</a:t>
            </a:r>
            <a:r>
              <a:rPr lang="fr-F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Bits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*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selectedSource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toBits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selectedSource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085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Memory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67744" y="2636912"/>
            <a:ext cx="3191899" cy="20313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//Memory of 1024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1024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Write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5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//Read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read0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.readAsync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read1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.readSync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6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68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fr-CH" dirty="0" err="1" smtClean="0"/>
              <a:t>Less</a:t>
            </a:r>
            <a:r>
              <a:rPr lang="fr-CH" dirty="0" smtClean="0"/>
              <a:t> scope limitations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40864" y="2348880"/>
            <a:ext cx="3159455" cy="31393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valid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Bool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regA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Reg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UInt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  <a:t>4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bit))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def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doSomething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(value :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) =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valid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:=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True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regA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:= value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when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???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){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doSomething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  <a:t>4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61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Function, User </a:t>
            </a:r>
            <a:r>
              <a:rPr lang="en-GB" dirty="0" err="1" smtClean="0"/>
              <a:t>utils</a:t>
            </a:r>
            <a:r>
              <a:rPr lang="en-GB" dirty="0" smtClean="0"/>
              <a:t> (1)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12569" y="2454860"/>
            <a:ext cx="5769528" cy="310854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that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+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that.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+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that.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+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that.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3399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Function, User </a:t>
            </a:r>
            <a:r>
              <a:rPr lang="en-GB" dirty="0" err="1" smtClean="0"/>
              <a:t>utils</a:t>
            </a:r>
            <a:r>
              <a:rPr lang="en-GB" dirty="0" smtClean="0"/>
              <a:t> (2)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9552" y="2348880"/>
            <a:ext cx="8454559" cy="33239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MyColorSumming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 &lt;-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until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But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you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can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do all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stuff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by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way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balanced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bonus :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//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io.result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io.sources.reduceBalancedSpinal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(_ + _)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5093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Basic abstractions from Lib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25</a:t>
            </a:fld>
            <a:endParaRPr lang="fr-BE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06624" y="2348299"/>
            <a:ext cx="8454559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timeout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Timeout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1000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timeout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){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implicit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conversion to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timeout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.clear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Clear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the flag and the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internal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Create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a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of 10 states (0 to 9)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lang="fr-FR" sz="1400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counter</a:t>
            </a:r>
            <a:r>
              <a:rPr lang="fr-FR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.clear</a:t>
            </a:r>
            <a:r>
              <a:rPr lang="fr-FR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    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When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called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it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reset the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counter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It's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not a flag</a:t>
            </a:r>
            <a:b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sz="14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counter</a:t>
            </a:r>
            <a:r>
              <a:rPr lang="fr-F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.increment</a:t>
            </a:r>
            <a:r>
              <a:rPr lang="fr-F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 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When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called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it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increment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the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counter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It's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not a flag</a:t>
            </a:r>
            <a:b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value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current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value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valueNext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Next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value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.willO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verflow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//Flag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that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indicate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if the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overflow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cycle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5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){ }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implicitly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its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value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95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Flow, Stream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99592" y="2922623"/>
            <a:ext cx="6413935" cy="224676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Flow[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valid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valid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09595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smtClean="0"/>
              <a:t>Stream </a:t>
            </a:r>
            <a:r>
              <a:rPr lang="en-GB" dirty="0" smtClean="0"/>
              <a:t>examples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333" y="1765260"/>
            <a:ext cx="8884163" cy="483209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StreamFifo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depth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pushPort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slave Stream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popPort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master Stream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occupancy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log2Up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depth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+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StreamArbiter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inputs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slave Stream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master Stream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chosen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log2Up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StreamFork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input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slave Stream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master Stream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578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Netlist</a:t>
            </a:r>
            <a:r>
              <a:rPr lang="en-GB" dirty="0" smtClean="0"/>
              <a:t> analyser / Latency analysis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3528" y="2528610"/>
            <a:ext cx="8239756" cy="310854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MyComponentWithLatencyAssert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slave Stream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bits))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masterPort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master Stream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bits))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lang="fr-FR" sz="14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These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3 line are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equivalent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to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io.slavePort.queue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(16) &gt;/-&gt;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io.masterPort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fifo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StreamFifo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bits)),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16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fifo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push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fifo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pop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&gt;/-&gt;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masterPort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latencyAnalysis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masterPort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latencyAnalysis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masterPort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ready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ready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0923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Meta-hardware description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29</a:t>
            </a:fld>
            <a:endParaRPr lang="fr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54" y="2420888"/>
            <a:ext cx="9052123" cy="310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891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Because of current HDL</a:t>
            </a:r>
          </a:p>
          <a:p>
            <a:pPr lvl="1"/>
            <a:r>
              <a:rPr lang="en-GB" dirty="0" smtClean="0"/>
              <a:t>Verbosity, endless wiring, copy past</a:t>
            </a:r>
          </a:p>
          <a:p>
            <a:pPr lvl="1"/>
            <a:r>
              <a:rPr lang="en-GB" dirty="0" smtClean="0"/>
              <a:t>Wire level, can’t define abstractions</a:t>
            </a:r>
          </a:p>
          <a:p>
            <a:pPr lvl="1"/>
            <a:r>
              <a:rPr lang="en-GB" dirty="0"/>
              <a:t>Broken </a:t>
            </a:r>
            <a:r>
              <a:rPr lang="en-GB" dirty="0" smtClean="0"/>
              <a:t>features </a:t>
            </a:r>
          </a:p>
          <a:p>
            <a:pPr lvl="2"/>
            <a:r>
              <a:rPr lang="en-GB" dirty="0" smtClean="0"/>
              <a:t>Can’t parameterize records/</a:t>
            </a:r>
            <a:r>
              <a:rPr lang="en-GB" dirty="0" err="1" smtClean="0"/>
              <a:t>struct</a:t>
            </a:r>
            <a:endParaRPr lang="en-GB" dirty="0" smtClean="0"/>
          </a:p>
          <a:p>
            <a:pPr lvl="2"/>
            <a:r>
              <a:rPr lang="en-GB" dirty="0" smtClean="0"/>
              <a:t>Can’t define record’s elements </a:t>
            </a:r>
            <a:r>
              <a:rPr lang="en-GB" dirty="0"/>
              <a:t>directions individually</a:t>
            </a:r>
            <a:endParaRPr lang="en-GB" dirty="0" smtClean="0"/>
          </a:p>
          <a:p>
            <a:pPr lvl="2"/>
            <a:r>
              <a:rPr lang="en-GB" dirty="0" err="1" smtClean="0"/>
              <a:t>SystemVerilog</a:t>
            </a:r>
            <a:r>
              <a:rPr lang="en-GB" dirty="0" smtClean="0"/>
              <a:t> interface </a:t>
            </a:r>
          </a:p>
          <a:p>
            <a:pPr lvl="2"/>
            <a:r>
              <a:rPr lang="fr-CH" dirty="0" smtClean="0"/>
              <a:t>No hardware «</a:t>
            </a:r>
            <a:r>
              <a:rPr lang="fr-CH" dirty="0" err="1" smtClean="0"/>
              <a:t>meta</a:t>
            </a:r>
            <a:r>
              <a:rPr lang="fr-CH" dirty="0" smtClean="0"/>
              <a:t>-description» </a:t>
            </a:r>
            <a:r>
              <a:rPr lang="fr-CH" dirty="0" err="1" smtClean="0"/>
              <a:t>capabilities</a:t>
            </a:r>
            <a:endParaRPr lang="en-GB" dirty="0"/>
          </a:p>
          <a:p>
            <a:pPr lvl="1"/>
            <a:r>
              <a:rPr lang="en-GB" dirty="0" smtClean="0"/>
              <a:t>They were initially designed for simulation</a:t>
            </a:r>
          </a:p>
          <a:p>
            <a:pPr lvl="1"/>
            <a:r>
              <a:rPr lang="en-GB" dirty="0" smtClean="0"/>
              <a:t>Heavy legacy</a:t>
            </a:r>
            <a:endParaRPr lang="en-GB" dirty="0"/>
          </a:p>
          <a:p>
            <a:pPr marL="667512" lvl="2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Why a new language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9397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Meta-hardware description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30</a:t>
            </a:fld>
            <a:endParaRPr lang="fr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8800"/>
            <a:ext cx="5922857" cy="203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998747"/>
              </p:ext>
            </p:extLst>
          </p:nvPr>
        </p:nvGraphicFramePr>
        <p:xfrm>
          <a:off x="395536" y="3789040"/>
          <a:ext cx="8450630" cy="2769120"/>
        </p:xfrm>
        <a:graphic>
          <a:graphicData uri="http://schemas.openxmlformats.org/drawingml/2006/table">
            <a:tbl>
              <a:tblPr/>
              <a:tblGrid>
                <a:gridCol w="1033806"/>
                <a:gridCol w="1656184"/>
                <a:gridCol w="576064"/>
                <a:gridCol w="720080"/>
                <a:gridCol w="4464496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300" dirty="0">
                          <a:solidFill>
                            <a:srgbClr val="FFFFFF"/>
                          </a:solidFill>
                          <a:effectLst/>
                        </a:rPr>
                        <a:t>Name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300">
                          <a:solidFill>
                            <a:srgbClr val="FFFFFF"/>
                          </a:solidFill>
                          <a:effectLst/>
                        </a:rPr>
                        <a:t>Type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300">
                          <a:solidFill>
                            <a:srgbClr val="FFFFFF"/>
                          </a:solidFill>
                          <a:effectLst/>
                        </a:rPr>
                        <a:t>Access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300" dirty="0">
                          <a:solidFill>
                            <a:srgbClr val="FFFFFF"/>
                          </a:solidFill>
                          <a:effectLst/>
                        </a:rPr>
                        <a:t>Address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30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384912">
                <a:tc>
                  <a:txBody>
                    <a:bodyPr/>
                    <a:lstStyle/>
                    <a:p>
                      <a:pPr fontAlgn="ctr"/>
                      <a:r>
                        <a:rPr lang="en-GB" sz="1300">
                          <a:effectLst/>
                        </a:rPr>
                        <a:t>clockDivider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300">
                          <a:effectLst/>
                        </a:rPr>
                        <a:t>UInt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300">
                          <a:effectLst/>
                        </a:rPr>
                        <a:t>RW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300">
                          <a:effectLst/>
                        </a:rPr>
                        <a:t>0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300">
                          <a:effectLst/>
                        </a:rPr>
                        <a:t>Set the UartCtrl clock divider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09061">
                <a:tc>
                  <a:txBody>
                    <a:bodyPr/>
                    <a:lstStyle/>
                    <a:p>
                      <a:pPr fontAlgn="ctr"/>
                      <a:r>
                        <a:rPr lang="en-GB" sz="1300">
                          <a:effectLst/>
                        </a:rPr>
                        <a:t>frame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300" dirty="0" err="1">
                          <a:effectLst/>
                        </a:rPr>
                        <a:t>UartCtrlFrameConfig</a:t>
                      </a:r>
                      <a:endParaRPr lang="en-GB" sz="1300" dirty="0">
                        <a:effectLst/>
                      </a:endParaRP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300">
                          <a:effectLst/>
                        </a:rPr>
                        <a:t>RW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300">
                          <a:effectLst/>
                        </a:rPr>
                        <a:t>4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300">
                          <a:effectLst/>
                        </a:rPr>
                        <a:t>Set the dataLength, the parity and the stop bit configuration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4912">
                <a:tc>
                  <a:txBody>
                    <a:bodyPr/>
                    <a:lstStyle/>
                    <a:p>
                      <a:pPr fontAlgn="ctr"/>
                      <a:r>
                        <a:rPr lang="en-GB" sz="1300" dirty="0" err="1">
                          <a:effectLst/>
                        </a:rPr>
                        <a:t>writeCmd</a:t>
                      </a:r>
                      <a:endParaRPr lang="en-GB" sz="1300" dirty="0">
                        <a:effectLst/>
                      </a:endParaRP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300">
                          <a:effectLst/>
                        </a:rPr>
                        <a:t>Bits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300">
                          <a:effectLst/>
                        </a:rPr>
                        <a:t>W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300">
                          <a:effectLst/>
                        </a:rPr>
                        <a:t>8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300">
                          <a:effectLst/>
                        </a:rPr>
                        <a:t>Send a write command to the UartCtrl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96986">
                <a:tc>
                  <a:txBody>
                    <a:bodyPr/>
                    <a:lstStyle/>
                    <a:p>
                      <a:pPr fontAlgn="ctr"/>
                      <a:r>
                        <a:rPr lang="en-GB" sz="1300" dirty="0" err="1">
                          <a:effectLst/>
                        </a:rPr>
                        <a:t>writeBusy</a:t>
                      </a:r>
                      <a:endParaRPr lang="en-GB" sz="1300" dirty="0">
                        <a:effectLst/>
                      </a:endParaRP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300">
                          <a:effectLst/>
                        </a:rPr>
                        <a:t>Bool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300">
                          <a:effectLst/>
                        </a:rPr>
                        <a:t>R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300">
                          <a:effectLst/>
                        </a:rPr>
                        <a:t>8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300">
                          <a:effectLst/>
                        </a:rPr>
                        <a:t>Bit 0 =&gt; zero when a new writeCmd could be sent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061">
                <a:tc>
                  <a:txBody>
                    <a:bodyPr/>
                    <a:lstStyle/>
                    <a:p>
                      <a:pPr fontAlgn="ctr"/>
                      <a:r>
                        <a:rPr lang="en-GB" sz="1300" dirty="0">
                          <a:effectLst/>
                        </a:rPr>
                        <a:t>read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300">
                          <a:effectLst/>
                        </a:rPr>
                        <a:t>Bits ## Bool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300">
                          <a:effectLst/>
                        </a:rPr>
                        <a:t>R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300">
                          <a:effectLst/>
                        </a:rPr>
                        <a:t>12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300" dirty="0">
                          <a:effectLst/>
                        </a:rPr>
                        <a:t>Bit </a:t>
                      </a:r>
                      <a:r>
                        <a:rPr lang="en-GB" sz="1300" dirty="0" smtClean="0">
                          <a:effectLst/>
                        </a:rPr>
                        <a:t>0                  </a:t>
                      </a:r>
                      <a:r>
                        <a:rPr lang="en-GB" sz="1300" dirty="0">
                          <a:effectLst/>
                        </a:rPr>
                        <a:t>=&gt; </a:t>
                      </a:r>
                      <a:r>
                        <a:rPr lang="en-GB" sz="1300" dirty="0" smtClean="0">
                          <a:effectLst/>
                        </a:rPr>
                        <a:t>read </a:t>
                      </a:r>
                      <a:r>
                        <a:rPr lang="en-GB" sz="1300" dirty="0">
                          <a:effectLst/>
                        </a:rPr>
                        <a:t>data valid </a:t>
                      </a:r>
                      <a:br>
                        <a:rPr lang="en-GB" sz="1300" dirty="0">
                          <a:effectLst/>
                        </a:rPr>
                      </a:br>
                      <a:r>
                        <a:rPr lang="en-GB" sz="1300" dirty="0">
                          <a:effectLst/>
                        </a:rPr>
                        <a:t>Bit 8 </a:t>
                      </a:r>
                      <a:r>
                        <a:rPr lang="en-GB" sz="1300" dirty="0" err="1">
                          <a:effectLst/>
                        </a:rPr>
                        <a:t>downto</a:t>
                      </a:r>
                      <a:r>
                        <a:rPr lang="en-GB" sz="1300" dirty="0">
                          <a:effectLst/>
                        </a:rPr>
                        <a:t> 1 </a:t>
                      </a:r>
                      <a:r>
                        <a:rPr lang="en-GB" sz="1300" dirty="0" smtClean="0">
                          <a:effectLst/>
                        </a:rPr>
                        <a:t> =&gt; read </a:t>
                      </a:r>
                      <a:r>
                        <a:rPr lang="en-GB" sz="1300" dirty="0">
                          <a:effectLst/>
                        </a:rPr>
                        <a:t>data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3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Meta-hardware description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31</a:t>
            </a:fld>
            <a:endParaRPr lang="fr-BE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666875" y="1790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3814" y="1671192"/>
            <a:ext cx="9110186" cy="507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AvalonUartCtrl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uartCtrlConfig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UartCtrlGenerics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rxFifoDepth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Component{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bus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slave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AvalonMM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AvalonMMUartCtrl.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getAvalonMMConfig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master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Uart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uartCtrlConfig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&lt;&gt; 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busCtrl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AvalonMMSlaveFactory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bus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//Make 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clockDivider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register</a:t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busCtrl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.driveAndRead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config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clockDivider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,address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//Make frame register</a:t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busCtrl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.driveAndRead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config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frame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,address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//Make 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writeCmd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register</a:t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writeFlow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busCtrl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.createAndDriveFlow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(Bits(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uartCtrlConfig.dataWidthMax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bits),address 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writeFlow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.toStream.stage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&gt;&gt; 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write</a:t>
            </a:r>
            <a:endParaRPr kumimoji="0" lang="en-US" sz="1200" b="0" i="1" u="none" strike="noStrike" cap="none" normalizeH="0" baseline="0" dirty="0" smtClean="0">
              <a:ln>
                <a:noFill/>
              </a:ln>
              <a:solidFill>
                <a:srgbClr val="660E7A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//Make 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writeBusy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register</a:t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busCtrl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.read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write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valid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,address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//Make read register</a:t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busCtrl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.readStreamNonBlocking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.toStream.queue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rxFifoDepth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),address 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12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01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It work perfectly on FPGA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32</a:t>
            </a:fld>
            <a:endParaRPr lang="fr-BE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666875" y="1790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83568" y="25649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>
            <a:normAutofit/>
          </a:bodyPr>
          <a:lstStyle/>
          <a:p>
            <a:r>
              <a:rPr lang="fr-CH" sz="2400" dirty="0"/>
              <a:t>RISCV </a:t>
            </a:r>
            <a:r>
              <a:rPr lang="fr-CH" sz="2400" dirty="0" smtClean="0"/>
              <a:t>CPU, </a:t>
            </a:r>
            <a:r>
              <a:rPr lang="fr-CH" sz="2400" dirty="0" smtClean="0"/>
              <a:t>5 stages, 1.15 DMIPS/Mhz</a:t>
            </a:r>
          </a:p>
          <a:p>
            <a:pPr lvl="1"/>
            <a:r>
              <a:rPr lang="fr-CH" dirty="0" smtClean="0"/>
              <a:t>MUL/DIV</a:t>
            </a:r>
          </a:p>
          <a:p>
            <a:pPr lvl="1"/>
            <a:r>
              <a:rPr lang="fr-CH" dirty="0" smtClean="0"/>
              <a:t>Instruction/Data cache</a:t>
            </a:r>
          </a:p>
          <a:p>
            <a:pPr lvl="1"/>
            <a:r>
              <a:rPr lang="fr-CH" dirty="0" err="1" smtClean="0"/>
              <a:t>Interrupts</a:t>
            </a:r>
            <a:endParaRPr lang="fr-CH" dirty="0" smtClean="0"/>
          </a:p>
          <a:p>
            <a:pPr lvl="1"/>
            <a:r>
              <a:rPr lang="fr-CH" dirty="0" smtClean="0"/>
              <a:t>JTAG </a:t>
            </a:r>
            <a:r>
              <a:rPr lang="fr-CH" dirty="0" err="1" smtClean="0"/>
              <a:t>debugging</a:t>
            </a:r>
            <a:endParaRPr lang="fr-CH" dirty="0" smtClean="0"/>
          </a:p>
          <a:p>
            <a:r>
              <a:rPr lang="fr-CH" dirty="0" smtClean="0"/>
              <a:t>Avalon/APB UART</a:t>
            </a:r>
          </a:p>
          <a:p>
            <a:r>
              <a:rPr lang="fr-CH" dirty="0" smtClean="0"/>
              <a:t>Avalon VGA</a:t>
            </a:r>
          </a:p>
          <a:p>
            <a:r>
              <a:rPr lang="fr-CH" dirty="0" err="1"/>
              <a:t>Pipelined</a:t>
            </a:r>
            <a:r>
              <a:rPr lang="fr-CH" dirty="0"/>
              <a:t> and </a:t>
            </a:r>
            <a:r>
              <a:rPr lang="fr-CH" dirty="0" smtClean="0"/>
              <a:t>multi-</a:t>
            </a:r>
            <a:r>
              <a:rPr lang="fr-CH" dirty="0" err="1" smtClean="0"/>
              <a:t>core</a:t>
            </a:r>
            <a:r>
              <a:rPr lang="fr-CH" dirty="0" smtClean="0"/>
              <a:t> fractal </a:t>
            </a:r>
            <a:r>
              <a:rPr lang="fr-CH" dirty="0" err="1" smtClean="0"/>
              <a:t>accelerator</a:t>
            </a:r>
            <a:endParaRPr lang="en-GB" dirty="0" smtClean="0"/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42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14810" y="3071810"/>
            <a:ext cx="8229600" cy="1143000"/>
          </a:xfrm>
        </p:spPr>
        <p:txBody>
          <a:bodyPr>
            <a:noAutofit/>
          </a:bodyPr>
          <a:lstStyle/>
          <a:p>
            <a:r>
              <a:rPr lang="en-GB" sz="10000" dirty="0" smtClean="0">
                <a:latin typeface="Algerian" pitchFamily="82" charset="0"/>
              </a:rPr>
              <a:t>?</a:t>
            </a:r>
            <a:endParaRPr lang="en-GB" sz="10000" dirty="0">
              <a:latin typeface="Algerian" pitchFamily="82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2703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Component instance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5576" y="1916832"/>
            <a:ext cx="5940152" cy="440120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MySubComponent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subIn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subOut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...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 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 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compInstance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MySubComponent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compInstance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subIn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compInstance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subOut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183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Flow</a:t>
            </a:r>
            <a:r>
              <a:rPr lang="en-GB" smtClean="0"/>
              <a:t>, Stream, </a:t>
            </a:r>
            <a:r>
              <a:rPr lang="en-GB" dirty="0" smtClean="0"/>
              <a:t>Fragment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99592" y="2060848"/>
            <a:ext cx="6736139" cy="39703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Flow[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valid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valid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Fragment[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last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79753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smtClean="0"/>
              <a:t>Stream </a:t>
            </a:r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36</a:t>
            </a:fld>
            <a:endParaRPr lang="fr-BE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5576" y="1916832"/>
            <a:ext cx="7165744" cy="418576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Stream(Bits(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Stream(Bits(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&lt;-&lt;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&lt;-/&lt;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haltedPort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.haltWhen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filteredPort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.throwWhen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outPortWithMsb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.translateWith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.msb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1024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memReadCmd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Stream(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.streamReadSync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memReadCmd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memReadCmd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valid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//arbitration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//arbitration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value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Readed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value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linked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Linked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value 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memReadCmd.data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32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Flow of Fragment example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5718" y="1988840"/>
            <a:ext cx="8884163" cy="418576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ase 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LogicAnalyserConfig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trigger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delay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samplesLeftAfterTrigger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slave Flow Fragment(Bits(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waitTrigger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filterHeader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0x01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toRegOf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userTrigger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pulseOn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0x02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configs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filterHeader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0x0F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toRegOf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LogicAnalyserConfig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2540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Generator, Logic Analyser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03648" y="2420888"/>
            <a:ext cx="5232523" cy="24622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LogicAnalyserBuilder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setSampleCount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256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exTrigger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somewhere.inThe.hierarchy.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trigger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.probe(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somewhere.inThe.hierarchy.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signalA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.probe(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somewhere.inThe.hierarchy.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signalB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.probe(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signalC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build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.read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&gt;&gt;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.write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.masterPort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5366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/>
              <a:t>Open Source </a:t>
            </a:r>
            <a:r>
              <a:rPr lang="fr-CH" sz="2400" dirty="0" smtClean="0"/>
              <a:t>, </a:t>
            </a:r>
            <a:r>
              <a:rPr lang="fr-CH" sz="2400" dirty="0" err="1" smtClean="0"/>
              <a:t>started</a:t>
            </a:r>
            <a:r>
              <a:rPr lang="fr-CH" sz="2400" dirty="0" smtClean="0"/>
              <a:t> in </a:t>
            </a:r>
            <a:r>
              <a:rPr lang="fr-CH" sz="2400" dirty="0" err="1" smtClean="0"/>
              <a:t>december</a:t>
            </a:r>
            <a:r>
              <a:rPr lang="fr-CH" sz="2400" dirty="0" smtClean="0"/>
              <a:t> 2014</a:t>
            </a:r>
          </a:p>
          <a:p>
            <a:r>
              <a:rPr lang="en-GB" dirty="0" smtClean="0"/>
              <a:t>Focus </a:t>
            </a:r>
            <a:r>
              <a:rPr lang="en-GB" dirty="0"/>
              <a:t>on only </a:t>
            </a:r>
            <a:r>
              <a:rPr lang="en-GB" dirty="0" smtClean="0"/>
              <a:t>on RTL</a:t>
            </a:r>
          </a:p>
          <a:p>
            <a:r>
              <a:rPr lang="en-GB" dirty="0"/>
              <a:t>Compatibility/interoperability </a:t>
            </a:r>
            <a:r>
              <a:rPr lang="en-GB" dirty="0" smtClean="0"/>
              <a:t>is fine</a:t>
            </a:r>
          </a:p>
          <a:p>
            <a:pPr lvl="1"/>
            <a:r>
              <a:rPr lang="fr-CH" dirty="0" smtClean="0"/>
              <a:t>It </a:t>
            </a:r>
            <a:r>
              <a:rPr lang="fr-CH" dirty="0" err="1" smtClean="0"/>
              <a:t>generate</a:t>
            </a:r>
            <a:r>
              <a:rPr lang="fr-CH" dirty="0" smtClean="0"/>
              <a:t> a VHDL/</a:t>
            </a:r>
            <a:r>
              <a:rPr lang="fr-CH" dirty="0" err="1" smtClean="0"/>
              <a:t>Verilog</a:t>
            </a:r>
            <a:r>
              <a:rPr lang="fr-CH" dirty="0" smtClean="0"/>
              <a:t> file</a:t>
            </a:r>
            <a:endParaRPr lang="fr-CH" dirty="0"/>
          </a:p>
          <a:p>
            <a:pPr lvl="1"/>
            <a:r>
              <a:rPr lang="fr-CH" dirty="0" smtClean="0"/>
              <a:t>It </a:t>
            </a:r>
            <a:r>
              <a:rPr lang="fr-CH" dirty="0" err="1" smtClean="0"/>
              <a:t>can</a:t>
            </a:r>
            <a:r>
              <a:rPr lang="fr-CH" dirty="0" smtClean="0"/>
              <a:t> </a:t>
            </a:r>
            <a:r>
              <a:rPr lang="fr-CH" dirty="0" err="1"/>
              <a:t>integrate</a:t>
            </a:r>
            <a:r>
              <a:rPr lang="fr-CH" dirty="0"/>
              <a:t> </a:t>
            </a:r>
            <a:r>
              <a:rPr lang="fr-CH" dirty="0" smtClean="0"/>
              <a:t>VHDL/</a:t>
            </a:r>
            <a:r>
              <a:rPr lang="fr-CH" dirty="0" err="1" smtClean="0"/>
              <a:t>Verilog</a:t>
            </a:r>
            <a:r>
              <a:rPr lang="fr-CH" dirty="0" smtClean="0"/>
              <a:t> IP </a:t>
            </a:r>
            <a:r>
              <a:rPr lang="fr-CH" dirty="0"/>
              <a:t>as </a:t>
            </a:r>
            <a:r>
              <a:rPr lang="fr-CH" dirty="0" err="1" smtClean="0"/>
              <a:t>blackbox</a:t>
            </a:r>
            <a:endParaRPr lang="en-GB" dirty="0" smtClean="0"/>
          </a:p>
          <a:p>
            <a:r>
              <a:rPr lang="en-GB" dirty="0" smtClean="0"/>
              <a:t>Abstraction level :</a:t>
            </a:r>
          </a:p>
          <a:p>
            <a:pPr lvl="1"/>
            <a:r>
              <a:rPr lang="en-GB" dirty="0" smtClean="0"/>
              <a:t>Start at the same level than VHDL</a:t>
            </a:r>
          </a:p>
          <a:p>
            <a:pPr lvl="1"/>
            <a:r>
              <a:rPr lang="en-GB" dirty="0" smtClean="0"/>
              <a:t>Finish between VHDL and HLS</a:t>
            </a:r>
          </a:p>
          <a:p>
            <a:pPr lvl="1"/>
            <a:r>
              <a:rPr lang="en-GB" dirty="0" smtClean="0"/>
              <a:t>The user can create new abstraction levels</a:t>
            </a:r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Language introduction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H" sz="2400" dirty="0" smtClean="0"/>
              <a:t>Spinal </a:t>
            </a:r>
            <a:r>
              <a:rPr lang="fr-CH" sz="2400" dirty="0" err="1" smtClean="0"/>
              <a:t>language</a:t>
            </a:r>
            <a:r>
              <a:rPr lang="fr-CH" sz="2400" dirty="0" smtClean="0"/>
              <a:t> </a:t>
            </a:r>
            <a:r>
              <a:rPr lang="fr-CH" sz="2400" dirty="0" err="1" smtClean="0"/>
              <a:t>is</a:t>
            </a:r>
            <a:r>
              <a:rPr lang="fr-CH" sz="2400" dirty="0" smtClean="0"/>
              <a:t> «</a:t>
            </a:r>
            <a:r>
              <a:rPr lang="fr-CH" sz="2400" dirty="0" err="1" smtClean="0"/>
              <a:t>integrated</a:t>
            </a:r>
            <a:r>
              <a:rPr lang="fr-CH" sz="2400" dirty="0" smtClean="0"/>
              <a:t>» in Scala</a:t>
            </a:r>
          </a:p>
          <a:p>
            <a:pPr lvl="1"/>
            <a:r>
              <a:rPr lang="fr-CH" dirty="0" smtClean="0"/>
              <a:t>You </a:t>
            </a:r>
            <a:r>
              <a:rPr lang="fr-CH" dirty="0" err="1" smtClean="0"/>
              <a:t>can</a:t>
            </a:r>
            <a:r>
              <a:rPr lang="fr-CH" dirty="0" smtClean="0"/>
              <a:t> use all the Scala </a:t>
            </a:r>
            <a:r>
              <a:rPr lang="fr-CH" dirty="0" err="1" smtClean="0"/>
              <a:t>syntax</a:t>
            </a:r>
            <a:r>
              <a:rPr lang="fr-CH" dirty="0" smtClean="0"/>
              <a:t> / </a:t>
            </a:r>
            <a:r>
              <a:rPr lang="fr-CH" dirty="0" err="1" smtClean="0"/>
              <a:t>library</a:t>
            </a:r>
            <a:endParaRPr lang="fr-CH" dirty="0" smtClean="0"/>
          </a:p>
          <a:p>
            <a:pPr lvl="1"/>
            <a:r>
              <a:rPr lang="fr-CH" dirty="0" smtClean="0"/>
              <a:t>Scala IDE are </a:t>
            </a:r>
            <a:r>
              <a:rPr lang="fr-CH" dirty="0" err="1" smtClean="0"/>
              <a:t>helpfull</a:t>
            </a:r>
            <a:r>
              <a:rPr lang="fr-CH" dirty="0" smtClean="0"/>
              <a:t> and free</a:t>
            </a:r>
          </a:p>
          <a:p>
            <a:pPr marL="850392" lvl="1" indent="-457200">
              <a:buClr>
                <a:schemeClr val="accent3"/>
              </a:buClr>
              <a:buFont typeface="+mj-lt"/>
              <a:buAutoNum type="arabicPeriod"/>
            </a:pPr>
            <a:r>
              <a:rPr lang="fr-CH" dirty="0" smtClean="0"/>
              <a:t>Object </a:t>
            </a:r>
            <a:r>
              <a:rPr lang="fr-CH" dirty="0" err="1" smtClean="0"/>
              <a:t>oriented</a:t>
            </a:r>
            <a:r>
              <a:rPr lang="fr-CH" dirty="0" smtClean="0"/>
              <a:t> and </a:t>
            </a:r>
            <a:r>
              <a:rPr lang="fr-CH" dirty="0" err="1" smtClean="0"/>
              <a:t>functional</a:t>
            </a:r>
            <a:r>
              <a:rPr lang="fr-CH" dirty="0"/>
              <a:t> </a:t>
            </a:r>
            <a:r>
              <a:rPr lang="fr-CH" dirty="0" err="1"/>
              <a:t>paradigms</a:t>
            </a:r>
            <a:endParaRPr lang="fr-CH" dirty="0"/>
          </a:p>
          <a:p>
            <a:r>
              <a:rPr lang="fr-CH" dirty="0"/>
              <a:t>2 </a:t>
            </a:r>
            <a:r>
              <a:rPr lang="fr-CH" dirty="0" err="1"/>
              <a:t>layers</a:t>
            </a:r>
            <a:endParaRPr lang="fr-CH" dirty="0"/>
          </a:p>
          <a:p>
            <a:pPr lvl="1"/>
            <a:r>
              <a:rPr lang="fr-CH" dirty="0" err="1"/>
              <a:t>Core</a:t>
            </a:r>
            <a:r>
              <a:rPr lang="fr-CH" dirty="0"/>
              <a:t>   </a:t>
            </a:r>
            <a:r>
              <a:rPr lang="fr-CH" dirty="0" smtClean="0"/>
              <a:t>(</a:t>
            </a:r>
            <a:r>
              <a:rPr lang="fr-CH" dirty="0" err="1"/>
              <a:t>low</a:t>
            </a:r>
            <a:r>
              <a:rPr lang="fr-CH" dirty="0"/>
              <a:t> </a:t>
            </a:r>
            <a:r>
              <a:rPr lang="fr-CH" dirty="0" err="1"/>
              <a:t>level</a:t>
            </a:r>
            <a:r>
              <a:rPr lang="fr-CH" dirty="0"/>
              <a:t> RTL)</a:t>
            </a:r>
          </a:p>
          <a:p>
            <a:pPr lvl="1"/>
            <a:r>
              <a:rPr lang="fr-CH" dirty="0"/>
              <a:t>Lib  </a:t>
            </a:r>
            <a:r>
              <a:rPr lang="fr-CH" dirty="0" smtClean="0"/>
              <a:t>   (</a:t>
            </a:r>
            <a:r>
              <a:rPr lang="fr-CH" dirty="0"/>
              <a:t>high </a:t>
            </a:r>
            <a:r>
              <a:rPr lang="fr-CH" dirty="0" err="1"/>
              <a:t>level</a:t>
            </a:r>
            <a:r>
              <a:rPr lang="fr-CH" dirty="0"/>
              <a:t> RTL, </a:t>
            </a:r>
            <a:r>
              <a:rPr lang="fr-CH" dirty="0" err="1"/>
              <a:t>based</a:t>
            </a:r>
            <a:r>
              <a:rPr lang="fr-CH" dirty="0"/>
              <a:t> on the </a:t>
            </a:r>
            <a:r>
              <a:rPr lang="fr-CH" dirty="0" err="1"/>
              <a:t>Core</a:t>
            </a:r>
            <a:r>
              <a:rPr lang="fr-CH" dirty="0"/>
              <a:t> layer</a:t>
            </a:r>
            <a:r>
              <a:rPr lang="fr-CH" dirty="0" smtClean="0"/>
              <a:t>)</a:t>
            </a:r>
          </a:p>
          <a:p>
            <a:r>
              <a:rPr lang="fr-CH" dirty="0"/>
              <a:t>How </a:t>
            </a:r>
            <a:r>
              <a:rPr lang="fr-CH" dirty="0" err="1"/>
              <a:t>it</a:t>
            </a:r>
            <a:r>
              <a:rPr lang="fr-CH" dirty="0"/>
              <a:t> </a:t>
            </a:r>
            <a:r>
              <a:rPr lang="fr-CH" dirty="0" err="1" smtClean="0"/>
              <a:t>work</a:t>
            </a:r>
            <a:endParaRPr lang="fr-CH" dirty="0" smtClean="0"/>
          </a:p>
          <a:p>
            <a:pPr marL="850392" lvl="1" indent="-457200">
              <a:buClr>
                <a:schemeClr val="accent3"/>
              </a:buClr>
              <a:buFont typeface="+mj-lt"/>
              <a:buAutoNum type="arabicPeriod"/>
            </a:pPr>
            <a:r>
              <a:rPr lang="fr-CH" dirty="0" smtClean="0"/>
              <a:t>Use Spinal </a:t>
            </a:r>
            <a:r>
              <a:rPr lang="fr-CH" dirty="0" err="1" smtClean="0"/>
              <a:t>syntax</a:t>
            </a:r>
            <a:r>
              <a:rPr lang="fr-CH" dirty="0" smtClean="0"/>
              <a:t>  to </a:t>
            </a:r>
            <a:r>
              <a:rPr lang="fr-CH" dirty="0" err="1" smtClean="0"/>
              <a:t>describe</a:t>
            </a:r>
            <a:r>
              <a:rPr lang="fr-CH" dirty="0" smtClean="0"/>
              <a:t> </a:t>
            </a:r>
            <a:r>
              <a:rPr lang="fr-CH" dirty="0" err="1" smtClean="0"/>
              <a:t>your</a:t>
            </a:r>
            <a:r>
              <a:rPr lang="fr-CH" dirty="0" smtClean="0"/>
              <a:t> RTL</a:t>
            </a:r>
          </a:p>
          <a:p>
            <a:pPr marL="850392" lvl="1" indent="-457200">
              <a:buClr>
                <a:schemeClr val="accent3"/>
              </a:buClr>
              <a:buFont typeface="+mj-lt"/>
              <a:buAutoNum type="arabicPeriod"/>
            </a:pPr>
            <a:r>
              <a:rPr lang="fr-CH" dirty="0" err="1" smtClean="0"/>
              <a:t>Run</a:t>
            </a:r>
            <a:r>
              <a:rPr lang="fr-CH" dirty="0" smtClean="0"/>
              <a:t> Scala </a:t>
            </a:r>
          </a:p>
          <a:p>
            <a:pPr marL="850392" lvl="1" indent="-457200">
              <a:buClr>
                <a:schemeClr val="accent3"/>
              </a:buClr>
              <a:buFont typeface="+mj-lt"/>
              <a:buAutoNum type="arabicPeriod"/>
            </a:pPr>
            <a:r>
              <a:rPr lang="fr-CH" dirty="0" smtClean="0"/>
              <a:t>VHDL/</a:t>
            </a:r>
            <a:r>
              <a:rPr lang="fr-CH" dirty="0" err="1" smtClean="0"/>
              <a:t>Verilog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generated</a:t>
            </a:r>
            <a:endParaRPr lang="en-GB" dirty="0" smtClean="0"/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Language dissection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1280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17856"/>
          </a:xfrm>
        </p:spPr>
        <p:txBody>
          <a:bodyPr>
            <a:normAutofit lnSpcReduction="10000"/>
          </a:bodyPr>
          <a:lstStyle/>
          <a:p>
            <a:r>
              <a:rPr lang="fr-CH" sz="2400" dirty="0" err="1" smtClean="0"/>
              <a:t>Before</a:t>
            </a:r>
            <a:r>
              <a:rPr lang="fr-CH" sz="2400" dirty="0" smtClean="0"/>
              <a:t> </a:t>
            </a:r>
            <a:r>
              <a:rPr lang="fr-CH" sz="2400" dirty="0" err="1" smtClean="0"/>
              <a:t>continuing</a:t>
            </a:r>
            <a:endParaRPr lang="fr-CH" sz="2400" dirty="0" smtClean="0"/>
          </a:p>
          <a:p>
            <a:pPr lvl="1"/>
            <a:r>
              <a:rPr lang="fr-CH" dirty="0" smtClean="0"/>
              <a:t>Be </a:t>
            </a:r>
            <a:r>
              <a:rPr lang="fr-CH" dirty="0"/>
              <a:t>open </a:t>
            </a:r>
            <a:r>
              <a:rPr lang="fr-CH" dirty="0" err="1" smtClean="0"/>
              <a:t>minded</a:t>
            </a:r>
            <a:endParaRPr lang="fr-CH" dirty="0" smtClean="0"/>
          </a:p>
          <a:p>
            <a:pPr lvl="1"/>
            <a:r>
              <a:rPr lang="fr-CH" dirty="0" err="1" smtClean="0"/>
              <a:t>Don’t</a:t>
            </a:r>
            <a:r>
              <a:rPr lang="fr-CH" dirty="0" smtClean="0"/>
              <a:t> </a:t>
            </a:r>
            <a:r>
              <a:rPr lang="fr-CH" dirty="0" err="1" smtClean="0"/>
              <a:t>be</a:t>
            </a:r>
            <a:r>
              <a:rPr lang="fr-CH" dirty="0"/>
              <a:t> </a:t>
            </a:r>
            <a:r>
              <a:rPr lang="fr-CH" dirty="0" err="1" smtClean="0"/>
              <a:t>pessimistic</a:t>
            </a:r>
            <a:r>
              <a:rPr lang="fr-CH" dirty="0" smtClean="0"/>
              <a:t> </a:t>
            </a:r>
            <a:r>
              <a:rPr lang="fr-CH" dirty="0"/>
              <a:t>or </a:t>
            </a:r>
            <a:r>
              <a:rPr lang="fr-CH" dirty="0" err="1" smtClean="0"/>
              <a:t>skeptical</a:t>
            </a:r>
            <a:r>
              <a:rPr lang="fr-CH" dirty="0" smtClean="0"/>
              <a:t>, </a:t>
            </a:r>
            <a:r>
              <a:rPr lang="fr-CH" dirty="0" err="1" smtClean="0"/>
              <a:t>there</a:t>
            </a:r>
            <a:r>
              <a:rPr lang="fr-CH" dirty="0" smtClean="0"/>
              <a:t> </a:t>
            </a:r>
            <a:r>
              <a:rPr lang="fr-CH" dirty="0" err="1"/>
              <a:t>is</a:t>
            </a:r>
            <a:r>
              <a:rPr lang="fr-CH" dirty="0"/>
              <a:t> no </a:t>
            </a:r>
            <a:r>
              <a:rPr lang="fr-CH" dirty="0" err="1"/>
              <a:t>overhead</a:t>
            </a:r>
            <a:r>
              <a:rPr lang="fr-CH" dirty="0"/>
              <a:t> in the </a:t>
            </a:r>
            <a:r>
              <a:rPr lang="fr-CH" dirty="0" err="1"/>
              <a:t>generated</a:t>
            </a:r>
            <a:r>
              <a:rPr lang="fr-CH" dirty="0"/>
              <a:t> </a:t>
            </a:r>
            <a:r>
              <a:rPr lang="fr-CH" dirty="0" err="1"/>
              <a:t>logic</a:t>
            </a:r>
            <a:r>
              <a:rPr lang="fr-CH" dirty="0" smtClean="0"/>
              <a:t>.</a:t>
            </a:r>
          </a:p>
          <a:p>
            <a:pPr lvl="1"/>
            <a:r>
              <a:rPr lang="fr-CH" dirty="0" err="1" smtClean="0"/>
              <a:t>Don’t</a:t>
            </a:r>
            <a:r>
              <a:rPr lang="fr-CH" dirty="0" smtClean="0"/>
              <a:t> </a:t>
            </a:r>
            <a:r>
              <a:rPr lang="fr-CH" dirty="0" err="1" smtClean="0"/>
              <a:t>be</a:t>
            </a:r>
            <a:r>
              <a:rPr lang="fr-CH" dirty="0" smtClean="0"/>
              <a:t> </a:t>
            </a:r>
            <a:r>
              <a:rPr lang="fr-CH" dirty="0" err="1" smtClean="0"/>
              <a:t>disturbed</a:t>
            </a:r>
            <a:r>
              <a:rPr lang="fr-CH" dirty="0" smtClean="0"/>
              <a:t> </a:t>
            </a:r>
            <a:r>
              <a:rPr lang="fr-CH" dirty="0"/>
              <a:t>by </a:t>
            </a:r>
            <a:r>
              <a:rPr lang="fr-CH" dirty="0" smtClean="0"/>
              <a:t>the </a:t>
            </a:r>
            <a:r>
              <a:rPr lang="fr-CH" dirty="0" err="1" smtClean="0"/>
              <a:t>fact</a:t>
            </a:r>
            <a:r>
              <a:rPr lang="fr-CH" dirty="0" smtClean="0"/>
              <a:t> </a:t>
            </a:r>
            <a:r>
              <a:rPr lang="fr-CH" dirty="0" err="1" smtClean="0"/>
              <a:t>that</a:t>
            </a:r>
            <a:r>
              <a:rPr lang="fr-CH" dirty="0" smtClean="0"/>
              <a:t> Spinal HDL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only</a:t>
            </a:r>
            <a:r>
              <a:rPr lang="fr-CH" dirty="0" smtClean="0"/>
              <a:t> a RTL </a:t>
            </a:r>
            <a:r>
              <a:rPr lang="fr-CH" dirty="0" err="1" smtClean="0"/>
              <a:t>language</a:t>
            </a:r>
            <a:r>
              <a:rPr lang="fr-CH" dirty="0" smtClean="0"/>
              <a:t>, </a:t>
            </a:r>
            <a:r>
              <a:rPr lang="fr-CH" dirty="0" err="1" smtClean="0"/>
              <a:t>there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many</a:t>
            </a:r>
            <a:r>
              <a:rPr lang="fr-CH" dirty="0" smtClean="0"/>
              <a:t> </a:t>
            </a:r>
            <a:r>
              <a:rPr lang="fr-CH" dirty="0" err="1" smtClean="0"/>
              <a:t>very</a:t>
            </a:r>
            <a:r>
              <a:rPr lang="fr-CH" dirty="0" smtClean="0"/>
              <a:t> good </a:t>
            </a:r>
            <a:r>
              <a:rPr lang="fr-CH" dirty="0" err="1" smtClean="0"/>
              <a:t>way</a:t>
            </a:r>
            <a:r>
              <a:rPr lang="fr-CH" dirty="0" smtClean="0"/>
              <a:t> to </a:t>
            </a:r>
            <a:r>
              <a:rPr lang="fr-CH" dirty="0" err="1" smtClean="0"/>
              <a:t>verify</a:t>
            </a:r>
            <a:r>
              <a:rPr lang="fr-CH" dirty="0" smtClean="0"/>
              <a:t> the </a:t>
            </a:r>
            <a:r>
              <a:rPr lang="fr-CH" dirty="0" err="1" smtClean="0"/>
              <a:t>generated</a:t>
            </a:r>
            <a:r>
              <a:rPr lang="fr-CH" dirty="0" smtClean="0"/>
              <a:t> file.</a:t>
            </a:r>
          </a:p>
          <a:p>
            <a:pPr lvl="1"/>
            <a:r>
              <a:rPr lang="fr-CH" dirty="0" smtClean="0"/>
              <a:t>Do not </a:t>
            </a:r>
            <a:r>
              <a:rPr lang="fr-CH" dirty="0" err="1" smtClean="0"/>
              <a:t>be</a:t>
            </a:r>
            <a:r>
              <a:rPr lang="fr-CH" dirty="0"/>
              <a:t> </a:t>
            </a:r>
            <a:r>
              <a:rPr lang="fr-CH" dirty="0" err="1"/>
              <a:t>afraid</a:t>
            </a:r>
            <a:r>
              <a:rPr lang="fr-CH" dirty="0"/>
              <a:t> by </a:t>
            </a:r>
            <a:r>
              <a:rPr lang="fr-CH" dirty="0" smtClean="0"/>
              <a:t>the </a:t>
            </a:r>
            <a:r>
              <a:rPr lang="fr-CH" dirty="0" err="1" smtClean="0"/>
              <a:t>fact</a:t>
            </a:r>
            <a:r>
              <a:rPr lang="fr-CH" dirty="0" smtClean="0"/>
              <a:t> </a:t>
            </a:r>
            <a:r>
              <a:rPr lang="fr-CH" dirty="0" err="1" smtClean="0"/>
              <a:t>that</a:t>
            </a:r>
            <a:r>
              <a:rPr lang="fr-CH" dirty="0" smtClean="0"/>
              <a:t> </a:t>
            </a:r>
            <a:r>
              <a:rPr lang="fr-CH" dirty="0" err="1" smtClean="0"/>
              <a:t>you</a:t>
            </a:r>
            <a:r>
              <a:rPr lang="fr-CH" dirty="0" smtClean="0"/>
              <a:t> </a:t>
            </a:r>
            <a:r>
              <a:rPr lang="fr-CH" dirty="0" err="1" smtClean="0"/>
              <a:t>will</a:t>
            </a:r>
            <a:r>
              <a:rPr lang="fr-CH" dirty="0" smtClean="0"/>
              <a:t> have to </a:t>
            </a:r>
            <a:r>
              <a:rPr lang="fr-CH" dirty="0" err="1" smtClean="0"/>
              <a:t>simulate</a:t>
            </a:r>
            <a:r>
              <a:rPr lang="fr-CH" dirty="0" smtClean="0"/>
              <a:t>/</a:t>
            </a:r>
            <a:r>
              <a:rPr lang="fr-CH" dirty="0" err="1" smtClean="0"/>
              <a:t>synthesize</a:t>
            </a:r>
            <a:r>
              <a:rPr lang="fr-CH" dirty="0" smtClean="0"/>
              <a:t> </a:t>
            </a:r>
            <a:r>
              <a:rPr lang="fr-CH" dirty="0" smtClean="0"/>
              <a:t>a VHDL/</a:t>
            </a:r>
            <a:r>
              <a:rPr lang="fr-CH" dirty="0" err="1" smtClean="0"/>
              <a:t>Verilog</a:t>
            </a:r>
            <a:r>
              <a:rPr lang="fr-CH" dirty="0" smtClean="0"/>
              <a:t> file, </a:t>
            </a:r>
            <a:r>
              <a:rPr lang="fr-CH" dirty="0" err="1" smtClean="0"/>
              <a:t>while</a:t>
            </a:r>
            <a:r>
              <a:rPr lang="fr-CH" dirty="0" smtClean="0"/>
              <a:t> the </a:t>
            </a:r>
            <a:r>
              <a:rPr lang="fr-CH" dirty="0" err="1" smtClean="0"/>
              <a:t>specification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written</a:t>
            </a:r>
            <a:r>
              <a:rPr lang="fr-CH" dirty="0" smtClean="0"/>
              <a:t> in Spinal. </a:t>
            </a:r>
            <a:r>
              <a:rPr lang="fr-CH" dirty="0"/>
              <a:t>The </a:t>
            </a:r>
            <a:r>
              <a:rPr lang="fr-CH" dirty="0" smtClean="0"/>
              <a:t>component </a:t>
            </a:r>
            <a:r>
              <a:rPr lang="fr-CH" dirty="0" err="1" smtClean="0"/>
              <a:t>hierarchy</a:t>
            </a:r>
            <a:r>
              <a:rPr lang="fr-CH" dirty="0" smtClean="0"/>
              <a:t> and </a:t>
            </a:r>
            <a:r>
              <a:rPr lang="fr-CH" dirty="0" err="1" smtClean="0"/>
              <a:t>signals</a:t>
            </a:r>
            <a:r>
              <a:rPr lang="fr-CH" dirty="0" smtClean="0"/>
              <a:t> </a:t>
            </a:r>
            <a:r>
              <a:rPr lang="fr-CH" dirty="0" err="1" smtClean="0"/>
              <a:t>names</a:t>
            </a:r>
            <a:r>
              <a:rPr lang="fr-CH" dirty="0" smtClean="0"/>
              <a:t> are </a:t>
            </a:r>
            <a:r>
              <a:rPr lang="fr-CH" dirty="0" err="1" smtClean="0"/>
              <a:t>preserved</a:t>
            </a:r>
            <a:r>
              <a:rPr lang="fr-CH" dirty="0" smtClean="0"/>
              <a:t> and </a:t>
            </a:r>
            <a:r>
              <a:rPr lang="fr-CH" dirty="0" err="1" smtClean="0"/>
              <a:t>make</a:t>
            </a:r>
            <a:r>
              <a:rPr lang="fr-CH" dirty="0" smtClean="0"/>
              <a:t> the navigation </a:t>
            </a:r>
            <a:r>
              <a:rPr lang="fr-CH" dirty="0" err="1" smtClean="0"/>
              <a:t>between</a:t>
            </a:r>
            <a:r>
              <a:rPr lang="fr-CH" dirty="0" smtClean="0"/>
              <a:t> </a:t>
            </a:r>
            <a:r>
              <a:rPr lang="fr-CH" dirty="0" err="1" smtClean="0"/>
              <a:t>them</a:t>
            </a:r>
            <a:r>
              <a:rPr lang="fr-CH" dirty="0" smtClean="0"/>
              <a:t> </a:t>
            </a:r>
            <a:r>
              <a:rPr lang="fr-CH" dirty="0" err="1" smtClean="0"/>
              <a:t>easy</a:t>
            </a:r>
            <a:r>
              <a:rPr lang="fr-CH" dirty="0" smtClean="0"/>
              <a:t>.</a:t>
            </a:r>
          </a:p>
          <a:p>
            <a:pPr marL="0" indent="0">
              <a:buNone/>
            </a:pPr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fr-CH" dirty="0" err="1" smtClean="0"/>
              <a:t>Please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0035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A simple component</a:t>
            </a:r>
            <a:endParaRPr lang="en-GB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19672" y="2904038"/>
            <a:ext cx="5004048" cy="206210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    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600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Combinatorial, Latch/Loop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9552" y="1617454"/>
            <a:ext cx="5760401" cy="25545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    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    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     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(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&amp;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| (!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9552" y="4910663"/>
            <a:ext cx="8496944" cy="10772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//…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</a:t>
            </a:r>
            <a:r>
              <a:rPr lang="fr-FR" sz="1600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io</a:t>
            </a:r>
            <a:r>
              <a:rPr lang="fr-FR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600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output</a:t>
            </a:r>
            <a:r>
              <a:rPr lang="fr-FR" sz="1600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fr-FR" sz="1600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Latch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fr-FR" sz="1600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Loop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detected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, not </a:t>
            </a:r>
            <a:r>
              <a:rPr lang="fr-FR" sz="1600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allowed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4473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Signals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03648" y="2232585"/>
            <a:ext cx="5688632" cy="30469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    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    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     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endParaRPr kumimoji="0" lang="fr-FR" sz="1600" b="0" i="1" u="none" strike="noStrike" cap="none" normalizeH="0" baseline="0" dirty="0" smtClean="0">
              <a:ln>
                <a:noFill/>
              </a:ln>
              <a:solidFill>
                <a:srgbClr val="660E7A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6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a_and_b</a:t>
            </a:r>
            <a:r>
              <a:rPr lang="fr-FR" sz="1600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sz="16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io</a:t>
            </a:r>
            <a:r>
              <a:rPr lang="fr-F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6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fr-FR" sz="16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fr-FR" sz="16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io</a:t>
            </a:r>
            <a:r>
              <a:rPr lang="fr-F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6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!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6228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17737</TotalTime>
  <Words>2172</Words>
  <Application>Microsoft Office PowerPoint</Application>
  <PresentationFormat>Affichage à l'écran (4:3)</PresentationFormat>
  <Paragraphs>325</Paragraphs>
  <Slides>38</Slides>
  <Notes>38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39" baseType="lpstr">
      <vt:lpstr>Débit</vt:lpstr>
      <vt:lpstr>Spinal HDL</vt:lpstr>
      <vt:lpstr>Summary</vt:lpstr>
      <vt:lpstr>Why a new language</vt:lpstr>
      <vt:lpstr>Language introduction</vt:lpstr>
      <vt:lpstr>Language dissection</vt:lpstr>
      <vt:lpstr>Please</vt:lpstr>
      <vt:lpstr>A simple component</vt:lpstr>
      <vt:lpstr>Combinatorial, Latch/Loop</vt:lpstr>
      <vt:lpstr>Signals</vt:lpstr>
      <vt:lpstr>Generated VHDL</vt:lpstr>
      <vt:lpstr>Registers</vt:lpstr>
      <vt:lpstr>ClockDomains</vt:lpstr>
      <vt:lpstr>Organize things</vt:lpstr>
      <vt:lpstr>Unify logic and FF</vt:lpstr>
      <vt:lpstr>No more component binding</vt:lpstr>
      <vt:lpstr>Component instance</vt:lpstr>
      <vt:lpstr>Uint, Vec, When</vt:lpstr>
      <vt:lpstr>Enum, Area, switch</vt:lpstr>
      <vt:lpstr>For, Variable, Generics</vt:lpstr>
      <vt:lpstr>Bundle, Generics, Vec, Packing</vt:lpstr>
      <vt:lpstr>Memory</vt:lpstr>
      <vt:lpstr>Less scope limitations</vt:lpstr>
      <vt:lpstr>Function, User utils (1)</vt:lpstr>
      <vt:lpstr>Function, User utils (2)</vt:lpstr>
      <vt:lpstr>Basic abstractions from Lib</vt:lpstr>
      <vt:lpstr>Flow, Stream</vt:lpstr>
      <vt:lpstr>Stream examples</vt:lpstr>
      <vt:lpstr>Netlist analyser / Latency analysis</vt:lpstr>
      <vt:lpstr> Meta-hardware description</vt:lpstr>
      <vt:lpstr> Meta-hardware description</vt:lpstr>
      <vt:lpstr> Meta-hardware description</vt:lpstr>
      <vt:lpstr> It work perfectly on FPGA</vt:lpstr>
      <vt:lpstr>?</vt:lpstr>
      <vt:lpstr>Component instance</vt:lpstr>
      <vt:lpstr>Flow, Stream, Fragment</vt:lpstr>
      <vt:lpstr>Stream functions</vt:lpstr>
      <vt:lpstr>Flow of Fragment example</vt:lpstr>
      <vt:lpstr>Generator, Logic Analyser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PIC18F</dc:creator>
  <cp:lastModifiedBy>PIC32F_USER</cp:lastModifiedBy>
  <cp:revision>685</cp:revision>
  <dcterms:created xsi:type="dcterms:W3CDTF">2014-06-07T19:29:55Z</dcterms:created>
  <dcterms:modified xsi:type="dcterms:W3CDTF">2016-06-13T14:19:16Z</dcterms:modified>
</cp:coreProperties>
</file>