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5"/>
  </p:notesMasterIdLst>
  <p:handoutMasterIdLst>
    <p:handoutMasterId r:id="rId46"/>
  </p:handoutMasterIdLst>
  <p:sldIdLst>
    <p:sldId id="342" r:id="rId2"/>
    <p:sldId id="276" r:id="rId3"/>
    <p:sldId id="289" r:id="rId4"/>
    <p:sldId id="286" r:id="rId5"/>
    <p:sldId id="307" r:id="rId6"/>
    <p:sldId id="340" r:id="rId7"/>
    <p:sldId id="284" r:id="rId8"/>
    <p:sldId id="308" r:id="rId9"/>
    <p:sldId id="309" r:id="rId10"/>
    <p:sldId id="310" r:id="rId11"/>
    <p:sldId id="312" r:id="rId12"/>
    <p:sldId id="320" r:id="rId13"/>
    <p:sldId id="335" r:id="rId14"/>
    <p:sldId id="332" r:id="rId15"/>
    <p:sldId id="333" r:id="rId16"/>
    <p:sldId id="336" r:id="rId17"/>
    <p:sldId id="313" r:id="rId18"/>
    <p:sldId id="327" r:id="rId19"/>
    <p:sldId id="314" r:id="rId20"/>
    <p:sldId id="315" r:id="rId21"/>
    <p:sldId id="330" r:id="rId22"/>
    <p:sldId id="334" r:id="rId23"/>
    <p:sldId id="316" r:id="rId24"/>
    <p:sldId id="317" r:id="rId25"/>
    <p:sldId id="328" r:id="rId26"/>
    <p:sldId id="318" r:id="rId27"/>
    <p:sldId id="344" r:id="rId28"/>
    <p:sldId id="343" r:id="rId29"/>
    <p:sldId id="346" r:id="rId30"/>
    <p:sldId id="345" r:id="rId31"/>
    <p:sldId id="326" r:id="rId32"/>
    <p:sldId id="337" r:id="rId33"/>
    <p:sldId id="339" r:id="rId34"/>
    <p:sldId id="338" r:id="rId35"/>
    <p:sldId id="349" r:id="rId36"/>
    <p:sldId id="341" r:id="rId37"/>
    <p:sldId id="348" r:id="rId38"/>
    <p:sldId id="299" r:id="rId39"/>
    <p:sldId id="311" r:id="rId40"/>
    <p:sldId id="331" r:id="rId41"/>
    <p:sldId id="324" r:id="rId42"/>
    <p:sldId id="323" r:id="rId43"/>
    <p:sldId id="325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5" autoAdjust="0"/>
    <p:restoredTop sz="74587" autoAdjust="0"/>
  </p:normalViewPr>
  <p:slideViewPr>
    <p:cSldViewPr>
      <p:cViewPr varScale="1">
        <p:scale>
          <a:sx n="69" d="100"/>
          <a:sy n="69" d="100"/>
        </p:scale>
        <p:origin x="-172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14/06/2016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As you can see you can avoid the split between the signal declaration and the signal logic.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system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interface,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/</a:t>
            </a:r>
            <a:r>
              <a:rPr lang="fr-CH" baseline="0" dirty="0" err="1" smtClean="0"/>
              <a:t>task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generate</a:t>
            </a:r>
            <a:r>
              <a:rPr lang="fr-CH" baseline="0" dirty="0" smtClean="0"/>
              <a:t> flops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This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breaking</a:t>
            </a:r>
            <a:r>
              <a:rPr lang="fr-CH" baseline="0" dirty="0" smtClean="0"/>
              <a:t> point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systemverilog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application of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come in 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slides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28</a:t>
            </a:fld>
            <a:endParaRPr lang="fr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30</a:t>
            </a:fld>
            <a:endParaRPr lang="fr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31</a:t>
            </a:fld>
            <a:endParaRPr lang="fr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32</a:t>
            </a:fld>
            <a:endParaRPr lang="fr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33</a:t>
            </a:fld>
            <a:endParaRPr lang="fr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34</a:t>
            </a:fld>
            <a:endParaRPr lang="fr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35</a:t>
            </a:fld>
            <a:endParaRPr lang="fr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36</a:t>
            </a:fld>
            <a:endParaRPr lang="fr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37</a:t>
            </a:fld>
            <a:endParaRPr lang="fr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38</a:t>
            </a:fld>
            <a:endParaRPr lang="fr-C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39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40</a:t>
            </a:fld>
            <a:endParaRPr lang="fr-C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41</a:t>
            </a:fld>
            <a:endParaRPr lang="fr-C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42</a:t>
            </a:fld>
            <a:endParaRPr lang="fr-CH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43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Declare what you need where you need and directly affect the value that you want (</a:t>
            </a:r>
            <a:r>
              <a:rPr kumimoji="0" lang="fr-FR" sz="12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  signal)</a:t>
            </a:r>
            <a:r>
              <a:rPr lang="fr-CH" baseline="0" smtClean="0"/>
              <a:t>. </a:t>
            </a:r>
          </a:p>
          <a:p>
            <a:r>
              <a:rPr lang="fr-CH" baseline="0" smtClean="0"/>
              <a:t>For example if you don’t assigne a_and_b to any value, spinalHDL tell you.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alHDL/SpinalBaseProjec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pinalhdl@gmail.com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1831032"/>
            <a:ext cx="3236984" cy="1828800"/>
          </a:xfrm>
        </p:spPr>
        <p:txBody>
          <a:bodyPr/>
          <a:lstStyle/>
          <a:p>
            <a:pPr algn="l"/>
            <a:r>
              <a:rPr lang="fr-CH" dirty="0" err="1" smtClean="0">
                <a:solidFill>
                  <a:schemeClr val="tx1"/>
                </a:solidFill>
              </a:rPr>
              <a:t>SpinalHDL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3687968"/>
            <a:ext cx="3600400" cy="3629464"/>
          </a:xfrm>
        </p:spPr>
        <p:txBody>
          <a:bodyPr>
            <a:normAutofit/>
          </a:bodyPr>
          <a:lstStyle/>
          <a:p>
            <a:pPr algn="l"/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73149"/>
            <a:ext cx="1614830" cy="12384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79912" y="3024336"/>
            <a:ext cx="0" cy="9361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904743"/>
            <a:ext cx="5688632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60032" y="1860788"/>
            <a:ext cx="4392488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entity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port(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architecture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of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begin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or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and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(not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2339007"/>
            <a:ext cx="4860032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reg2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Reg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Bool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reg3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RegInit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RegNext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85" y="5035382"/>
            <a:ext cx="4045716" cy="157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3728" y="1635730"/>
            <a:ext cx="4482381" cy="49398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MyTopLevel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clock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reset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clockEdge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    = RISING,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resetKind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     = ASYNC,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resetActiveLevel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HIGH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coreArea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ClockingArea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myCoreClockedRegister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//...</a:t>
            </a:r>
            <a:b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65" y="5035773"/>
            <a:ext cx="204946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6309867" y="5661248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5616" y="2204864"/>
            <a:ext cx="469057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UartCtrlTx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definition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en-US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  // in the state 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5271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2420888"/>
            <a:ext cx="5118709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cond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bits))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bits))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False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cond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5711614" y="401631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82659"/>
            <a:ext cx="2589133" cy="34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50457" y="5608774"/>
            <a:ext cx="4201663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TopComponent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3" name="Égal 2"/>
          <p:cNvSpPr/>
          <p:nvPr/>
        </p:nvSpPr>
        <p:spPr>
          <a:xfrm rot="5400000">
            <a:off x="3072860" y="5104011"/>
            <a:ext cx="603605" cy="451582"/>
          </a:xfrm>
          <a:prstGeom prst="mathEqual">
            <a:avLst>
              <a:gd name="adj1" fmla="val 17614"/>
              <a:gd name="adj2" fmla="val 25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 rot="20162681">
            <a:off x="5583370" y="546969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10"/>
          <p:cNvSpPr/>
          <p:nvPr/>
        </p:nvSpPr>
        <p:spPr>
          <a:xfrm>
            <a:off x="5492357" y="4697892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82" y="1827599"/>
            <a:ext cx="32099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5505"/>
            <a:ext cx="250031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631453"/>
            <a:ext cx="5940152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input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lang="fr-FR" sz="1600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...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TopLevel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1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input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99" y="2996952"/>
            <a:ext cx="5278437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4096352" y="3645024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772816"/>
            <a:ext cx="4139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(Bool,2)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otherwise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40" y="3861048"/>
            <a:ext cx="432511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Enum</a:t>
            </a:r>
            <a:r>
              <a:rPr lang="en-GB" sz="3600" dirty="0" smtClean="0"/>
              <a:t>, Area, switch</a:t>
            </a:r>
            <a:endParaRPr lang="en-GB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87624" y="1668814"/>
            <a:ext cx="3165931" cy="49398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TopLevel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logicArea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fsmArea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lang="fr-FR" sz="15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switch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i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sz="15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logicArea</a:t>
            </a:r>
            <a:r>
              <a:rPr lang="fr-FR" sz="15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5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flag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{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       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:= MyEnum.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state1</a:t>
            </a:r>
            <a:b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</a:b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      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default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    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3" y="533635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b="1" dirty="0" err="1">
                <a:solidFill>
                  <a:srgbClr val="000080"/>
                </a:solidFill>
                <a:latin typeface="+mj-lt"/>
                <a:cs typeface="Courier New" pitchFamily="49" charset="0"/>
              </a:rPr>
              <a:t>object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MyEnum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80"/>
                </a:solidFill>
                <a:latin typeface="+mj-lt"/>
                <a:cs typeface="Courier New" pitchFamily="49" charset="0"/>
              </a:rPr>
              <a:t>extends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SpinalEnum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{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state0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,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state1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, </a:t>
            </a:r>
            <a:r>
              <a:rPr lang="fr-FR" sz="1500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anotherState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newElement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/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}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endParaRPr lang="en-GB" sz="1500" dirty="0">
              <a:latin typeface="+mj-lt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179054"/>
            <a:ext cx="1754187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3813019" y="4221088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10"/>
          <p:cNvSpPr/>
          <p:nvPr/>
        </p:nvSpPr>
        <p:spPr>
          <a:xfrm>
            <a:off x="3813019" y="249289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772816"/>
            <a:ext cx="522007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CarryAdder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(size: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 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size)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 := a ^ b ^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(a &amp; b) | (a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(b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Why a new language</a:t>
            </a:r>
          </a:p>
          <a:p>
            <a:r>
              <a:rPr lang="en-GB" dirty="0" smtClean="0">
                <a:latin typeface="+mj-lt"/>
              </a:rPr>
              <a:t>Language introduction / dissection </a:t>
            </a:r>
            <a:r>
              <a:rPr lang="en-GB" dirty="0">
                <a:latin typeface="+mj-lt"/>
              </a:rPr>
              <a:t>/ comparison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Examples (a lot)</a:t>
            </a:r>
          </a:p>
          <a:p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911315"/>
            <a:ext cx="8568952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ColorSelector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Int,channelWidth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 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log2Up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),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sourceCount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Bits 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*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sources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sel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asBits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51" y="4869160"/>
            <a:ext cx="32591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4499992" y="5612661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9792" y="2550735"/>
            <a:ext cx="3086294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//Memory of 1024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1024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//Read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read0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.readAsync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Less</a:t>
            </a:r>
            <a:r>
              <a:rPr lang="fr-CH" dirty="0" smtClean="0"/>
              <a:t> scope limitations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0864" y="2348880"/>
            <a:ext cx="3213572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9046" y="2132856"/>
            <a:ext cx="5188985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887215"/>
            <a:ext cx="7755136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ColorSumming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Int,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But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you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can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do all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stuff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by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way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//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io.sources.reduce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a,b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=&gt; 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+ b)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3986516" cy="1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707904" y="4212493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9592" y="2204864"/>
            <a:ext cx="7413120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1000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conversion to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.clear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Clear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the flag and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internal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Create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a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of 10 states (0 to 9)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.clear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()           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reset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.increment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() 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increment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   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current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.willO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//Flag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indicate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if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overflow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cycle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…}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Stream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2215898"/>
            <a:ext cx="575446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Flow[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80"/>
                </a:solidFill>
                <a:latin typeface="+mj-lt"/>
                <a:cs typeface="Consolas" pitchFamily="49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Consolas" pitchFamily="49" charset="0"/>
              </a:rPr>
              <a:t>myStreamOfRGB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Stream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+mj-lt"/>
                <a:cs typeface="Consolas" pitchFamily="49" charset="0"/>
              </a:rPr>
              <a:t>8,8,8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))</a:t>
            </a:r>
            <a:endParaRPr lang="en-US" b="1" dirty="0">
              <a:latin typeface="+mj-lt"/>
              <a:cs typeface="Consolas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Stream components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916832"/>
            <a:ext cx="7173695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Fifo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depth: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660E7A"/>
                </a:solidFill>
                <a:latin typeface="+mj-lt"/>
                <a:cs typeface="Arial" pitchFamily="34" charset="0"/>
              </a:rPr>
              <a:t>push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   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660E7A"/>
                </a:solidFill>
                <a:latin typeface="+mj-lt"/>
                <a:cs typeface="Arial" pitchFamily="34" charset="0"/>
              </a:rPr>
              <a:t>pop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master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//…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Arbiter[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sources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sink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2591594"/>
            <a:ext cx="19923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4797152"/>
            <a:ext cx="199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7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Stream </a:t>
            </a:r>
            <a:r>
              <a:rPr lang="fr-CH" dirty="0" err="1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556792"/>
            <a:ext cx="5754460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connections between this and that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m2sPipe():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validReg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that.m2sPipe()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923928" y="3519884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4099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136" y="1757472"/>
            <a:ext cx="7225311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Case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32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bit)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dirty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hit(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&amp;&amp;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===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latin typeface="+mj-lt"/>
                <a:cs typeface="Arial" pitchFamily="34" charset="0"/>
              </a:rPr>
              <a:t>L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8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.map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=&gt;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lineTag.hit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lineHitValid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.reduce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=&gt; a || b)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lineHitIndex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OHToUInt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3888432" cy="13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Because of current HDL :</a:t>
            </a:r>
          </a:p>
          <a:p>
            <a:pPr lvl="1"/>
            <a:r>
              <a:rPr lang="en-GB" dirty="0">
                <a:latin typeface="+mj-lt"/>
              </a:rPr>
              <a:t>Verbosity, endless wiring, copy paste</a:t>
            </a:r>
          </a:p>
          <a:p>
            <a:pPr lvl="1"/>
            <a:r>
              <a:rPr lang="en-GB" dirty="0">
                <a:latin typeface="+mj-lt"/>
              </a:rPr>
              <a:t>Wire level, can’t define abstractions</a:t>
            </a:r>
          </a:p>
          <a:p>
            <a:pPr lvl="1"/>
            <a:r>
              <a:rPr lang="en-GB" dirty="0">
                <a:latin typeface="+mj-lt"/>
              </a:rPr>
              <a:t>Broken features </a:t>
            </a:r>
          </a:p>
          <a:p>
            <a:pPr lvl="2"/>
            <a:r>
              <a:rPr lang="en-GB" dirty="0">
                <a:latin typeface="+mj-lt"/>
              </a:rPr>
              <a:t>Can’t parameterize records/</a:t>
            </a:r>
            <a:r>
              <a:rPr lang="en-GB" dirty="0" err="1">
                <a:latin typeface="+mj-lt"/>
              </a:rPr>
              <a:t>struct</a:t>
            </a:r>
            <a:endParaRPr lang="en-GB" dirty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Can’t define record’s elements directions individually</a:t>
            </a:r>
          </a:p>
          <a:p>
            <a:pPr lvl="2"/>
            <a:r>
              <a:rPr lang="en-GB" dirty="0" err="1">
                <a:latin typeface="+mj-lt"/>
              </a:rPr>
              <a:t>SystemVerilog</a:t>
            </a:r>
            <a:r>
              <a:rPr lang="en-GB" dirty="0">
                <a:latin typeface="+mj-lt"/>
              </a:rPr>
              <a:t> interface </a:t>
            </a:r>
          </a:p>
          <a:p>
            <a:pPr lvl="2"/>
            <a:r>
              <a:rPr lang="fr-CH" dirty="0">
                <a:latin typeface="+mj-lt"/>
              </a:rPr>
              <a:t>No hardware «</a:t>
            </a:r>
            <a:r>
              <a:rPr lang="fr-CH" dirty="0" err="1">
                <a:latin typeface="+mj-lt"/>
              </a:rPr>
              <a:t>meta</a:t>
            </a:r>
            <a:r>
              <a:rPr lang="fr-CH" dirty="0">
                <a:latin typeface="+mj-lt"/>
              </a:rPr>
              <a:t>-description» </a:t>
            </a:r>
            <a:r>
              <a:rPr lang="fr-CH" dirty="0" err="1">
                <a:latin typeface="+mj-lt"/>
              </a:rPr>
              <a:t>capabilities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They were initially designed for simulation</a:t>
            </a:r>
          </a:p>
          <a:p>
            <a:pPr lvl="1"/>
            <a:r>
              <a:rPr lang="en-GB" dirty="0">
                <a:latin typeface="+mj-lt"/>
              </a:rPr>
              <a:t>Heavy legacy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Scala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here</a:t>
            </a:r>
            <a:r>
              <a:rPr lang="fr-CH" dirty="0" smtClean="0"/>
              <a:t> to help </a:t>
            </a:r>
            <a:r>
              <a:rPr lang="fr-CH" dirty="0" err="1" smtClean="0"/>
              <a:t>you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2204864"/>
            <a:ext cx="816159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SinusGenerator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Int,sampleCount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out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until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).map(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=&gt;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PI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/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S((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* ((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&lt;&lt;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/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-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toInt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Mem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initialContent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CounterFreeRun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.readSync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2132856"/>
            <a:ext cx="8081764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MyComponentWithLatencyAssert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These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3 line are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equivalent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to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io.slavePort.queue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(16) &gt;/-&gt;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io.masterPort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/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bits)),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  &lt;&lt;  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is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a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connection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operator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without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decoupling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&gt;/-&gt;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//&gt;/-&gt;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is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a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connection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operator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with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decoupling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2420888"/>
            <a:ext cx="9052123" cy="31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45754"/>
            <a:ext cx="7948024" cy="272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75309"/>
              </p:ext>
            </p:extLst>
          </p:nvPr>
        </p:nvGraphicFramePr>
        <p:xfrm>
          <a:off x="395537" y="3693941"/>
          <a:ext cx="8450630" cy="2864219"/>
        </p:xfrm>
        <a:graphic>
          <a:graphicData uri="http://schemas.openxmlformats.org/drawingml/2006/table">
            <a:tbl>
              <a:tblPr/>
              <a:tblGrid>
                <a:gridCol w="1080119"/>
                <a:gridCol w="1728192"/>
                <a:gridCol w="648072"/>
                <a:gridCol w="720080"/>
                <a:gridCol w="4274167"/>
              </a:tblGrid>
              <a:tr h="2915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Access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clockDivider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UInt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UartCtrl clock divider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frame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UartCtrlFrameConfig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dataLength, the parity and the stop bit configuration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Send a write command to the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UartCtrl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9909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writeBusy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0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=&gt;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zero when a new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could be sent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read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 ## 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0                    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 valid </a:t>
                      </a:r>
                      <a:br>
                        <a:rPr lang="en-GB" sz="1500" b="1" dirty="0">
                          <a:effectLst/>
                          <a:latin typeface="+mj-lt"/>
                        </a:rPr>
                      </a:br>
                      <a:r>
                        <a:rPr lang="en-GB" sz="1500" b="1" dirty="0">
                          <a:effectLst/>
                          <a:latin typeface="+mj-lt"/>
                        </a:rPr>
                        <a:t>Bit 8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downto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1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3326" y="117693"/>
            <a:ext cx="8930674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UartCtrlGenerics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slave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AvalonMMUartCtrl.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getAvalonMMConfig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master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AvalonMMSlaveFactory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frame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frame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writeCmd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.createAndDriveFlow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(Bits(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uartCtrlConfig.dataWidthMax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bits),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.toStream.stage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&gt;&gt;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writeBusy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read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.readStreamNonBlocking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.toStream.queue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About </a:t>
            </a:r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  <a:noFill/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Free </a:t>
            </a:r>
            <a:r>
              <a:rPr lang="en-GB" dirty="0" err="1" smtClean="0">
                <a:latin typeface="+mj-lt"/>
              </a:rPr>
              <a:t>Scala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IDE </a:t>
            </a:r>
            <a:r>
              <a:rPr lang="en-GB" dirty="0" smtClean="0">
                <a:latin typeface="+mj-lt"/>
              </a:rPr>
              <a:t>(eclipse, </a:t>
            </a:r>
            <a:r>
              <a:rPr lang="en-GB" dirty="0" err="1" smtClean="0">
                <a:latin typeface="+mj-lt"/>
              </a:rPr>
              <a:t>intelij</a:t>
            </a:r>
            <a:r>
              <a:rPr lang="en-GB" dirty="0" smtClean="0">
                <a:latin typeface="+mj-lt"/>
              </a:rPr>
              <a:t>)</a:t>
            </a:r>
            <a:endParaRPr lang="en-GB" dirty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Highlight syntax error</a:t>
            </a:r>
          </a:p>
          <a:p>
            <a:pPr lvl="1"/>
            <a:r>
              <a:rPr lang="en-GB" dirty="0" smtClean="0">
                <a:latin typeface="+mj-lt"/>
              </a:rPr>
              <a:t>Renaming flexibility</a:t>
            </a:r>
          </a:p>
          <a:p>
            <a:pPr lvl="1"/>
            <a:r>
              <a:rPr lang="en-GB" dirty="0" smtClean="0">
                <a:latin typeface="+mj-lt"/>
              </a:rPr>
              <a:t>Intelligent auto completion</a:t>
            </a:r>
          </a:p>
          <a:p>
            <a:pPr lvl="1"/>
            <a:r>
              <a:rPr lang="en-GB" dirty="0" smtClean="0">
                <a:latin typeface="+mj-lt"/>
              </a:rPr>
              <a:t>Code’s structure overview</a:t>
            </a:r>
          </a:p>
          <a:p>
            <a:pPr lvl="1"/>
            <a:r>
              <a:rPr lang="en-GB" dirty="0" smtClean="0">
                <a:latin typeface="+mj-lt"/>
              </a:rPr>
              <a:t>Navigation tools</a:t>
            </a:r>
          </a:p>
          <a:p>
            <a:r>
              <a:rPr lang="en-GB" dirty="0" smtClean="0">
                <a:latin typeface="+mj-lt"/>
              </a:rPr>
              <a:t>Allow you to extend the language</a:t>
            </a:r>
          </a:p>
          <a:p>
            <a:r>
              <a:rPr lang="en-GB" dirty="0" smtClean="0">
                <a:latin typeface="+mj-lt"/>
              </a:rPr>
              <a:t>Provide many libraries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Spinal work perfectly on FPGA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RISCV </a:t>
            </a:r>
            <a:r>
              <a:rPr lang="fr-CH" sz="2400" dirty="0" smtClean="0">
                <a:latin typeface="+mj-lt"/>
              </a:rPr>
              <a:t>CPU, 5 stages, 1.15 DMIPS/Mhz</a:t>
            </a:r>
          </a:p>
          <a:p>
            <a:pPr lvl="1"/>
            <a:r>
              <a:rPr lang="fr-CH" dirty="0" smtClean="0">
                <a:latin typeface="+mj-lt"/>
              </a:rPr>
              <a:t>MUL/DIV</a:t>
            </a:r>
          </a:p>
          <a:p>
            <a:pPr lvl="1"/>
            <a:r>
              <a:rPr lang="fr-CH" dirty="0" smtClean="0">
                <a:latin typeface="+mj-lt"/>
              </a:rPr>
              <a:t>Instruction/Data cache</a:t>
            </a:r>
          </a:p>
          <a:p>
            <a:pPr lvl="1"/>
            <a:r>
              <a:rPr lang="fr-CH" dirty="0" err="1" smtClean="0">
                <a:latin typeface="+mj-lt"/>
              </a:rPr>
              <a:t>Interrupts</a:t>
            </a:r>
            <a:endParaRPr lang="fr-CH" dirty="0" smtClean="0">
              <a:latin typeface="+mj-lt"/>
            </a:endParaRPr>
          </a:p>
          <a:p>
            <a:pPr lvl="1"/>
            <a:r>
              <a:rPr lang="fr-CH" dirty="0" smtClean="0">
                <a:latin typeface="+mj-lt"/>
              </a:rPr>
              <a:t>JTAG </a:t>
            </a:r>
            <a:r>
              <a:rPr lang="fr-CH" dirty="0" err="1" smtClean="0">
                <a:latin typeface="+mj-lt"/>
              </a:rPr>
              <a:t>debugging</a:t>
            </a:r>
            <a:endParaRPr lang="fr-CH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Avalon/APB UART</a:t>
            </a:r>
          </a:p>
          <a:p>
            <a:r>
              <a:rPr lang="fr-CH" dirty="0" smtClean="0">
                <a:latin typeface="+mj-lt"/>
              </a:rPr>
              <a:t>Avalon VGA</a:t>
            </a:r>
          </a:p>
          <a:p>
            <a:r>
              <a:rPr lang="fr-CH" dirty="0" err="1">
                <a:latin typeface="+mj-lt"/>
              </a:rPr>
              <a:t>Pipelined</a:t>
            </a:r>
            <a:r>
              <a:rPr lang="fr-CH" dirty="0">
                <a:latin typeface="+mj-lt"/>
              </a:rPr>
              <a:t> and </a:t>
            </a:r>
            <a:r>
              <a:rPr lang="fr-CH" dirty="0" smtClean="0">
                <a:latin typeface="+mj-lt"/>
              </a:rPr>
              <a:t>multi-</a:t>
            </a:r>
            <a:r>
              <a:rPr lang="fr-CH" dirty="0" err="1" smtClean="0">
                <a:latin typeface="+mj-lt"/>
              </a:rPr>
              <a:t>core</a:t>
            </a:r>
            <a:r>
              <a:rPr lang="fr-CH" dirty="0" smtClean="0">
                <a:latin typeface="+mj-lt"/>
              </a:rPr>
              <a:t> fractal </a:t>
            </a:r>
            <a:r>
              <a:rPr lang="fr-CH" dirty="0" err="1" smtClean="0">
                <a:latin typeface="+mj-lt"/>
              </a:rPr>
              <a:t>accelerator</a:t>
            </a:r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About Spinal project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j-lt"/>
              </a:rPr>
              <a:t>Completely open source </a:t>
            </a:r>
            <a:r>
              <a:rPr lang="fr-CH" sz="2400" dirty="0" smtClean="0">
                <a:latin typeface="+mj-lt"/>
              </a:rPr>
              <a:t>:</a:t>
            </a:r>
          </a:p>
          <a:p>
            <a:pPr lvl="2"/>
            <a:r>
              <a:rPr lang="fr-CH" sz="1900" dirty="0" smtClean="0">
                <a:latin typeface="+mj-lt"/>
              </a:rPr>
              <a:t>https</a:t>
            </a:r>
            <a:r>
              <a:rPr lang="fr-CH" sz="1900" dirty="0">
                <a:latin typeface="+mj-lt"/>
              </a:rPr>
              <a:t>://github.com/SpinalHDL/SpinalHDL</a:t>
            </a:r>
          </a:p>
          <a:p>
            <a:r>
              <a:rPr lang="fr-CH" sz="2400" dirty="0" smtClean="0">
                <a:latin typeface="+mj-lt"/>
              </a:rPr>
              <a:t>Online documentation :</a:t>
            </a:r>
          </a:p>
          <a:p>
            <a:pPr lvl="2"/>
            <a:r>
              <a:rPr lang="fr-CH" sz="1900" dirty="0" smtClean="0">
                <a:latin typeface="+mj-lt"/>
              </a:rPr>
              <a:t>https://</a:t>
            </a:r>
            <a:r>
              <a:rPr lang="fr-CH" sz="1900" dirty="0">
                <a:latin typeface="+mj-lt"/>
              </a:rPr>
              <a:t>spinalhdl.github.io/SpinalDoc/ </a:t>
            </a:r>
            <a:endParaRPr lang="fr-CH" sz="1900" dirty="0" smtClean="0">
              <a:latin typeface="+mj-lt"/>
            </a:endParaRPr>
          </a:p>
          <a:p>
            <a:r>
              <a:rPr lang="fr-CH" sz="2400" dirty="0" err="1" smtClean="0">
                <a:latin typeface="+mj-lt"/>
              </a:rPr>
              <a:t>Ready</a:t>
            </a:r>
            <a:r>
              <a:rPr lang="fr-CH" sz="2400" dirty="0" smtClean="0">
                <a:latin typeface="+mj-lt"/>
              </a:rPr>
              <a:t> to use base </a:t>
            </a:r>
            <a:r>
              <a:rPr lang="fr-CH" sz="2400" dirty="0" err="1" smtClean="0">
                <a:latin typeface="+mj-lt"/>
              </a:rPr>
              <a:t>project</a:t>
            </a:r>
            <a:r>
              <a:rPr lang="fr-CH" sz="2400" dirty="0" smtClean="0">
                <a:latin typeface="+mj-lt"/>
              </a:rPr>
              <a:t> :</a:t>
            </a:r>
          </a:p>
          <a:p>
            <a:pPr lvl="2"/>
            <a:r>
              <a:rPr lang="en-GB" sz="1900" dirty="0">
                <a:latin typeface="+mj-lt"/>
                <a:hlinkClick r:id="rId3"/>
              </a:rPr>
              <a:t>https://</a:t>
            </a:r>
            <a:r>
              <a:rPr lang="en-GB" sz="1900" dirty="0" smtClean="0">
                <a:latin typeface="+mj-lt"/>
                <a:hlinkClick r:id="rId3"/>
              </a:rPr>
              <a:t>github.com/SpinalHDL/SpinalBaseProject</a:t>
            </a:r>
            <a:endParaRPr lang="en-GB" sz="1900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Communication </a:t>
            </a:r>
            <a:r>
              <a:rPr lang="fr-CH" dirty="0" err="1" smtClean="0">
                <a:latin typeface="+mj-lt"/>
              </a:rPr>
              <a:t>channels</a:t>
            </a:r>
            <a:r>
              <a:rPr lang="fr-CH" dirty="0" smtClean="0">
                <a:latin typeface="+mj-lt"/>
              </a:rPr>
              <a:t> :</a:t>
            </a:r>
          </a:p>
          <a:p>
            <a:pPr lvl="2"/>
            <a:r>
              <a:rPr lang="en-GB" dirty="0" smtClean="0">
                <a:latin typeface="+mj-lt"/>
                <a:hlinkClick r:id="rId4"/>
              </a:rPr>
              <a:t>spinalhdl@gmail.com</a:t>
            </a:r>
            <a:endParaRPr lang="en-GB" dirty="0" smtClean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https://gitter.im/SpinalHDL/SpinalHDL</a:t>
            </a:r>
          </a:p>
          <a:p>
            <a:pPr lvl="2"/>
            <a:r>
              <a:rPr lang="fr-CH" dirty="0">
                <a:latin typeface="+mj-lt"/>
              </a:rPr>
              <a:t>https://github.com/SpinalHDL/SpinalHDL/issues</a:t>
            </a:r>
            <a:endParaRPr lang="fr-CH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30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Open source , </a:t>
            </a:r>
            <a:r>
              <a:rPr lang="fr-CH" sz="2400" dirty="0" err="1">
                <a:latin typeface="+mj-lt"/>
              </a:rPr>
              <a:t>started</a:t>
            </a:r>
            <a:r>
              <a:rPr lang="fr-CH" sz="2400" dirty="0">
                <a:latin typeface="+mj-lt"/>
              </a:rPr>
              <a:t> in </a:t>
            </a:r>
            <a:r>
              <a:rPr lang="fr-CH" sz="2400" dirty="0" err="1">
                <a:latin typeface="+mj-lt"/>
              </a:rPr>
              <a:t>december</a:t>
            </a:r>
            <a:r>
              <a:rPr lang="fr-CH" sz="2400" dirty="0">
                <a:latin typeface="+mj-lt"/>
              </a:rPr>
              <a:t> 2014</a:t>
            </a:r>
          </a:p>
          <a:p>
            <a:r>
              <a:rPr lang="en-GB" dirty="0">
                <a:latin typeface="+mj-lt"/>
              </a:rPr>
              <a:t>Focus on only on RTL</a:t>
            </a:r>
          </a:p>
          <a:p>
            <a:r>
              <a:rPr lang="en-GB" dirty="0">
                <a:latin typeface="+mj-lt"/>
              </a:rPr>
              <a:t>Compatibility/interoperability is fine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generate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files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integrate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IP as </a:t>
            </a:r>
            <a:r>
              <a:rPr lang="fr-CH" dirty="0" err="1">
                <a:latin typeface="+mj-lt"/>
              </a:rPr>
              <a:t>blackbox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Abstraction level :</a:t>
            </a:r>
          </a:p>
          <a:p>
            <a:pPr lvl="1"/>
            <a:r>
              <a:rPr lang="en-GB" dirty="0">
                <a:latin typeface="+mj-lt"/>
              </a:rPr>
              <a:t>Start at the same level than VHDL</a:t>
            </a:r>
          </a:p>
          <a:p>
            <a:pPr lvl="1"/>
            <a:r>
              <a:rPr lang="en-GB" dirty="0">
                <a:latin typeface="+mj-lt"/>
              </a:rPr>
              <a:t>Finish between VHDL and HLS</a:t>
            </a:r>
          </a:p>
          <a:p>
            <a:pPr lvl="1"/>
            <a:r>
              <a:rPr lang="en-GB" dirty="0">
                <a:latin typeface="+mj-lt"/>
              </a:rPr>
              <a:t>The user can create new abstraction levels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+mj-lt"/>
              </a:rPr>
              <a:t>Spinal </a:t>
            </a:r>
            <a:r>
              <a:rPr lang="fr-CH" sz="2400" dirty="0" err="1">
                <a:latin typeface="+mj-lt"/>
              </a:rPr>
              <a:t>language</a:t>
            </a:r>
            <a:r>
              <a:rPr lang="fr-CH" sz="2400" dirty="0">
                <a:latin typeface="+mj-lt"/>
              </a:rPr>
              <a:t> </a:t>
            </a:r>
            <a:r>
              <a:rPr lang="fr-CH" sz="2400" dirty="0" err="1">
                <a:latin typeface="+mj-lt"/>
              </a:rPr>
              <a:t>is</a:t>
            </a:r>
            <a:r>
              <a:rPr lang="fr-CH" sz="2400" dirty="0">
                <a:latin typeface="+mj-lt"/>
              </a:rPr>
              <a:t> «</a:t>
            </a:r>
            <a:r>
              <a:rPr lang="fr-CH" sz="2400" dirty="0" err="1">
                <a:latin typeface="+mj-lt"/>
              </a:rPr>
              <a:t>integrated</a:t>
            </a:r>
            <a:r>
              <a:rPr lang="fr-CH" sz="2400" dirty="0">
                <a:latin typeface="+mj-lt"/>
              </a:rPr>
              <a:t>» in Scala</a:t>
            </a:r>
          </a:p>
          <a:p>
            <a:pPr lvl="1"/>
            <a:r>
              <a:rPr lang="fr-CH" dirty="0">
                <a:latin typeface="+mj-lt"/>
              </a:rPr>
              <a:t>You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use all the Scala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/ </a:t>
            </a:r>
            <a:r>
              <a:rPr lang="fr-CH" dirty="0" err="1">
                <a:latin typeface="+mj-lt"/>
              </a:rPr>
              <a:t>library</a:t>
            </a:r>
            <a:endParaRPr lang="fr-CH" dirty="0">
              <a:latin typeface="+mj-lt"/>
            </a:endParaRPr>
          </a:p>
          <a:p>
            <a:pPr lvl="1"/>
            <a:r>
              <a:rPr lang="fr-CH" dirty="0">
                <a:latin typeface="+mj-lt"/>
              </a:rPr>
              <a:t>Scala IDE are </a:t>
            </a:r>
            <a:r>
              <a:rPr lang="fr-CH" dirty="0" err="1">
                <a:latin typeface="+mj-lt"/>
              </a:rPr>
              <a:t>helpfull</a:t>
            </a:r>
            <a:r>
              <a:rPr lang="fr-CH" dirty="0">
                <a:latin typeface="+mj-lt"/>
              </a:rPr>
              <a:t> and free</a:t>
            </a:r>
          </a:p>
          <a:p>
            <a:pPr lvl="1"/>
            <a:r>
              <a:rPr lang="fr-CH" dirty="0">
                <a:latin typeface="+mj-lt"/>
              </a:rPr>
              <a:t>Object </a:t>
            </a:r>
            <a:r>
              <a:rPr lang="fr-CH" dirty="0" err="1">
                <a:latin typeface="+mj-lt"/>
              </a:rPr>
              <a:t>oriented</a:t>
            </a:r>
            <a:r>
              <a:rPr lang="fr-CH" dirty="0">
                <a:latin typeface="+mj-lt"/>
              </a:rPr>
              <a:t> and </a:t>
            </a:r>
            <a:r>
              <a:rPr lang="fr-CH" dirty="0" err="1">
                <a:latin typeface="+mj-lt"/>
              </a:rPr>
              <a:t>functional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paradigms</a:t>
            </a:r>
            <a:endParaRPr lang="fr-CH" dirty="0">
              <a:latin typeface="+mj-lt"/>
            </a:endParaRPr>
          </a:p>
          <a:p>
            <a:r>
              <a:rPr lang="fr-CH" dirty="0">
                <a:latin typeface="+mj-lt"/>
              </a:rPr>
              <a:t>2 </a:t>
            </a:r>
            <a:r>
              <a:rPr lang="fr-CH" dirty="0" err="1">
                <a:latin typeface="+mj-lt"/>
              </a:rPr>
              <a:t>layers</a:t>
            </a:r>
            <a:endParaRPr lang="fr-CH" dirty="0">
              <a:latin typeface="+mj-lt"/>
            </a:endParaRPr>
          </a:p>
          <a:p>
            <a:pPr lvl="1">
              <a:tabLst>
                <a:tab pos="1346200" algn="l"/>
              </a:tabLst>
            </a:pP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	: </a:t>
            </a:r>
            <a:r>
              <a:rPr lang="fr-CH" dirty="0" err="1">
                <a:latin typeface="+mj-lt"/>
              </a:rPr>
              <a:t>Low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</a:t>
            </a:r>
          </a:p>
          <a:p>
            <a:pPr lvl="1">
              <a:tabLst>
                <a:tab pos="1346200" algn="l"/>
              </a:tabLst>
            </a:pPr>
            <a:r>
              <a:rPr lang="fr-CH" dirty="0">
                <a:latin typeface="+mj-lt"/>
              </a:rPr>
              <a:t>Lib	: High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RTL, </a:t>
            </a:r>
            <a:r>
              <a:rPr lang="fr-CH" dirty="0" err="1">
                <a:latin typeface="+mj-lt"/>
              </a:rPr>
              <a:t>based</a:t>
            </a:r>
            <a:r>
              <a:rPr lang="fr-CH" dirty="0">
                <a:latin typeface="+mj-lt"/>
              </a:rPr>
              <a:t> on the </a:t>
            </a: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 layer</a:t>
            </a:r>
          </a:p>
          <a:p>
            <a:r>
              <a:rPr lang="fr-CH" dirty="0">
                <a:latin typeface="+mj-lt"/>
              </a:rPr>
              <a:t>How </a:t>
            </a:r>
            <a:r>
              <a:rPr lang="fr-CH" dirty="0" err="1">
                <a:latin typeface="+mj-lt"/>
              </a:rPr>
              <a:t>it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work</a:t>
            </a:r>
            <a:endParaRPr lang="fr-CH" dirty="0">
              <a:latin typeface="+mj-lt"/>
            </a:endParaRP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Use Spinal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 to </a:t>
            </a:r>
            <a:r>
              <a:rPr lang="fr-CH" dirty="0" err="1">
                <a:latin typeface="+mj-lt"/>
              </a:rPr>
              <a:t>describe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your</a:t>
            </a:r>
            <a:r>
              <a:rPr lang="fr-CH" dirty="0">
                <a:latin typeface="+mj-lt"/>
              </a:rPr>
              <a:t> RTL,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err="1">
                <a:latin typeface="+mj-lt"/>
              </a:rPr>
              <a:t>Run</a:t>
            </a:r>
            <a:r>
              <a:rPr lang="fr-CH" dirty="0">
                <a:latin typeface="+mj-lt"/>
              </a:rPr>
              <a:t> Scala,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generated</a:t>
            </a:r>
            <a:r>
              <a:rPr lang="fr-CH" dirty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869784"/>
          </a:xfrm>
        </p:spPr>
        <p:txBody>
          <a:bodyPr>
            <a:normAutofit/>
          </a:bodyPr>
          <a:lstStyle/>
          <a:p>
            <a:r>
              <a:rPr lang="fr-CH" dirty="0" smtClean="0">
                <a:latin typeface="+mj-lt"/>
              </a:rPr>
              <a:t>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open </a:t>
            </a:r>
            <a:r>
              <a:rPr lang="fr-CH" dirty="0" err="1" smtClean="0">
                <a:latin typeface="+mj-lt"/>
              </a:rPr>
              <a:t>minded</a:t>
            </a:r>
            <a:r>
              <a:rPr lang="fr-CH" dirty="0" smtClean="0">
                <a:latin typeface="+mj-lt"/>
              </a:rPr>
              <a:t>.</a:t>
            </a:r>
            <a:endParaRPr lang="fr-CH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To </a:t>
            </a:r>
            <a:r>
              <a:rPr lang="fr-CH" dirty="0" err="1" smtClean="0">
                <a:latin typeface="+mj-lt"/>
              </a:rPr>
              <a:t>forget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pessimism</a:t>
            </a:r>
            <a:r>
              <a:rPr lang="fr-CH" dirty="0" smtClean="0">
                <a:latin typeface="+mj-lt"/>
              </a:rPr>
              <a:t> as </a:t>
            </a:r>
            <a:r>
              <a:rPr lang="fr-CH" dirty="0" err="1" smtClean="0">
                <a:latin typeface="+mj-lt"/>
              </a:rPr>
              <a:t>there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</a:t>
            </a:r>
            <a:r>
              <a:rPr lang="fr-CH" dirty="0" smtClean="0">
                <a:latin typeface="+mj-lt"/>
              </a:rPr>
              <a:t> no </a:t>
            </a:r>
            <a:r>
              <a:rPr lang="fr-CH" dirty="0" err="1" smtClean="0">
                <a:latin typeface="+mj-lt"/>
              </a:rPr>
              <a:t>logic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overhead</a:t>
            </a:r>
            <a:r>
              <a:rPr lang="fr-CH" dirty="0" smtClean="0">
                <a:latin typeface="+mj-lt"/>
              </a:rPr>
              <a:t> in the </a:t>
            </a:r>
            <a:r>
              <a:rPr lang="fr-CH" dirty="0" err="1" smtClean="0">
                <a:latin typeface="+mj-lt"/>
              </a:rPr>
              <a:t>generated</a:t>
            </a:r>
            <a:r>
              <a:rPr lang="fr-CH" dirty="0" smtClean="0">
                <a:latin typeface="+mj-lt"/>
              </a:rPr>
              <a:t> code.</a:t>
            </a:r>
            <a:endParaRPr lang="fr-CH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Not 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disturbed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Spinal HDL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only</a:t>
            </a:r>
            <a:r>
              <a:rPr lang="fr-CH" dirty="0">
                <a:latin typeface="+mj-lt"/>
              </a:rPr>
              <a:t> a RTL </a:t>
            </a:r>
            <a:r>
              <a:rPr lang="fr-CH" dirty="0" err="1" smtClean="0">
                <a:latin typeface="+mj-lt"/>
              </a:rPr>
              <a:t>language</a:t>
            </a:r>
            <a:r>
              <a:rPr lang="fr-CH" dirty="0" smtClean="0">
                <a:latin typeface="+mj-lt"/>
              </a:rPr>
              <a:t>. </a:t>
            </a:r>
            <a:r>
              <a:rPr lang="fr-CH" dirty="0" err="1">
                <a:latin typeface="+mj-lt"/>
              </a:rPr>
              <a:t>That’s</a:t>
            </a:r>
            <a:r>
              <a:rPr lang="fr-CH" dirty="0">
                <a:latin typeface="+mj-lt"/>
              </a:rPr>
              <a:t> not </a:t>
            </a:r>
            <a:r>
              <a:rPr lang="fr-CH" dirty="0" smtClean="0">
                <a:latin typeface="+mj-lt"/>
              </a:rPr>
              <a:t>a </a:t>
            </a:r>
            <a:r>
              <a:rPr lang="fr-CH" dirty="0" err="1" smtClean="0">
                <a:latin typeface="+mj-lt"/>
              </a:rPr>
              <a:t>problem</a:t>
            </a:r>
            <a:r>
              <a:rPr lang="fr-CH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Not 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afraid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will</a:t>
            </a:r>
            <a:r>
              <a:rPr lang="fr-CH" dirty="0">
                <a:latin typeface="+mj-lt"/>
              </a:rPr>
              <a:t> have to </a:t>
            </a:r>
            <a:r>
              <a:rPr lang="fr-CH" dirty="0" err="1">
                <a:latin typeface="+mj-lt"/>
              </a:rPr>
              <a:t>simulate</a:t>
            </a:r>
            <a:r>
              <a:rPr lang="fr-CH" dirty="0">
                <a:latin typeface="+mj-lt"/>
              </a:rPr>
              <a:t>/</a:t>
            </a:r>
            <a:r>
              <a:rPr lang="fr-CH" dirty="0" err="1">
                <a:latin typeface="+mj-lt"/>
              </a:rPr>
              <a:t>synthesize</a:t>
            </a:r>
            <a:r>
              <a:rPr lang="fr-CH" dirty="0">
                <a:latin typeface="+mj-lt"/>
              </a:rPr>
              <a:t> a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file, </a:t>
            </a:r>
            <a:r>
              <a:rPr lang="fr-CH" dirty="0" err="1">
                <a:latin typeface="+mj-lt"/>
              </a:rPr>
              <a:t>while</a:t>
            </a:r>
            <a:r>
              <a:rPr lang="fr-CH" dirty="0">
                <a:latin typeface="+mj-lt"/>
              </a:rPr>
              <a:t> the </a:t>
            </a:r>
            <a:r>
              <a:rPr lang="fr-CH" dirty="0" err="1">
                <a:latin typeface="+mj-lt"/>
              </a:rPr>
              <a:t>specification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written</a:t>
            </a:r>
            <a:r>
              <a:rPr lang="fr-CH" dirty="0">
                <a:latin typeface="+mj-lt"/>
              </a:rPr>
              <a:t> in Spinal. </a:t>
            </a:r>
            <a:r>
              <a:rPr lang="fr-CH" dirty="0" smtClean="0">
                <a:latin typeface="+mj-lt"/>
              </a:rPr>
              <a:t>That </a:t>
            </a:r>
            <a:r>
              <a:rPr lang="fr-CH" dirty="0" err="1" smtClean="0">
                <a:latin typeface="+mj-lt"/>
              </a:rPr>
              <a:t>too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isn’t</a:t>
            </a:r>
            <a:r>
              <a:rPr lang="fr-CH" dirty="0" smtClean="0">
                <a:latin typeface="+mj-lt"/>
              </a:rPr>
              <a:t> a </a:t>
            </a:r>
            <a:r>
              <a:rPr lang="fr-CH" dirty="0" err="1" smtClean="0">
                <a:latin typeface="+mj-lt"/>
              </a:rPr>
              <a:t>problem</a:t>
            </a:r>
            <a:r>
              <a:rPr lang="fr-CH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sz="3200" dirty="0" err="1" smtClean="0"/>
              <a:t>At</a:t>
            </a:r>
            <a:r>
              <a:rPr lang="fr-CH" sz="3200" dirty="0" smtClean="0"/>
              <a:t> </a:t>
            </a:r>
            <a:r>
              <a:rPr lang="fr-CH" sz="3200" dirty="0" err="1" smtClean="0"/>
              <a:t>this</a:t>
            </a:r>
            <a:r>
              <a:rPr lang="fr-CH" sz="3200" dirty="0" smtClean="0"/>
              <a:t> point </a:t>
            </a:r>
            <a:r>
              <a:rPr lang="fr-CH" sz="3200" dirty="0" err="1" smtClean="0"/>
              <a:t>it’s</a:t>
            </a:r>
            <a:r>
              <a:rPr lang="fr-CH" sz="3200" dirty="0" smtClean="0"/>
              <a:t> </a:t>
            </a:r>
            <a:r>
              <a:rPr lang="fr-CH" sz="3200" dirty="0" err="1"/>
              <a:t>very</a:t>
            </a:r>
            <a:r>
              <a:rPr lang="fr-CH" sz="3200" dirty="0"/>
              <a:t> important </a:t>
            </a:r>
            <a:r>
              <a:rPr lang="fr-CH" sz="3200" dirty="0" smtClean="0"/>
              <a:t>:</a:t>
            </a:r>
            <a:endParaRPr lang="en-GB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6111272"/>
            <a:ext cx="8229600" cy="4947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 smtClean="0">
                <a:latin typeface="+mj-lt"/>
              </a:rPr>
              <a:t>Justification : </a:t>
            </a:r>
          </a:p>
          <a:p>
            <a:r>
              <a:rPr lang="fr-CH" sz="800" dirty="0"/>
              <a:t>There </a:t>
            </a:r>
            <a:r>
              <a:rPr lang="fr-CH" sz="800" dirty="0" err="1" smtClean="0"/>
              <a:t>is</a:t>
            </a:r>
            <a:r>
              <a:rPr lang="fr-CH" sz="800" dirty="0" smtClean="0"/>
              <a:t> </a:t>
            </a:r>
            <a:r>
              <a:rPr lang="fr-CH" sz="800" dirty="0" err="1" smtClean="0"/>
              <a:t>many</a:t>
            </a:r>
            <a:r>
              <a:rPr lang="fr-CH" sz="800" dirty="0" smtClean="0"/>
              <a:t> good </a:t>
            </a:r>
            <a:r>
              <a:rPr lang="fr-CH" sz="800" dirty="0" err="1"/>
              <a:t>verification</a:t>
            </a:r>
            <a:r>
              <a:rPr lang="fr-CH" sz="800" dirty="0"/>
              <a:t> </a:t>
            </a:r>
            <a:r>
              <a:rPr lang="fr-CH" sz="800" dirty="0" smtClean="0"/>
              <a:t>solutions for the </a:t>
            </a:r>
            <a:r>
              <a:rPr lang="fr-CH" sz="800" dirty="0" err="1" smtClean="0"/>
              <a:t>generated</a:t>
            </a:r>
            <a:r>
              <a:rPr lang="fr-CH" sz="800" dirty="0" smtClean="0"/>
              <a:t> VHDL/</a:t>
            </a:r>
            <a:r>
              <a:rPr lang="fr-CH" sz="800" dirty="0" err="1" smtClean="0"/>
              <a:t>Verilog</a:t>
            </a:r>
            <a:r>
              <a:rPr lang="fr-CH" sz="800" dirty="0" smtClean="0"/>
              <a:t> (</a:t>
            </a:r>
            <a:r>
              <a:rPr lang="fr-CH" sz="800" dirty="0" err="1" smtClean="0"/>
              <a:t>SystemVerilog</a:t>
            </a:r>
            <a:r>
              <a:rPr lang="fr-CH" sz="800" dirty="0" smtClean="0"/>
              <a:t>, </a:t>
            </a:r>
            <a:r>
              <a:rPr lang="fr-CH" sz="800" dirty="0" err="1" smtClean="0"/>
              <a:t>Formal</a:t>
            </a:r>
            <a:r>
              <a:rPr lang="fr-CH" sz="800" dirty="0" smtClean="0"/>
              <a:t> </a:t>
            </a:r>
            <a:r>
              <a:rPr lang="fr-CH" sz="800" dirty="0" err="1" smtClean="0"/>
              <a:t>verification</a:t>
            </a:r>
            <a:r>
              <a:rPr lang="fr-CH" sz="800" dirty="0" smtClean="0"/>
              <a:t>, </a:t>
            </a:r>
            <a:r>
              <a:rPr lang="fr-CH" sz="800" dirty="0" err="1" smtClean="0"/>
              <a:t>cocotb</a:t>
            </a:r>
            <a:r>
              <a:rPr lang="fr-CH" sz="800" dirty="0"/>
              <a:t>)</a:t>
            </a:r>
            <a:endParaRPr lang="fr-CH" sz="800" dirty="0" smtClean="0"/>
          </a:p>
          <a:p>
            <a:r>
              <a:rPr lang="fr-CH" sz="800" dirty="0" smtClean="0">
                <a:latin typeface="+mj-lt"/>
              </a:rPr>
              <a:t>The </a:t>
            </a:r>
            <a:r>
              <a:rPr lang="fr-CH" sz="800" dirty="0">
                <a:latin typeface="+mj-lt"/>
              </a:rPr>
              <a:t>component </a:t>
            </a:r>
            <a:r>
              <a:rPr lang="fr-CH" sz="800" dirty="0" err="1" smtClean="0">
                <a:latin typeface="+mj-lt"/>
              </a:rPr>
              <a:t>hierarchy</a:t>
            </a:r>
            <a:r>
              <a:rPr lang="fr-CH" sz="800" dirty="0" smtClean="0">
                <a:latin typeface="+mj-lt"/>
              </a:rPr>
              <a:t> and all </a:t>
            </a:r>
            <a:r>
              <a:rPr lang="fr-CH" sz="800" dirty="0" err="1" smtClean="0">
                <a:latin typeface="+mj-lt"/>
              </a:rPr>
              <a:t>names</a:t>
            </a:r>
            <a:r>
              <a:rPr lang="fr-CH" sz="800" dirty="0" smtClean="0">
                <a:latin typeface="+mj-lt"/>
              </a:rPr>
              <a:t> are </a:t>
            </a:r>
            <a:r>
              <a:rPr lang="fr-CH" sz="800" dirty="0" err="1" smtClean="0">
                <a:latin typeface="+mj-lt"/>
              </a:rPr>
              <a:t>preserved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durring</a:t>
            </a:r>
            <a:r>
              <a:rPr lang="fr-CH" sz="800" dirty="0" smtClean="0">
                <a:latin typeface="+mj-lt"/>
              </a:rPr>
              <a:t> the VHDL/</a:t>
            </a:r>
            <a:r>
              <a:rPr lang="fr-CH" sz="800" dirty="0" err="1" smtClean="0">
                <a:latin typeface="+mj-lt"/>
              </a:rPr>
              <a:t>Verilog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generation</a:t>
            </a:r>
            <a:r>
              <a:rPr lang="fr-CH" sz="800" dirty="0" smtClean="0">
                <a:latin typeface="+mj-lt"/>
              </a:rPr>
              <a:t>. This </a:t>
            </a:r>
            <a:r>
              <a:rPr lang="fr-CH" sz="800" dirty="0" err="1" smtClean="0">
                <a:latin typeface="+mj-lt"/>
              </a:rPr>
              <a:t>make</a:t>
            </a:r>
            <a:r>
              <a:rPr lang="fr-CH" sz="800" dirty="0" smtClean="0">
                <a:latin typeface="+mj-lt"/>
              </a:rPr>
              <a:t> the navigation </a:t>
            </a:r>
            <a:r>
              <a:rPr lang="fr-CH" sz="800" dirty="0" err="1" smtClean="0">
                <a:latin typeface="+mj-lt"/>
              </a:rPr>
              <a:t>between</a:t>
            </a:r>
            <a:r>
              <a:rPr lang="fr-CH" sz="800" dirty="0" smtClean="0">
                <a:latin typeface="+mj-lt"/>
              </a:rPr>
              <a:t> the Scala code and the </a:t>
            </a:r>
            <a:r>
              <a:rPr lang="fr-CH" sz="800" dirty="0" err="1" smtClean="0">
                <a:latin typeface="+mj-lt"/>
              </a:rPr>
              <a:t>generated</a:t>
            </a:r>
            <a:r>
              <a:rPr lang="fr-CH" sz="800" dirty="0" smtClean="0">
                <a:latin typeface="+mj-lt"/>
              </a:rPr>
              <a:t> one </a:t>
            </a:r>
            <a:r>
              <a:rPr lang="fr-CH" sz="800" dirty="0" err="1" smtClean="0">
                <a:latin typeface="+mj-lt"/>
              </a:rPr>
              <a:t>easy</a:t>
            </a:r>
            <a:r>
              <a:rPr lang="fr-CH" sz="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5736" y="2777775"/>
            <a:ext cx="5004048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21" y="4470163"/>
            <a:ext cx="2990602" cy="3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091215" y="4534445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91680" y="1916832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(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3906" y="4780224"/>
            <a:ext cx="8496944" cy="13234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Latch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Loop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detected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, not 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allowed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by Spinal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sz="16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83431"/>
            <a:ext cx="343852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4843613" y="393305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729874"/>
            <a:ext cx="28194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èche droite 8"/>
          <p:cNvSpPr/>
          <p:nvPr/>
        </p:nvSpPr>
        <p:spPr>
          <a:xfrm>
            <a:off x="4279157" y="5770337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3768" y="2182398"/>
            <a:ext cx="5688632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Bool</a:t>
            </a:r>
            <a:endParaRPr kumimoji="0" lang="fr-FR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a_and_b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&amp;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5" name="Flèche droite 4"/>
          <p:cNvSpPr/>
          <p:nvPr/>
        </p:nvSpPr>
        <p:spPr>
          <a:xfrm>
            <a:off x="5328084" y="4524155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94" y="4137506"/>
            <a:ext cx="3785992" cy="9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18854</TotalTime>
  <Words>2424</Words>
  <Application>Microsoft Office PowerPoint</Application>
  <PresentationFormat>Affichage à l'écran (4:3)</PresentationFormat>
  <Paragraphs>383</Paragraphs>
  <Slides>43</Slides>
  <Notes>43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Débit</vt:lpstr>
      <vt:lpstr>SpinalHDL</vt:lpstr>
      <vt:lpstr>Summary</vt:lpstr>
      <vt:lpstr>Why a new language</vt:lpstr>
      <vt:lpstr>Language introduction</vt:lpstr>
      <vt:lpstr>Language dissection</vt:lpstr>
      <vt:lpstr>At this point it’s very important :</vt:lpstr>
      <vt:lpstr>A simple component</vt:lpstr>
      <vt:lpstr>Combinatorial, Latch/Loop</vt:lpstr>
      <vt:lpstr>Signals</vt:lpstr>
      <vt:lpstr>Generated VHDL</vt:lpstr>
      <vt:lpstr>Registers</vt:lpstr>
      <vt:lpstr>ClockDomains</vt:lpstr>
      <vt:lpstr>Organize things</vt:lpstr>
      <vt:lpstr>Unify logic and FF</vt:lpstr>
      <vt:lpstr>No more component binding</vt:lpstr>
      <vt:lpstr>Component instance</vt:lpstr>
      <vt:lpstr>UInt, Vec, When</vt:lpstr>
      <vt:lpstr>Enum, Area, switch</vt:lpstr>
      <vt:lpstr>For, Variable, Generics</vt:lpstr>
      <vt:lpstr>Bundle, Generics, Vec, Packing</vt:lpstr>
      <vt:lpstr>Memory</vt:lpstr>
      <vt:lpstr>Less scope limitations</vt:lpstr>
      <vt:lpstr>Function, User utils (1)</vt:lpstr>
      <vt:lpstr>Function, User utils (2)</vt:lpstr>
      <vt:lpstr>Basic abstractions</vt:lpstr>
      <vt:lpstr>Flow, Stream</vt:lpstr>
      <vt:lpstr>Stream components</vt:lpstr>
      <vt:lpstr>Stream functions</vt:lpstr>
      <vt:lpstr>Functional programming</vt:lpstr>
      <vt:lpstr>Scala is here to help you</vt:lpstr>
      <vt:lpstr>Netlist analyser / Latency analysis</vt:lpstr>
      <vt:lpstr> Meta-hardware description</vt:lpstr>
      <vt:lpstr>Présentation PowerPoint</vt:lpstr>
      <vt:lpstr>Présentation PowerPoint</vt:lpstr>
      <vt:lpstr>About Scala</vt:lpstr>
      <vt:lpstr> Spinal work perfectly on FPGA</vt:lpstr>
      <vt:lpstr> About Spinal project</vt:lpstr>
      <vt:lpstr>?</vt:lpstr>
      <vt:lpstr>Component instance</vt:lpstr>
      <vt:lpstr>Flow, Stream, Fragment</vt:lpstr>
      <vt:lpstr>Stream functions</vt:lpstr>
      <vt:lpstr>Flow of Fragment example</vt:lpstr>
      <vt:lpstr>Generator, Logic Analyser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746</cp:revision>
  <dcterms:created xsi:type="dcterms:W3CDTF">2014-06-07T19:29:55Z</dcterms:created>
  <dcterms:modified xsi:type="dcterms:W3CDTF">2016-06-14T10:01:57Z</dcterms:modified>
</cp:coreProperties>
</file>