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5"/>
  </p:notesMasterIdLst>
  <p:handoutMasterIdLst>
    <p:handoutMasterId r:id="rId26"/>
  </p:handoutMasterIdLst>
  <p:sldIdLst>
    <p:sldId id="274" r:id="rId2"/>
    <p:sldId id="276" r:id="rId3"/>
    <p:sldId id="344" r:id="rId4"/>
    <p:sldId id="334" r:id="rId5"/>
    <p:sldId id="335" r:id="rId6"/>
    <p:sldId id="337" r:id="rId7"/>
    <p:sldId id="341" r:id="rId8"/>
    <p:sldId id="342" r:id="rId9"/>
    <p:sldId id="354" r:id="rId10"/>
    <p:sldId id="338" r:id="rId11"/>
    <p:sldId id="340" r:id="rId12"/>
    <p:sldId id="346" r:id="rId13"/>
    <p:sldId id="348" r:id="rId14"/>
    <p:sldId id="345" r:id="rId15"/>
    <p:sldId id="353" r:id="rId16"/>
    <p:sldId id="347" r:id="rId17"/>
    <p:sldId id="349" r:id="rId18"/>
    <p:sldId id="356" r:id="rId19"/>
    <p:sldId id="350" r:id="rId20"/>
    <p:sldId id="352" r:id="rId21"/>
    <p:sldId id="355" r:id="rId22"/>
    <p:sldId id="299" r:id="rId23"/>
    <p:sldId id="351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15" autoAdjust="0"/>
    <p:restoredTop sz="74587" autoAdjust="0"/>
  </p:normalViewPr>
  <p:slideViewPr>
    <p:cSldViewPr>
      <p:cViewPr>
        <p:scale>
          <a:sx n="75" d="100"/>
          <a:sy n="75" d="100"/>
        </p:scale>
        <p:origin x="-1565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B0573-E84D-411F-83E6-927D45D38F37}" type="datetimeFigureOut">
              <a:rPr lang="fr-CH" smtClean="0"/>
              <a:t>14.10.2015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9BE21-3EFA-418C-BFE2-6963E1B909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679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15219-E518-4F4F-A7FD-143A6C395AF1}" type="datetimeFigureOut">
              <a:rPr lang="fr-FR" smtClean="0"/>
              <a:pPr/>
              <a:t>14/10/2015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27250-8B47-4F68-8793-9A72923BC0F6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92431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</a:t>
            </a:fld>
            <a:endParaRPr lang="fr-C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parameter</a:t>
            </a:r>
            <a:r>
              <a:rPr lang="fr-CH" baseline="0" dirty="0" smtClean="0"/>
              <a:t> to records, Package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not an solution good solution.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 use  </a:t>
            </a:r>
            <a:r>
              <a:rPr lang="fr-CH" baseline="0" dirty="0" err="1" smtClean="0"/>
              <a:t>generic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 in VHDL,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will</a:t>
            </a:r>
            <a:r>
              <a:rPr lang="fr-CH" baseline="0" dirty="0" smtClean="0"/>
              <a:t> have to </a:t>
            </a:r>
            <a:r>
              <a:rPr lang="fr-CH" baseline="0" dirty="0" err="1" smtClean="0"/>
              <a:t>play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std_logic_vector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will</a:t>
            </a:r>
            <a:r>
              <a:rPr lang="fr-CH" baseline="0" dirty="0" smtClean="0"/>
              <a:t> store multiple </a:t>
            </a:r>
            <a:r>
              <a:rPr lang="fr-CH" baseline="0" dirty="0" err="1" smtClean="0"/>
              <a:t>fields</a:t>
            </a:r>
            <a:r>
              <a:rPr lang="fr-CH" baseline="0" dirty="0" smtClean="0"/>
              <a:t> (ex </a:t>
            </a:r>
            <a:r>
              <a:rPr lang="fr-CH" baseline="0" dirty="0" err="1" smtClean="0"/>
              <a:t>fifo</a:t>
            </a:r>
            <a:r>
              <a:rPr lang="fr-CH" baseline="0" dirty="0" smtClean="0"/>
              <a:t> pack </a:t>
            </a:r>
            <a:r>
              <a:rPr lang="fr-CH" baseline="0" dirty="0" err="1" smtClean="0"/>
              <a:t>unpack</a:t>
            </a:r>
            <a:r>
              <a:rPr lang="fr-CH" baseline="0" dirty="0" smtClean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10</a:t>
            </a:fld>
            <a:endParaRPr lang="fr-C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system </a:t>
            </a:r>
            <a:r>
              <a:rPr lang="fr-CH" baseline="0" dirty="0" err="1" smtClean="0"/>
              <a:t>verilog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even</a:t>
            </a:r>
            <a:r>
              <a:rPr lang="fr-CH" baseline="0" dirty="0" smtClean="0"/>
              <a:t> 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interface,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/</a:t>
            </a:r>
            <a:r>
              <a:rPr lang="fr-CH" baseline="0" dirty="0" err="1" smtClean="0"/>
              <a:t>task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inside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will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generate</a:t>
            </a:r>
            <a:r>
              <a:rPr lang="fr-CH" baseline="0" dirty="0" smtClean="0"/>
              <a:t> flops and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This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breaking</a:t>
            </a:r>
            <a:r>
              <a:rPr lang="fr-CH" baseline="0" dirty="0" smtClean="0"/>
              <a:t> point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systemverilog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application of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will</a:t>
            </a:r>
            <a:r>
              <a:rPr lang="fr-CH" baseline="0" dirty="0" smtClean="0"/>
              <a:t> come in </a:t>
            </a:r>
            <a:r>
              <a:rPr lang="fr-CH" baseline="0" dirty="0" err="1" smtClean="0"/>
              <a:t>next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slides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11</a:t>
            </a:fld>
            <a:endParaRPr lang="fr-C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12</a:t>
            </a:fld>
            <a:endParaRPr lang="fr-C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Apb3SlaveController isn’t a component, it’s a logic generator.</a:t>
            </a:r>
          </a:p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You can call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functon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on it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writeOnlyReg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writeStream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readStream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) and it will generate the corresponding hardware to make the APB bus able to access the given data.</a:t>
            </a:r>
          </a:p>
          <a:p>
            <a:endParaRPr kumimoji="0" lang="fr-CH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Apb3SlaveController is not something from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spinalHDL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it’s something that you as user of the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spinalHDL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you can create very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easly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13</a:t>
            </a:fld>
            <a:endParaRPr lang="fr-C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VHDL =&gt;  pack/</a:t>
            </a:r>
            <a:r>
              <a:rPr lang="fr-CH" baseline="0" dirty="0" err="1" smtClean="0"/>
              <a:t>unpack</a:t>
            </a:r>
            <a:r>
              <a:rPr lang="fr-CH" baseline="0" dirty="0" smtClean="0"/>
              <a:t>  + 2D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packed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single </a:t>
            </a:r>
            <a:r>
              <a:rPr lang="fr-CH" baseline="0" dirty="0" err="1" smtClean="0"/>
              <a:t>std_logic_vector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14</a:t>
            </a:fld>
            <a:endParaRPr lang="fr-C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VHDL =&gt;  pack/</a:t>
            </a:r>
            <a:r>
              <a:rPr lang="fr-CH" baseline="0" dirty="0" err="1" smtClean="0"/>
              <a:t>unpack</a:t>
            </a:r>
            <a:r>
              <a:rPr lang="fr-CH" baseline="0" dirty="0" smtClean="0"/>
              <a:t>  + 2D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packed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single </a:t>
            </a:r>
            <a:r>
              <a:rPr lang="fr-CH" baseline="0" dirty="0" err="1" smtClean="0"/>
              <a:t>std_logic_vector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15</a:t>
            </a:fld>
            <a:endParaRPr lang="fr-C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16</a:t>
            </a:fld>
            <a:endParaRPr lang="fr-C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17</a:t>
            </a:fld>
            <a:endParaRPr lang="fr-C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18</a:t>
            </a:fld>
            <a:endParaRPr lang="fr-CH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19</a:t>
            </a:fld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</a:t>
            </a:fld>
            <a:endParaRPr lang="fr-CH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20</a:t>
            </a:fld>
            <a:endParaRPr lang="fr-CH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21</a:t>
            </a:fld>
            <a:endParaRPr lang="fr-CH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22</a:t>
            </a:fld>
            <a:endParaRPr lang="fr-CH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have to carry </a:t>
            </a:r>
            <a:r>
              <a:rPr lang="fr-CH" baseline="0" dirty="0" err="1" smtClean="0"/>
              <a:t>every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 and reset signal,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clearly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clocking</a:t>
            </a:r>
            <a:r>
              <a:rPr lang="fr-CH" baseline="0" dirty="0" smtClean="0"/>
              <a:t> area.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23</a:t>
            </a:fld>
            <a:endParaRPr lang="fr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</a:t>
            </a:fld>
            <a:endParaRPr lang="fr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noProof="0" dirty="0" smtClean="0"/>
              <a:t>In VHDL you need to split the logic between </a:t>
            </a:r>
            <a:r>
              <a:rPr lang="en-US" baseline="0" noProof="0" dirty="0" err="1" smtClean="0"/>
              <a:t>combinatoral</a:t>
            </a:r>
            <a:r>
              <a:rPr lang="en-US" baseline="0" noProof="0" dirty="0" smtClean="0"/>
              <a:t> / </a:t>
            </a:r>
            <a:r>
              <a:rPr lang="en-US" baseline="0" noProof="0" dirty="0" err="1" smtClean="0"/>
              <a:t>sequancial</a:t>
            </a:r>
            <a:r>
              <a:rPr lang="en-US" baseline="0" noProof="0" dirty="0" smtClean="0"/>
              <a:t> with reset / </a:t>
            </a:r>
            <a:r>
              <a:rPr lang="en-US" baseline="0" noProof="0" dirty="0" err="1" smtClean="0"/>
              <a:t>sequancial</a:t>
            </a:r>
            <a:r>
              <a:rPr lang="en-US" baseline="0" noProof="0" dirty="0" smtClean="0"/>
              <a:t> without reset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4</a:t>
            </a:fld>
            <a:endParaRPr lang="fr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assign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combinatoral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sequancial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logic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5</a:t>
            </a:fld>
            <a:endParaRPr lang="fr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By </a:t>
            </a:r>
            <a:r>
              <a:rPr lang="fr-CH" baseline="0" dirty="0" err="1" smtClean="0"/>
              <a:t>making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consideration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an component instance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an </a:t>
            </a:r>
            <a:r>
              <a:rPr lang="fr-CH" baseline="0" dirty="0" err="1" smtClean="0"/>
              <a:t>object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access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its</a:t>
            </a:r>
            <a:r>
              <a:rPr lang="fr-CH" baseline="0" dirty="0" smtClean="0"/>
              <a:t> inputs/</a:t>
            </a:r>
            <a:r>
              <a:rPr lang="fr-CH" baseline="0" dirty="0" err="1" smtClean="0"/>
              <a:t>outpus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typing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instanceName.portName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6</a:t>
            </a:fld>
            <a:endParaRPr lang="fr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have to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sub</a:t>
            </a:r>
            <a:r>
              <a:rPr lang="fr-CH" baseline="0" dirty="0" smtClean="0"/>
              <a:t> component (</a:t>
            </a:r>
            <a:r>
              <a:rPr lang="fr-CH" baseline="0" dirty="0" err="1" smtClean="0"/>
              <a:t>overkill</a:t>
            </a:r>
            <a:r>
              <a:rPr lang="fr-CH" baseline="0" dirty="0" smtClean="0"/>
              <a:t>) or for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area,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internal</a:t>
            </a:r>
            <a:r>
              <a:rPr lang="fr-CH" baseline="0" dirty="0" smtClean="0"/>
              <a:t> signal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same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prefix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time (</a:t>
            </a:r>
            <a:r>
              <a:rPr lang="fr-CH" baseline="0" dirty="0" err="1" smtClean="0"/>
              <a:t>weak</a:t>
            </a:r>
            <a:r>
              <a:rPr lang="fr-CH" baseline="0" dirty="0" smtClean="0"/>
              <a:t>)</a:t>
            </a:r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7</a:t>
            </a:fld>
            <a:endParaRPr lang="fr-C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VHDL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will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</a:t>
            </a:r>
            <a:r>
              <a:rPr lang="fr-CH" baseline="0" dirty="0" smtClean="0"/>
              <a:t>  </a:t>
            </a:r>
            <a:br>
              <a:rPr lang="fr-CH" baseline="0" dirty="0" smtClean="0"/>
            </a:br>
            <a:r>
              <a:rPr lang="fr-CH" baseline="0" dirty="0" err="1" smtClean="0"/>
              <a:t>timer_counter</a:t>
            </a:r>
            <a:r>
              <a:rPr lang="fr-CH" baseline="0" dirty="0" smtClean="0"/>
              <a:t> …</a:t>
            </a:r>
          </a:p>
          <a:p>
            <a:r>
              <a:rPr lang="fr-CH" baseline="0" dirty="0" err="1" smtClean="0"/>
              <a:t>timer_reset</a:t>
            </a:r>
            <a:r>
              <a:rPr lang="fr-CH" baseline="0" dirty="0" smtClean="0"/>
              <a:t> ….</a:t>
            </a:r>
          </a:p>
          <a:p>
            <a:r>
              <a:rPr lang="fr-CH" baseline="0" dirty="0" err="1" smtClean="0"/>
              <a:t>timer_tick</a:t>
            </a:r>
            <a:r>
              <a:rPr lang="fr-CH" baseline="0" dirty="0" smtClean="0"/>
              <a:t> …</a:t>
            </a:r>
          </a:p>
          <a:p>
            <a:endParaRPr lang="fr-CH" baseline="0" dirty="0" smtClean="0"/>
          </a:p>
          <a:p>
            <a:r>
              <a:rPr lang="fr-CH" baseline="0" dirty="0" smtClean="0"/>
              <a:t>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 exprime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val </a:t>
            </a:r>
            <a:r>
              <a:rPr lang="fr-CH" baseline="0" dirty="0" err="1" smtClean="0"/>
              <a:t>tick</a:t>
            </a:r>
            <a:r>
              <a:rPr lang="fr-CH" baseline="0" dirty="0" smtClean="0"/>
              <a:t> = </a:t>
            </a:r>
            <a:r>
              <a:rPr lang="fr-CH" baseline="0" dirty="0" err="1" smtClean="0"/>
              <a:t>counter</a:t>
            </a:r>
            <a:r>
              <a:rPr lang="fr-CH" baseline="0" dirty="0" smtClean="0"/>
              <a:t> === 192 in a single line. You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to split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declaration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 area.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 exprime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wire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 default value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 val reset = False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8</a:t>
            </a:fld>
            <a:endParaRPr lang="fr-C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very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easly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abstraction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counter</a:t>
            </a:r>
            <a:r>
              <a:rPr lang="fr-CH" baseline="0" dirty="0" smtClean="0"/>
              <a:t> abstraction. </a:t>
            </a:r>
            <a:r>
              <a:rPr lang="fr-CH" baseline="0" dirty="0" err="1" smtClean="0"/>
              <a:t>Then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simple.</a:t>
            </a:r>
          </a:p>
          <a:p>
            <a:r>
              <a:rPr lang="fr-CH" baseline="0" dirty="0" smtClean="0"/>
              <a:t>(the timeout abstraction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20 </a:t>
            </a:r>
            <a:r>
              <a:rPr lang="fr-CH" baseline="0" dirty="0" err="1" smtClean="0"/>
              <a:t>lines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counter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34 </a:t>
            </a:r>
            <a:r>
              <a:rPr lang="fr-CH" baseline="0" dirty="0" err="1" smtClean="0"/>
              <a:t>lines</a:t>
            </a:r>
            <a:r>
              <a:rPr lang="fr-CH" baseline="0" dirty="0" smtClean="0"/>
              <a:t>)</a:t>
            </a:r>
          </a:p>
          <a:p>
            <a:endParaRPr lang="fr-CH" baseline="0" dirty="0" smtClean="0"/>
          </a:p>
          <a:p>
            <a:r>
              <a:rPr lang="fr-CH" baseline="0" dirty="0" smtClean="0"/>
              <a:t>In VHDL or in (system) </a:t>
            </a:r>
            <a:r>
              <a:rPr lang="fr-CH" baseline="0" dirty="0" err="1" smtClean="0"/>
              <a:t>verilog</a:t>
            </a:r>
            <a:r>
              <a:rPr lang="fr-CH" baseline="0" dirty="0" smtClean="0"/>
              <a:t>, 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counter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will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alwas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write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beavorial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yourself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because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a component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too</a:t>
            </a:r>
            <a:r>
              <a:rPr lang="fr-CH" baseline="0" dirty="0" smtClean="0"/>
              <a:t> </a:t>
            </a:r>
            <a:r>
              <a:rPr lang="fr-CH" baseline="0" dirty="0" err="1" smtClean="0"/>
              <a:t>much</a:t>
            </a:r>
            <a:r>
              <a:rPr lang="fr-CH" baseline="0" dirty="0" smtClean="0"/>
              <a:t> setup.</a:t>
            </a:r>
          </a:p>
          <a:p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spinalHDL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because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easy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instanciate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will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probably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counter</a:t>
            </a:r>
            <a:r>
              <a:rPr lang="fr-CH" baseline="0" dirty="0" smtClean="0"/>
              <a:t> abstraction.</a:t>
            </a:r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9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5202-FB89-49B6-8EF1-81B9BCDABD5B}" type="datetime1">
              <a:rPr lang="fr-FR" smtClean="0"/>
              <a:t>14/10/2015</a:t>
            </a:fld>
            <a:endParaRPr lang="fr-BE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A91D-E1E5-4718-9228-38EB4229E4BE}" type="datetime1">
              <a:rPr lang="fr-FR" smtClean="0"/>
              <a:t>14/10/2015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20D4-4367-45D9-93F8-2F57D6417E8F}" type="datetime1">
              <a:rPr lang="fr-FR" smtClean="0"/>
              <a:t>14/10/2015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734EF-6713-4AD5-A177-1DC67BD1323B}" type="datetime1">
              <a:rPr lang="fr-FR" smtClean="0"/>
              <a:t>14/10/2015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0164-937D-45E2-A29C-3BDD948B28F9}" type="datetime1">
              <a:rPr lang="fr-FR" smtClean="0"/>
              <a:t>14/10/2015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4E45-4774-4DB1-9AEC-E1FB31681C07}" type="datetime1">
              <a:rPr lang="fr-FR" smtClean="0"/>
              <a:t>14/10/2015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54CD-0189-487A-8A67-0FFD1F257931}" type="datetime1">
              <a:rPr lang="fr-FR" smtClean="0"/>
              <a:t>14/10/2015</a:t>
            </a:fld>
            <a:endParaRPr lang="fr-BE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F7BB-4F09-46D5-B08F-121DAC16A20B}" type="datetime1">
              <a:rPr lang="fr-FR" smtClean="0"/>
              <a:t>14/10/2015</a:t>
            </a:fld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BF16-3F48-443C-9712-9817CBCE6324}" type="datetime1">
              <a:rPr lang="fr-FR" smtClean="0"/>
              <a:t>14/10/2015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C6B6-2312-4EEE-924D-BDA5E5F56BBE}" type="datetime1">
              <a:rPr lang="fr-FR" smtClean="0"/>
              <a:t>14/10/2015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A625-C0CB-43F7-A97C-8C4912C5C969}" type="datetime1">
              <a:rPr lang="fr-FR" smtClean="0"/>
              <a:t>14/10/2015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600BD2-8C64-4EE3-B6D8-8CBFF30FE641}" type="datetime1">
              <a:rPr lang="fr-FR" smtClean="0"/>
              <a:t>14/10/2015</a:t>
            </a:fld>
            <a:endParaRPr lang="fr-BE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inalHDL/SpinalHD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tx1"/>
                </a:solidFill>
              </a:rPr>
              <a:t>HDL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629464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By another way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Make things </a:t>
            </a:r>
            <a:r>
              <a:rPr lang="en-GB" dirty="0" err="1"/>
              <a:t>parameterizable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47664" y="2060848"/>
            <a:ext cx="5663089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case class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Color(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channelWidth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: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extends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Bundle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red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UInt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channelWidth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bit)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green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UInt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channelWidth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bit)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blue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UInt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channelWidth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bit)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case class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Stream[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nsolas" pitchFamily="49" charset="0"/>
              </a:rPr>
              <a:t>T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&lt;: Data](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dataType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nsolas" pitchFamily="49" charset="0"/>
              </a:rPr>
              <a:t>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extends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Bundle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valid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Bool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ready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Bool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data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nsolas" pitchFamily="49" charset="0"/>
              </a:rPr>
              <a:t>T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cloneOf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dataType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j-lt"/>
                <a:cs typeface="Consolas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+mj-lt"/>
                <a:cs typeface="Consolas" pitchFamily="49" charset="0"/>
              </a:rPr>
            </a:br>
            <a:r>
              <a:rPr lang="en-US" b="1" dirty="0" err="1">
                <a:solidFill>
                  <a:srgbClr val="000080"/>
                </a:solidFill>
                <a:latin typeface="+mj-lt"/>
                <a:cs typeface="Consolas" pitchFamily="49" charset="0"/>
              </a:rPr>
              <a:t>val</a:t>
            </a:r>
            <a:r>
              <a:rPr lang="en-US" b="1" dirty="0">
                <a:solidFill>
                  <a:srgbClr val="000080"/>
                </a:solidFill>
                <a:latin typeface="+mj-lt"/>
                <a:cs typeface="Consolas" pitchFamily="49" charset="0"/>
              </a:rPr>
              <a:t> </a:t>
            </a:r>
            <a:r>
              <a:rPr lang="en-US" i="1" dirty="0" err="1">
                <a:solidFill>
                  <a:srgbClr val="660E7A"/>
                </a:solidFill>
                <a:latin typeface="+mj-lt"/>
                <a:cs typeface="Consolas" pitchFamily="49" charset="0"/>
              </a:rPr>
              <a:t>myStreamOfColor</a:t>
            </a:r>
            <a:r>
              <a:rPr lang="en-US" i="1" dirty="0">
                <a:solidFill>
                  <a:srgbClr val="660E7A"/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+mj-lt"/>
                <a:cs typeface="Consolas" pitchFamily="49" charset="0"/>
              </a:rPr>
              <a:t>= </a:t>
            </a:r>
            <a:r>
              <a:rPr lang="en-US" i="1" dirty="0">
                <a:solidFill>
                  <a:srgbClr val="000000"/>
                </a:solidFill>
                <a:latin typeface="+mj-lt"/>
                <a:cs typeface="Consolas" pitchFamily="49" charset="0"/>
              </a:rPr>
              <a:t>Stream</a:t>
            </a:r>
            <a:r>
              <a:rPr lang="en-US" dirty="0">
                <a:solidFill>
                  <a:srgbClr val="000000"/>
                </a:solidFill>
                <a:latin typeface="+mj-lt"/>
                <a:cs typeface="Consolas" pitchFamily="49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+mj-lt"/>
                <a:cs typeface="Consolas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+mj-lt"/>
                <a:cs typeface="Consolas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+mj-lt"/>
                <a:cs typeface="Consolas" pitchFamily="49" charset="0"/>
              </a:rPr>
              <a:t>8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Consolas" pitchFamily="49" charset="0"/>
              </a:rPr>
              <a:t>))</a:t>
            </a:r>
            <a:endParaRPr lang="en-US" dirty="0"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6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And extend them !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9512" y="1556792"/>
            <a:ext cx="5663089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case class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Stream[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&lt;: Data](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 ...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connectFrom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(that: Stream[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]) =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 some connections between this and that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m2sPipe(): Stream[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] =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outputStage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cloneOf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validReg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RegInit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False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 some logic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return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outputStage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&lt;&lt; 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that: Stream[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]) 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.connectFrom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(that)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&lt;-&lt; 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that: Stream[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]) 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this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&lt;&lt; that.m2sPipe()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myStreamA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myStreamB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8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bit))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myStreamA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&lt;-&lt;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myStreamB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" name="Flèche droite 3"/>
          <p:cNvSpPr/>
          <p:nvPr/>
        </p:nvSpPr>
        <p:spPr>
          <a:xfrm>
            <a:off x="3923928" y="3519884"/>
            <a:ext cx="115212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204864"/>
            <a:ext cx="3409950" cy="283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266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Logic generator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04864"/>
            <a:ext cx="8753372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666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Logic generator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91848" y="2132856"/>
            <a:ext cx="6199133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class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ApbUartCtrl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apbConfig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: Apb3Config)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extends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Component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new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Bundle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apb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slave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new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Apb3Slave(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apbConfig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uart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master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Uart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())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uartCtrl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new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UartCtrl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uartCtrl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uart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&lt;&gt;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uart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busCtrl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new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Apb3SlaveController(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apb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busCtrl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.writeOnlyReg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uartCtrl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config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0x10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busCtrl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.writeStream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uartCtrl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write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0x20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busCtrl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.readStream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uartCtrl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read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.toStream.queue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16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0x30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51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Example of components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1916832"/>
            <a:ext cx="7051995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class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Fifo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Arial" pitchFamily="34" charset="0"/>
              </a:rPr>
              <a:t>T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&lt;: Data](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dataType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Arial" pitchFamily="34" charset="0"/>
              </a:rPr>
              <a:t>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, depth: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extends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Component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new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Bundle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lang="en-US" i="1" dirty="0" err="1" smtClean="0">
                <a:solidFill>
                  <a:srgbClr val="660E7A"/>
                </a:solidFill>
                <a:latin typeface="+mj-lt"/>
                <a:cs typeface="Arial" pitchFamily="34" charset="0"/>
              </a:rPr>
              <a:t>write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Port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slave Stream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dataType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lang="en-US" i="1" dirty="0" err="1" smtClean="0">
                <a:solidFill>
                  <a:srgbClr val="660E7A"/>
                </a:solidFill>
                <a:latin typeface="+mj-lt"/>
                <a:cs typeface="Arial" pitchFamily="34" charset="0"/>
              </a:rPr>
              <a:t>read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Port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master Stream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dataType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+mj-lt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Arial" pitchFamily="34" charset="0"/>
              </a:rPr>
              <a:t>//…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class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Arbiter[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Arial" pitchFamily="34" charset="0"/>
              </a:rPr>
              <a:t>T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&lt;: Data](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dataType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Arial" pitchFamily="34" charset="0"/>
              </a:rPr>
              <a:t>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portCount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: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extends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Component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new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Bundle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inputs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Vec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slave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dataType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)),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portCount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output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master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dataType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Arial" pitchFamily="34" charset="0"/>
              </a:rPr>
              <a:t>//...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56" y="2637195"/>
            <a:ext cx="1992313" cy="83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494" y="4869160"/>
            <a:ext cx="1997075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33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Functional programming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78136" y="1757472"/>
            <a:ext cx="708803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class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LineTag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extends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Bundle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valid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Bool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address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UInt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32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bit)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dirty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Bool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hit(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targetAddress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: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UInt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 :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Bool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=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valid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&amp;&amp;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address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===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targetAddress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lineTags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Vec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new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LineTag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8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lineHits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lineTags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.map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lineTag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=&gt;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lineTag.hit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targetAddress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lineHitValid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lineHits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.reduce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a,b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 =&gt; a || b)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lineHitIndex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OHToUInt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lineHits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301208"/>
            <a:ext cx="3888432" cy="137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313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Less line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28" y="1772816"/>
            <a:ext cx="8423051" cy="3741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5536" y="5949280"/>
            <a:ext cx="2583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+mj-lt"/>
              </a:rPr>
              <a:t>How many lines of code ?</a:t>
            </a:r>
            <a:endParaRPr lang="en-GB" dirty="0"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409220"/>
            <a:ext cx="1373816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989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Less line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2376" y="1893103"/>
            <a:ext cx="8190640" cy="44781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class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FrameTaskSolver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(p: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MandelbrotCoreParameters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extends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Component {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new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Bundle {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frameTask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slave Stream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FrameTask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(p)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pixelResult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master Stream Fragment(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PixelResult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(p))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}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pixelTaskGenerator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new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PixelTaskGenerator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(p)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pixelTaskDispatcher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new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DispatcherInOrder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(Fragment(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PixelTask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(p)),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p.pixelTaskSolverCount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pixelTaskSolver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for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&lt;-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0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until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p.pixelTaskSolverCount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yield new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PixelTaskSolver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(p)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pixelResultArbiter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StreamArbiter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.inOrder.build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(Fragment(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PixelResult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(p)),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p.pixelTaskSolverCount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pixelTaskGenerator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frameTask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&lt;&lt;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frameTask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pixelTaskDispatcher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input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&lt;-/&lt;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pixelTaskGenerator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pixelTask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for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solverId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&lt;-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0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until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p.pixelTaskSolverCount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 {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pixelTaskSolver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solverId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pixelTask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&lt;-/&lt;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pixelTaskDispatcher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outputs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solverId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pixelResultArbiter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inputs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solverId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 &lt;/&lt;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pixelTaskSolver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solverId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pixelResult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}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pixelResult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&lt;-&lt;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pixelResultArbiter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output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}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43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Produce files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35008" y="1556792"/>
            <a:ext cx="2592056" cy="44781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{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"reports"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: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[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{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 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"p"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:{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   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"iterationLimit"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: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256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,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   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"pixelTaskSolverCount"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: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6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,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   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"screenResX"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: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640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,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   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"screenResY"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: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480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,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   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"fixExp"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: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7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,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   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"fixWidth"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: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51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     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},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 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"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uid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"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: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Arial" pitchFamily="34" charset="0"/>
              </a:rPr>
              <a:t>"-1442547524"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,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 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"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clazz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"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: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Arial" pitchFamily="34" charset="0"/>
              </a:rPr>
              <a:t>"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Arial" pitchFamily="34" charset="0"/>
              </a:rPr>
              <a:t>uidPeripheral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Arial" pitchFamily="34" charset="0"/>
              </a:rPr>
              <a:t>"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,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 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"kind"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: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Arial" pitchFamily="34" charset="0"/>
              </a:rPr>
              <a:t>"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Arial" pitchFamily="34" charset="0"/>
              </a:rPr>
              <a:t>mandelbrotCore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Arial" pitchFamily="34" charset="0"/>
              </a:rPr>
              <a:t>"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Arial" pitchFamily="34" charset="0"/>
              </a:rPr>
              <a:t>   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}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]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}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9" name="Flèche droite 8"/>
          <p:cNvSpPr/>
          <p:nvPr/>
        </p:nvSpPr>
        <p:spPr>
          <a:xfrm>
            <a:off x="2310650" y="3349393"/>
            <a:ext cx="86409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54466" y="3190193"/>
            <a:ext cx="156793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Hardware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generation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1" name="Flèche droite 10"/>
          <p:cNvSpPr/>
          <p:nvPr/>
        </p:nvSpPr>
        <p:spPr>
          <a:xfrm>
            <a:off x="5999304" y="3349393"/>
            <a:ext cx="86409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7057926" y="3406592"/>
            <a:ext cx="970458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+mj-lt"/>
                <a:cs typeface="Arial" pitchFamily="34" charset="0"/>
              </a:rPr>
              <a:t>Driver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80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507288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Netlist</a:t>
            </a:r>
            <a:r>
              <a:rPr lang="en-GB" dirty="0" smtClean="0"/>
              <a:t> </a:t>
            </a:r>
            <a:r>
              <a:rPr lang="en-GB" dirty="0" smtClean="0"/>
              <a:t>analyser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3528" y="2097723"/>
            <a:ext cx="7075848" cy="39703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MyComponentWithLatencyAssert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slavePort</a:t>
            </a:r>
            <a:r>
              <a:rPr kumimoji="0" lang="fr-FR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slave Stream (</a:t>
            </a: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8 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bit))</a:t>
            </a:r>
            <a:b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masterPort</a:t>
            </a:r>
            <a:r>
              <a:rPr kumimoji="0" lang="fr-FR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master Stream (</a:t>
            </a: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8 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bit))</a:t>
            </a:r>
            <a:b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lang="fr-FR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 </a:t>
            </a:r>
            <a:r>
              <a:rPr lang="fr-FR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//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These</a:t>
            </a:r>
            <a:r>
              <a:rPr lang="fr-FR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3 line are 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equivalent</a:t>
            </a:r>
            <a:r>
              <a:rPr lang="fr-FR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to 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io.slavePort.queue</a:t>
            </a:r>
            <a:r>
              <a:rPr lang="fr-FR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(16) &gt;/-&gt; 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io.masterPort</a:t>
            </a:r>
            <a:r>
              <a:rPr lang="fr-FR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/>
            </a:r>
            <a:br>
              <a:rPr lang="fr-FR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</a:b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fifo</a:t>
            </a:r>
            <a:r>
              <a:rPr kumimoji="0" lang="fr-FR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StreamFifo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((</a:t>
            </a: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8 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bit)),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16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fifo</a:t>
            </a: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push</a:t>
            </a:r>
            <a:r>
              <a:rPr kumimoji="0" lang="fr-FR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&lt;&lt; 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slavePort</a:t>
            </a:r>
            <a:r>
              <a:rPr kumimoji="0" lang="fr-FR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fifo</a:t>
            </a: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pop</a:t>
            </a:r>
            <a:r>
              <a:rPr kumimoji="0" lang="fr-FR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&gt;/-&gt; 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masterPort</a:t>
            </a:r>
            <a:r>
              <a:rPr kumimoji="0" lang="fr-FR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assert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3 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== 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latencyAnalysis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slavePort</a:t>
            </a: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data</a:t>
            </a: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masterPort</a:t>
            </a: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data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))</a:t>
            </a:r>
            <a:b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assert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2 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== 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latencyAnalysis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masterPort</a:t>
            </a: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ready</a:t>
            </a: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slavePort</a:t>
            </a: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ready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))</a:t>
            </a:r>
            <a:b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4105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Pointing problems by </a:t>
            </a:r>
            <a:r>
              <a:rPr lang="en-GB" dirty="0" smtClean="0"/>
              <a:t>using </a:t>
            </a:r>
            <a:r>
              <a:rPr lang="en-GB" dirty="0" smtClean="0"/>
              <a:t>non-common HDL</a:t>
            </a:r>
            <a:endParaRPr lang="en-GB" dirty="0" smtClean="0"/>
          </a:p>
          <a:p>
            <a:pPr lvl="1"/>
            <a:r>
              <a:rPr lang="en-GB" dirty="0" smtClean="0"/>
              <a:t>Verbosity</a:t>
            </a:r>
          </a:p>
          <a:p>
            <a:pPr lvl="1"/>
            <a:r>
              <a:rPr lang="en-GB" dirty="0" smtClean="0"/>
              <a:t>Parameterization / reusability</a:t>
            </a:r>
          </a:p>
          <a:p>
            <a:pPr lvl="1"/>
            <a:r>
              <a:rPr lang="en-GB" dirty="0" smtClean="0"/>
              <a:t>Logic </a:t>
            </a:r>
            <a:r>
              <a:rPr lang="en-GB" dirty="0" err="1" smtClean="0"/>
              <a:t>inferation</a:t>
            </a:r>
            <a:endParaRPr lang="en-GB" dirty="0" smtClean="0"/>
          </a:p>
          <a:p>
            <a:pPr lvl="1"/>
            <a:r>
              <a:rPr lang="en-GB" dirty="0" smtClean="0"/>
              <a:t>Lack of </a:t>
            </a:r>
            <a:r>
              <a:rPr lang="en-GB" dirty="0" smtClean="0"/>
              <a:t>abstraction</a:t>
            </a:r>
          </a:p>
          <a:p>
            <a:pPr lvl="1"/>
            <a:r>
              <a:rPr lang="en-GB" dirty="0" smtClean="0"/>
              <a:t>Lack of structure</a:t>
            </a:r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507288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Scala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/>
          </a:bodyPr>
          <a:lstStyle/>
          <a:p>
            <a:r>
              <a:rPr lang="en-GB" dirty="0" smtClean="0"/>
              <a:t>Free </a:t>
            </a:r>
            <a:r>
              <a:rPr lang="en-GB" dirty="0" err="1" smtClean="0"/>
              <a:t>Scala</a:t>
            </a:r>
            <a:r>
              <a:rPr lang="en-GB" dirty="0" smtClean="0"/>
              <a:t> </a:t>
            </a:r>
            <a:r>
              <a:rPr lang="en-GB" dirty="0"/>
              <a:t>IDE </a:t>
            </a:r>
            <a:r>
              <a:rPr lang="en-GB" dirty="0" smtClean="0"/>
              <a:t>(eclipse, </a:t>
            </a:r>
            <a:r>
              <a:rPr lang="en-GB" dirty="0" err="1" smtClean="0"/>
              <a:t>intelij</a:t>
            </a:r>
            <a:r>
              <a:rPr lang="en-GB" dirty="0" smtClean="0"/>
              <a:t>)</a:t>
            </a:r>
            <a:endParaRPr lang="en-GB" dirty="0"/>
          </a:p>
          <a:p>
            <a:pPr lvl="1"/>
            <a:r>
              <a:rPr lang="en-GB" dirty="0" smtClean="0"/>
              <a:t>Highlight syntax error</a:t>
            </a:r>
          </a:p>
          <a:p>
            <a:pPr lvl="1"/>
            <a:r>
              <a:rPr lang="en-GB" dirty="0" smtClean="0"/>
              <a:t>Renaming flexibility</a:t>
            </a:r>
          </a:p>
          <a:p>
            <a:pPr lvl="1"/>
            <a:r>
              <a:rPr lang="en-GB" dirty="0" smtClean="0"/>
              <a:t>Intelligent auto completion</a:t>
            </a:r>
          </a:p>
          <a:p>
            <a:pPr lvl="1"/>
            <a:r>
              <a:rPr lang="en-GB" dirty="0" smtClean="0"/>
              <a:t>Code’s structure overview</a:t>
            </a:r>
          </a:p>
          <a:p>
            <a:pPr lvl="1"/>
            <a:r>
              <a:rPr lang="en-GB" dirty="0" smtClean="0"/>
              <a:t>Navigation tools</a:t>
            </a:r>
          </a:p>
          <a:p>
            <a:r>
              <a:rPr lang="en-GB" dirty="0" smtClean="0"/>
              <a:t>Allow you to extend the </a:t>
            </a:r>
            <a:r>
              <a:rPr lang="en-GB" dirty="0" smtClean="0"/>
              <a:t>language</a:t>
            </a:r>
          </a:p>
          <a:p>
            <a:r>
              <a:rPr lang="en-GB" dirty="0" smtClean="0"/>
              <a:t>Library</a:t>
            </a:r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5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507288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SpinalHDL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/>
          </a:bodyPr>
          <a:lstStyle/>
          <a:p>
            <a:r>
              <a:rPr lang="en-GB" dirty="0" smtClean="0"/>
              <a:t>Open source project</a:t>
            </a:r>
          </a:p>
          <a:p>
            <a:r>
              <a:rPr lang="en-GB" dirty="0" smtClean="0"/>
              <a:t>Generate synthesizable VHDL</a:t>
            </a:r>
          </a:p>
          <a:p>
            <a:r>
              <a:rPr lang="en-GB" dirty="0" smtClean="0"/>
              <a:t>Can instantiate VHDL as an </a:t>
            </a:r>
            <a:r>
              <a:rPr lang="en-GB" dirty="0" err="1" smtClean="0"/>
              <a:t>blackbox</a:t>
            </a:r>
            <a:endParaRPr lang="en-GB" dirty="0" smtClean="0"/>
          </a:p>
          <a:p>
            <a:r>
              <a:rPr lang="en-GB" dirty="0" smtClean="0"/>
              <a:t>Keep the hierarchy and names</a:t>
            </a:r>
            <a:endParaRPr lang="en-GB" dirty="0" smtClean="0"/>
          </a:p>
          <a:p>
            <a:r>
              <a:rPr lang="en-GB" dirty="0">
                <a:hlinkClick r:id="rId3"/>
              </a:rPr>
              <a:t>https://github.com/SpinalHDL/SpinalHDL</a:t>
            </a:r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23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14810" y="3071810"/>
            <a:ext cx="8229600" cy="1143000"/>
          </a:xfrm>
        </p:spPr>
        <p:txBody>
          <a:bodyPr>
            <a:noAutofit/>
          </a:bodyPr>
          <a:lstStyle/>
          <a:p>
            <a:r>
              <a:rPr lang="en-GB" sz="10000" dirty="0" smtClean="0">
                <a:latin typeface="Algerian" pitchFamily="82" charset="0"/>
              </a:rPr>
              <a:t>?</a:t>
            </a:r>
            <a:endParaRPr lang="en-GB" sz="10000" dirty="0">
              <a:latin typeface="Algerian" pitchFamily="82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2703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Clock domains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59632" y="2703403"/>
            <a:ext cx="5814540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coreClk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in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Bool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coreReset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in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Bool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coreClockDomain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ClockDomain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coreClk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,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coreReset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coreClockedArea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new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ClockingArea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coreClockDomain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counter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UInt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8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bit))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60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It’s a </a:t>
            </a:r>
            <a:r>
              <a:rPr lang="en-GB" dirty="0" err="1"/>
              <a:t>S</a:t>
            </a:r>
            <a:r>
              <a:rPr lang="en-GB" dirty="0" err="1" smtClean="0"/>
              <a:t>cala</a:t>
            </a:r>
            <a:r>
              <a:rPr lang="en-GB" dirty="0" smtClean="0"/>
              <a:t> library to describe digital hardware</a:t>
            </a:r>
            <a:endParaRPr lang="en-GB" dirty="0"/>
          </a:p>
          <a:p>
            <a:r>
              <a:rPr lang="en-GB" dirty="0" smtClean="0"/>
              <a:t>Abstraction level :</a:t>
            </a:r>
          </a:p>
          <a:p>
            <a:pPr lvl="1"/>
            <a:r>
              <a:rPr lang="en-GB" dirty="0" smtClean="0"/>
              <a:t>Begins at the same level than VHDL</a:t>
            </a:r>
          </a:p>
          <a:p>
            <a:pPr lvl="1"/>
            <a:r>
              <a:rPr lang="en-GB" dirty="0" smtClean="0"/>
              <a:t>Finishes between VHDL and HLS</a:t>
            </a:r>
          </a:p>
          <a:p>
            <a:pPr lvl="1"/>
            <a:r>
              <a:rPr lang="en-GB" dirty="0" smtClean="0"/>
              <a:t>The user can extend it</a:t>
            </a:r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About </a:t>
            </a:r>
            <a:r>
              <a:rPr lang="en-GB" dirty="0" err="1" smtClean="0"/>
              <a:t>SpinalHDL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8999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Unify logic and FF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43608" y="2636912"/>
            <a:ext cx="4600555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mySignal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Bool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myRegister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UInt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4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bit))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myRegisterWithInit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UInt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4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bit))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init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3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mySignal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:=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False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when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???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mySignal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:=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True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myRegister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:=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myRegister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+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1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51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Extend scope of things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72644" y="2060848"/>
            <a:ext cx="3159455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valid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Bool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regA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UInt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4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bit))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doSomething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(value :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 =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valid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:=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True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regA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:= value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when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???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doSomething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4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72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No more component binding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44704" y="5779762"/>
            <a:ext cx="4162614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class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TopComponent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extends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Component{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sub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new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SubComponent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nsolas" pitchFamily="49" charset="0"/>
            </a:endParaRPr>
          </a:p>
        </p:txBody>
      </p:sp>
      <p:sp>
        <p:nvSpPr>
          <p:cNvPr id="8" name="Flèche vers le bas 7"/>
          <p:cNvSpPr/>
          <p:nvPr/>
        </p:nvSpPr>
        <p:spPr>
          <a:xfrm>
            <a:off x="3888686" y="5460082"/>
            <a:ext cx="432048" cy="2880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6" t="39473" r="61044" b="12948"/>
          <a:stretch/>
        </p:blipFill>
        <p:spPr bwMode="auto">
          <a:xfrm>
            <a:off x="2239617" y="2060848"/>
            <a:ext cx="3298135" cy="315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16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Organize things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7584" y="2282389"/>
            <a:ext cx="4566763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class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UartCtrlTx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extends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Component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io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new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Bundle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>//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>io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> definition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timer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new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Area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>// emit a pulse that is used as time reference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808080"/>
                </a:solidFill>
                <a:latin typeface="+mj-lt"/>
                <a:cs typeface="Consolas" pitchFamily="49" charset="0"/>
              </a:rPr>
              <a:t>   // in the state machine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stateMachine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new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Area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>// some logic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nsolas" pitchFamily="49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581128"/>
            <a:ext cx="36290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765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Organize things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907704" y="1700808"/>
            <a:ext cx="3035062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timer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new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Area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counter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UInt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8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bit))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reset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False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tick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counter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===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192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counter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:=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counter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+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1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when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tick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||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reset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counter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:=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0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stateMachine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new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Area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>// some logic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when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timer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tick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>// do something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50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Create/use abstractions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27584" y="2132856"/>
            <a:ext cx="7118231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>
                <a:solidFill>
                  <a:srgbClr val="000080"/>
                </a:solidFill>
                <a:latin typeface="+mj-lt"/>
                <a:cs typeface="Consolas" pitchFamily="49" charset="0"/>
              </a:rPr>
              <a:t>val </a:t>
            </a:r>
            <a:r>
              <a:rPr lang="fr-FR" i="1" dirty="0">
                <a:solidFill>
                  <a:srgbClr val="660E7A"/>
                </a:solidFill>
                <a:latin typeface="+mj-lt"/>
                <a:cs typeface="Consolas" pitchFamily="49" charset="0"/>
              </a:rPr>
              <a:t>timeout </a:t>
            </a:r>
            <a:r>
              <a:rPr lang="fr-FR" dirty="0">
                <a:solidFill>
                  <a:srgbClr val="000000"/>
                </a:solidFill>
                <a:latin typeface="+mj-lt"/>
                <a:cs typeface="Consolas" pitchFamily="49" charset="0"/>
              </a:rPr>
              <a:t>= </a:t>
            </a:r>
            <a:r>
              <a:rPr lang="fr-FR" i="1" dirty="0">
                <a:solidFill>
                  <a:srgbClr val="000000"/>
                </a:solidFill>
                <a:latin typeface="+mj-lt"/>
                <a:cs typeface="Consolas" pitchFamily="49" charset="0"/>
              </a:rPr>
              <a:t>Timeout</a:t>
            </a:r>
            <a:r>
              <a:rPr lang="fr-FR" dirty="0">
                <a:solidFill>
                  <a:srgbClr val="000000"/>
                </a:solidFill>
                <a:latin typeface="+mj-lt"/>
                <a:cs typeface="Consolas" pitchFamily="49" charset="0"/>
              </a:rPr>
              <a:t>(</a:t>
            </a:r>
            <a:r>
              <a:rPr lang="fr-FR" dirty="0">
                <a:solidFill>
                  <a:srgbClr val="0000FF"/>
                </a:solidFill>
                <a:latin typeface="+mj-lt"/>
                <a:cs typeface="Consolas" pitchFamily="49" charset="0"/>
              </a:rPr>
              <a:t>1000</a:t>
            </a:r>
            <a:r>
              <a:rPr lang="fr-FR" dirty="0">
                <a:solidFill>
                  <a:srgbClr val="000000"/>
                </a:solidFill>
                <a:latin typeface="+mj-lt"/>
                <a:cs typeface="Consolas" pitchFamily="49" charset="0"/>
              </a:rPr>
              <a:t>)</a:t>
            </a:r>
            <a:br>
              <a:rPr lang="fr-FR" dirty="0">
                <a:solidFill>
                  <a:srgbClr val="000000"/>
                </a:solidFill>
                <a:latin typeface="+mj-lt"/>
                <a:cs typeface="Consolas" pitchFamily="49" charset="0"/>
              </a:rPr>
            </a:br>
            <a:r>
              <a:rPr lang="fr-FR" i="1" dirty="0" err="1">
                <a:solidFill>
                  <a:srgbClr val="000000"/>
                </a:solidFill>
                <a:latin typeface="+mj-lt"/>
                <a:cs typeface="Consolas" pitchFamily="49" charset="0"/>
              </a:rPr>
              <a:t>when</a:t>
            </a:r>
            <a:r>
              <a:rPr lang="fr-FR" dirty="0">
                <a:solidFill>
                  <a:srgbClr val="000000"/>
                </a:solidFill>
                <a:latin typeface="+mj-lt"/>
                <a:cs typeface="Consolas" pitchFamily="49" charset="0"/>
              </a:rPr>
              <a:t>(</a:t>
            </a:r>
            <a:r>
              <a:rPr lang="fr-FR" i="1" dirty="0">
                <a:solidFill>
                  <a:srgbClr val="660E7A"/>
                </a:solidFill>
                <a:latin typeface="+mj-lt"/>
                <a:cs typeface="Consolas" pitchFamily="49" charset="0"/>
              </a:rPr>
              <a:t>timeout</a:t>
            </a:r>
            <a:r>
              <a:rPr lang="fr-FR" dirty="0">
                <a:solidFill>
                  <a:srgbClr val="000000"/>
                </a:solidFill>
                <a:latin typeface="+mj-lt"/>
                <a:cs typeface="Consolas" pitchFamily="49" charset="0"/>
              </a:rPr>
              <a:t>){ 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//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implicit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conversion to 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Bool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/>
            </a:r>
            <a:b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</a:b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 </a:t>
            </a:r>
            <a:r>
              <a:rPr lang="fr-FR" i="1" dirty="0" err="1">
                <a:solidFill>
                  <a:srgbClr val="660E7A"/>
                </a:solidFill>
                <a:latin typeface="+mj-lt"/>
                <a:cs typeface="Consolas" pitchFamily="49" charset="0"/>
              </a:rPr>
              <a:t>timeout</a:t>
            </a:r>
            <a:r>
              <a:rPr lang="fr-FR" dirty="0" err="1">
                <a:solidFill>
                  <a:srgbClr val="000000"/>
                </a:solidFill>
                <a:latin typeface="+mj-lt"/>
                <a:cs typeface="Consolas" pitchFamily="49" charset="0"/>
              </a:rPr>
              <a:t>.clear</a:t>
            </a:r>
            <a:r>
              <a:rPr lang="fr-FR" dirty="0">
                <a:solidFill>
                  <a:srgbClr val="000000"/>
                </a:solidFill>
                <a:latin typeface="+mj-lt"/>
                <a:cs typeface="Consolas" pitchFamily="49" charset="0"/>
              </a:rPr>
              <a:t>() 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//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Clear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the flag and the 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internal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counter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/>
            </a:r>
            <a:b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</a:br>
            <a:r>
              <a:rPr lang="fr-FR" dirty="0">
                <a:solidFill>
                  <a:srgbClr val="000000"/>
                </a:solidFill>
                <a:latin typeface="+mj-lt"/>
                <a:cs typeface="Consolas" pitchFamily="49" charset="0"/>
              </a:rPr>
              <a:t>}</a:t>
            </a:r>
            <a:br>
              <a:rPr lang="fr-FR" dirty="0">
                <a:solidFill>
                  <a:srgbClr val="000000"/>
                </a:solidFill>
                <a:latin typeface="+mj-lt"/>
                <a:cs typeface="Consolas" pitchFamily="49" charset="0"/>
              </a:rPr>
            </a:br>
            <a:r>
              <a:rPr lang="fr-FR" dirty="0">
                <a:solidFill>
                  <a:srgbClr val="000000"/>
                </a:solidFill>
                <a:latin typeface="+mj-lt"/>
                <a:cs typeface="Consolas" pitchFamily="49" charset="0"/>
              </a:rPr>
              <a:t/>
            </a:r>
            <a:br>
              <a:rPr lang="fr-FR" dirty="0">
                <a:solidFill>
                  <a:srgbClr val="000000"/>
                </a:solidFill>
                <a:latin typeface="+mj-lt"/>
                <a:cs typeface="Consolas" pitchFamily="49" charset="0"/>
              </a:rPr>
            </a:b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//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Create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a 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counter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of 10 states (0 to 9)</a:t>
            </a:r>
            <a:b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</a:br>
            <a:r>
              <a:rPr lang="fr-FR" b="1" dirty="0">
                <a:solidFill>
                  <a:srgbClr val="000080"/>
                </a:solidFill>
                <a:latin typeface="+mj-lt"/>
                <a:cs typeface="Consolas" pitchFamily="49" charset="0"/>
              </a:rPr>
              <a:t>val </a:t>
            </a:r>
            <a:r>
              <a:rPr lang="fr-FR" i="1" dirty="0" err="1">
                <a:solidFill>
                  <a:srgbClr val="660E7A"/>
                </a:solidFill>
                <a:latin typeface="+mj-lt"/>
                <a:cs typeface="Consolas" pitchFamily="49" charset="0"/>
              </a:rPr>
              <a:t>counter</a:t>
            </a:r>
            <a:r>
              <a:rPr lang="fr-FR" i="1" dirty="0">
                <a:solidFill>
                  <a:srgbClr val="660E7A"/>
                </a:solidFill>
                <a:latin typeface="+mj-lt"/>
                <a:cs typeface="Consolas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+mj-lt"/>
                <a:cs typeface="Consolas" pitchFamily="49" charset="0"/>
              </a:rPr>
              <a:t>= </a:t>
            </a:r>
            <a:r>
              <a:rPr lang="fr-FR" i="1" dirty="0" err="1">
                <a:solidFill>
                  <a:srgbClr val="000000"/>
                </a:solidFill>
                <a:latin typeface="+mj-lt"/>
                <a:cs typeface="Consolas" pitchFamily="49" charset="0"/>
              </a:rPr>
              <a:t>Counter</a:t>
            </a:r>
            <a:r>
              <a:rPr lang="fr-FR" dirty="0">
                <a:solidFill>
                  <a:srgbClr val="000000"/>
                </a:solidFill>
                <a:latin typeface="+mj-lt"/>
                <a:cs typeface="Consolas" pitchFamily="49" charset="0"/>
              </a:rPr>
              <a:t>(</a:t>
            </a:r>
            <a:r>
              <a:rPr lang="fr-FR" dirty="0">
                <a:solidFill>
                  <a:srgbClr val="0000FF"/>
                </a:solidFill>
                <a:latin typeface="+mj-lt"/>
                <a:cs typeface="Consolas" pitchFamily="49" charset="0"/>
              </a:rPr>
              <a:t>10</a:t>
            </a:r>
            <a:r>
              <a:rPr lang="fr-FR" dirty="0">
                <a:solidFill>
                  <a:srgbClr val="000000"/>
                </a:solidFill>
                <a:latin typeface="+mj-lt"/>
                <a:cs typeface="Consolas" pitchFamily="49" charset="0"/>
              </a:rPr>
              <a:t>)</a:t>
            </a:r>
            <a:br>
              <a:rPr lang="fr-FR" dirty="0">
                <a:solidFill>
                  <a:srgbClr val="000000"/>
                </a:solidFill>
                <a:latin typeface="+mj-lt"/>
                <a:cs typeface="Consolas" pitchFamily="49" charset="0"/>
              </a:rPr>
            </a:br>
            <a:r>
              <a:rPr lang="fr-FR" i="1" dirty="0" err="1">
                <a:solidFill>
                  <a:srgbClr val="660E7A"/>
                </a:solidFill>
                <a:latin typeface="+mj-lt"/>
                <a:cs typeface="Consolas" pitchFamily="49" charset="0"/>
              </a:rPr>
              <a:t>counter</a:t>
            </a:r>
            <a:r>
              <a:rPr lang="fr-FR" dirty="0" err="1">
                <a:solidFill>
                  <a:srgbClr val="000000"/>
                </a:solidFill>
                <a:latin typeface="+mj-lt"/>
                <a:cs typeface="Consolas" pitchFamily="49" charset="0"/>
              </a:rPr>
              <a:t>.clear</a:t>
            </a:r>
            <a:r>
              <a:rPr lang="fr-FR" dirty="0">
                <a:solidFill>
                  <a:srgbClr val="000000"/>
                </a:solidFill>
                <a:latin typeface="+mj-lt"/>
                <a:cs typeface="Consolas" pitchFamily="49" charset="0"/>
              </a:rPr>
              <a:t>()     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//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When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called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it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reset the 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counter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. 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It's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not a flag</a:t>
            </a:r>
            <a:b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</a:br>
            <a:r>
              <a:rPr lang="fr-FR" i="1" dirty="0" err="1">
                <a:solidFill>
                  <a:srgbClr val="660E7A"/>
                </a:solidFill>
                <a:latin typeface="+mj-lt"/>
                <a:cs typeface="Consolas" pitchFamily="49" charset="0"/>
              </a:rPr>
              <a:t>counter</a:t>
            </a:r>
            <a:r>
              <a:rPr lang="fr-FR" dirty="0" err="1">
                <a:solidFill>
                  <a:srgbClr val="000000"/>
                </a:solidFill>
                <a:latin typeface="+mj-lt"/>
                <a:cs typeface="Consolas" pitchFamily="49" charset="0"/>
              </a:rPr>
              <a:t>.increment</a:t>
            </a:r>
            <a:r>
              <a:rPr lang="fr-FR" dirty="0">
                <a:solidFill>
                  <a:srgbClr val="000000"/>
                </a:solidFill>
                <a:latin typeface="+mj-lt"/>
                <a:cs typeface="Consolas" pitchFamily="49" charset="0"/>
              </a:rPr>
              <a:t>()  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//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When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called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it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increment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the 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counter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. 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It's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not a flag</a:t>
            </a:r>
            <a:b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</a:br>
            <a:r>
              <a:rPr lang="fr-FR" i="1" dirty="0" err="1">
                <a:solidFill>
                  <a:srgbClr val="660E7A"/>
                </a:solidFill>
                <a:latin typeface="+mj-lt"/>
                <a:cs typeface="Consolas" pitchFamily="49" charset="0"/>
              </a:rPr>
              <a:t>counter</a:t>
            </a:r>
            <a:r>
              <a:rPr lang="fr-FR" dirty="0" err="1">
                <a:solidFill>
                  <a:srgbClr val="000000"/>
                </a:solidFill>
                <a:latin typeface="+mj-lt"/>
                <a:cs typeface="Consolas" pitchFamily="49" charset="0"/>
              </a:rPr>
              <a:t>.</a:t>
            </a:r>
            <a:r>
              <a:rPr lang="fr-FR" i="1" dirty="0" err="1">
                <a:solidFill>
                  <a:srgbClr val="660E7A"/>
                </a:solidFill>
                <a:latin typeface="+mj-lt"/>
                <a:cs typeface="Consolas" pitchFamily="49" charset="0"/>
              </a:rPr>
              <a:t>value</a:t>
            </a:r>
            <a:r>
              <a:rPr lang="fr-FR" i="1" dirty="0">
                <a:solidFill>
                  <a:srgbClr val="660E7A"/>
                </a:solidFill>
                <a:latin typeface="+mj-lt"/>
                <a:cs typeface="Consolas" pitchFamily="49" charset="0"/>
              </a:rPr>
              <a:t>     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//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current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value</a:t>
            </a:r>
            <a:b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</a:br>
            <a:r>
              <a:rPr lang="fr-FR" i="1" dirty="0" err="1">
                <a:solidFill>
                  <a:srgbClr val="660E7A"/>
                </a:solidFill>
                <a:latin typeface="+mj-lt"/>
                <a:cs typeface="Consolas" pitchFamily="49" charset="0"/>
              </a:rPr>
              <a:t>counter</a:t>
            </a:r>
            <a:r>
              <a:rPr lang="fr-FR" dirty="0" err="1">
                <a:solidFill>
                  <a:srgbClr val="000000"/>
                </a:solidFill>
                <a:latin typeface="+mj-lt"/>
                <a:cs typeface="Consolas" pitchFamily="49" charset="0"/>
              </a:rPr>
              <a:t>.</a:t>
            </a:r>
            <a:r>
              <a:rPr lang="fr-FR" i="1" dirty="0" err="1">
                <a:solidFill>
                  <a:srgbClr val="660E7A"/>
                </a:solidFill>
                <a:latin typeface="+mj-lt"/>
                <a:cs typeface="Consolas" pitchFamily="49" charset="0"/>
              </a:rPr>
              <a:t>valueNext</a:t>
            </a:r>
            <a:r>
              <a:rPr lang="fr-FR" i="1" dirty="0">
                <a:solidFill>
                  <a:srgbClr val="660E7A"/>
                </a:solidFill>
                <a:latin typeface="+mj-lt"/>
                <a:cs typeface="Consolas" pitchFamily="49" charset="0"/>
              </a:rPr>
              <a:t> 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//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Next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value</a:t>
            </a:r>
            <a:b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</a:br>
            <a:r>
              <a:rPr lang="fr-FR" i="1" dirty="0" err="1">
                <a:solidFill>
                  <a:srgbClr val="660E7A"/>
                </a:solidFill>
                <a:latin typeface="+mj-lt"/>
                <a:cs typeface="Consolas" pitchFamily="49" charset="0"/>
              </a:rPr>
              <a:t>counter</a:t>
            </a:r>
            <a:r>
              <a:rPr lang="fr-FR" dirty="0" err="1">
                <a:solidFill>
                  <a:srgbClr val="000000"/>
                </a:solidFill>
                <a:latin typeface="+mj-lt"/>
                <a:cs typeface="Consolas" pitchFamily="49" charset="0"/>
              </a:rPr>
              <a:t>.willO</a:t>
            </a:r>
            <a:r>
              <a:rPr lang="fr-FR" i="1" dirty="0" err="1">
                <a:solidFill>
                  <a:srgbClr val="660E7A"/>
                </a:solidFill>
                <a:latin typeface="+mj-lt"/>
                <a:cs typeface="Consolas" pitchFamily="49" charset="0"/>
              </a:rPr>
              <a:t>verflow</a:t>
            </a:r>
            <a:r>
              <a:rPr lang="fr-FR" i="1" dirty="0">
                <a:solidFill>
                  <a:srgbClr val="660E7A"/>
                </a:solidFill>
                <a:latin typeface="+mj-lt"/>
                <a:cs typeface="Consolas" pitchFamily="49" charset="0"/>
              </a:rPr>
              <a:t>  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//Flag 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that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indicate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if the 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counter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overflow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this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cycle</a:t>
            </a:r>
            <a:b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</a:br>
            <a:r>
              <a:rPr lang="fr-FR" i="1" dirty="0" err="1">
                <a:solidFill>
                  <a:srgbClr val="000000"/>
                </a:solidFill>
                <a:latin typeface="+mj-lt"/>
                <a:cs typeface="Consolas" pitchFamily="49" charset="0"/>
              </a:rPr>
              <a:t>when</a:t>
            </a:r>
            <a:r>
              <a:rPr lang="fr-FR" dirty="0">
                <a:solidFill>
                  <a:srgbClr val="000000"/>
                </a:solidFill>
                <a:latin typeface="+mj-lt"/>
                <a:cs typeface="Consolas" pitchFamily="49" charset="0"/>
              </a:rPr>
              <a:t>(</a:t>
            </a:r>
            <a:r>
              <a:rPr lang="fr-FR" i="1" dirty="0" err="1">
                <a:solidFill>
                  <a:srgbClr val="660E7A"/>
                </a:solidFill>
                <a:latin typeface="+mj-lt"/>
                <a:cs typeface="Consolas" pitchFamily="49" charset="0"/>
              </a:rPr>
              <a:t>counter</a:t>
            </a:r>
            <a:r>
              <a:rPr lang="fr-FR" i="1" dirty="0">
                <a:solidFill>
                  <a:srgbClr val="660E7A"/>
                </a:solidFill>
                <a:latin typeface="+mj-lt"/>
                <a:cs typeface="Consolas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+mj-lt"/>
                <a:cs typeface="Consolas" pitchFamily="49" charset="0"/>
              </a:rPr>
              <a:t>=== </a:t>
            </a:r>
            <a:r>
              <a:rPr lang="fr-FR" dirty="0">
                <a:solidFill>
                  <a:srgbClr val="0000FF"/>
                </a:solidFill>
                <a:latin typeface="+mj-lt"/>
                <a:cs typeface="Consolas" pitchFamily="49" charset="0"/>
              </a:rPr>
              <a:t>5</a:t>
            </a:r>
            <a:r>
              <a:rPr lang="fr-FR" dirty="0">
                <a:solidFill>
                  <a:srgbClr val="000000"/>
                </a:solidFill>
                <a:latin typeface="+mj-lt"/>
                <a:cs typeface="Consolas" pitchFamily="49" charset="0"/>
              </a:rPr>
              <a:t>){ }  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//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counter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is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implicitly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</a:t>
            </a:r>
            <a:r>
              <a:rPr lang="fr-FR" i="1" dirty="0" err="1">
                <a:solidFill>
                  <a:srgbClr val="808080"/>
                </a:solidFill>
                <a:latin typeface="+mj-lt"/>
                <a:cs typeface="Consolas" pitchFamily="49" charset="0"/>
              </a:rPr>
              <a:t>its</a:t>
            </a:r>
            <a:r>
              <a:rPr lang="fr-FR" i="1" dirty="0">
                <a:solidFill>
                  <a:srgbClr val="808080"/>
                </a:solidFill>
                <a:latin typeface="+mj-lt"/>
                <a:cs typeface="Consolas" pitchFamily="49" charset="0"/>
              </a:rPr>
              <a:t> value</a:t>
            </a:r>
            <a:endParaRPr lang="fr-FR" dirty="0"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98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18009</TotalTime>
  <Words>654</Words>
  <Application>Microsoft Office PowerPoint</Application>
  <PresentationFormat>Affichage à l'écran (4:3)</PresentationFormat>
  <Paragraphs>159</Paragraphs>
  <Slides>23</Slides>
  <Notes>23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Débit</vt:lpstr>
      <vt:lpstr>HDL</vt:lpstr>
      <vt:lpstr>Summary</vt:lpstr>
      <vt:lpstr>About SpinalHDL</vt:lpstr>
      <vt:lpstr>Unify logic and FF</vt:lpstr>
      <vt:lpstr>Extend scope of things</vt:lpstr>
      <vt:lpstr>No more component binding</vt:lpstr>
      <vt:lpstr>Organize things</vt:lpstr>
      <vt:lpstr>Organize things</vt:lpstr>
      <vt:lpstr>Create/use abstractions</vt:lpstr>
      <vt:lpstr>Make things parameterizable</vt:lpstr>
      <vt:lpstr>And extend them !</vt:lpstr>
      <vt:lpstr> Logic generator</vt:lpstr>
      <vt:lpstr> Logic generator</vt:lpstr>
      <vt:lpstr>Example of components</vt:lpstr>
      <vt:lpstr>Functional programming</vt:lpstr>
      <vt:lpstr> Less line</vt:lpstr>
      <vt:lpstr> Less line</vt:lpstr>
      <vt:lpstr>Produce files</vt:lpstr>
      <vt:lpstr>Netlist analyser</vt:lpstr>
      <vt:lpstr>Scala</vt:lpstr>
      <vt:lpstr>SpinalHDL</vt:lpstr>
      <vt:lpstr>?</vt:lpstr>
      <vt:lpstr>Clock domains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PIC18F</dc:creator>
  <cp:lastModifiedBy>PIC32F_USER</cp:lastModifiedBy>
  <cp:revision>716</cp:revision>
  <dcterms:created xsi:type="dcterms:W3CDTF">2014-06-07T19:29:55Z</dcterms:created>
  <dcterms:modified xsi:type="dcterms:W3CDTF">2015-10-14T22:24:15Z</dcterms:modified>
</cp:coreProperties>
</file>