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6"/>
  </p:notesMasterIdLst>
  <p:handoutMasterIdLst>
    <p:handoutMasterId r:id="rId27"/>
  </p:handoutMasterIdLst>
  <p:sldIdLst>
    <p:sldId id="274" r:id="rId2"/>
    <p:sldId id="276" r:id="rId3"/>
    <p:sldId id="289" r:id="rId4"/>
    <p:sldId id="286" r:id="rId5"/>
    <p:sldId id="307" r:id="rId6"/>
    <p:sldId id="284" r:id="rId7"/>
    <p:sldId id="308" r:id="rId8"/>
    <p:sldId id="309" r:id="rId9"/>
    <p:sldId id="310" r:id="rId10"/>
    <p:sldId id="312" r:id="rId11"/>
    <p:sldId id="32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322" r:id="rId20"/>
    <p:sldId id="324" r:id="rId21"/>
    <p:sldId id="323" r:id="rId22"/>
    <p:sldId id="325" r:id="rId23"/>
    <p:sldId id="326" r:id="rId24"/>
    <p:sldId id="299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>
        <p:scale>
          <a:sx n="66" d="100"/>
          <a:sy n="66" d="100"/>
        </p:scale>
        <p:origin x="-200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10.05.2015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10/05/2015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Flow,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Fragment.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a «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exemple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component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Handshake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affect the value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 (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signal)</a:t>
            </a:r>
            <a:r>
              <a:rPr lang="fr-CH" baseline="0" dirty="0" smtClean="0"/>
              <a:t>. </a:t>
            </a:r>
          </a:p>
          <a:p>
            <a:r>
              <a:rPr lang="fr-CH" baseline="0" dirty="0" smtClean="0"/>
              <a:t>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assigne </a:t>
            </a:r>
            <a:r>
              <a:rPr lang="fr-CH" baseline="0" dirty="0" err="1" smtClean="0"/>
              <a:t>a_and_b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any</a:t>
            </a:r>
            <a:r>
              <a:rPr lang="fr-CH" baseline="0" dirty="0" smtClean="0"/>
              <a:t> value, </a:t>
            </a:r>
            <a:r>
              <a:rPr lang="fr-CH" baseline="0" dirty="0" err="1" smtClean="0"/>
              <a:t>spinalHDL</a:t>
            </a:r>
            <a:r>
              <a:rPr lang="fr-CH" baseline="0" dirty="0" smtClean="0"/>
              <a:t> tell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avoid</a:t>
            </a:r>
            <a:r>
              <a:rPr lang="fr-CH" baseline="0" dirty="0" smtClean="0"/>
              <a:t> the split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signal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and the signal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10/05/2015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mtClean="0">
                <a:solidFill>
                  <a:schemeClr val="tx1"/>
                </a:solidFill>
              </a:rPr>
              <a:t>Spinal 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629464"/>
          </a:xfrm>
        </p:spPr>
        <p:txBody>
          <a:bodyPr>
            <a:normAutofit/>
          </a:bodyPr>
          <a:lstStyle/>
          <a:p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5793" y="2492896"/>
            <a:ext cx="486003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reg1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reg2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val 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reg3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i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RegInit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reg4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RegNext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r>
              <a:rPr lang="en-GB" dirty="0" smtClean="0"/>
              <a:t>, Area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969095"/>
            <a:ext cx="882047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MyTopLevel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peripheralReset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peripheralArea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ClockingArea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peripheralClockDomain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//Not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BufferCC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2585" y="2213000"/>
            <a:ext cx="413995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,Bool)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4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otherwise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988840"/>
            <a:ext cx="522007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CarryAdder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(size: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(size bit)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 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 := a ^ b ^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(a &amp; b) | (a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(b &amp;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963579"/>
            <a:ext cx="8424936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MyColorSelector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Int,channelWidth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Bits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toBits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selectedSource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12569" y="1700808"/>
            <a:ext cx="5876930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that.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channelAdd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right: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(value, carry) 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adderAndCarry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(right,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Mux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(carry,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left.maxValue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value)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2348880"/>
            <a:ext cx="845455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MyColorSumming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Color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channelWidth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var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&lt;-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until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sourceCount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sources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But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you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can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do all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stuff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by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way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balanced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bonus :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//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io.result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io.sources.reduceBalancedSpinal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(_ + _)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Handshake, 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examples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333" y="1765260"/>
            <a:ext cx="888416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occupancy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depth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+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HandshakeArbiter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chosen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log2Up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HandshakeFork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Int)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portCount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7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</a:p>
          <a:p>
            <a:r>
              <a:rPr lang="en-GB" dirty="0" smtClean="0"/>
              <a:t>Language introduction / dissection</a:t>
            </a:r>
          </a:p>
          <a:p>
            <a:r>
              <a:rPr lang="en-GB" dirty="0" smtClean="0"/>
              <a:t>Examples</a:t>
            </a:r>
          </a:p>
          <a:p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Handshake functions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417" y="2492896"/>
            <a:ext cx="791755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~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</a:t>
            </a:r>
            <a:r>
              <a:rPr lang="en-GB" dirty="0" err="1" smtClean="0"/>
              <a:t>analyer</a:t>
            </a:r>
            <a:r>
              <a:rPr lang="en-GB" dirty="0" smtClean="0"/>
              <a:t>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2528610"/>
            <a:ext cx="8239756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MyComponentWithLatencyAssert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master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fr-FR" sz="14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These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3 line are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equivalent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io.slavePort.queue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(16) &gt;/-&gt; </a:t>
            </a:r>
            <a:r>
              <a:rPr lang="fr-FR" sz="1400" i="1" dirty="0" err="1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io.masterPort</a:t>
            </a:r>
            <a: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fr-FR" sz="1400" i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HandshakeFifo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bit)),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push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fifo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pop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&gt;/-&gt;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assert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latencyAnalysis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masterPort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Because of current HDL</a:t>
            </a:r>
          </a:p>
          <a:p>
            <a:pPr lvl="1"/>
            <a:r>
              <a:rPr lang="en-GB" dirty="0" smtClean="0"/>
              <a:t>Verbosity, endless wiring, copy past</a:t>
            </a:r>
          </a:p>
          <a:p>
            <a:pPr lvl="1"/>
            <a:r>
              <a:rPr lang="en-GB" dirty="0" smtClean="0"/>
              <a:t>Wire level, can’t define abstractions</a:t>
            </a:r>
          </a:p>
          <a:p>
            <a:pPr lvl="1"/>
            <a:r>
              <a:rPr lang="en-GB" dirty="0"/>
              <a:t>Broken </a:t>
            </a:r>
            <a:r>
              <a:rPr lang="en-GB" dirty="0" smtClean="0"/>
              <a:t>features </a:t>
            </a:r>
          </a:p>
          <a:p>
            <a:pPr lvl="2"/>
            <a:r>
              <a:rPr lang="en-GB" dirty="0" smtClean="0"/>
              <a:t>Can’t parameterize records</a:t>
            </a:r>
          </a:p>
          <a:p>
            <a:pPr lvl="2"/>
            <a:r>
              <a:rPr lang="en-GB" dirty="0" smtClean="0"/>
              <a:t>Can’t define record’s elements </a:t>
            </a:r>
            <a:r>
              <a:rPr lang="en-GB" dirty="0"/>
              <a:t>directions individually</a:t>
            </a:r>
            <a:endParaRPr lang="en-GB" dirty="0" smtClean="0"/>
          </a:p>
          <a:p>
            <a:pPr lvl="2"/>
            <a:r>
              <a:rPr lang="en-GB" dirty="0" err="1" smtClean="0"/>
              <a:t>SystemVerilog</a:t>
            </a:r>
            <a:r>
              <a:rPr lang="en-GB" dirty="0" smtClean="0"/>
              <a:t> interface parameterized </a:t>
            </a:r>
            <a:r>
              <a:rPr lang="en-GB" dirty="0" err="1" smtClean="0"/>
              <a:t>datatype</a:t>
            </a:r>
            <a:endParaRPr lang="en-GB" dirty="0" smtClean="0"/>
          </a:p>
          <a:p>
            <a:pPr lvl="1"/>
            <a:r>
              <a:rPr lang="en-GB" dirty="0" smtClean="0"/>
              <a:t>They were initially designed for simulation</a:t>
            </a:r>
          </a:p>
          <a:p>
            <a:pPr lvl="1"/>
            <a:r>
              <a:rPr lang="en-GB" dirty="0" smtClean="0"/>
              <a:t>Heavy legacy</a:t>
            </a:r>
            <a:endParaRPr lang="en-GB" dirty="0"/>
          </a:p>
          <a:p>
            <a:pPr marL="667512" lvl="2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/>
              <a:t>Open Source </a:t>
            </a:r>
            <a:r>
              <a:rPr lang="fr-CH" sz="2400" dirty="0" smtClean="0"/>
              <a:t>, </a:t>
            </a:r>
            <a:r>
              <a:rPr lang="fr-CH" sz="2400" dirty="0" err="1" smtClean="0"/>
              <a:t>started</a:t>
            </a:r>
            <a:r>
              <a:rPr lang="fr-CH" sz="2400" dirty="0" smtClean="0"/>
              <a:t> in </a:t>
            </a:r>
            <a:r>
              <a:rPr lang="fr-CH" sz="2400" dirty="0" err="1" smtClean="0"/>
              <a:t>december</a:t>
            </a:r>
            <a:r>
              <a:rPr lang="fr-CH" sz="2400" dirty="0" smtClean="0"/>
              <a:t> 2014</a:t>
            </a:r>
          </a:p>
          <a:p>
            <a:r>
              <a:rPr lang="en-GB" dirty="0" smtClean="0"/>
              <a:t>Is designed for RTL</a:t>
            </a:r>
          </a:p>
          <a:p>
            <a:r>
              <a:rPr lang="en-GB" dirty="0"/>
              <a:t>Compatibility is assured</a:t>
            </a:r>
            <a:endParaRPr lang="en-GB" dirty="0" smtClean="0"/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generate</a:t>
            </a:r>
            <a:r>
              <a:rPr lang="fr-CH" dirty="0" smtClean="0"/>
              <a:t> a </a:t>
            </a:r>
            <a:r>
              <a:rPr lang="fr-CH" dirty="0"/>
              <a:t>VHDL file</a:t>
            </a:r>
          </a:p>
          <a:p>
            <a:pPr lvl="1"/>
            <a:r>
              <a:rPr lang="fr-CH" dirty="0" smtClean="0"/>
              <a:t>It </a:t>
            </a:r>
            <a:r>
              <a:rPr lang="fr-CH" dirty="0" err="1" smtClean="0"/>
              <a:t>can</a:t>
            </a:r>
            <a:r>
              <a:rPr lang="fr-CH" dirty="0" smtClean="0"/>
              <a:t> </a:t>
            </a:r>
            <a:r>
              <a:rPr lang="fr-CH" dirty="0" err="1"/>
              <a:t>integrate</a:t>
            </a:r>
            <a:r>
              <a:rPr lang="fr-CH" dirty="0"/>
              <a:t> VHDL IP as </a:t>
            </a:r>
            <a:r>
              <a:rPr lang="fr-CH" dirty="0" err="1" smtClean="0"/>
              <a:t>blackbox</a:t>
            </a:r>
            <a:endParaRPr lang="en-GB" dirty="0" smtClean="0"/>
          </a:p>
          <a:p>
            <a:r>
              <a:rPr lang="en-GB" dirty="0" smtClean="0"/>
              <a:t>Abstraction level :</a:t>
            </a:r>
          </a:p>
          <a:p>
            <a:pPr lvl="1"/>
            <a:r>
              <a:rPr lang="en-GB" dirty="0" smtClean="0"/>
              <a:t>Start at the same level than VHDL</a:t>
            </a:r>
          </a:p>
          <a:p>
            <a:pPr lvl="1"/>
            <a:r>
              <a:rPr lang="en-GB" dirty="0" smtClean="0"/>
              <a:t>Finish between VHDL and HLS</a:t>
            </a:r>
          </a:p>
          <a:p>
            <a:pPr lvl="1"/>
            <a:r>
              <a:rPr lang="en-GB" dirty="0" smtClean="0"/>
              <a:t>The user can create new levels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 err="1" smtClean="0"/>
              <a:t>SpinalHDL</a:t>
            </a:r>
            <a:r>
              <a:rPr lang="fr-CH" sz="2400" dirty="0" smtClean="0"/>
              <a:t> </a:t>
            </a:r>
            <a:r>
              <a:rPr lang="fr-CH" sz="2400" dirty="0" err="1" smtClean="0"/>
              <a:t>is</a:t>
            </a:r>
            <a:r>
              <a:rPr lang="fr-CH" sz="2400" dirty="0" smtClean="0"/>
              <a:t> a «Scala </a:t>
            </a:r>
            <a:r>
              <a:rPr lang="fr-CH" sz="2400" dirty="0" err="1" smtClean="0"/>
              <a:t>internal</a:t>
            </a:r>
            <a:r>
              <a:rPr lang="fr-CH" sz="2400" dirty="0" smtClean="0"/>
              <a:t> DSL»</a:t>
            </a:r>
          </a:p>
          <a:p>
            <a:pPr lvl="1"/>
            <a:r>
              <a:rPr lang="fr-CH" dirty="0" smtClean="0"/>
              <a:t>You </a:t>
            </a:r>
            <a:r>
              <a:rPr lang="fr-CH" dirty="0" err="1" smtClean="0"/>
              <a:t>can</a:t>
            </a:r>
            <a:r>
              <a:rPr lang="fr-CH" dirty="0" smtClean="0"/>
              <a:t> use all Scala </a:t>
            </a:r>
            <a:r>
              <a:rPr lang="fr-CH" dirty="0" err="1" smtClean="0"/>
              <a:t>syntax</a:t>
            </a:r>
            <a:r>
              <a:rPr lang="fr-CH" dirty="0" smtClean="0"/>
              <a:t> / </a:t>
            </a:r>
            <a:r>
              <a:rPr lang="fr-CH" dirty="0" err="1" smtClean="0"/>
              <a:t>library</a:t>
            </a:r>
            <a:endParaRPr lang="fr-CH" dirty="0" smtClean="0"/>
          </a:p>
          <a:p>
            <a:pPr lvl="1"/>
            <a:r>
              <a:rPr lang="fr-CH" dirty="0" smtClean="0"/>
              <a:t>Scala IDE are mature and free</a:t>
            </a:r>
          </a:p>
          <a:p>
            <a:pPr lvl="1"/>
            <a:r>
              <a:rPr lang="fr-CH" dirty="0" smtClean="0"/>
              <a:t>Object </a:t>
            </a:r>
            <a:r>
              <a:rPr lang="fr-CH" dirty="0" err="1" smtClean="0"/>
              <a:t>oriented</a:t>
            </a:r>
            <a:r>
              <a:rPr lang="fr-CH" dirty="0" smtClean="0"/>
              <a:t> and </a:t>
            </a:r>
            <a:r>
              <a:rPr lang="fr-CH" dirty="0" err="1" smtClean="0"/>
              <a:t>functional</a:t>
            </a:r>
            <a:r>
              <a:rPr lang="fr-CH" dirty="0"/>
              <a:t> </a:t>
            </a:r>
            <a:r>
              <a:rPr lang="fr-CH" dirty="0" err="1" smtClean="0"/>
              <a:t>paradigms</a:t>
            </a:r>
            <a:endParaRPr lang="fr-CH" dirty="0" smtClean="0"/>
          </a:p>
          <a:p>
            <a:r>
              <a:rPr lang="fr-CH" dirty="0"/>
              <a:t>How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Use the </a:t>
            </a:r>
            <a:r>
              <a:rPr lang="fr-CH" dirty="0" err="1" smtClean="0"/>
              <a:t>library</a:t>
            </a:r>
            <a:r>
              <a:rPr lang="fr-CH" dirty="0" smtClean="0"/>
              <a:t> =&gt; </a:t>
            </a:r>
            <a:r>
              <a:rPr lang="fr-CH" dirty="0" err="1" smtClean="0"/>
              <a:t>it</a:t>
            </a:r>
            <a:r>
              <a:rPr lang="fr-CH" dirty="0" smtClean="0"/>
              <a:t> </a:t>
            </a:r>
            <a:r>
              <a:rPr lang="fr-CH" dirty="0" err="1" smtClean="0"/>
              <a:t>build</a:t>
            </a:r>
            <a:r>
              <a:rPr lang="fr-CH" dirty="0" smtClean="0"/>
              <a:t> </a:t>
            </a:r>
            <a:r>
              <a:rPr lang="fr-CH" dirty="0" err="1" smtClean="0"/>
              <a:t>internal</a:t>
            </a:r>
            <a:r>
              <a:rPr lang="fr-CH" dirty="0" smtClean="0"/>
              <a:t> </a:t>
            </a:r>
            <a:r>
              <a:rPr lang="fr-CH" dirty="0" err="1" smtClean="0"/>
              <a:t>netlist</a:t>
            </a:r>
            <a:r>
              <a:rPr lang="fr-CH" dirty="0" smtClean="0"/>
              <a:t> =&gt; VHDL</a:t>
            </a:r>
            <a:endParaRPr lang="fr-CH" dirty="0"/>
          </a:p>
          <a:p>
            <a:r>
              <a:rPr lang="fr-CH" dirty="0" smtClean="0"/>
              <a:t>2 </a:t>
            </a:r>
            <a:r>
              <a:rPr lang="fr-CH" dirty="0" err="1" smtClean="0"/>
              <a:t>layers</a:t>
            </a:r>
            <a:endParaRPr lang="fr-CH" dirty="0" smtClean="0"/>
          </a:p>
          <a:p>
            <a:pPr lvl="1"/>
            <a:r>
              <a:rPr lang="fr-CH" dirty="0" err="1" smtClean="0"/>
              <a:t>Core</a:t>
            </a:r>
            <a:r>
              <a:rPr lang="fr-CH" dirty="0" smtClean="0"/>
              <a:t>   	(</a:t>
            </a:r>
            <a:r>
              <a:rPr lang="fr-CH" dirty="0" err="1" smtClean="0"/>
              <a:t>low</a:t>
            </a:r>
            <a:r>
              <a:rPr lang="fr-CH" dirty="0" smtClean="0"/>
              <a:t> </a:t>
            </a:r>
            <a:r>
              <a:rPr lang="fr-CH" dirty="0" err="1" smtClean="0"/>
              <a:t>level</a:t>
            </a:r>
            <a:r>
              <a:rPr lang="fr-CH" dirty="0" smtClean="0"/>
              <a:t> RTL)</a:t>
            </a:r>
          </a:p>
          <a:p>
            <a:pPr lvl="1"/>
            <a:r>
              <a:rPr lang="fr-CH" dirty="0" smtClean="0"/>
              <a:t>Lib  	(high </a:t>
            </a:r>
            <a:r>
              <a:rPr lang="fr-CH" dirty="0" err="1" smtClean="0"/>
              <a:t>level</a:t>
            </a:r>
            <a:r>
              <a:rPr lang="fr-CH" dirty="0" smtClean="0"/>
              <a:t> RTL, </a:t>
            </a:r>
            <a:r>
              <a:rPr lang="fr-CH" dirty="0" err="1" smtClean="0"/>
              <a:t>based</a:t>
            </a:r>
            <a:r>
              <a:rPr lang="fr-CH" dirty="0" smtClean="0"/>
              <a:t> on Code layer)</a:t>
            </a:r>
          </a:p>
          <a:p>
            <a:pPr lvl="1"/>
            <a:endParaRPr lang="en-GB" dirty="0" smtClean="0"/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  <a:p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904038"/>
            <a:ext cx="500404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1617454"/>
            <a:ext cx="576040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(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| (!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4910663"/>
            <a:ext cx="849694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//…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Latch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detected</a:t>
            </a:r>
            <a:r>
              <a:rPr lang="fr-FR" sz="1600" i="1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, not </a:t>
            </a:r>
            <a:r>
              <a:rPr lang="fr-FR" sz="1600" i="1" dirty="0" err="1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allowed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3648" y="2232585"/>
            <a:ext cx="568863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endParaRPr kumimoji="0" lang="fr-FR" sz="1600" b="0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a_and_b</a:t>
            </a:r>
            <a:r>
              <a:rPr lang="fr-FR" sz="1600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fr-FR" sz="1600" i="1" dirty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fr-FR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600" i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6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6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6823" y="2074020"/>
            <a:ext cx="568863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!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16016" y="1772816"/>
            <a:ext cx="4392488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library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ieee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use ieee.std_logic_1164.all;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ieee.numeric_std.all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entity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port(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in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architecture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signal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: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std_logic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begin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io_output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or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a_and_b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&lt;= (not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io_c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end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arch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14715</TotalTime>
  <Words>1445</Words>
  <Application>Microsoft Office PowerPoint</Application>
  <PresentationFormat>Affichage à l'écran (4:3)</PresentationFormat>
  <Paragraphs>192</Paragraphs>
  <Slides>24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Débit</vt:lpstr>
      <vt:lpstr>Spinal HDL</vt:lpstr>
      <vt:lpstr>Summary</vt:lpstr>
      <vt:lpstr>Why a new language</vt:lpstr>
      <vt:lpstr>Language introduction</vt:lpstr>
      <vt:lpstr>Language dissection</vt:lpstr>
      <vt:lpstr>A simple component</vt:lpstr>
      <vt:lpstr>Combinatorial, Latch/Loop</vt:lpstr>
      <vt:lpstr>Signals</vt:lpstr>
      <vt:lpstr>Generated VHDL</vt:lpstr>
      <vt:lpstr>Registers</vt:lpstr>
      <vt:lpstr>ClockDomains, Area</vt:lpstr>
      <vt:lpstr>Component instance</vt:lpstr>
      <vt:lpstr>Uint, Vec, When</vt:lpstr>
      <vt:lpstr>For, Variable, Generics</vt:lpstr>
      <vt:lpstr>Bundle, Generics, Vec, Packing</vt:lpstr>
      <vt:lpstr>Function, User utils (1)</vt:lpstr>
      <vt:lpstr>Function, User utils (2)</vt:lpstr>
      <vt:lpstr>Flow, Handshake, Fragment</vt:lpstr>
      <vt:lpstr>Handshake examples</vt:lpstr>
      <vt:lpstr>Handshake functions</vt:lpstr>
      <vt:lpstr>Flow of Fragment example</vt:lpstr>
      <vt:lpstr>Generator, Logic Analyser</vt:lpstr>
      <vt:lpstr>Netlist analyer / Latency analysis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</cp:lastModifiedBy>
  <cp:revision>614</cp:revision>
  <dcterms:created xsi:type="dcterms:W3CDTF">2014-06-07T19:29:55Z</dcterms:created>
  <dcterms:modified xsi:type="dcterms:W3CDTF">2015-05-10T14:49:33Z</dcterms:modified>
</cp:coreProperties>
</file>