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8" r:id="rId1"/>
  </p:sldMasterIdLst>
  <p:notesMasterIdLst>
    <p:notesMasterId r:id="rId54"/>
  </p:notesMasterIdLst>
  <p:handoutMasterIdLst>
    <p:handoutMasterId r:id="rId55"/>
  </p:handoutMasterIdLst>
  <p:sldIdLst>
    <p:sldId id="342" r:id="rId2"/>
    <p:sldId id="276" r:id="rId3"/>
    <p:sldId id="286" r:id="rId4"/>
    <p:sldId id="307" r:id="rId5"/>
    <p:sldId id="340" r:id="rId6"/>
    <p:sldId id="364" r:id="rId7"/>
    <p:sldId id="284" r:id="rId8"/>
    <p:sldId id="362" r:id="rId9"/>
    <p:sldId id="309" r:id="rId10"/>
    <p:sldId id="310" r:id="rId11"/>
    <p:sldId id="312" r:id="rId12"/>
    <p:sldId id="377" r:id="rId13"/>
    <p:sldId id="359" r:id="rId14"/>
    <p:sldId id="336" r:id="rId15"/>
    <p:sldId id="313" r:id="rId16"/>
    <p:sldId id="360" r:id="rId17"/>
    <p:sldId id="361" r:id="rId18"/>
    <p:sldId id="378" r:id="rId19"/>
    <p:sldId id="358" r:id="rId20"/>
    <p:sldId id="330" r:id="rId21"/>
    <p:sldId id="334" r:id="rId22"/>
    <p:sldId id="316" r:id="rId23"/>
    <p:sldId id="317" r:id="rId24"/>
    <p:sldId id="365" r:id="rId25"/>
    <p:sldId id="346" r:id="rId26"/>
    <p:sldId id="328" r:id="rId27"/>
    <p:sldId id="318" r:id="rId28"/>
    <p:sldId id="344" r:id="rId29"/>
    <p:sldId id="343" r:id="rId30"/>
    <p:sldId id="345" r:id="rId31"/>
    <p:sldId id="326" r:id="rId32"/>
    <p:sldId id="366" r:id="rId33"/>
    <p:sldId id="350" r:id="rId34"/>
    <p:sldId id="351" r:id="rId35"/>
    <p:sldId id="353" r:id="rId36"/>
    <p:sldId id="337" r:id="rId37"/>
    <p:sldId id="368" r:id="rId38"/>
    <p:sldId id="369" r:id="rId39"/>
    <p:sldId id="370" r:id="rId40"/>
    <p:sldId id="371" r:id="rId41"/>
    <p:sldId id="372" r:id="rId42"/>
    <p:sldId id="373" r:id="rId43"/>
    <p:sldId id="374" r:id="rId44"/>
    <p:sldId id="375" r:id="rId45"/>
    <p:sldId id="354" r:id="rId46"/>
    <p:sldId id="349" r:id="rId47"/>
    <p:sldId id="341" r:id="rId48"/>
    <p:sldId id="348" r:id="rId49"/>
    <p:sldId id="376" r:id="rId50"/>
    <p:sldId id="367" r:id="rId51"/>
    <p:sldId id="339" r:id="rId52"/>
    <p:sldId id="338" r:id="rId5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5" autoAdjust="0"/>
    <p:restoredTop sz="74587" autoAdjust="0"/>
  </p:normalViewPr>
  <p:slideViewPr>
    <p:cSldViewPr>
      <p:cViewPr varScale="1">
        <p:scale>
          <a:sx n="69" d="100"/>
          <a:sy n="69" d="100"/>
        </p:scale>
        <p:origin x="-1728"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6B0573-E84D-411F-83E6-927D45D38F37}" type="datetimeFigureOut">
              <a:rPr lang="fr-CH" smtClean="0"/>
              <a:t>22.07.2016</a:t>
            </a:fld>
            <a:endParaRPr lang="fr-CH"/>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79BE21-3EFA-418C-BFE2-6963E1B909CE}" type="slidenum">
              <a:rPr lang="fr-CH" smtClean="0"/>
              <a:t>‹N°›</a:t>
            </a:fld>
            <a:endParaRPr lang="fr-CH"/>
          </a:p>
        </p:txBody>
      </p:sp>
    </p:spTree>
    <p:extLst>
      <p:ext uri="{BB962C8B-B14F-4D97-AF65-F5344CB8AC3E}">
        <p14:creationId xmlns:p14="http://schemas.microsoft.com/office/powerpoint/2010/main" val="408679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F15219-E518-4F4F-A7FD-143A6C395AF1}" type="datetimeFigureOut">
              <a:rPr lang="fr-FR" smtClean="0"/>
              <a:pPr/>
              <a:t>22/07/2016</a:t>
            </a:fld>
            <a:endParaRPr lang="fr-CH"/>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H"/>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27250-8B47-4F68-8793-9A72923BC0F6}" type="slidenum">
              <a:rPr lang="fr-CH" smtClean="0"/>
              <a:pPr/>
              <a:t>‹N°›</a:t>
            </a:fld>
            <a:endParaRPr lang="fr-CH"/>
          </a:p>
        </p:txBody>
      </p:sp>
    </p:spTree>
    <p:extLst>
      <p:ext uri="{BB962C8B-B14F-4D97-AF65-F5344CB8AC3E}">
        <p14:creationId xmlns:p14="http://schemas.microsoft.com/office/powerpoint/2010/main" val="16692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a:t>
            </a:fld>
            <a:endParaRPr lang="fr-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smtClean="0"/>
              <a:t>As you can see you can avoid the split between the signal declaration and the signal 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10</a:t>
            </a:fld>
            <a:endParaRPr lang="fr-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don’t</a:t>
            </a:r>
            <a:r>
              <a:rPr lang="fr-CH" baseline="0" dirty="0" smtClean="0"/>
              <a:t> </a:t>
            </a:r>
            <a:r>
              <a:rPr lang="fr-CH" baseline="0" dirty="0" err="1" smtClean="0"/>
              <a:t>need</a:t>
            </a:r>
            <a:r>
              <a:rPr lang="fr-CH" baseline="0" dirty="0" smtClean="0"/>
              <a:t> for </a:t>
            </a:r>
            <a:r>
              <a:rPr lang="fr-CH" baseline="0" dirty="0" err="1" smtClean="0"/>
              <a:t>each</a:t>
            </a:r>
            <a:r>
              <a:rPr lang="fr-CH" baseline="0" dirty="0" smtClean="0"/>
              <a:t> </a:t>
            </a:r>
            <a:r>
              <a:rPr lang="fr-CH" baseline="0" dirty="0" err="1" smtClean="0"/>
              <a:t>register</a:t>
            </a:r>
            <a:r>
              <a:rPr lang="fr-CH" baseline="0" dirty="0" smtClean="0"/>
              <a:t> to </a:t>
            </a:r>
            <a:r>
              <a:rPr lang="fr-CH" baseline="0" dirty="0" err="1" smtClean="0"/>
              <a:t>specify</a:t>
            </a:r>
            <a:r>
              <a:rPr lang="fr-CH" baseline="0" dirty="0" smtClean="0"/>
              <a:t> </a:t>
            </a:r>
            <a:r>
              <a:rPr lang="fr-CH" baseline="0" dirty="0" err="1" smtClean="0"/>
              <a:t>his</a:t>
            </a:r>
            <a:r>
              <a:rPr lang="fr-CH" baseline="0" dirty="0" smtClean="0"/>
              <a:t> </a:t>
            </a:r>
            <a:r>
              <a:rPr lang="fr-CH" baseline="0" dirty="0" err="1" smtClean="0"/>
              <a:t>clock</a:t>
            </a:r>
            <a:r>
              <a:rPr lang="fr-CH" baseline="0" dirty="0" smtClean="0"/>
              <a:t>, </a:t>
            </a:r>
            <a:r>
              <a:rPr lang="fr-CH" baseline="0" dirty="0" err="1" smtClean="0"/>
              <a:t>it’s</a:t>
            </a:r>
            <a:r>
              <a:rPr lang="fr-CH" baseline="0" dirty="0" smtClean="0"/>
              <a:t> </a:t>
            </a:r>
            <a:r>
              <a:rPr lang="fr-CH" baseline="0" dirty="0" err="1" smtClean="0"/>
              <a:t>implicit</a:t>
            </a:r>
            <a:r>
              <a:rPr lang="fr-CH" baseline="0" dirty="0" smtClean="0"/>
              <a:t> (</a:t>
            </a:r>
            <a:r>
              <a:rPr lang="fr-CH" baseline="0" dirty="0" err="1" smtClean="0"/>
              <a:t>next</a:t>
            </a:r>
            <a:r>
              <a:rPr lang="fr-CH" baseline="0" dirty="0" smtClean="0"/>
              <a:t> </a:t>
            </a:r>
            <a:r>
              <a:rPr lang="fr-CH" baseline="0" dirty="0" err="1" smtClean="0"/>
              <a:t>clock</a:t>
            </a:r>
            <a:r>
              <a:rPr lang="fr-CH" baseline="0" dirty="0" smtClean="0"/>
              <a:t>)</a:t>
            </a:r>
          </a:p>
          <a:p>
            <a:r>
              <a:rPr lang="fr-CH" baseline="0" dirty="0" smtClean="0"/>
              <a:t>There </a:t>
            </a:r>
            <a:r>
              <a:rPr lang="fr-CH" baseline="0" dirty="0" err="1" smtClean="0"/>
              <a:t>is</a:t>
            </a:r>
            <a:r>
              <a:rPr lang="fr-CH" baseline="0" dirty="0" smtClean="0"/>
              <a:t> no </a:t>
            </a:r>
            <a:r>
              <a:rPr lang="fr-CH" baseline="0" dirty="0" err="1" smtClean="0"/>
              <a:t>process</a:t>
            </a:r>
            <a:r>
              <a:rPr lang="fr-CH" baseline="0" dirty="0" smtClean="0"/>
              <a:t> !</a:t>
            </a:r>
          </a:p>
          <a:p>
            <a:r>
              <a:rPr lang="fr-CH" baseline="0" dirty="0" smtClean="0"/>
              <a:t>Reg1 </a:t>
            </a:r>
            <a:r>
              <a:rPr lang="fr-CH" baseline="0" dirty="0" err="1" smtClean="0"/>
              <a:t>is</a:t>
            </a:r>
            <a:r>
              <a:rPr lang="fr-CH" baseline="0" dirty="0" smtClean="0"/>
              <a:t> a simple </a:t>
            </a:r>
            <a:r>
              <a:rPr lang="fr-CH" baseline="0" dirty="0" err="1" smtClean="0"/>
              <a:t>register</a:t>
            </a:r>
            <a:r>
              <a:rPr lang="fr-CH" baseline="0" dirty="0" smtClean="0"/>
              <a:t> </a:t>
            </a:r>
            <a:r>
              <a:rPr lang="fr-CH" baseline="0" dirty="0" err="1" smtClean="0"/>
              <a:t>with</a:t>
            </a:r>
            <a:r>
              <a:rPr lang="fr-CH" baseline="0" dirty="0" smtClean="0"/>
              <a:t> no reset</a:t>
            </a:r>
          </a:p>
          <a:p>
            <a:r>
              <a:rPr lang="fr-CH" baseline="0" dirty="0" smtClean="0"/>
              <a:t>Reg2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with</a:t>
            </a:r>
            <a:r>
              <a:rPr lang="fr-CH" baseline="0" dirty="0" smtClean="0"/>
              <a:t> a reset value </a:t>
            </a:r>
            <a:r>
              <a:rPr lang="fr-CH" baseline="0" dirty="0" err="1" smtClean="0"/>
              <a:t>at</a:t>
            </a:r>
            <a:r>
              <a:rPr lang="fr-CH" baseline="0" dirty="0" smtClean="0"/>
              <a:t> false</a:t>
            </a:r>
          </a:p>
          <a:p>
            <a:r>
              <a:rPr lang="fr-CH" baseline="0" dirty="0" smtClean="0"/>
              <a:t>Reg3 </a:t>
            </a:r>
            <a:r>
              <a:rPr lang="fr-CH" baseline="0" dirty="0" err="1" smtClean="0"/>
              <a:t>is</a:t>
            </a:r>
            <a:r>
              <a:rPr lang="fr-CH" baseline="0" dirty="0" smtClean="0"/>
              <a:t> the </a:t>
            </a:r>
            <a:r>
              <a:rPr lang="fr-CH" baseline="0" dirty="0" err="1" smtClean="0"/>
              <a:t>same</a:t>
            </a:r>
            <a:r>
              <a:rPr lang="fr-CH" baseline="0" dirty="0" smtClean="0"/>
              <a:t> </a:t>
            </a:r>
            <a:r>
              <a:rPr lang="fr-CH" baseline="0" dirty="0" err="1" smtClean="0"/>
              <a:t>than</a:t>
            </a:r>
            <a:r>
              <a:rPr lang="fr-CH" baseline="0" dirty="0" smtClean="0"/>
              <a:t> Reg2 </a:t>
            </a:r>
            <a:r>
              <a:rPr lang="fr-CH" baseline="0" dirty="0" err="1" smtClean="0"/>
              <a:t>with</a:t>
            </a:r>
            <a:r>
              <a:rPr lang="fr-CH" baseline="0" dirty="0" smtClean="0"/>
              <a:t> a more compact </a:t>
            </a:r>
            <a:r>
              <a:rPr lang="fr-CH" baseline="0" dirty="0" err="1" smtClean="0"/>
              <a:t>syntax</a:t>
            </a:r>
            <a:endParaRPr lang="fr-CH" baseline="0" dirty="0" smtClean="0"/>
          </a:p>
          <a:p>
            <a:r>
              <a:rPr lang="fr-CH" baseline="0" dirty="0" smtClean="0"/>
              <a:t>Reg4 </a:t>
            </a:r>
            <a:r>
              <a:rPr lang="fr-CH" baseline="0" dirty="0" err="1" smtClean="0"/>
              <a:t>is</a:t>
            </a:r>
            <a:r>
              <a:rPr lang="fr-CH" baseline="0" dirty="0" smtClean="0"/>
              <a:t> a </a:t>
            </a:r>
            <a:r>
              <a:rPr lang="fr-CH" baseline="0" dirty="0" err="1" smtClean="0"/>
              <a:t>register</a:t>
            </a:r>
            <a:r>
              <a:rPr lang="fr-CH" baseline="0" dirty="0" smtClean="0"/>
              <a:t> </a:t>
            </a:r>
            <a:r>
              <a:rPr lang="fr-CH" baseline="0" dirty="0" err="1" smtClean="0"/>
              <a:t>that</a:t>
            </a:r>
            <a:r>
              <a:rPr lang="fr-CH" baseline="0" dirty="0" smtClean="0"/>
              <a:t> </a:t>
            </a:r>
            <a:r>
              <a:rPr lang="fr-CH" baseline="0" dirty="0" err="1" smtClean="0"/>
              <a:t>take</a:t>
            </a:r>
            <a:r>
              <a:rPr lang="fr-CH" baseline="0" dirty="0" smtClean="0"/>
              <a:t> the </a:t>
            </a:r>
            <a:r>
              <a:rPr lang="fr-CH" baseline="0" dirty="0" err="1" smtClean="0"/>
              <a:t>io.a</a:t>
            </a:r>
            <a:r>
              <a:rPr lang="fr-CH" baseline="0" dirty="0" smtClean="0"/>
              <a:t> value </a:t>
            </a:r>
            <a:r>
              <a:rPr lang="fr-CH" baseline="0" dirty="0" err="1" smtClean="0"/>
              <a:t>at</a:t>
            </a:r>
            <a:r>
              <a:rPr lang="fr-CH" baseline="0" dirty="0" smtClean="0"/>
              <a:t> </a:t>
            </a:r>
            <a:r>
              <a:rPr lang="fr-CH" baseline="0" dirty="0" err="1" smtClean="0"/>
              <a:t>each</a:t>
            </a:r>
            <a:r>
              <a:rPr lang="fr-CH" baseline="0" dirty="0" smtClean="0"/>
              <a:t> </a:t>
            </a:r>
            <a:r>
              <a:rPr lang="fr-CH" baseline="0" dirty="0" err="1" smtClean="0"/>
              <a:t>clock</a:t>
            </a:r>
            <a:r>
              <a:rPr lang="fr-CH" baseline="0" dirty="0" smtClean="0"/>
              <a:t>. You </a:t>
            </a:r>
            <a:r>
              <a:rPr lang="fr-CH" baseline="0" dirty="0" err="1" smtClean="0"/>
              <a:t>can</a:t>
            </a:r>
            <a:r>
              <a:rPr lang="fr-CH" baseline="0" dirty="0" smtClean="0"/>
              <a:t> </a:t>
            </a:r>
            <a:r>
              <a:rPr lang="fr-CH" baseline="0" dirty="0" err="1" smtClean="0"/>
              <a:t>add</a:t>
            </a:r>
            <a:r>
              <a:rPr lang="fr-CH" baseline="0" dirty="0" smtClean="0"/>
              <a:t> the </a:t>
            </a:r>
            <a:r>
              <a:rPr lang="fr-CH" baseline="0" dirty="0" err="1" smtClean="0"/>
              <a:t>init</a:t>
            </a:r>
            <a:r>
              <a:rPr lang="fr-CH" baseline="0" dirty="0" smtClean="0"/>
              <a:t>(XXX) to </a:t>
            </a:r>
            <a:r>
              <a:rPr lang="fr-CH" baseline="0" dirty="0" err="1" smtClean="0"/>
              <a:t>specify</a:t>
            </a:r>
            <a:r>
              <a:rPr lang="fr-CH" baseline="0" dirty="0" smtClean="0"/>
              <a:t> a reset value.</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11</a:t>
            </a:fld>
            <a:endParaRPr lang="fr-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baseline="0" noProof="0" dirty="0" smtClean="0"/>
              <a:t>In VHDL you need to split the logic between </a:t>
            </a:r>
            <a:r>
              <a:rPr lang="en-US" baseline="0" noProof="0" dirty="0" err="1" smtClean="0"/>
              <a:t>combinatoral</a:t>
            </a:r>
            <a:r>
              <a:rPr lang="en-US" baseline="0" noProof="0" dirty="0" smtClean="0"/>
              <a:t> / </a:t>
            </a:r>
            <a:r>
              <a:rPr lang="en-US" baseline="0" noProof="0" dirty="0" err="1" smtClean="0"/>
              <a:t>sequancial</a:t>
            </a:r>
            <a:r>
              <a:rPr lang="en-US" baseline="0" noProof="0" dirty="0" smtClean="0"/>
              <a:t> with reset / </a:t>
            </a:r>
            <a:r>
              <a:rPr lang="en-US" baseline="0" noProof="0" dirty="0" err="1" smtClean="0"/>
              <a:t>sequancial</a:t>
            </a:r>
            <a:r>
              <a:rPr lang="en-US" baseline="0" noProof="0" dirty="0" smtClean="0"/>
              <a:t> without reset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12</a:t>
            </a:fld>
            <a:endParaRPr lang="fr-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13</a:t>
            </a:fld>
            <a:endParaRPr lang="fr-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CH" baseline="0" dirty="0" smtClean="0"/>
              <a:t>No </a:t>
            </a:r>
            <a:r>
              <a:rPr lang="fr-CH" baseline="0" dirty="0" err="1" smtClean="0"/>
              <a:t>declaration</a:t>
            </a:r>
            <a:r>
              <a:rPr lang="fr-CH" baseline="0" dirty="0" smtClean="0"/>
              <a:t> of    components instances </a:t>
            </a:r>
            <a:r>
              <a:rPr lang="fr-CH" baseline="0" dirty="0" err="1" smtClean="0"/>
              <a:t>io</a:t>
            </a:r>
            <a:r>
              <a:rPr lang="fr-CH" baseline="0" dirty="0" smtClean="0"/>
              <a:t>. You </a:t>
            </a:r>
            <a:r>
              <a:rPr lang="fr-CH" baseline="0" dirty="0" err="1" smtClean="0"/>
              <a:t>directly</a:t>
            </a:r>
            <a:r>
              <a:rPr lang="fr-CH" baseline="0" dirty="0" smtClean="0"/>
              <a:t> </a:t>
            </a:r>
            <a:r>
              <a:rPr lang="fr-CH" baseline="0" dirty="0" err="1" smtClean="0"/>
              <a:t>wire</a:t>
            </a:r>
            <a:r>
              <a:rPr lang="fr-CH" baseline="0" dirty="0" smtClean="0"/>
              <a:t> </a:t>
            </a:r>
            <a:r>
              <a:rPr lang="fr-CH" baseline="0" dirty="0" err="1" smtClean="0"/>
              <a:t>it</a:t>
            </a:r>
            <a:r>
              <a:rPr lang="fr-CH" baseline="0" dirty="0" smtClean="0"/>
              <a:t> </a:t>
            </a:r>
            <a:r>
              <a:rPr lang="fr-CH" baseline="0" dirty="0" err="1" smtClean="0"/>
              <a:t>with</a:t>
            </a:r>
            <a:r>
              <a:rPr lang="fr-CH" baseline="0" dirty="0" smtClean="0"/>
              <a:t> «</a:t>
            </a:r>
            <a:r>
              <a:rPr lang="fr-CH" baseline="0" dirty="0" err="1" smtClean="0"/>
              <a:t>componentInstance.io.XXX</a:t>
            </a:r>
            <a:r>
              <a:rPr lang="fr-CH"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14</a:t>
            </a:fld>
            <a:endParaRPr lang="fr-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 </a:t>
            </a:r>
            <a:r>
              <a:rPr lang="fr-CH" baseline="0" dirty="0" err="1" smtClean="0"/>
              <a:t>array</a:t>
            </a:r>
            <a:r>
              <a:rPr lang="fr-CH" baseline="0" dirty="0" smtClean="0"/>
              <a:t> of data </a:t>
            </a:r>
            <a:r>
              <a:rPr lang="fr-CH" baseline="0" dirty="0" err="1" smtClean="0"/>
              <a:t>elements</a:t>
            </a:r>
            <a:r>
              <a:rPr lang="fr-CH" baseline="0" dirty="0" smtClean="0"/>
              <a:t> by </a:t>
            </a:r>
            <a:r>
              <a:rPr lang="fr-CH" baseline="0" dirty="0" err="1" smtClean="0"/>
              <a:t>using</a:t>
            </a:r>
            <a:r>
              <a:rPr lang="fr-CH" baseline="0" dirty="0" smtClean="0"/>
              <a:t> </a:t>
            </a:r>
            <a:r>
              <a:rPr lang="fr-CH" baseline="0" dirty="0" err="1" smtClean="0"/>
              <a:t>Vec</a:t>
            </a:r>
            <a:r>
              <a:rPr lang="fr-CH" baseline="0" dirty="0" smtClean="0"/>
              <a:t>(</a:t>
            </a:r>
            <a:r>
              <a:rPr lang="fr-CH" baseline="0" dirty="0" err="1" smtClean="0"/>
              <a:t>numberOfElement,dataType</a:t>
            </a:r>
            <a:r>
              <a:rPr lang="fr-CH" baseline="0" dirty="0" smtClean="0"/>
              <a:t>)</a:t>
            </a:r>
          </a:p>
          <a:p>
            <a:r>
              <a:rPr lang="fr-CH" baseline="0" dirty="0" smtClean="0"/>
              <a:t>For hardware </a:t>
            </a:r>
            <a:r>
              <a:rPr lang="fr-CH" baseline="0" dirty="0" err="1" smtClean="0"/>
              <a:t>conditional</a:t>
            </a:r>
            <a:r>
              <a:rPr lang="fr-CH" baseline="0" dirty="0" smtClean="0"/>
              <a:t> blocks, </a:t>
            </a:r>
            <a:r>
              <a:rPr lang="fr-CH" baseline="0" dirty="0" err="1" smtClean="0"/>
              <a:t>you</a:t>
            </a:r>
            <a:r>
              <a:rPr lang="fr-CH" baseline="0" dirty="0" smtClean="0"/>
              <a:t> </a:t>
            </a:r>
            <a:r>
              <a:rPr lang="fr-CH" baseline="0" dirty="0" err="1" smtClean="0"/>
              <a:t>can</a:t>
            </a:r>
            <a:r>
              <a:rPr lang="fr-CH" baseline="0" dirty="0" smtClean="0"/>
              <a:t> use the </a:t>
            </a:r>
            <a:r>
              <a:rPr lang="fr-CH" baseline="0" dirty="0" err="1" smtClean="0"/>
              <a:t>when</a:t>
            </a:r>
            <a:r>
              <a:rPr lang="fr-CH" baseline="0" dirty="0" smtClean="0"/>
              <a:t>(</a:t>
            </a:r>
            <a:r>
              <a:rPr lang="fr-CH" baseline="0" dirty="0" err="1" smtClean="0"/>
              <a:t>cond</a:t>
            </a:r>
            <a:r>
              <a:rPr lang="fr-CH" baseline="0" dirty="0" smtClean="0"/>
              <a:t>){}.</a:t>
            </a:r>
            <a:r>
              <a:rPr lang="fr-CH" baseline="0" dirty="0" err="1" smtClean="0"/>
              <a:t>elsewhen</a:t>
            </a:r>
            <a:r>
              <a:rPr lang="fr-CH" baseline="0" dirty="0" smtClean="0"/>
              <a:t>(</a:t>
            </a:r>
            <a:r>
              <a:rPr lang="fr-CH" baseline="0" dirty="0" err="1" smtClean="0"/>
              <a:t>cond</a:t>
            </a:r>
            <a:r>
              <a:rPr lang="fr-CH" baseline="0" dirty="0" smtClean="0"/>
              <a:t>){}.</a:t>
            </a:r>
            <a:r>
              <a:rPr lang="fr-CH" baseline="0" dirty="0" err="1" smtClean="0"/>
              <a:t>otherwise</a:t>
            </a:r>
            <a:r>
              <a:rPr lang="fr-CH" baseline="0" dirty="0" smtClean="0"/>
              <a:t> {} </a:t>
            </a:r>
            <a:br>
              <a:rPr lang="fr-CH" baseline="0" dirty="0" smtClean="0"/>
            </a:br>
            <a:r>
              <a:rPr lang="fr-CH" baseline="0" dirty="0" smtClean="0"/>
              <a:t>The dot </a:t>
            </a:r>
            <a:r>
              <a:rPr lang="fr-CH" baseline="0" dirty="0" err="1" smtClean="0"/>
              <a:t>before</a:t>
            </a:r>
            <a:r>
              <a:rPr lang="fr-CH" baseline="0" dirty="0" smtClean="0"/>
              <a:t> the </a:t>
            </a:r>
            <a:r>
              <a:rPr lang="fr-CH" baseline="0" dirty="0" err="1" smtClean="0"/>
              <a:t>elsewhen</a:t>
            </a:r>
            <a:r>
              <a:rPr lang="fr-CH" baseline="0" dirty="0" smtClean="0"/>
              <a:t> </a:t>
            </a:r>
            <a:r>
              <a:rPr lang="fr-CH" baseline="0" dirty="0" err="1" smtClean="0"/>
              <a:t>is</a:t>
            </a:r>
            <a:r>
              <a:rPr lang="fr-CH" baseline="0" dirty="0" smtClean="0"/>
              <a:t> </a:t>
            </a:r>
            <a:r>
              <a:rPr lang="fr-CH" baseline="0" dirty="0" err="1" smtClean="0"/>
              <a:t>mandatory</a:t>
            </a:r>
            <a:r>
              <a:rPr lang="fr-CH" baseline="0" dirty="0" smtClean="0"/>
              <a:t>, but not for the </a:t>
            </a:r>
            <a:r>
              <a:rPr lang="fr-CH" baseline="0" dirty="0" err="1" smtClean="0"/>
              <a:t>otherwise</a:t>
            </a:r>
            <a:r>
              <a:rPr lang="fr-CH" baseline="0" dirty="0" smtClean="0"/>
              <a:t>. </a:t>
            </a:r>
            <a:r>
              <a:rPr lang="fr-CH" baseline="0" dirty="0" err="1" smtClean="0"/>
              <a:t>It’s</a:t>
            </a:r>
            <a:r>
              <a:rPr lang="fr-CH" baseline="0" dirty="0" smtClean="0"/>
              <a:t> </a:t>
            </a:r>
            <a:r>
              <a:rPr lang="fr-CH" baseline="0" dirty="0" err="1" smtClean="0"/>
              <a:t>because</a:t>
            </a:r>
            <a:r>
              <a:rPr lang="fr-CH" baseline="0" dirty="0" smtClean="0"/>
              <a:t> of scala.</a:t>
            </a:r>
          </a:p>
          <a:p>
            <a:endParaRPr lang="fr-CH" baseline="0" dirty="0" smtClean="0"/>
          </a:p>
          <a:p>
            <a:r>
              <a:rPr lang="fr-CH" baseline="0" dirty="0" smtClean="0"/>
              <a:t>N.B. En </a:t>
            </a:r>
            <a:r>
              <a:rPr lang="fr-CH" baseline="0" dirty="0" err="1" smtClean="0"/>
              <a:t>each</a:t>
            </a:r>
            <a:r>
              <a:rPr lang="fr-CH" baseline="0" dirty="0" smtClean="0"/>
              <a:t> </a:t>
            </a:r>
            <a:r>
              <a:rPr lang="fr-CH" baseline="0" dirty="0" err="1" smtClean="0"/>
              <a:t>when</a:t>
            </a:r>
            <a:r>
              <a:rPr lang="fr-CH" baseline="0" dirty="0" smtClean="0"/>
              <a:t>, </a:t>
            </a:r>
            <a:r>
              <a:rPr lang="fr-CH" baseline="0" dirty="0" err="1" smtClean="0"/>
              <a:t>you</a:t>
            </a:r>
            <a:r>
              <a:rPr lang="fr-CH" baseline="0" dirty="0" smtClean="0"/>
              <a:t> </a:t>
            </a:r>
            <a:r>
              <a:rPr lang="fr-CH" baseline="0" dirty="0" err="1" smtClean="0"/>
              <a:t>can</a:t>
            </a:r>
            <a:r>
              <a:rPr lang="fr-CH" baseline="0" dirty="0" smtClean="0"/>
              <a:t> mix assignement of </a:t>
            </a:r>
            <a:r>
              <a:rPr lang="fr-CH" baseline="0" dirty="0" err="1" smtClean="0"/>
              <a:t>syncronous</a:t>
            </a:r>
            <a:r>
              <a:rPr lang="fr-CH" baseline="0" dirty="0" smtClean="0"/>
              <a:t> and </a:t>
            </a:r>
            <a:r>
              <a:rPr lang="fr-CH" baseline="0" dirty="0" err="1" smtClean="0"/>
              <a:t>asyncronous</a:t>
            </a:r>
            <a:r>
              <a:rPr lang="fr-CH" baseline="0" dirty="0" smtClean="0"/>
              <a:t> </a:t>
            </a:r>
            <a:r>
              <a:rPr lang="fr-CH" baseline="0" dirty="0" err="1" smtClean="0"/>
              <a:t>logic</a:t>
            </a:r>
            <a:r>
              <a:rPr lang="fr-CH" baseline="0" dirty="0" smtClean="0"/>
              <a:t>. You </a:t>
            </a:r>
            <a:r>
              <a:rPr lang="fr-CH" baseline="0" dirty="0" err="1" smtClean="0"/>
              <a:t>don’t</a:t>
            </a:r>
            <a:r>
              <a:rPr lang="fr-CH" baseline="0" dirty="0" smtClean="0"/>
              <a:t> have the VHDL </a:t>
            </a:r>
            <a:r>
              <a:rPr lang="fr-CH" baseline="0" dirty="0" err="1" smtClean="0"/>
              <a:t>process</a:t>
            </a:r>
            <a:r>
              <a:rPr lang="fr-CH" baseline="0" dirty="0" smtClean="0"/>
              <a:t> </a:t>
            </a:r>
            <a:r>
              <a:rPr lang="fr-CH" baseline="0" dirty="0" err="1" smtClean="0"/>
              <a:t>barrier</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15</a:t>
            </a:fld>
            <a:endParaRPr lang="fr-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There </a:t>
            </a:r>
            <a:r>
              <a:rPr lang="fr-CH" baseline="0" dirty="0" err="1" smtClean="0"/>
              <a:t>is</a:t>
            </a:r>
            <a:r>
              <a:rPr lang="fr-CH" baseline="0" dirty="0" smtClean="0"/>
              <a:t> the concept of Area, </a:t>
            </a:r>
            <a:r>
              <a:rPr lang="fr-CH" baseline="0" dirty="0" err="1" smtClean="0"/>
              <a:t>that</a:t>
            </a:r>
            <a:r>
              <a:rPr lang="fr-CH" baseline="0" dirty="0" smtClean="0"/>
              <a:t> </a:t>
            </a:r>
            <a:r>
              <a:rPr lang="fr-CH" baseline="0" dirty="0" err="1" smtClean="0"/>
              <a:t>allow</a:t>
            </a:r>
            <a:r>
              <a:rPr lang="fr-CH" baseline="0" dirty="0" smtClean="0"/>
              <a:t> </a:t>
            </a:r>
            <a:r>
              <a:rPr lang="fr-CH" baseline="0" dirty="0" err="1" smtClean="0"/>
              <a:t>you</a:t>
            </a:r>
            <a:r>
              <a:rPr lang="fr-CH" baseline="0" dirty="0" smtClean="0"/>
              <a:t> to </a:t>
            </a:r>
            <a:r>
              <a:rPr lang="fr-CH" baseline="0" dirty="0" err="1" smtClean="0"/>
              <a:t>define</a:t>
            </a:r>
            <a:r>
              <a:rPr lang="fr-CH" baseline="0" dirty="0" smtClean="0"/>
              <a:t> </a:t>
            </a:r>
            <a:r>
              <a:rPr lang="fr-CH" baseline="0" dirty="0" err="1" smtClean="0"/>
              <a:t>some</a:t>
            </a:r>
            <a:r>
              <a:rPr lang="fr-CH" baseline="0" dirty="0" smtClean="0"/>
              <a:t> </a:t>
            </a:r>
            <a:r>
              <a:rPr lang="fr-CH" baseline="0" dirty="0" err="1" smtClean="0"/>
              <a:t>sub</a:t>
            </a:r>
            <a:r>
              <a:rPr lang="fr-CH" baseline="0" dirty="0" smtClean="0"/>
              <a:t> part </a:t>
            </a:r>
            <a:r>
              <a:rPr lang="fr-CH" baseline="0" dirty="0" err="1" smtClean="0"/>
              <a:t>into</a:t>
            </a:r>
            <a:r>
              <a:rPr lang="fr-CH" baseline="0" dirty="0" smtClean="0"/>
              <a:t> a component. That help </a:t>
            </a:r>
            <a:r>
              <a:rPr lang="fr-CH" baseline="0" dirty="0" err="1" smtClean="0"/>
              <a:t>you</a:t>
            </a:r>
            <a:r>
              <a:rPr lang="fr-CH" baseline="0" dirty="0" smtClean="0"/>
              <a:t> to </a:t>
            </a:r>
            <a:r>
              <a:rPr lang="fr-CH" baseline="0" dirty="0" err="1" smtClean="0"/>
              <a:t>keep</a:t>
            </a:r>
            <a:r>
              <a:rPr lang="fr-CH" baseline="0" dirty="0" smtClean="0"/>
              <a:t> a good structure.</a:t>
            </a:r>
          </a:p>
          <a:p>
            <a:r>
              <a:rPr lang="fr-CH" baseline="0" dirty="0" smtClean="0"/>
              <a:t>You </a:t>
            </a:r>
            <a:r>
              <a:rPr lang="fr-CH" baseline="0" dirty="0" err="1" smtClean="0"/>
              <a:t>can</a:t>
            </a:r>
            <a:r>
              <a:rPr lang="fr-CH" baseline="0" dirty="0" smtClean="0"/>
              <a:t> use the switch </a:t>
            </a:r>
            <a:r>
              <a:rPr lang="fr-CH" baseline="0" dirty="0" err="1" smtClean="0"/>
              <a:t>statement</a:t>
            </a:r>
            <a:r>
              <a:rPr lang="fr-CH" baseline="0" dirty="0" smtClean="0"/>
              <a:t> to.</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16</a:t>
            </a:fld>
            <a:endParaRPr lang="fr-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This component has a construction </a:t>
            </a:r>
            <a:r>
              <a:rPr lang="fr-CH" baseline="0" dirty="0" err="1" smtClean="0"/>
              <a:t>parameter</a:t>
            </a:r>
            <a:r>
              <a:rPr lang="fr-CH" baseline="0" dirty="0" smtClean="0"/>
              <a:t> (size). </a:t>
            </a:r>
            <a:r>
              <a:rPr lang="fr-CH" baseline="0" dirty="0" err="1" smtClean="0"/>
              <a:t>It’s</a:t>
            </a:r>
            <a:r>
              <a:rPr lang="fr-CH" baseline="0" dirty="0" smtClean="0"/>
              <a:t> </a:t>
            </a:r>
            <a:r>
              <a:rPr lang="fr-CH" baseline="0" dirty="0" err="1" smtClean="0"/>
              <a:t>like</a:t>
            </a:r>
            <a:r>
              <a:rPr lang="fr-CH" baseline="0" dirty="0" smtClean="0"/>
              <a:t> </a:t>
            </a:r>
            <a:r>
              <a:rPr lang="fr-CH" baseline="0" dirty="0" err="1" smtClean="0"/>
              <a:t>generics</a:t>
            </a:r>
            <a:r>
              <a:rPr lang="fr-CH" baseline="0" dirty="0" smtClean="0"/>
              <a:t> in VHDL.</a:t>
            </a:r>
          </a:p>
          <a:p>
            <a:endParaRPr lang="fr-CH" baseline="0" dirty="0" smtClean="0"/>
          </a:p>
          <a:p>
            <a:r>
              <a:rPr lang="fr-CH" baseline="0" dirty="0" smtClean="0"/>
              <a:t>The carry </a:t>
            </a:r>
            <a:r>
              <a:rPr lang="fr-CH" baseline="0" dirty="0" err="1" smtClean="0"/>
              <a:t>adder</a:t>
            </a:r>
            <a:r>
              <a:rPr lang="fr-CH" baseline="0" dirty="0" smtClean="0"/>
              <a:t> use a carry variable (c) . Variable in spinal </a:t>
            </a:r>
            <a:r>
              <a:rPr lang="fr-CH" baseline="0" dirty="0" err="1" smtClean="0"/>
              <a:t>play</a:t>
            </a:r>
            <a:r>
              <a:rPr lang="fr-CH" baseline="0" dirty="0" smtClean="0"/>
              <a:t> </a:t>
            </a:r>
            <a:r>
              <a:rPr lang="fr-CH" baseline="0" dirty="0" err="1" smtClean="0"/>
              <a:t>with</a:t>
            </a:r>
            <a:r>
              <a:rPr lang="fr-CH" baseline="0" dirty="0" smtClean="0"/>
              <a:t> scala var.</a:t>
            </a:r>
          </a:p>
          <a:p>
            <a:r>
              <a:rPr lang="fr-CH" baseline="0" dirty="0" smtClean="0"/>
              <a:t>If </a:t>
            </a:r>
            <a:r>
              <a:rPr lang="fr-CH" baseline="0" dirty="0" err="1" smtClean="0"/>
              <a:t>you</a:t>
            </a:r>
            <a:r>
              <a:rPr lang="fr-CH" baseline="0" dirty="0" smtClean="0"/>
              <a:t> </a:t>
            </a:r>
            <a:r>
              <a:rPr lang="fr-CH" baseline="0" dirty="0" err="1" smtClean="0"/>
              <a:t>totaly</a:t>
            </a:r>
            <a:r>
              <a:rPr lang="fr-CH" baseline="0" dirty="0" smtClean="0"/>
              <a:t> </a:t>
            </a:r>
            <a:r>
              <a:rPr lang="fr-CH" baseline="0" dirty="0" err="1" smtClean="0"/>
              <a:t>override</a:t>
            </a:r>
            <a:r>
              <a:rPr lang="fr-CH" baseline="0" dirty="0" smtClean="0"/>
              <a:t> the value of the variable, </a:t>
            </a:r>
            <a:r>
              <a:rPr lang="fr-CH" baseline="0" dirty="0" err="1" smtClean="0"/>
              <a:t>you</a:t>
            </a:r>
            <a:r>
              <a:rPr lang="fr-CH" baseline="0" dirty="0" smtClean="0"/>
              <a:t> </a:t>
            </a:r>
            <a:r>
              <a:rPr lang="fr-CH" baseline="0" dirty="0" err="1" smtClean="0"/>
              <a:t>can</a:t>
            </a:r>
            <a:r>
              <a:rPr lang="fr-CH" baseline="0" dirty="0" smtClean="0"/>
              <a:t> use the = assignement. </a:t>
            </a:r>
          </a:p>
          <a:p>
            <a:r>
              <a:rPr lang="fr-CH" baseline="0" dirty="0" smtClean="0"/>
              <a:t>If </a:t>
            </a:r>
            <a:r>
              <a:rPr lang="fr-CH" baseline="0" dirty="0" err="1" smtClean="0"/>
              <a:t>you</a:t>
            </a:r>
            <a:r>
              <a:rPr lang="fr-CH" baseline="0" dirty="0" smtClean="0"/>
              <a:t> do a </a:t>
            </a:r>
            <a:r>
              <a:rPr lang="fr-CH" baseline="0" dirty="0" err="1" smtClean="0"/>
              <a:t>incremental</a:t>
            </a:r>
            <a:r>
              <a:rPr lang="fr-CH" baseline="0" dirty="0" smtClean="0"/>
              <a:t> assignement, (for </a:t>
            </a:r>
            <a:r>
              <a:rPr lang="fr-CH" baseline="0" dirty="0" err="1" smtClean="0"/>
              <a:t>example</a:t>
            </a:r>
            <a:r>
              <a:rPr lang="fr-CH" baseline="0" dirty="0" smtClean="0"/>
              <a:t> a </a:t>
            </a:r>
            <a:r>
              <a:rPr lang="fr-CH" baseline="0" dirty="0" err="1" smtClean="0"/>
              <a:t>conditional</a:t>
            </a:r>
            <a:r>
              <a:rPr lang="fr-CH" baseline="0" dirty="0" smtClean="0"/>
              <a:t> (</a:t>
            </a:r>
            <a:r>
              <a:rPr lang="fr-CH" baseline="0" dirty="0" err="1" smtClean="0"/>
              <a:t>when</a:t>
            </a:r>
            <a:r>
              <a:rPr lang="fr-CH" baseline="0" dirty="0" smtClean="0"/>
              <a:t>) assignement), </a:t>
            </a:r>
            <a:r>
              <a:rPr lang="fr-CH" baseline="0" dirty="0" err="1" smtClean="0"/>
              <a:t>you</a:t>
            </a:r>
            <a:r>
              <a:rPr lang="fr-CH" baseline="0" dirty="0" smtClean="0"/>
              <a:t> must use the \= assignement </a:t>
            </a:r>
            <a:r>
              <a:rPr lang="fr-CH" baseline="0" dirty="0" err="1" smtClean="0"/>
              <a:t>operator</a:t>
            </a:r>
            <a:r>
              <a:rPr lang="fr-CH" baseline="0" dirty="0" smtClean="0"/>
              <a:t>.</a:t>
            </a:r>
          </a:p>
          <a:p>
            <a:endParaRPr lang="fr-CH" baseline="0" dirty="0" smtClean="0"/>
          </a:p>
          <a:p>
            <a:r>
              <a:rPr lang="fr-CH" baseline="0" dirty="0" smtClean="0"/>
              <a:t>You </a:t>
            </a:r>
            <a:r>
              <a:rPr lang="fr-CH" baseline="0" dirty="0" err="1" smtClean="0"/>
              <a:t>can</a:t>
            </a:r>
            <a:r>
              <a:rPr lang="fr-CH" baseline="0" dirty="0" smtClean="0"/>
              <a:t> </a:t>
            </a:r>
            <a:r>
              <a:rPr lang="fr-CH" baseline="0" dirty="0" err="1" smtClean="0"/>
              <a:t>declare</a:t>
            </a:r>
            <a:r>
              <a:rPr lang="fr-CH" baseline="0" dirty="0" smtClean="0"/>
              <a:t> </a:t>
            </a:r>
            <a:r>
              <a:rPr lang="fr-CH" baseline="0" dirty="0" err="1" smtClean="0"/>
              <a:t>intermediate</a:t>
            </a:r>
            <a:r>
              <a:rPr lang="fr-CH" baseline="0" dirty="0" smtClean="0"/>
              <a:t> value (</a:t>
            </a:r>
            <a:r>
              <a:rPr lang="fr-CH" baseline="0" dirty="0" err="1" smtClean="0"/>
              <a:t>a,b</a:t>
            </a:r>
            <a:r>
              <a:rPr lang="fr-CH" baseline="0" dirty="0" smtClean="0"/>
              <a:t>) in the for. </a:t>
            </a:r>
            <a:r>
              <a:rPr lang="fr-CH" baseline="0" dirty="0" err="1" smtClean="0"/>
              <a:t>It’s</a:t>
            </a:r>
            <a:r>
              <a:rPr lang="fr-CH" baseline="0" dirty="0" smtClean="0"/>
              <a:t> as </a:t>
            </a:r>
            <a:r>
              <a:rPr lang="fr-CH" baseline="0" dirty="0" err="1" smtClean="0"/>
              <a:t>you</a:t>
            </a:r>
            <a:r>
              <a:rPr lang="fr-CH" baseline="0" dirty="0" smtClean="0"/>
              <a:t> </a:t>
            </a:r>
            <a:r>
              <a:rPr lang="fr-CH" baseline="0" dirty="0" err="1" smtClean="0"/>
              <a:t>want</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17</a:t>
            </a:fld>
            <a:endParaRPr lang="fr-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Spinal check if </a:t>
            </a:r>
            <a:r>
              <a:rPr lang="fr-CH" baseline="0" dirty="0" err="1" smtClean="0"/>
              <a:t>there</a:t>
            </a:r>
            <a:r>
              <a:rPr lang="fr-CH" baseline="0" dirty="0" smtClean="0"/>
              <a:t> </a:t>
            </a:r>
            <a:r>
              <a:rPr lang="fr-CH" baseline="0" dirty="0" err="1" smtClean="0"/>
              <a:t>is</a:t>
            </a:r>
            <a:r>
              <a:rPr lang="fr-CH" baseline="0" dirty="0" smtClean="0"/>
              <a:t> </a:t>
            </a:r>
            <a:r>
              <a:rPr lang="fr-CH" baseline="0" dirty="0" err="1" smtClean="0"/>
              <a:t>combinatorial</a:t>
            </a:r>
            <a:r>
              <a:rPr lang="fr-CH" baseline="0" dirty="0" smtClean="0"/>
              <a:t> </a:t>
            </a:r>
            <a:r>
              <a:rPr lang="fr-CH" baseline="0" dirty="0" err="1" smtClean="0"/>
              <a:t>loop</a:t>
            </a:r>
            <a:r>
              <a:rPr lang="fr-CH" baseline="0" dirty="0" smtClean="0"/>
              <a:t> and </a:t>
            </a:r>
            <a:r>
              <a:rPr lang="fr-CH" baseline="0" dirty="0" err="1" smtClean="0"/>
              <a:t>print</a:t>
            </a:r>
            <a:r>
              <a:rPr lang="fr-CH" baseline="0" dirty="0" smtClean="0"/>
              <a:t> a </a:t>
            </a:r>
            <a:r>
              <a:rPr lang="fr-CH" baseline="0" dirty="0" err="1" smtClean="0"/>
              <a:t>error</a:t>
            </a:r>
            <a:r>
              <a:rPr lang="fr-CH" baseline="0" dirty="0" smtClean="0"/>
              <a:t> </a:t>
            </a:r>
            <a:r>
              <a:rPr lang="fr-CH" baseline="0" dirty="0" err="1" smtClean="0"/>
              <a:t>when</a:t>
            </a:r>
            <a:r>
              <a:rPr lang="fr-CH" baseline="0" dirty="0" smtClean="0"/>
              <a:t> one </a:t>
            </a:r>
            <a:r>
              <a:rPr lang="fr-CH" baseline="0" dirty="0" err="1" smtClean="0"/>
              <a:t>is</a:t>
            </a:r>
            <a:r>
              <a:rPr lang="fr-CH" baseline="0" dirty="0" smtClean="0"/>
              <a:t> </a:t>
            </a:r>
            <a:r>
              <a:rPr lang="fr-CH" baseline="0" dirty="0" err="1" smtClean="0"/>
              <a:t>detected</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18</a:t>
            </a:fld>
            <a:endParaRPr lang="fr-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19</a:t>
            </a:fld>
            <a:endParaRPr lang="fr-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a:t>
            </a:fld>
            <a:endParaRPr lang="fr-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20</a:t>
            </a:fld>
            <a:endParaRPr lang="fr-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VHDL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create</a:t>
            </a:r>
            <a:r>
              <a:rPr lang="fr-CH" baseline="0" dirty="0" smtClean="0"/>
              <a:t> a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assign</a:t>
            </a:r>
            <a:r>
              <a:rPr lang="fr-CH" baseline="0" dirty="0" smtClean="0"/>
              <a:t> </a:t>
            </a:r>
            <a:r>
              <a:rPr lang="fr-CH" baseline="0" dirty="0" err="1" smtClean="0"/>
              <a:t>combinatoral</a:t>
            </a:r>
            <a:r>
              <a:rPr lang="fr-CH" baseline="0" dirty="0" smtClean="0"/>
              <a:t> and </a:t>
            </a:r>
            <a:r>
              <a:rPr lang="fr-CH" baseline="0" dirty="0" err="1" smtClean="0"/>
              <a:t>sequancial</a:t>
            </a:r>
            <a:r>
              <a:rPr lang="fr-CH" baseline="0" dirty="0" smtClean="0"/>
              <a:t> </a:t>
            </a:r>
            <a:r>
              <a:rPr lang="fr-CH" baseline="0" dirty="0" err="1" smtClean="0"/>
              <a:t>logic</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21</a:t>
            </a:fld>
            <a:endParaRPr lang="fr-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You </a:t>
            </a:r>
            <a:r>
              <a:rPr lang="fr-CH" baseline="0" dirty="0" err="1" smtClean="0"/>
              <a:t>can</a:t>
            </a:r>
            <a:r>
              <a:rPr lang="fr-CH" baseline="0" dirty="0" smtClean="0"/>
              <a:t> </a:t>
            </a:r>
            <a:r>
              <a:rPr lang="fr-CH" baseline="0" dirty="0" err="1" smtClean="0"/>
              <a:t>extend</a:t>
            </a:r>
            <a:r>
              <a:rPr lang="fr-CH" baseline="0" dirty="0" smtClean="0"/>
              <a:t> a bundle </a:t>
            </a:r>
            <a:r>
              <a:rPr lang="fr-CH" baseline="0" dirty="0" err="1" smtClean="0"/>
              <a:t>definition</a:t>
            </a:r>
            <a:r>
              <a:rPr lang="fr-CH" baseline="0" dirty="0" smtClean="0"/>
              <a:t> </a:t>
            </a:r>
            <a:r>
              <a:rPr lang="fr-CH" baseline="0" dirty="0" err="1" smtClean="0"/>
              <a:t>with</a:t>
            </a:r>
            <a:r>
              <a:rPr lang="fr-CH" baseline="0" dirty="0" smtClean="0"/>
              <a:t> all user </a:t>
            </a:r>
            <a:r>
              <a:rPr lang="fr-CH" baseline="0" dirty="0" err="1" smtClean="0"/>
              <a:t>function</a:t>
            </a:r>
            <a:r>
              <a:rPr lang="fr-CH" baseline="0" dirty="0" smtClean="0"/>
              <a:t>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a:t>
            </a:r>
            <a:r>
              <a:rPr lang="fr-CH" baseline="0" dirty="0" err="1" smtClean="0"/>
              <a:t>where</a:t>
            </a:r>
            <a:r>
              <a:rPr lang="fr-CH" baseline="0" dirty="0" smtClean="0"/>
              <a:t> the plus </a:t>
            </a:r>
            <a:r>
              <a:rPr lang="fr-CH" baseline="0" dirty="0" err="1" smtClean="0"/>
              <a:t>operator</a:t>
            </a:r>
            <a:r>
              <a:rPr lang="fr-CH" baseline="0" dirty="0" smtClean="0"/>
              <a:t> </a:t>
            </a:r>
            <a:r>
              <a:rPr lang="fr-CH" baseline="0" dirty="0" err="1" smtClean="0"/>
              <a:t>is</a:t>
            </a:r>
            <a:r>
              <a:rPr lang="fr-CH" baseline="0" dirty="0" smtClean="0"/>
              <a:t> </a:t>
            </a:r>
            <a:r>
              <a:rPr lang="fr-CH" baseline="0" dirty="0" err="1" smtClean="0"/>
              <a:t>provided</a:t>
            </a:r>
            <a:r>
              <a:rPr lang="fr-CH" baseline="0" dirty="0" smtClean="0"/>
              <a:t> for </a:t>
            </a:r>
            <a:r>
              <a:rPr lang="fr-CH" baseline="0" dirty="0" err="1" smtClean="0"/>
              <a:t>Color</a:t>
            </a:r>
            <a:r>
              <a:rPr lang="fr-CH" baseline="0" dirty="0" smtClean="0"/>
              <a:t> Bundle(</a:t>
            </a:r>
            <a:r>
              <a:rPr lang="fr-CH" baseline="0" dirty="0" err="1" smtClean="0"/>
              <a:t>with</a:t>
            </a:r>
            <a:r>
              <a:rPr lang="fr-CH" baseline="0" dirty="0" smtClean="0"/>
              <a:t> </a:t>
            </a:r>
            <a:r>
              <a:rPr lang="fr-CH" baseline="0" dirty="0" err="1" smtClean="0"/>
              <a:t>overflow</a:t>
            </a:r>
            <a:r>
              <a:rPr lang="fr-CH" baseline="0" dirty="0" smtClean="0"/>
              <a:t> protection).</a:t>
            </a:r>
          </a:p>
          <a:p>
            <a:r>
              <a:rPr lang="fr-CH" baseline="0" dirty="0" smtClean="0"/>
              <a:t>You </a:t>
            </a:r>
            <a:r>
              <a:rPr lang="fr-CH" baseline="0" dirty="0" err="1" smtClean="0"/>
              <a:t>can</a:t>
            </a:r>
            <a:r>
              <a:rPr lang="fr-CH" baseline="0" dirty="0" smtClean="0"/>
              <a:t> </a:t>
            </a:r>
            <a:r>
              <a:rPr lang="fr-CH" baseline="0" dirty="0" err="1" smtClean="0"/>
              <a:t>define</a:t>
            </a:r>
            <a:r>
              <a:rPr lang="fr-CH" baseline="0" dirty="0" smtClean="0"/>
              <a:t> </a:t>
            </a:r>
            <a:r>
              <a:rPr lang="fr-CH" baseline="0" dirty="0" err="1" smtClean="0"/>
              <a:t>inner</a:t>
            </a:r>
            <a:r>
              <a:rPr lang="fr-CH" baseline="0" dirty="0" smtClean="0"/>
              <a:t> </a:t>
            </a:r>
            <a:r>
              <a:rPr lang="fr-CH" baseline="0" dirty="0" err="1" smtClean="0"/>
              <a:t>function</a:t>
            </a:r>
            <a:r>
              <a:rPr lang="fr-CH" baseline="0" dirty="0" smtClean="0"/>
              <a:t> (</a:t>
            </a:r>
            <a:r>
              <a:rPr lang="fr-CH" baseline="0" dirty="0" err="1" smtClean="0"/>
              <a:t>channelAdd</a:t>
            </a:r>
            <a:r>
              <a:rPr lang="fr-CH" baseline="0" dirty="0" smtClean="0"/>
              <a:t>)</a:t>
            </a:r>
          </a:p>
          <a:p>
            <a:r>
              <a:rPr lang="fr-CH" baseline="0" dirty="0" err="1" smtClean="0"/>
              <a:t>AdderAndCarry</a:t>
            </a:r>
            <a:r>
              <a:rPr lang="fr-CH" baseline="0" dirty="0" smtClean="0"/>
              <a:t> return 2 </a:t>
            </a:r>
            <a:r>
              <a:rPr lang="fr-CH" baseline="0" dirty="0" err="1" smtClean="0"/>
              <a:t>things</a:t>
            </a:r>
            <a:r>
              <a:rPr lang="fr-CH" baseline="0" dirty="0" smtClean="0"/>
              <a:t>, the </a:t>
            </a:r>
            <a:r>
              <a:rPr lang="fr-CH" baseline="0" dirty="0" err="1" smtClean="0"/>
              <a:t>sum</a:t>
            </a:r>
            <a:r>
              <a:rPr lang="fr-CH" baseline="0" dirty="0" smtClean="0"/>
              <a:t> of 2 </a:t>
            </a:r>
            <a:r>
              <a:rPr lang="fr-CH" baseline="0" dirty="0" err="1" smtClean="0"/>
              <a:t>Uint</a:t>
            </a:r>
            <a:r>
              <a:rPr lang="fr-CH" baseline="0" dirty="0" smtClean="0"/>
              <a:t> and the carry value. (scala </a:t>
            </a:r>
            <a:r>
              <a:rPr lang="fr-CH" baseline="0" dirty="0" err="1" smtClean="0"/>
              <a:t>allow</a:t>
            </a:r>
            <a:r>
              <a:rPr lang="fr-CH" baseline="0" dirty="0" smtClean="0"/>
              <a:t> return </a:t>
            </a:r>
            <a:r>
              <a:rPr lang="fr-CH" baseline="0" dirty="0" err="1" smtClean="0"/>
              <a:t>mutiple</a:t>
            </a:r>
            <a:r>
              <a:rPr lang="fr-CH" baseline="0" dirty="0" smtClean="0"/>
              <a:t> value in the </a:t>
            </a:r>
            <a:r>
              <a:rPr lang="fr-CH" baseline="0" dirty="0" err="1" smtClean="0"/>
              <a:t>same</a:t>
            </a:r>
            <a:r>
              <a:rPr lang="fr-CH" baseline="0" dirty="0" smtClean="0"/>
              <a:t> type by </a:t>
            </a:r>
            <a:r>
              <a:rPr lang="fr-CH" baseline="0" dirty="0" err="1" smtClean="0"/>
              <a:t>using</a:t>
            </a:r>
            <a:r>
              <a:rPr lang="fr-CH" baseline="0" dirty="0" smtClean="0"/>
              <a:t> </a:t>
            </a:r>
            <a:r>
              <a:rPr lang="fr-CH" baseline="0" dirty="0" err="1" smtClean="0"/>
              <a:t>Tuple</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22</a:t>
            </a:fld>
            <a:endParaRPr lang="fr-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Here</a:t>
            </a:r>
            <a:r>
              <a:rPr lang="fr-CH" baseline="0" dirty="0" smtClean="0"/>
              <a:t> </a:t>
            </a:r>
            <a:r>
              <a:rPr lang="fr-CH" baseline="0" dirty="0" err="1" smtClean="0"/>
              <a:t>is</a:t>
            </a:r>
            <a:r>
              <a:rPr lang="fr-CH" baseline="0" dirty="0" smtClean="0"/>
              <a:t> a </a:t>
            </a:r>
            <a:r>
              <a:rPr lang="fr-CH" baseline="0" dirty="0" err="1" smtClean="0"/>
              <a:t>example</a:t>
            </a:r>
            <a:r>
              <a:rPr lang="fr-CH" baseline="0" dirty="0" smtClean="0"/>
              <a:t> of a block </a:t>
            </a:r>
            <a:r>
              <a:rPr lang="fr-CH" baseline="0" dirty="0" err="1" smtClean="0"/>
              <a:t>with</a:t>
            </a:r>
            <a:r>
              <a:rPr lang="fr-CH" baseline="0" dirty="0" smtClean="0"/>
              <a:t> N </a:t>
            </a:r>
            <a:r>
              <a:rPr lang="fr-CH" baseline="0" dirty="0" err="1" smtClean="0"/>
              <a:t>Color</a:t>
            </a:r>
            <a:r>
              <a:rPr lang="fr-CH" baseline="0" dirty="0" smtClean="0"/>
              <a:t> input, and a </a:t>
            </a:r>
            <a:r>
              <a:rPr lang="fr-CH" baseline="0" dirty="0" err="1" smtClean="0"/>
              <a:t>result</a:t>
            </a:r>
            <a:r>
              <a:rPr lang="fr-CH" baseline="0" dirty="0" smtClean="0"/>
              <a:t> output </a:t>
            </a:r>
            <a:r>
              <a:rPr lang="fr-CH" baseline="0" dirty="0" err="1" smtClean="0"/>
              <a:t>that</a:t>
            </a:r>
            <a:r>
              <a:rPr lang="fr-CH" baseline="0" dirty="0" smtClean="0"/>
              <a:t> </a:t>
            </a:r>
            <a:r>
              <a:rPr lang="fr-CH" baseline="0" dirty="0" err="1" smtClean="0"/>
              <a:t>is</a:t>
            </a:r>
            <a:r>
              <a:rPr lang="fr-CH" baseline="0" dirty="0" smtClean="0"/>
              <a:t> the </a:t>
            </a:r>
            <a:r>
              <a:rPr lang="fr-CH" baseline="0" dirty="0" err="1" smtClean="0"/>
              <a:t>sum</a:t>
            </a:r>
            <a:r>
              <a:rPr lang="fr-CH" baseline="0" dirty="0" smtClean="0"/>
              <a:t> of all </a:t>
            </a:r>
            <a:r>
              <a:rPr lang="fr-CH" baseline="0" dirty="0" err="1" smtClean="0"/>
              <a:t>colors</a:t>
            </a:r>
            <a:r>
              <a:rPr lang="fr-CH" baseline="0" dirty="0" smtClean="0"/>
              <a:t> by </a:t>
            </a:r>
            <a:r>
              <a:rPr lang="fr-CH" baseline="0" dirty="0" err="1" smtClean="0"/>
              <a:t>using</a:t>
            </a:r>
            <a:r>
              <a:rPr lang="fr-CH" baseline="0" dirty="0" smtClean="0"/>
              <a:t> the </a:t>
            </a:r>
            <a:r>
              <a:rPr lang="fr-CH" baseline="0" dirty="0" err="1" smtClean="0"/>
              <a:t>precedent</a:t>
            </a:r>
            <a:r>
              <a:rPr lang="fr-CH" baseline="0" dirty="0" smtClean="0"/>
              <a:t> </a:t>
            </a:r>
            <a:r>
              <a:rPr lang="fr-CH" baseline="0" dirty="0" err="1" smtClean="0"/>
              <a:t>slide</a:t>
            </a:r>
            <a:r>
              <a:rPr lang="fr-CH" baseline="0" dirty="0" smtClean="0"/>
              <a:t> plus </a:t>
            </a:r>
            <a:r>
              <a:rPr lang="fr-CH" baseline="0" dirty="0" err="1" smtClean="0"/>
              <a:t>operator</a:t>
            </a:r>
            <a:r>
              <a:rPr lang="fr-CH" baseline="0" dirty="0" smtClean="0"/>
              <a:t>.</a:t>
            </a:r>
          </a:p>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23</a:t>
            </a:fld>
            <a:endParaRPr lang="fr-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24</a:t>
            </a:fld>
            <a:endParaRPr lang="fr-C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25</a:t>
            </a:fld>
            <a:endParaRPr lang="fr-C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Some</a:t>
            </a:r>
            <a:r>
              <a:rPr lang="fr-CH" baseline="0" dirty="0" smtClean="0"/>
              <a:t> basics abstraction are </a:t>
            </a:r>
            <a:r>
              <a:rPr lang="fr-CH" baseline="0" dirty="0" err="1" smtClean="0"/>
              <a:t>defined</a:t>
            </a:r>
            <a:r>
              <a:rPr lang="fr-CH" baseline="0" dirty="0" smtClean="0"/>
              <a:t> in the Spinal Lib.</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26</a:t>
            </a:fld>
            <a:endParaRPr lang="fr-C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27</a:t>
            </a:fld>
            <a:endParaRPr lang="fr-C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28</a:t>
            </a:fld>
            <a:endParaRPr lang="fr-C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smtClean="0"/>
              <a:t>In system </a:t>
            </a:r>
            <a:r>
              <a:rPr lang="fr-CH" baseline="0" dirty="0" err="1" smtClean="0"/>
              <a:t>verilog</a:t>
            </a:r>
            <a:r>
              <a:rPr lang="fr-CH" baseline="0" dirty="0" smtClean="0"/>
              <a:t>, </a:t>
            </a:r>
            <a:r>
              <a:rPr lang="fr-CH" baseline="0" dirty="0" err="1" smtClean="0"/>
              <a:t>even</a:t>
            </a:r>
            <a:r>
              <a:rPr lang="fr-CH" baseline="0" dirty="0" smtClean="0"/>
              <a:t> if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define</a:t>
            </a:r>
            <a:r>
              <a:rPr lang="fr-CH" baseline="0" dirty="0" smtClean="0"/>
              <a:t> interface, </a:t>
            </a:r>
            <a:r>
              <a:rPr lang="fr-CH" baseline="0" dirty="0" err="1" smtClean="0"/>
              <a:t>you</a:t>
            </a:r>
            <a:r>
              <a:rPr lang="fr-CH" baseline="0" dirty="0" smtClean="0"/>
              <a:t> </a:t>
            </a:r>
            <a:r>
              <a:rPr lang="fr-CH" baseline="0" dirty="0" err="1" smtClean="0"/>
              <a:t>can’t</a:t>
            </a:r>
            <a:r>
              <a:rPr lang="fr-CH" baseline="0" dirty="0" smtClean="0"/>
              <a:t> </a:t>
            </a:r>
            <a:r>
              <a:rPr lang="fr-CH" baseline="0" dirty="0" err="1" smtClean="0"/>
              <a:t>define</a:t>
            </a:r>
            <a:r>
              <a:rPr lang="fr-CH" baseline="0" dirty="0" smtClean="0"/>
              <a:t> </a:t>
            </a:r>
            <a:r>
              <a:rPr lang="fr-CH" baseline="0" dirty="0" err="1" smtClean="0"/>
              <a:t>function</a:t>
            </a:r>
            <a:r>
              <a:rPr lang="fr-CH" baseline="0" dirty="0" smtClean="0"/>
              <a:t>/</a:t>
            </a:r>
            <a:r>
              <a:rPr lang="fr-CH" baseline="0" dirty="0" err="1" smtClean="0"/>
              <a:t>task</a:t>
            </a:r>
            <a:r>
              <a:rPr lang="fr-CH" baseline="0" dirty="0" smtClean="0"/>
              <a:t> </a:t>
            </a:r>
            <a:r>
              <a:rPr lang="fr-CH" baseline="0" dirty="0" err="1" smtClean="0"/>
              <a:t>inside</a:t>
            </a:r>
            <a:r>
              <a:rPr lang="fr-CH" baseline="0" dirty="0" smtClean="0"/>
              <a:t> </a:t>
            </a:r>
            <a:r>
              <a:rPr lang="fr-CH" baseline="0" dirty="0" err="1" smtClean="0"/>
              <a:t>it</a:t>
            </a:r>
            <a:r>
              <a:rPr lang="fr-CH" baseline="0" dirty="0" smtClean="0"/>
              <a:t> </a:t>
            </a:r>
            <a:r>
              <a:rPr lang="fr-CH" baseline="0" dirty="0" err="1" smtClean="0"/>
              <a:t>that</a:t>
            </a:r>
            <a:r>
              <a:rPr lang="fr-CH" baseline="0" dirty="0" smtClean="0"/>
              <a:t> </a:t>
            </a:r>
            <a:r>
              <a:rPr lang="fr-CH" baseline="0" dirty="0" err="1" smtClean="0"/>
              <a:t>will</a:t>
            </a:r>
            <a:r>
              <a:rPr lang="fr-CH" baseline="0" dirty="0" smtClean="0"/>
              <a:t> </a:t>
            </a:r>
            <a:r>
              <a:rPr lang="fr-CH" baseline="0" dirty="0" err="1" smtClean="0"/>
              <a:t>generate</a:t>
            </a:r>
            <a:r>
              <a:rPr lang="fr-CH" baseline="0" dirty="0" smtClean="0"/>
              <a:t> flops and </a:t>
            </a:r>
            <a:r>
              <a:rPr lang="fr-CH" baseline="0" dirty="0" err="1" smtClean="0"/>
              <a:t>logic</a:t>
            </a:r>
            <a:r>
              <a:rPr lang="fr-CH" baseline="0" dirty="0" smtClean="0"/>
              <a:t>.</a:t>
            </a:r>
          </a:p>
          <a:p>
            <a:r>
              <a:rPr lang="fr-CH" baseline="0" dirty="0" smtClean="0"/>
              <a:t>This </a:t>
            </a:r>
            <a:r>
              <a:rPr lang="fr-CH" baseline="0" dirty="0" err="1" smtClean="0"/>
              <a:t>is</a:t>
            </a:r>
            <a:r>
              <a:rPr lang="fr-CH" baseline="0" dirty="0" smtClean="0"/>
              <a:t> a </a:t>
            </a:r>
            <a:r>
              <a:rPr lang="fr-CH" baseline="0" dirty="0" err="1" smtClean="0"/>
              <a:t>breaking</a:t>
            </a:r>
            <a:r>
              <a:rPr lang="fr-CH" baseline="0" dirty="0" smtClean="0"/>
              <a:t> point </a:t>
            </a:r>
            <a:r>
              <a:rPr lang="fr-CH" baseline="0" dirty="0" err="1" smtClean="0"/>
              <a:t>with</a:t>
            </a:r>
            <a:r>
              <a:rPr lang="fr-CH" baseline="0" dirty="0" smtClean="0"/>
              <a:t> </a:t>
            </a:r>
            <a:r>
              <a:rPr lang="fr-CH" baseline="0" dirty="0" err="1" smtClean="0"/>
              <a:t>systemverilog</a:t>
            </a:r>
            <a:r>
              <a:rPr lang="fr-CH" baseline="0" dirty="0" smtClean="0"/>
              <a:t>, </a:t>
            </a:r>
            <a:r>
              <a:rPr lang="fr-CH" baseline="0" dirty="0" err="1" smtClean="0"/>
              <a:t>some</a:t>
            </a:r>
            <a:r>
              <a:rPr lang="fr-CH" baseline="0" dirty="0" smtClean="0"/>
              <a:t> application of </a:t>
            </a:r>
            <a:r>
              <a:rPr lang="fr-CH" baseline="0" dirty="0" err="1" smtClean="0"/>
              <a:t>that</a:t>
            </a:r>
            <a:r>
              <a:rPr lang="fr-CH" baseline="0" dirty="0" smtClean="0"/>
              <a:t> </a:t>
            </a:r>
            <a:r>
              <a:rPr lang="fr-CH" baseline="0" dirty="0" err="1" smtClean="0"/>
              <a:t>will</a:t>
            </a:r>
            <a:r>
              <a:rPr lang="fr-CH" baseline="0" dirty="0" smtClean="0"/>
              <a:t> come in </a:t>
            </a:r>
            <a:r>
              <a:rPr lang="fr-CH" baseline="0" dirty="0" err="1" smtClean="0"/>
              <a:t>next</a:t>
            </a:r>
            <a:r>
              <a:rPr lang="fr-CH" baseline="0" dirty="0" smtClean="0"/>
              <a:t> </a:t>
            </a:r>
            <a:r>
              <a:rPr lang="fr-CH" baseline="0" dirty="0" err="1" smtClean="0"/>
              <a:t>slides</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29</a:t>
            </a:fld>
            <a:endParaRPr lang="fr-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a:t>
            </a:fld>
            <a:endParaRPr lang="fr-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30</a:t>
            </a:fld>
            <a:endParaRPr lang="fr-C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Because</a:t>
            </a:r>
            <a:r>
              <a:rPr lang="fr-CH" baseline="0" dirty="0" smtClean="0"/>
              <a:t> spinal </a:t>
            </a:r>
            <a:r>
              <a:rPr lang="fr-CH" baseline="0" dirty="0" err="1" smtClean="0"/>
              <a:t>build</a:t>
            </a:r>
            <a:r>
              <a:rPr lang="fr-CH" baseline="0" dirty="0" smtClean="0"/>
              <a:t> a </a:t>
            </a:r>
            <a:r>
              <a:rPr lang="fr-CH" baseline="0" dirty="0" err="1" smtClean="0"/>
              <a:t>netlist</a:t>
            </a:r>
            <a:r>
              <a:rPr lang="fr-CH" baseline="0" dirty="0" smtClean="0"/>
              <a:t> in the memory, </a:t>
            </a:r>
            <a:r>
              <a:rPr lang="fr-CH" baseline="0" dirty="0" err="1" smtClean="0"/>
              <a:t>you</a:t>
            </a:r>
            <a:r>
              <a:rPr lang="fr-CH" baseline="0" dirty="0" smtClean="0"/>
              <a:t> </a:t>
            </a:r>
            <a:r>
              <a:rPr lang="fr-CH" baseline="0" dirty="0" err="1" smtClean="0"/>
              <a:t>can</a:t>
            </a:r>
            <a:r>
              <a:rPr lang="fr-CH" baseline="0" dirty="0" smtClean="0"/>
              <a:t> use </a:t>
            </a:r>
            <a:r>
              <a:rPr lang="fr-CH" baseline="0" dirty="0" err="1" smtClean="0"/>
              <a:t>it</a:t>
            </a:r>
            <a:r>
              <a:rPr lang="fr-CH" baseline="0" dirty="0" smtClean="0"/>
              <a:t> to </a:t>
            </a:r>
            <a:r>
              <a:rPr lang="fr-CH" baseline="0" dirty="0" err="1" smtClean="0"/>
              <a:t>extract</a:t>
            </a:r>
            <a:r>
              <a:rPr lang="fr-CH" baseline="0" dirty="0" smtClean="0"/>
              <a:t> </a:t>
            </a:r>
            <a:r>
              <a:rPr lang="fr-CH" baseline="0" dirty="0" err="1" smtClean="0"/>
              <a:t>some</a:t>
            </a:r>
            <a:r>
              <a:rPr lang="fr-CH" baseline="0" dirty="0" smtClean="0"/>
              <a:t> information, for </a:t>
            </a:r>
            <a:r>
              <a:rPr lang="fr-CH" baseline="0" dirty="0" err="1" smtClean="0"/>
              <a:t>example</a:t>
            </a:r>
            <a:r>
              <a:rPr lang="fr-CH" baseline="0" dirty="0" smtClean="0"/>
              <a:t> </a:t>
            </a:r>
            <a:r>
              <a:rPr lang="fr-CH" baseline="0" dirty="0" err="1" smtClean="0"/>
              <a:t>latency</a:t>
            </a:r>
            <a:r>
              <a:rPr lang="fr-CH" baseline="0" dirty="0" smtClean="0"/>
              <a:t> (in cycle) </a:t>
            </a:r>
            <a:r>
              <a:rPr lang="fr-CH" baseline="0" dirty="0" err="1" smtClean="0"/>
              <a:t>between</a:t>
            </a:r>
            <a:r>
              <a:rPr lang="fr-CH" baseline="0" dirty="0" smtClean="0"/>
              <a:t> </a:t>
            </a:r>
            <a:r>
              <a:rPr lang="fr-CH" baseline="0" dirty="0" err="1" smtClean="0"/>
              <a:t>some</a:t>
            </a:r>
            <a:r>
              <a:rPr lang="fr-CH" baseline="0" dirty="0" smtClean="0"/>
              <a:t> points of </a:t>
            </a:r>
            <a:r>
              <a:rPr lang="fr-CH" baseline="0" dirty="0" err="1" smtClean="0"/>
              <a:t>you</a:t>
            </a:r>
            <a:r>
              <a:rPr lang="fr-CH" baseline="0" dirty="0" smtClean="0"/>
              <a:t> design.</a:t>
            </a:r>
          </a:p>
          <a:p>
            <a:r>
              <a:rPr lang="fr-CH" baseline="0" dirty="0" smtClean="0"/>
              <a:t>To do </a:t>
            </a:r>
            <a:r>
              <a:rPr lang="fr-CH" baseline="0" dirty="0" err="1" smtClean="0"/>
              <a:t>that</a:t>
            </a:r>
            <a:r>
              <a:rPr lang="fr-CH" baseline="0" dirty="0" smtClean="0"/>
              <a:t>, call </a:t>
            </a:r>
            <a:r>
              <a:rPr lang="fr-CH" baseline="0" dirty="0" err="1" smtClean="0"/>
              <a:t>LatencyAnalysis</a:t>
            </a:r>
            <a:r>
              <a:rPr lang="fr-CH" baseline="0" dirty="0" smtClean="0"/>
              <a:t> and </a:t>
            </a:r>
            <a:r>
              <a:rPr lang="fr-CH" baseline="0" dirty="0" err="1" smtClean="0"/>
              <a:t>give</a:t>
            </a:r>
            <a:r>
              <a:rPr lang="fr-CH" baseline="0" dirty="0" smtClean="0"/>
              <a:t> to </a:t>
            </a:r>
            <a:r>
              <a:rPr lang="fr-CH" baseline="0" dirty="0" err="1" smtClean="0"/>
              <a:t>it</a:t>
            </a:r>
            <a:r>
              <a:rPr lang="fr-CH" baseline="0" dirty="0" smtClean="0"/>
              <a:t> as argument </a:t>
            </a:r>
            <a:r>
              <a:rPr lang="fr-CH" baseline="0" dirty="0" err="1" smtClean="0"/>
              <a:t>some</a:t>
            </a:r>
            <a:r>
              <a:rPr lang="fr-CH" baseline="0" dirty="0" smtClean="0"/>
              <a:t> the </a:t>
            </a:r>
            <a:r>
              <a:rPr lang="fr-CH" baseline="0" dirty="0" err="1" smtClean="0"/>
              <a:t>start</a:t>
            </a:r>
            <a:r>
              <a:rPr lang="fr-CH" baseline="0" dirty="0" smtClean="0"/>
              <a:t> point, </a:t>
            </a:r>
            <a:r>
              <a:rPr lang="fr-CH" baseline="0" dirty="0" err="1" smtClean="0"/>
              <a:t>some</a:t>
            </a:r>
            <a:r>
              <a:rPr lang="fr-CH" baseline="0" dirty="0" smtClean="0"/>
              <a:t> check point and the end point of </a:t>
            </a:r>
            <a:r>
              <a:rPr lang="fr-CH" baseline="0" dirty="0" err="1" smtClean="0"/>
              <a:t>you</a:t>
            </a:r>
            <a:r>
              <a:rPr lang="fr-CH" baseline="0" dirty="0" smtClean="0"/>
              <a:t> </a:t>
            </a:r>
            <a:r>
              <a:rPr lang="fr-CH" baseline="0" dirty="0" err="1" smtClean="0"/>
              <a:t>path</a:t>
            </a:r>
            <a:r>
              <a:rPr lang="fr-CH" baseline="0" dirty="0" smtClean="0"/>
              <a:t>. It look for the </a:t>
            </a:r>
            <a:r>
              <a:rPr lang="fr-CH" baseline="0" dirty="0" err="1" smtClean="0"/>
              <a:t>shortest</a:t>
            </a:r>
            <a:r>
              <a:rPr lang="fr-CH" baseline="0" dirty="0" smtClean="0"/>
              <a:t> </a:t>
            </a:r>
            <a:r>
              <a:rPr lang="fr-CH" baseline="0" dirty="0" err="1" smtClean="0"/>
              <a:t>path</a:t>
            </a:r>
            <a:r>
              <a:rPr lang="fr-CH" baseline="0" dirty="0" smtClean="0"/>
              <a:t> and return how </a:t>
            </a:r>
            <a:r>
              <a:rPr lang="fr-CH" baseline="0" dirty="0" err="1" smtClean="0"/>
              <a:t>many</a:t>
            </a:r>
            <a:r>
              <a:rPr lang="fr-CH" baseline="0" dirty="0" smtClean="0"/>
              <a:t> cycle </a:t>
            </a:r>
            <a:r>
              <a:rPr lang="fr-CH" baseline="0" dirty="0" err="1" smtClean="0"/>
              <a:t>there</a:t>
            </a:r>
            <a:r>
              <a:rPr lang="fr-CH" baseline="0" dirty="0" smtClean="0"/>
              <a:t> </a:t>
            </a:r>
            <a:r>
              <a:rPr lang="fr-CH" baseline="0" dirty="0" err="1" smtClean="0"/>
              <a:t>is</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31</a:t>
            </a:fld>
            <a:endParaRPr lang="fr-C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32</a:t>
            </a:fld>
            <a:endParaRPr lang="fr-C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33</a:t>
            </a:fld>
            <a:endParaRPr lang="fr-C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34</a:t>
            </a:fld>
            <a:endParaRPr lang="fr-C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35</a:t>
            </a:fld>
            <a:endParaRPr lang="fr-C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36</a:t>
            </a:fld>
            <a:endParaRPr lang="fr-C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37</a:t>
            </a:fld>
            <a:endParaRPr lang="fr-C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38</a:t>
            </a:fld>
            <a:endParaRPr lang="fr-C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39</a:t>
            </a:fld>
            <a:endParaRPr lang="fr-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a:t>
            </a:fld>
            <a:endParaRPr lang="fr-C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40</a:t>
            </a:fld>
            <a:endParaRPr lang="fr-CH"/>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41</a:t>
            </a:fld>
            <a:endParaRPr lang="fr-CH"/>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42</a:t>
            </a:fld>
            <a:endParaRPr lang="fr-CH"/>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43</a:t>
            </a:fld>
            <a:endParaRPr lang="fr-CH"/>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44</a:t>
            </a:fld>
            <a:endParaRPr lang="fr-CH"/>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45</a:t>
            </a:fld>
            <a:endParaRPr lang="fr-CH"/>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46</a:t>
            </a:fld>
            <a:endParaRPr lang="fr-CH"/>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47</a:t>
            </a:fld>
            <a:endParaRPr lang="fr-CH"/>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48</a:t>
            </a:fld>
            <a:endParaRPr lang="fr-CH"/>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49</a:t>
            </a:fld>
            <a:endParaRPr lang="fr-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a:t>
            </a:fld>
            <a:endParaRPr lang="fr-CH"/>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50</a:t>
            </a:fld>
            <a:endParaRPr lang="fr-CH"/>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51</a:t>
            </a:fld>
            <a:endParaRPr lang="fr-CH"/>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kumimoji="0" lang="en-US" b="0" i="0" u="none" strike="noStrike" cap="none" normalizeH="0" baseline="0" dirty="0" smtClean="0">
              <a:ln>
                <a:noFill/>
              </a:ln>
              <a:solidFill>
                <a:srgbClr val="000000"/>
              </a:solidFill>
              <a:effectLst/>
              <a:latin typeface="Source Code Pro"/>
              <a:cs typeface="Arial" pitchFamily="34" charset="0"/>
            </a:endParaRP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52</a:t>
            </a:fld>
            <a:endParaRPr lang="fr-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6</a:t>
            </a:fld>
            <a:endParaRPr lang="fr-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It’s</a:t>
            </a:r>
            <a:r>
              <a:rPr lang="fr-CH" baseline="0" dirty="0" smtClean="0"/>
              <a:t> scala, but </a:t>
            </a:r>
            <a:r>
              <a:rPr lang="fr-CH" baseline="0" dirty="0" err="1" smtClean="0"/>
              <a:t>with</a:t>
            </a:r>
            <a:r>
              <a:rPr lang="fr-CH" baseline="0" dirty="0" smtClean="0"/>
              <a:t> </a:t>
            </a:r>
            <a:r>
              <a:rPr lang="fr-CH" baseline="0" dirty="0" err="1" smtClean="0"/>
              <a:t>some</a:t>
            </a:r>
            <a:r>
              <a:rPr lang="fr-CH" baseline="0" dirty="0" smtClean="0"/>
              <a:t> </a:t>
            </a:r>
            <a:r>
              <a:rPr lang="fr-CH" baseline="0" dirty="0" err="1" smtClean="0"/>
              <a:t>pretty</a:t>
            </a:r>
            <a:r>
              <a:rPr lang="fr-CH" baseline="0" dirty="0" smtClean="0"/>
              <a:t> </a:t>
            </a:r>
            <a:r>
              <a:rPr lang="fr-CH" baseline="0" dirty="0" err="1" smtClean="0"/>
              <a:t>things</a:t>
            </a:r>
            <a:r>
              <a:rPr lang="fr-CH" baseline="0" dirty="0" smtClean="0"/>
              <a:t> (in </a:t>
            </a:r>
            <a:r>
              <a:rPr lang="fr-CH" baseline="0" dirty="0" err="1" smtClean="0"/>
              <a:t>Bool</a:t>
            </a:r>
            <a:r>
              <a:rPr lang="fr-CH" baseline="0" dirty="0" smtClean="0"/>
              <a:t> in </a:t>
            </a:r>
            <a:r>
              <a:rPr lang="fr-CH" baseline="0" dirty="0" err="1" smtClean="0"/>
              <a:t>this</a:t>
            </a:r>
            <a:r>
              <a:rPr lang="fr-CH" baseline="0" dirty="0" smtClean="0"/>
              <a:t> case)</a:t>
            </a:r>
          </a:p>
          <a:p>
            <a:r>
              <a:rPr lang="fr-CH" baseline="0" dirty="0" smtClean="0"/>
              <a:t>New Bundle </a:t>
            </a:r>
            <a:r>
              <a:rPr lang="fr-CH" baseline="0" dirty="0" err="1" smtClean="0"/>
              <a:t>is</a:t>
            </a:r>
            <a:r>
              <a:rPr lang="fr-CH" baseline="0" dirty="0" smtClean="0"/>
              <a:t> the </a:t>
            </a:r>
            <a:r>
              <a:rPr lang="fr-CH" baseline="0" dirty="0" err="1" smtClean="0"/>
              <a:t>definition</a:t>
            </a:r>
            <a:r>
              <a:rPr lang="fr-CH" baseline="0" dirty="0" smtClean="0"/>
              <a:t> of a new </a:t>
            </a:r>
            <a:r>
              <a:rPr lang="fr-CH" baseline="0" dirty="0" err="1" smtClean="0"/>
              <a:t>datatype</a:t>
            </a:r>
            <a:r>
              <a:rPr lang="fr-CH" baseline="0" dirty="0" smtClean="0"/>
              <a:t>, a </a:t>
            </a:r>
            <a:r>
              <a:rPr lang="fr-CH" baseline="0" dirty="0" err="1" smtClean="0"/>
              <a:t>little</a:t>
            </a:r>
            <a:r>
              <a:rPr lang="fr-CH" baseline="0" dirty="0" smtClean="0"/>
              <a:t> bit </a:t>
            </a:r>
            <a:r>
              <a:rPr lang="fr-CH" baseline="0" dirty="0" err="1" smtClean="0"/>
              <a:t>like</a:t>
            </a:r>
            <a:r>
              <a:rPr lang="fr-CH" baseline="0" dirty="0" smtClean="0"/>
              <a:t> records in VHDL or </a:t>
            </a:r>
            <a:r>
              <a:rPr lang="fr-CH" baseline="0" dirty="0" err="1" smtClean="0"/>
              <a:t>struct</a:t>
            </a:r>
            <a:r>
              <a:rPr lang="fr-CH" baseline="0" dirty="0" smtClean="0"/>
              <a:t> in </a:t>
            </a:r>
            <a:r>
              <a:rPr lang="fr-CH" baseline="0" dirty="0" err="1" smtClean="0"/>
              <a:t>Verilog</a:t>
            </a:r>
            <a:r>
              <a:rPr lang="fr-CH" baseline="0" dirty="0" smtClean="0"/>
              <a:t>, but </a:t>
            </a:r>
            <a:r>
              <a:rPr lang="fr-CH" baseline="0" dirty="0" err="1" smtClean="0"/>
              <a:t>with</a:t>
            </a:r>
            <a:r>
              <a:rPr lang="fr-CH" baseline="0" dirty="0" smtClean="0"/>
              <a:t> </a:t>
            </a:r>
            <a:r>
              <a:rPr lang="fr-CH" baseline="0" dirty="0" err="1" smtClean="0"/>
              <a:t>individual</a:t>
            </a:r>
            <a:r>
              <a:rPr lang="fr-CH" baseline="0" dirty="0" smtClean="0"/>
              <a:t> </a:t>
            </a:r>
            <a:r>
              <a:rPr lang="fr-CH" baseline="0" dirty="0" err="1" smtClean="0"/>
              <a:t>element</a:t>
            </a:r>
            <a:r>
              <a:rPr lang="fr-CH" baseline="0" dirty="0" smtClean="0"/>
              <a:t> direction </a:t>
            </a:r>
            <a:r>
              <a:rPr lang="fr-CH" baseline="0" dirty="0" err="1" smtClean="0"/>
              <a:t>specification</a:t>
            </a:r>
            <a:endParaRPr lang="fr-CH" baseline="0" dirty="0" smtClean="0"/>
          </a:p>
          <a:p>
            <a:r>
              <a:rPr lang="fr-CH" baseline="0" dirty="0" smtClean="0"/>
              <a:t>This code </a:t>
            </a:r>
            <a:r>
              <a:rPr lang="fr-CH" baseline="0" dirty="0" err="1" smtClean="0"/>
              <a:t>wire</a:t>
            </a:r>
            <a:r>
              <a:rPr lang="fr-CH" baseline="0" dirty="0" smtClean="0"/>
              <a:t> </a:t>
            </a:r>
            <a:r>
              <a:rPr lang="fr-CH" baseline="0" dirty="0" err="1" smtClean="0"/>
              <a:t>io.a</a:t>
            </a:r>
            <a:r>
              <a:rPr lang="fr-CH" baseline="0" dirty="0" smtClean="0"/>
              <a:t> to </a:t>
            </a:r>
            <a:r>
              <a:rPr lang="fr-CH" baseline="0" dirty="0" err="1" smtClean="0"/>
              <a:t>io.output</a:t>
            </a:r>
            <a:endParaRPr lang="fr-CH" baseline="0" dirty="0" smtClean="0"/>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7</a:t>
            </a:fld>
            <a:endParaRPr lang="fr-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Like</a:t>
            </a:r>
            <a:r>
              <a:rPr lang="fr-CH" baseline="0" dirty="0" smtClean="0"/>
              <a:t> in VHDL </a:t>
            </a:r>
            <a:r>
              <a:rPr lang="fr-CH" baseline="0" dirty="0" err="1" smtClean="0"/>
              <a:t>you</a:t>
            </a:r>
            <a:r>
              <a:rPr lang="fr-CH" baseline="0" dirty="0" smtClean="0"/>
              <a:t> </a:t>
            </a:r>
            <a:r>
              <a:rPr lang="fr-CH" baseline="0" dirty="0" err="1" smtClean="0"/>
              <a:t>can</a:t>
            </a:r>
            <a:r>
              <a:rPr lang="fr-CH" baseline="0" dirty="0" smtClean="0"/>
              <a:t> do </a:t>
            </a:r>
            <a:r>
              <a:rPr lang="fr-CH" baseline="0" dirty="0" err="1" smtClean="0"/>
              <a:t>combinatorial</a:t>
            </a:r>
            <a:r>
              <a:rPr lang="fr-CH" baseline="0" dirty="0" smtClean="0"/>
              <a:t> </a:t>
            </a:r>
            <a:r>
              <a:rPr lang="fr-CH" baseline="0" dirty="0" err="1" smtClean="0"/>
              <a:t>things</a:t>
            </a:r>
            <a:r>
              <a:rPr lang="fr-CH" baseline="0" dirty="0" smtClean="0"/>
              <a:t>.</a:t>
            </a:r>
          </a:p>
          <a:p>
            <a:r>
              <a:rPr lang="fr-CH" baseline="0" dirty="0" err="1" smtClean="0"/>
              <a:t>Anyway</a:t>
            </a:r>
            <a:r>
              <a:rPr lang="fr-CH" baseline="0" dirty="0" smtClean="0"/>
              <a:t> </a:t>
            </a:r>
            <a:r>
              <a:rPr lang="fr-CH" baseline="0" dirty="0" err="1" smtClean="0"/>
              <a:t>you</a:t>
            </a:r>
            <a:r>
              <a:rPr lang="fr-CH" baseline="0" dirty="0" smtClean="0"/>
              <a:t> </a:t>
            </a:r>
            <a:r>
              <a:rPr lang="fr-CH" baseline="0" dirty="0" err="1" smtClean="0"/>
              <a:t>can</a:t>
            </a:r>
            <a:r>
              <a:rPr lang="fr-CH" baseline="0" dirty="0" smtClean="0"/>
              <a:t> </a:t>
            </a:r>
            <a:r>
              <a:rPr lang="fr-CH" baseline="0" dirty="0" err="1" smtClean="0"/>
              <a:t>read</a:t>
            </a:r>
            <a:r>
              <a:rPr lang="fr-CH" baseline="0" dirty="0" smtClean="0"/>
              <a:t> the value </a:t>
            </a:r>
            <a:r>
              <a:rPr lang="fr-CH" baseline="0" dirty="0" err="1" smtClean="0"/>
              <a:t>each</a:t>
            </a:r>
            <a:r>
              <a:rPr lang="fr-CH" baseline="0" dirty="0" smtClean="0"/>
              <a:t> out signal, </a:t>
            </a:r>
            <a:r>
              <a:rPr lang="fr-CH" baseline="0" dirty="0" err="1" smtClean="0"/>
              <a:t>like</a:t>
            </a:r>
            <a:r>
              <a:rPr lang="fr-CH" baseline="0" dirty="0" smtClean="0"/>
              <a:t> a VHDL buffer.</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8</a:t>
            </a:fld>
            <a:endParaRPr lang="fr-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CH" baseline="0" dirty="0" err="1" smtClean="0"/>
              <a:t>Declare</a:t>
            </a:r>
            <a:r>
              <a:rPr lang="fr-CH" baseline="0" dirty="0" smtClean="0"/>
              <a:t> </a:t>
            </a:r>
            <a:r>
              <a:rPr lang="fr-CH" baseline="0" dirty="0" err="1" smtClean="0"/>
              <a:t>what</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t>
            </a:r>
            <a:r>
              <a:rPr lang="fr-CH" baseline="0" dirty="0" err="1" smtClean="0"/>
              <a:t>where</a:t>
            </a:r>
            <a:r>
              <a:rPr lang="fr-CH" baseline="0" dirty="0" smtClean="0"/>
              <a:t> </a:t>
            </a:r>
            <a:r>
              <a:rPr lang="fr-CH" baseline="0" dirty="0" err="1" smtClean="0"/>
              <a:t>you</a:t>
            </a:r>
            <a:r>
              <a:rPr lang="fr-CH" baseline="0" dirty="0" smtClean="0"/>
              <a:t> </a:t>
            </a:r>
            <a:r>
              <a:rPr lang="fr-CH" baseline="0" dirty="0" err="1" smtClean="0"/>
              <a:t>need</a:t>
            </a:r>
            <a:r>
              <a:rPr lang="fr-CH" baseline="0" dirty="0" smtClean="0"/>
              <a:t> and </a:t>
            </a:r>
            <a:r>
              <a:rPr lang="fr-CH" baseline="0" dirty="0" err="1" smtClean="0"/>
              <a:t>directly</a:t>
            </a:r>
            <a:r>
              <a:rPr lang="fr-CH" baseline="0" dirty="0" smtClean="0"/>
              <a:t> affect the value </a:t>
            </a:r>
            <a:r>
              <a:rPr lang="fr-CH" baseline="0" dirty="0" err="1" smtClean="0"/>
              <a:t>that</a:t>
            </a:r>
            <a:r>
              <a:rPr lang="fr-CH" baseline="0" dirty="0" smtClean="0"/>
              <a:t> </a:t>
            </a:r>
            <a:r>
              <a:rPr lang="fr-CH" baseline="0" dirty="0" err="1" smtClean="0"/>
              <a:t>you</a:t>
            </a:r>
            <a:r>
              <a:rPr lang="fr-CH" baseline="0" dirty="0" smtClean="0"/>
              <a:t> </a:t>
            </a:r>
            <a:r>
              <a:rPr lang="fr-CH" baseline="0" dirty="0" err="1" smtClean="0"/>
              <a:t>want</a:t>
            </a:r>
            <a:r>
              <a:rPr lang="fr-CH" baseline="0" dirty="0" smtClean="0"/>
              <a:t> (</a:t>
            </a:r>
            <a:r>
              <a:rPr kumimoji="0" lang="fr-FR" sz="1200" b="0" i="1" u="none" strike="noStrike" cap="none" normalizeH="0" baseline="0" dirty="0" err="1" smtClean="0">
                <a:ln>
                  <a:noFill/>
                </a:ln>
                <a:solidFill>
                  <a:srgbClr val="660E7A"/>
                </a:solidFill>
                <a:effectLst/>
                <a:latin typeface="Courier New" pitchFamily="49" charset="0"/>
                <a:cs typeface="Courier New" pitchFamily="49" charset="0"/>
              </a:rPr>
              <a:t>not_c</a:t>
            </a:r>
            <a:r>
              <a:rPr kumimoji="0" lang="fr-FR" sz="1200" b="0" i="1" u="none" strike="noStrike" cap="none" normalizeH="0" baseline="0" dirty="0" smtClean="0">
                <a:ln>
                  <a:noFill/>
                </a:ln>
                <a:solidFill>
                  <a:srgbClr val="660E7A"/>
                </a:solidFill>
                <a:effectLst/>
                <a:latin typeface="Courier New" pitchFamily="49" charset="0"/>
                <a:cs typeface="Courier New" pitchFamily="49" charset="0"/>
              </a:rPr>
              <a:t>    signal)</a:t>
            </a:r>
            <a:r>
              <a:rPr lang="fr-CH" baseline="0" dirty="0" smtClean="0"/>
              <a:t>. </a:t>
            </a:r>
          </a:p>
          <a:p>
            <a:r>
              <a:rPr lang="fr-CH" baseline="0" dirty="0" smtClean="0"/>
              <a:t>For </a:t>
            </a:r>
            <a:r>
              <a:rPr lang="fr-CH" baseline="0" dirty="0" err="1" smtClean="0"/>
              <a:t>example</a:t>
            </a:r>
            <a:r>
              <a:rPr lang="fr-CH" baseline="0" dirty="0" smtClean="0"/>
              <a:t> if </a:t>
            </a:r>
            <a:r>
              <a:rPr lang="fr-CH" baseline="0" dirty="0" err="1" smtClean="0"/>
              <a:t>you</a:t>
            </a:r>
            <a:r>
              <a:rPr lang="fr-CH" baseline="0" dirty="0" smtClean="0"/>
              <a:t> </a:t>
            </a:r>
            <a:r>
              <a:rPr lang="fr-CH" baseline="0" dirty="0" err="1" smtClean="0"/>
              <a:t>don’t</a:t>
            </a:r>
            <a:r>
              <a:rPr lang="fr-CH" baseline="0" dirty="0" smtClean="0"/>
              <a:t> assigne </a:t>
            </a:r>
            <a:r>
              <a:rPr lang="fr-CH" baseline="0" dirty="0" err="1" smtClean="0"/>
              <a:t>a_and_b</a:t>
            </a:r>
            <a:r>
              <a:rPr lang="fr-CH" baseline="0" dirty="0" smtClean="0"/>
              <a:t> to </a:t>
            </a:r>
            <a:r>
              <a:rPr lang="fr-CH" baseline="0" dirty="0" err="1" smtClean="0"/>
              <a:t>any</a:t>
            </a:r>
            <a:r>
              <a:rPr lang="fr-CH" baseline="0" dirty="0" smtClean="0"/>
              <a:t> value, </a:t>
            </a:r>
            <a:r>
              <a:rPr lang="fr-CH" baseline="0" dirty="0" err="1" smtClean="0"/>
              <a:t>spinalHDL</a:t>
            </a:r>
            <a:r>
              <a:rPr lang="fr-CH" baseline="0" dirty="0" smtClean="0"/>
              <a:t> tell </a:t>
            </a:r>
            <a:r>
              <a:rPr lang="fr-CH" baseline="0" dirty="0" err="1" smtClean="0"/>
              <a:t>you</a:t>
            </a:r>
            <a:r>
              <a:rPr lang="fr-CH" baseline="0" dirty="0" smtClean="0"/>
              <a:t>.</a:t>
            </a:r>
          </a:p>
        </p:txBody>
      </p:sp>
      <p:sp>
        <p:nvSpPr>
          <p:cNvPr id="4" name="Espace réservé du numéro de diapositive 3"/>
          <p:cNvSpPr>
            <a:spLocks noGrp="1"/>
          </p:cNvSpPr>
          <p:nvPr>
            <p:ph type="sldNum" sz="quarter" idx="10"/>
          </p:nvPr>
        </p:nvSpPr>
        <p:spPr/>
        <p:txBody>
          <a:bodyPr/>
          <a:lstStyle/>
          <a:p>
            <a:fld id="{22727250-8B47-4F68-8793-9A72923BC0F6}" type="slidenum">
              <a:rPr lang="fr-CH" smtClean="0"/>
              <a:pPr/>
              <a:t>9</a:t>
            </a:fld>
            <a:endParaRPr lang="fr-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B8805202-FB89-49B6-8EF1-81B9BCDABD5B}" type="datetime1">
              <a:rPr lang="fr-FR" smtClean="0"/>
              <a:t>22/07/2016</a:t>
            </a:fld>
            <a:endParaRPr lang="fr-BE" dirty="0"/>
          </a:p>
        </p:txBody>
      </p:sp>
      <p:sp>
        <p:nvSpPr>
          <p:cNvPr id="19" name="Espace réservé du pied de page 18"/>
          <p:cNvSpPr>
            <a:spLocks noGrp="1"/>
          </p:cNvSpPr>
          <p:nvPr>
            <p:ph type="ftr" sz="quarter" idx="11"/>
          </p:nvPr>
        </p:nvSpPr>
        <p:spPr/>
        <p:txBody>
          <a:bodyPr/>
          <a:lstStyle/>
          <a:p>
            <a:endParaRPr lang="fr-BE" dirty="0"/>
          </a:p>
        </p:txBody>
      </p:sp>
      <p:sp>
        <p:nvSpPr>
          <p:cNvPr id="27" name="Espace réservé du numéro de diapositive 2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928A91D-E1E5-4718-9228-38EB4229E4BE}" type="datetime1">
              <a:rPr lang="fr-FR" smtClean="0"/>
              <a:t>22/07/2016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22320D4-4367-45D9-93F8-2F57D6417E8F}" type="datetime1">
              <a:rPr lang="fr-FR" smtClean="0"/>
              <a:t>22/07/2016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FF734EF-6713-4AD5-A177-1DC67BD1323B}" type="datetime1">
              <a:rPr lang="fr-FR" smtClean="0"/>
              <a:t>22/07/2016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338A0164-937D-45E2-A29C-3BDD948B28F9}" type="datetime1">
              <a:rPr lang="fr-FR" smtClean="0"/>
              <a:t>22/07/2016</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C3294E45-4774-4DB1-9AEC-E1FB31681C07}" type="datetime1">
              <a:rPr lang="fr-FR" smtClean="0"/>
              <a:t>22/07/2016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77554CD-0189-487A-8A67-0FFD1F257931}" type="datetime1">
              <a:rPr lang="fr-FR" smtClean="0"/>
              <a:t>22/07/2016</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892F7BB-4F09-46D5-B08F-121DAC16A20B}" type="datetime1">
              <a:rPr lang="fr-FR" smtClean="0"/>
              <a:t>22/07/2016</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D4BF16-3F48-443C-9712-9817CBCE6324}" type="datetime1">
              <a:rPr lang="fr-FR" smtClean="0"/>
              <a:t>22/07/2016</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0A8DC6B6-2312-4EEE-924D-BDA5E5F56BBE}" type="datetime1">
              <a:rPr lang="fr-FR" smtClean="0"/>
              <a:t>22/07/2016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3F11A625-C0CB-43F7-A97C-8C4912C5C969}" type="datetime1">
              <a:rPr lang="fr-FR" smtClean="0"/>
              <a:t>22/07/2016</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CF4668DC-857F-487D-BFFA-8C0CA5037977}" type="slidenum">
              <a:rPr lang="fr-BE" smtClean="0"/>
              <a:pPr/>
              <a:t>‹N°›</a:t>
            </a:fld>
            <a:endParaRPr lang="fr-BE"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dirty="0"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600BD2-8C64-4EE3-B6D8-8CBFF30FE641}" type="datetime1">
              <a:rPr lang="fr-FR" smtClean="0"/>
              <a:t>22/07/2016</a:t>
            </a:fld>
            <a:endParaRPr lang="fr-BE"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BE"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668DC-857F-487D-BFFA-8C0CA5037977}" type="slidenum">
              <a:rPr lang="fr-BE" smtClean="0"/>
              <a:pPr/>
              <a:t>‹N°›</a:t>
            </a:fld>
            <a:endParaRPr lang="fr-BE"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SpinalHDL/SpinalBaseProject"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mailto:spinalhdl@gmail.com"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067944" y="1831032"/>
            <a:ext cx="3236984" cy="1828800"/>
          </a:xfrm>
        </p:spPr>
        <p:txBody>
          <a:bodyPr/>
          <a:lstStyle/>
          <a:p>
            <a:pPr algn="l"/>
            <a:r>
              <a:rPr lang="fr-CH" dirty="0" err="1" smtClean="0">
                <a:solidFill>
                  <a:schemeClr val="tx1"/>
                </a:solidFill>
              </a:rPr>
              <a:t>SpinalHDL</a:t>
            </a:r>
            <a:endParaRPr lang="fr-CH" dirty="0">
              <a:solidFill>
                <a:schemeClr val="tx1"/>
              </a:solidFill>
            </a:endParaRPr>
          </a:p>
        </p:txBody>
      </p:sp>
      <p:sp>
        <p:nvSpPr>
          <p:cNvPr id="3" name="Sous-titre 2"/>
          <p:cNvSpPr>
            <a:spLocks noGrp="1"/>
          </p:cNvSpPr>
          <p:nvPr>
            <p:ph type="subTitle" idx="1"/>
          </p:nvPr>
        </p:nvSpPr>
        <p:spPr>
          <a:xfrm>
            <a:off x="4067944" y="3687968"/>
            <a:ext cx="3600400" cy="3629464"/>
          </a:xfrm>
        </p:spPr>
        <p:txBody>
          <a:bodyPr>
            <a:normAutofit/>
          </a:bodyPr>
          <a:lstStyle/>
          <a:p>
            <a:pPr algn="l"/>
            <a:r>
              <a:rPr lang="fr-CH" sz="2000" b="1" dirty="0" smtClean="0">
                <a:effectLst>
                  <a:outerShdw blurRad="38100" dist="38100" dir="2700000" algn="tl">
                    <a:srgbClr val="000000">
                      <a:alpha val="43137"/>
                    </a:srgbClr>
                  </a:outerShdw>
                </a:effectLst>
                <a:latin typeface="+mj-lt"/>
              </a:rPr>
              <a:t>An alternative to standard HDL</a:t>
            </a:r>
            <a:endParaRPr lang="fr-CH" sz="2000" b="1" dirty="0">
              <a:effectLst>
                <a:outerShdw blurRad="38100" dist="38100" dir="2700000" algn="tl">
                  <a:srgbClr val="000000">
                    <a:alpha val="43137"/>
                  </a:srgbClr>
                </a:outerShdw>
              </a:effectLst>
              <a:latin typeface="+mj-lt"/>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0" y="2873149"/>
            <a:ext cx="1614830" cy="1238478"/>
          </a:xfrm>
          <a:prstGeom prst="rect">
            <a:avLst/>
          </a:prstGeom>
        </p:spPr>
      </p:pic>
      <p:cxnSp>
        <p:nvCxnSpPr>
          <p:cNvPr id="7" name="Straight Connector 6"/>
          <p:cNvCxnSpPr/>
          <p:nvPr/>
        </p:nvCxnSpPr>
        <p:spPr>
          <a:xfrm>
            <a:off x="3779912" y="3024336"/>
            <a:ext cx="0" cy="936104"/>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6947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Generated VHDL</a:t>
            </a:r>
            <a:endParaRPr lang="en-GB" dirty="0"/>
          </a:p>
        </p:txBody>
      </p:sp>
      <p:sp>
        <p:nvSpPr>
          <p:cNvPr id="6" name="Rectangle 2"/>
          <p:cNvSpPr>
            <a:spLocks noChangeArrowheads="1"/>
          </p:cNvSpPr>
          <p:nvPr/>
        </p:nvSpPr>
        <p:spPr bwMode="auto">
          <a:xfrm>
            <a:off x="539552" y="1904743"/>
            <a:ext cx="5688632"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a_and_b</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not_c</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3" name="Rectangle 1"/>
          <p:cNvSpPr>
            <a:spLocks noChangeArrowheads="1"/>
          </p:cNvSpPr>
          <p:nvPr/>
        </p:nvSpPr>
        <p:spPr bwMode="auto">
          <a:xfrm>
            <a:off x="4860032" y="1860788"/>
            <a:ext cx="4392488" cy="427809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1600" b="1" i="0" u="none" strike="noStrike" cap="none" normalizeH="0" baseline="0" dirty="0" err="1" smtClean="0">
                <a:ln>
                  <a:noFill/>
                </a:ln>
                <a:solidFill>
                  <a:srgbClr val="000000"/>
                </a:solidFill>
                <a:effectLst/>
                <a:latin typeface="+mj-lt"/>
                <a:cs typeface="Courier New" pitchFamily="49" charset="0"/>
              </a:rPr>
              <a:t>entity</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port(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 : in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 out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architecture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 of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is</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signal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0" u="none" strike="noStrike" cap="none" normalizeH="0" baseline="0" dirty="0" err="1" smtClean="0">
                <a:ln>
                  <a:noFill/>
                </a:ln>
                <a:solidFill>
                  <a:srgbClr val="000000"/>
                </a:solidFill>
                <a:effectLst/>
                <a:latin typeface="+mj-lt"/>
                <a:cs typeface="Courier New" pitchFamily="49" charset="0"/>
              </a:rPr>
              <a:t>std_logic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err="1" smtClean="0">
                <a:ln>
                  <a:noFill/>
                </a:ln>
                <a:solidFill>
                  <a:srgbClr val="000000"/>
                </a:solidFill>
                <a:effectLst/>
                <a:latin typeface="+mj-lt"/>
                <a:cs typeface="Courier New" pitchFamily="49" charset="0"/>
              </a:rPr>
              <a:t>begin</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io_result</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or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a_and_b</a:t>
            </a:r>
            <a:r>
              <a:rPr kumimoji="0" lang="fr-FR" sz="1600" b="1" i="0" u="none" strike="noStrike" cap="none" normalizeH="0" baseline="0" dirty="0" smtClean="0">
                <a:ln>
                  <a:noFill/>
                </a:ln>
                <a:solidFill>
                  <a:srgbClr val="000000"/>
                </a:solidFill>
                <a:effectLst/>
                <a:latin typeface="+mj-lt"/>
                <a:cs typeface="Courier New" pitchFamily="49" charset="0"/>
              </a:rPr>
              <a:t> &lt;= (</a:t>
            </a:r>
            <a:r>
              <a:rPr kumimoji="0" lang="fr-FR" sz="1600" b="1" i="0" u="none" strike="noStrike" cap="none" normalizeH="0" baseline="0" dirty="0" err="1" smtClean="0">
                <a:ln>
                  <a:noFill/>
                </a:ln>
                <a:solidFill>
                  <a:srgbClr val="000000"/>
                </a:solidFill>
                <a:effectLst/>
                <a:latin typeface="+mj-lt"/>
                <a:cs typeface="Courier New" pitchFamily="49" charset="0"/>
              </a:rPr>
              <a:t>io_a</a:t>
            </a:r>
            <a:r>
              <a:rPr kumimoji="0" lang="fr-FR" sz="1600" b="1" i="0" u="none" strike="noStrike" cap="none" normalizeH="0" baseline="0" dirty="0" smtClean="0">
                <a:ln>
                  <a:noFill/>
                </a:ln>
                <a:solidFill>
                  <a:srgbClr val="000000"/>
                </a:solidFill>
                <a:effectLst/>
                <a:latin typeface="+mj-lt"/>
                <a:cs typeface="Courier New" pitchFamily="49" charset="0"/>
              </a:rPr>
              <a:t> and </a:t>
            </a:r>
            <a:r>
              <a:rPr kumimoji="0" lang="fr-FR" sz="1600" b="1" i="0" u="none" strike="noStrike" cap="none" normalizeH="0" baseline="0" dirty="0" err="1" smtClean="0">
                <a:ln>
                  <a:noFill/>
                </a:ln>
                <a:solidFill>
                  <a:srgbClr val="000000"/>
                </a:solidFill>
                <a:effectLst/>
                <a:latin typeface="+mj-lt"/>
                <a:cs typeface="Courier New" pitchFamily="49" charset="0"/>
              </a:rPr>
              <a:t>io_b</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00"/>
                </a:solidFill>
                <a:effectLst/>
                <a:latin typeface="+mj-lt"/>
                <a:cs typeface="Courier New" pitchFamily="49" charset="0"/>
              </a:rPr>
              <a:t>not_c</a:t>
            </a:r>
            <a:r>
              <a:rPr kumimoji="0" lang="fr-FR" sz="1600" b="1" i="0" u="none" strike="noStrike" cap="none" normalizeH="0" baseline="0" dirty="0" smtClean="0">
                <a:ln>
                  <a:noFill/>
                </a:ln>
                <a:solidFill>
                  <a:srgbClr val="000000"/>
                </a:solidFill>
                <a:effectLst/>
                <a:latin typeface="+mj-lt"/>
                <a:cs typeface="Courier New" pitchFamily="49" charset="0"/>
              </a:rPr>
              <a:t> &lt;= (not </a:t>
            </a:r>
            <a:r>
              <a:rPr kumimoji="0" lang="fr-FR" sz="1600" b="1" i="0" u="none" strike="noStrike" cap="none" normalizeH="0" baseline="0" dirty="0" err="1" smtClean="0">
                <a:ln>
                  <a:noFill/>
                </a:ln>
                <a:solidFill>
                  <a:srgbClr val="000000"/>
                </a:solidFill>
                <a:effectLst/>
                <a:latin typeface="+mj-lt"/>
                <a:cs typeface="Courier New" pitchFamily="49" charset="0"/>
              </a:rPr>
              <a:t>io_c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end </a:t>
            </a:r>
            <a:r>
              <a:rPr kumimoji="0" lang="fr-FR" sz="1600" b="1" i="0" u="none" strike="noStrike" cap="none" normalizeH="0" baseline="0" dirty="0" err="1" smtClean="0">
                <a:ln>
                  <a:noFill/>
                </a:ln>
                <a:solidFill>
                  <a:srgbClr val="000000"/>
                </a:solidFill>
                <a:effectLst/>
                <a:latin typeface="+mj-lt"/>
                <a:cs typeface="Courier New" pitchFamily="49" charset="0"/>
              </a:rPr>
              <a:t>arch</a:t>
            </a: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Courier New" pitchFamily="49"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10</a:t>
            </a:fld>
            <a:endParaRPr lang="fr-BE" dirty="0"/>
          </a:p>
        </p:txBody>
      </p:sp>
      <p:sp>
        <p:nvSpPr>
          <p:cNvPr id="7" name="Flèche droite 6"/>
          <p:cNvSpPr/>
          <p:nvPr/>
        </p:nvSpPr>
        <p:spPr>
          <a:xfrm>
            <a:off x="3707904" y="353701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5826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619672" y="2170345"/>
            <a:ext cx="4224811"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 </a:t>
            </a:r>
            <a:r>
              <a:rPr kumimoji="0" lang="en-US" b="1" i="0" u="none" strike="noStrike" cap="none" normalizeH="0" baseline="0" dirty="0" smtClean="0">
                <a:ln>
                  <a:noFill/>
                </a:ln>
                <a:solidFill>
                  <a:srgbClr val="000000"/>
                </a:solidFill>
                <a:effectLst/>
                <a:latin typeface="Calibri" pitchFamily="34" charset="0"/>
                <a:cs typeface="Courier New" pitchFamily="49" charset="0"/>
              </a:rPr>
              <a:t>= in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reg1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reg3 </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a:t>
            </a:r>
            <a:r>
              <a:rPr kumimoji="0" lang="en-US" b="1" i="1" u="none" strike="noStrike" cap="none" normalizeH="0" baseline="0" dirty="0" smtClean="0">
                <a:ln>
                  <a:noFill/>
                </a:ln>
                <a:solidFill>
                  <a:srgbClr val="660E7A"/>
                </a:solidFill>
                <a:effectLst/>
                <a:latin typeface="Calibri" pitchFamily="34" charset="0"/>
                <a:cs typeface="Courier New" pitchFamily="49" charset="0"/>
              </a:rPr>
              <a:t/>
            </a:r>
            <a:br>
              <a:rPr kumimoji="0" lang="en-US" b="1" i="1" u="none" strike="noStrike" cap="none" normalizeH="0" baseline="0" dirty="0" smtClean="0">
                <a:ln>
                  <a:noFill/>
                </a:ln>
                <a:solidFill>
                  <a:srgbClr val="660E7A"/>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Registers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11</a:t>
            </a:fld>
            <a:endParaRPr lang="fr-BE" dirty="0"/>
          </a:p>
        </p:txBody>
      </p:sp>
      <p:sp>
        <p:nvSpPr>
          <p:cNvPr id="7" name="Flèche droite 6"/>
          <p:cNvSpPr/>
          <p:nvPr/>
        </p:nvSpPr>
        <p:spPr>
          <a:xfrm>
            <a:off x="5139854" y="422108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lèche droite 7"/>
          <p:cNvSpPr/>
          <p:nvPr/>
        </p:nvSpPr>
        <p:spPr>
          <a:xfrm rot="21040082">
            <a:off x="4062252" y="347216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508" y="2973630"/>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778299"/>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rot="1551920">
            <a:off x="4050899" y="4987911"/>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670" y="5105661"/>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53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No more </a:t>
            </a:r>
            <a:r>
              <a:rPr lang="fr-CH" dirty="0" err="1" smtClean="0"/>
              <a:t>Process</a:t>
            </a:r>
            <a:r>
              <a:rPr lang="fr-CH" dirty="0" smtClean="0"/>
              <a:t>/</a:t>
            </a:r>
            <a:r>
              <a:rPr lang="fr-CH" dirty="0" err="1" smtClean="0"/>
              <a:t>Always</a:t>
            </a:r>
            <a:r>
              <a:rPr lang="fr-CH" dirty="0" smtClean="0"/>
              <a:t> blocks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12</a:t>
            </a:fld>
            <a:endParaRPr lang="fr-BE" dirty="0"/>
          </a:p>
        </p:txBody>
      </p:sp>
      <p:sp>
        <p:nvSpPr>
          <p:cNvPr id="3" name="Rectangle 1"/>
          <p:cNvSpPr>
            <a:spLocks noChangeArrowheads="1"/>
          </p:cNvSpPr>
          <p:nvPr/>
        </p:nvSpPr>
        <p:spPr bwMode="auto">
          <a:xfrm>
            <a:off x="755576" y="2559387"/>
            <a:ext cx="5171609"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4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0</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cond</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mySignal</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smtClean="0">
                <a:ln>
                  <a:noFill/>
                </a:ln>
                <a:solidFill>
                  <a:srgbClr val="000000"/>
                </a:solidFill>
                <a:effectLst/>
                <a:latin typeface="Calibri" pitchFamily="34" charset="0"/>
                <a:cs typeface="Courier New" pitchFamily="49" charset="0"/>
              </a:rPr>
              <a:t>True</a:t>
            </a:r>
            <a:br>
              <a:rPr kumimoji="0" lang="en-US" b="1" i="1"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1" u="none" strike="noStrike" cap="none" normalizeH="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FF"/>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myRegisterWithReset</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br>
              <a:rPr kumimoji="0" lang="en-US" b="1" i="0" u="none" strike="noStrike" cap="none" normalizeH="0" baseline="0" dirty="0" smtClean="0">
                <a:ln>
                  <a:noFill/>
                </a:ln>
                <a:solidFill>
                  <a:srgbClr val="0000FF"/>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Flèche droite 6"/>
          <p:cNvSpPr/>
          <p:nvPr/>
        </p:nvSpPr>
        <p:spPr>
          <a:xfrm>
            <a:off x="5711614" y="4016316"/>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482659"/>
            <a:ext cx="2589133" cy="349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12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smtClean="0"/>
              <a:t>Component internal organisation</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dirty="0"/>
          </a:p>
        </p:txBody>
      </p:sp>
      <p:sp>
        <p:nvSpPr>
          <p:cNvPr id="9" name="Rectangle 5"/>
          <p:cNvSpPr>
            <a:spLocks noChangeArrowheads="1"/>
          </p:cNvSpPr>
          <p:nvPr/>
        </p:nvSpPr>
        <p:spPr bwMode="auto">
          <a:xfrm>
            <a:off x="1835696" y="2707559"/>
            <a:ext cx="3054747"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sz="1500" b="1" i="0" u="none" strike="noStrike" cap="none" normalizeH="0" baseline="0" dirty="0" smtClean="0">
                <a:ln>
                  <a:noFill/>
                </a:ln>
                <a:solidFill>
                  <a:srgbClr val="000080"/>
                </a:solidFill>
                <a:effectLst/>
                <a:latin typeface="+mj-lt"/>
                <a:cs typeface="Courier New" pitchFamily="49" charset="0"/>
              </a:rPr>
              <a:t>class </a:t>
            </a:r>
            <a:r>
              <a:rPr kumimoji="0" lang="fr-FR" sz="1500" b="1" i="0" u="none" strike="noStrike" cap="none" normalizeH="0" baseline="0" dirty="0" err="1" smtClean="0">
                <a:ln>
                  <a:noFill/>
                </a:ln>
                <a:solidFill>
                  <a:srgbClr val="000000"/>
                </a:solidFill>
                <a:effectLst/>
                <a:latin typeface="+mj-lt"/>
                <a:cs typeface="Courier New" pitchFamily="49" charset="0"/>
              </a:rPr>
              <a:t>TopLevel</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80"/>
                </a:solidFill>
                <a:effectLst/>
                <a:latin typeface="+mj-lt"/>
                <a:cs typeface="Courier New" pitchFamily="49" charset="0"/>
              </a:rPr>
              <a:t>extends</a:t>
            </a:r>
            <a:r>
              <a:rPr kumimoji="0" lang="fr-FR" sz="1500" b="1" i="0" u="none" strike="noStrike" cap="none" normalizeH="0" baseline="0" dirty="0" smtClean="0">
                <a:ln>
                  <a:noFill/>
                </a:ln>
                <a:solidFill>
                  <a:srgbClr val="000080"/>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Component {</a:t>
            </a:r>
          </a:p>
          <a:p>
            <a:pPr lvl="0" fontAlgn="base">
              <a:spcBef>
                <a:spcPct val="0"/>
              </a:spcBef>
              <a:spcAft>
                <a:spcPct val="0"/>
              </a:spcAft>
            </a:pPr>
            <a:r>
              <a:rPr lang="en-US" sz="1500" b="1" i="1" dirty="0" smtClean="0">
                <a:solidFill>
                  <a:srgbClr val="808080"/>
                </a:solidFill>
                <a:cs typeface="Courier New" pitchFamily="49" charset="0"/>
              </a:rPr>
              <a:t>    </a:t>
            </a:r>
            <a:r>
              <a:rPr lang="en-US" sz="1500" b="1" i="1" dirty="0" smtClean="0">
                <a:solidFill>
                  <a:srgbClr val="808080"/>
                </a:solidFill>
                <a:latin typeface="+mj-lt"/>
                <a:cs typeface="Courier New" pitchFamily="49" charset="0"/>
              </a:rPr>
              <a:t>//…</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logicArea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smtClean="0">
                <a:ln>
                  <a:noFill/>
                </a:ln>
                <a:solidFill>
                  <a:srgbClr val="660E7A"/>
                </a:solidFill>
                <a:effectLst/>
                <a:latin typeface="+mj-lt"/>
                <a:cs typeface="Courier New" pitchFamily="49" charset="0"/>
              </a:rPr>
              <a:t>flag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err="1" smtClean="0">
                <a:ln>
                  <a:noFill/>
                </a:ln>
                <a:solidFill>
                  <a:srgbClr val="000000"/>
                </a:solidFill>
                <a:effectLst/>
                <a:latin typeface="+mj-lt"/>
                <a:cs typeface="Courier New" pitchFamily="49" charset="0"/>
              </a:rPr>
              <a:t>Bool</a:t>
            </a: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val </a:t>
            </a:r>
            <a:r>
              <a:rPr kumimoji="0" lang="fr-FR" sz="1500" b="1" i="1" u="none" strike="noStrike" cap="none" normalizeH="0" baseline="0" dirty="0" err="1" smtClean="0">
                <a:ln>
                  <a:noFill/>
                </a:ln>
                <a:solidFill>
                  <a:srgbClr val="660E7A"/>
                </a:solidFill>
                <a:effectLst/>
                <a:latin typeface="+mj-lt"/>
                <a:cs typeface="Courier New" pitchFamily="49" charset="0"/>
              </a:rPr>
              <a:t>fsmArea</a:t>
            </a:r>
            <a:r>
              <a:rPr kumimoji="0" lang="fr-FR" sz="1500" b="1" i="1" u="none" strike="noStrike" cap="none" normalizeH="0" baseline="0" dirty="0" smtClean="0">
                <a:ln>
                  <a:noFill/>
                </a:ln>
                <a:solidFill>
                  <a:srgbClr val="660E7A"/>
                </a:solidFill>
                <a:effectLst/>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 </a:t>
            </a:r>
            <a:r>
              <a:rPr kumimoji="0" lang="fr-FR" sz="1500" b="1" i="0" u="none" strike="noStrike" cap="none" normalizeH="0" baseline="0" dirty="0" smtClean="0">
                <a:ln>
                  <a:noFill/>
                </a:ln>
                <a:solidFill>
                  <a:srgbClr val="000080"/>
                </a:solidFill>
                <a:effectLst/>
                <a:latin typeface="+mj-lt"/>
                <a:cs typeface="Courier New" pitchFamily="49" charset="0"/>
              </a:rPr>
              <a:t>new </a:t>
            </a:r>
            <a:r>
              <a:rPr kumimoji="0" lang="fr-FR" sz="1500" b="1" i="0" u="none" strike="noStrike" cap="none" normalizeH="0" baseline="0" dirty="0" smtClean="0">
                <a:ln>
                  <a:noFill/>
                </a:ln>
                <a:solidFill>
                  <a:srgbClr val="000000"/>
                </a:solidFill>
                <a:effectLst/>
                <a:latin typeface="+mj-lt"/>
                <a:cs typeface="Courier New" pitchFamily="49" charset="0"/>
              </a:rPr>
              <a:t>Area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dirty="0" smtClean="0">
                <a:ln>
                  <a:noFill/>
                </a:ln>
                <a:solidFill>
                  <a:srgbClr val="000000"/>
                </a:solidFill>
                <a:effectLst/>
                <a:latin typeface="+mj-lt"/>
                <a:cs typeface="Courier New" pitchFamily="49" charset="0"/>
              </a:rPr>
              <a:t>         </a:t>
            </a:r>
            <a:r>
              <a:rPr lang="fr-FR" sz="1500" b="1" i="1" dirty="0" err="1" smtClean="0">
                <a:solidFill>
                  <a:srgbClr val="000000"/>
                </a:solidFill>
                <a:latin typeface="+mj-lt"/>
                <a:cs typeface="Courier New" pitchFamily="49" charset="0"/>
              </a:rPr>
              <a:t>when</a:t>
            </a:r>
            <a:r>
              <a:rPr lang="fr-FR" sz="1500" b="1" dirty="0"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logicArea</a:t>
            </a:r>
            <a:r>
              <a:rPr lang="fr-FR" sz="1500" b="1" dirty="0" err="1" smtClean="0">
                <a:solidFill>
                  <a:srgbClr val="000000"/>
                </a:solidFill>
                <a:latin typeface="+mj-lt"/>
                <a:cs typeface="Courier New" pitchFamily="49" charset="0"/>
              </a:rPr>
              <a:t>.</a:t>
            </a:r>
            <a:r>
              <a:rPr lang="fr-FR" sz="1500" b="1" i="1" dirty="0" err="1" smtClean="0">
                <a:solidFill>
                  <a:srgbClr val="660E7A"/>
                </a:solidFill>
                <a:latin typeface="+mj-lt"/>
                <a:cs typeface="Courier New" pitchFamily="49" charset="0"/>
              </a:rPr>
              <a:t>flag</a:t>
            </a:r>
            <a:r>
              <a:rPr lang="fr-FR" sz="1500" b="1" dirty="0">
                <a:solidFill>
                  <a:srgbClr val="000000"/>
                </a:solidFill>
                <a:latin typeface="+mj-lt"/>
                <a:cs typeface="Courier New" pitchFamily="49" charset="0"/>
              </a:rPr>
              <a:t>) </a:t>
            </a:r>
            <a:r>
              <a:rPr lang="fr-FR" sz="1500" b="1" dirty="0" smtClean="0">
                <a:solidFill>
                  <a:srgbClr val="000000"/>
                </a:solidFill>
                <a:latin typeface="+mj-lt"/>
                <a:cs typeface="Courier New" pitchFamily="49" charset="0"/>
              </a:rPr>
              <a:t>{</a:t>
            </a:r>
          </a:p>
          <a:p>
            <a:pPr lvl="0" fontAlgn="base">
              <a:spcBef>
                <a:spcPct val="0"/>
              </a:spcBef>
              <a:spcAft>
                <a:spcPct val="0"/>
              </a:spcAft>
            </a:pPr>
            <a:r>
              <a:rPr kumimoji="0" lang="fr-FR" sz="1500" b="1" i="0" u="none" strike="noStrike" cap="none" normalizeH="0" baseline="0" dirty="0" smtClean="0">
                <a:ln>
                  <a:noFill/>
                </a:ln>
                <a:solidFill>
                  <a:srgbClr val="000000"/>
                </a:solidFill>
                <a:effectLst/>
                <a:latin typeface="+mj-lt"/>
                <a:cs typeface="Courier New" pitchFamily="49" charset="0"/>
              </a:rPr>
              <a:t>              </a:t>
            </a:r>
            <a:r>
              <a:rPr lang="en-US" sz="1500" b="1" i="1" dirty="0" smtClean="0">
                <a:solidFill>
                  <a:srgbClr val="808080"/>
                </a:solidFill>
                <a:latin typeface="+mj-lt"/>
                <a:cs typeface="Courier New" pitchFamily="49" charset="0"/>
              </a:rPr>
              <a:t>//…</a:t>
            </a:r>
            <a:endParaRPr kumimoji="0" lang="fr-FR" sz="1500" b="1" i="0" u="none" strike="noStrike" cap="none" normalizeH="0" dirty="0" smtClean="0">
              <a:ln>
                <a:noFill/>
              </a:ln>
              <a:solidFill>
                <a:srgbClr val="000000"/>
              </a:solidFill>
              <a:effectLst/>
              <a:latin typeface="+mj-lt"/>
              <a:cs typeface="Courier New" pitchFamily="49" charset="0"/>
            </a:endParaRPr>
          </a:p>
          <a:p>
            <a:pPr lvl="0" fontAlgn="base">
              <a:spcBef>
                <a:spcPct val="0"/>
              </a:spcBef>
              <a:spcAft>
                <a:spcPct val="0"/>
              </a:spcAft>
            </a:pPr>
            <a:r>
              <a:rPr lang="fr-FR" sz="1500" b="1" dirty="0" smtClean="0">
                <a:solidFill>
                  <a:srgbClr val="000000"/>
                </a:solidFill>
                <a:latin typeface="+mj-lt"/>
                <a:cs typeface="Courier New" pitchFamily="49" charset="0"/>
              </a:rPr>
              <a:t>         </a:t>
            </a:r>
            <a:r>
              <a:rPr kumimoji="0" lang="fr-FR" sz="1500" b="1" i="0" u="none" strike="noStrike" cap="none" normalizeH="0" baseline="0" dirty="0" smtClean="0">
                <a:ln>
                  <a:noFill/>
                </a:ln>
                <a:solidFill>
                  <a:srgbClr val="000000"/>
                </a:solidFill>
                <a:effectLst/>
                <a:latin typeface="+mj-lt"/>
                <a:cs typeface="Courier New" pitchFamily="49" charset="0"/>
              </a:rPr>
              <a:t>}</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    }</a:t>
            </a:r>
            <a:br>
              <a:rPr kumimoji="0" lang="fr-FR" sz="1500" b="1" i="0" u="none" strike="noStrike" cap="none" normalizeH="0" baseline="0" dirty="0" smtClean="0">
                <a:ln>
                  <a:noFill/>
                </a:ln>
                <a:solidFill>
                  <a:srgbClr val="000000"/>
                </a:solidFill>
                <a:effectLst/>
                <a:latin typeface="+mj-lt"/>
                <a:cs typeface="Courier New" pitchFamily="49" charset="0"/>
              </a:rPr>
            </a:br>
            <a:r>
              <a:rPr kumimoji="0" lang="fr-FR" sz="1500" b="1" i="0" u="none" strike="noStrike" cap="none" normalizeH="0" baseline="0" dirty="0" smtClean="0">
                <a:ln>
                  <a:noFill/>
                </a:ln>
                <a:solidFill>
                  <a:srgbClr val="000000"/>
                </a:solidFill>
                <a:effectLst/>
                <a:latin typeface="+mj-lt"/>
                <a:cs typeface="Courier New" pitchFamily="49" charset="0"/>
              </a:rPr>
              <a:t>}</a:t>
            </a:r>
            <a:endParaRPr kumimoji="0" lang="fr-FR" sz="1500" b="1" i="0" u="none" strike="noStrike" cap="none" normalizeH="0" baseline="0" dirty="0" smtClean="0">
              <a:ln>
                <a:noFill/>
              </a:ln>
              <a:solidFill>
                <a:schemeClr val="tx1"/>
              </a:solidFill>
              <a:effectLst/>
              <a:latin typeface="+mj-lt"/>
              <a:cs typeface="Arial" pitchFamily="34" charset="0"/>
            </a:endParaRPr>
          </a:p>
        </p:txBody>
      </p:sp>
      <p:sp>
        <p:nvSpPr>
          <p:cNvPr id="10" name="Flèche droite 9"/>
          <p:cNvSpPr/>
          <p:nvPr/>
        </p:nvSpPr>
        <p:spPr>
          <a:xfrm>
            <a:off x="4440979" y="454906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èche droite 10"/>
          <p:cNvSpPr/>
          <p:nvPr/>
        </p:nvSpPr>
        <p:spPr>
          <a:xfrm>
            <a:off x="4440980" y="32560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913" y="3001277"/>
            <a:ext cx="1615335" cy="20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8558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Component instance</a:t>
            </a:r>
            <a:endParaRPr lang="en-GB" dirty="0"/>
          </a:p>
        </p:txBody>
      </p:sp>
      <p:sp>
        <p:nvSpPr>
          <p:cNvPr id="5" name="Rectangle 1"/>
          <p:cNvSpPr>
            <a:spLocks noChangeArrowheads="1"/>
          </p:cNvSpPr>
          <p:nvPr/>
        </p:nvSpPr>
        <p:spPr bwMode="auto">
          <a:xfrm>
            <a:off x="683568" y="1631453"/>
            <a:ext cx="5940152" cy="501675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input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TopLevel</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1" u="none" strike="noStrike" cap="none" normalizeH="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err="1" smtClean="0">
                <a:ln>
                  <a:noFill/>
                </a:ln>
                <a:solidFill>
                  <a:srgbClr val="000000"/>
                </a:solidFill>
                <a:effectLst/>
                <a:latin typeface="+mj-lt"/>
                <a:cs typeface="Courier New" pitchFamily="49" charset="0"/>
              </a:rPr>
              <a:t>SubComponent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input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sub</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1" u="none" strike="noStrike" cap="none" normalizeH="0" baseline="0" dirty="0" smtClean="0">
                <a:ln>
                  <a:noFill/>
                </a:ln>
                <a:solidFill>
                  <a:srgbClr val="660E7A"/>
                </a:solidFill>
                <a:effectLst/>
                <a:latin typeface="+mj-lt"/>
                <a:cs typeface="Courier New" pitchFamily="49" charset="0"/>
              </a:rPr>
              <a:t/>
            </a:r>
            <a:br>
              <a:rPr kumimoji="0" lang="fr-FR" sz="1600" b="1" i="1" u="none" strike="noStrike" cap="none" normalizeH="0" baseline="0" dirty="0" smtClean="0">
                <a:ln>
                  <a:noFill/>
                </a:ln>
                <a:solidFill>
                  <a:srgbClr val="660E7A"/>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099" y="2996952"/>
            <a:ext cx="527843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4096352" y="364502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952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UInt</a:t>
            </a:r>
            <a:r>
              <a:rPr lang="en-GB" dirty="0" smtClean="0"/>
              <a:t>, </a:t>
            </a:r>
            <a:r>
              <a:rPr lang="en-GB" dirty="0" err="1" smtClean="0"/>
              <a:t>Vec</a:t>
            </a:r>
            <a:r>
              <a:rPr lang="en-GB" dirty="0" smtClean="0"/>
              <a:t>, When</a:t>
            </a:r>
            <a:endParaRPr lang="en-GB" dirty="0"/>
          </a:p>
        </p:txBody>
      </p:sp>
      <p:sp>
        <p:nvSpPr>
          <p:cNvPr id="5" name="Rectangle 1"/>
          <p:cNvSpPr>
            <a:spLocks noChangeArrowheads="1"/>
          </p:cNvSpPr>
          <p:nvPr/>
        </p:nvSpPr>
        <p:spPr bwMode="auto">
          <a:xfrm>
            <a:off x="755576" y="1772816"/>
            <a:ext cx="413995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(Bool,2)</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4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2</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conds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otherwise</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0</a:t>
            </a:r>
            <a:br>
              <a:rPr kumimoji="0" lang="fr-FR" b="1" i="0" u="none" strike="noStrike" cap="none" normalizeH="0" baseline="0" dirty="0" smtClean="0">
                <a:ln>
                  <a:noFill/>
                </a:ln>
                <a:solidFill>
                  <a:srgbClr val="0000FF"/>
                </a:solidFill>
                <a:effectLst/>
                <a:latin typeface="+mj-lt"/>
                <a:cs typeface="Courier New" pitchFamily="49" charset="0"/>
              </a:rPr>
            </a:br>
            <a:r>
              <a:rPr kumimoji="0" lang="fr-FR" b="1" i="0" u="none" strike="noStrike" cap="none" normalizeH="0" baseline="0" dirty="0" smtClean="0">
                <a:ln>
                  <a:noFill/>
                </a:ln>
                <a:solidFill>
                  <a:srgbClr val="0000FF"/>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440" y="3861048"/>
            <a:ext cx="432511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527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29600" cy="1143000"/>
          </a:xfrm>
        </p:spPr>
        <p:txBody>
          <a:bodyPr>
            <a:normAutofit/>
          </a:bodyPr>
          <a:lstStyle/>
          <a:p>
            <a:r>
              <a:rPr lang="en-GB" sz="3600" dirty="0" err="1" smtClean="0"/>
              <a:t>Enum</a:t>
            </a:r>
            <a:r>
              <a:rPr lang="en-GB" sz="3600" dirty="0" smtClean="0"/>
              <a:t>, Switch</a:t>
            </a:r>
            <a:endParaRPr lang="en-GB" sz="36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dirty="0"/>
          </a:p>
        </p:txBody>
      </p:sp>
      <p:sp>
        <p:nvSpPr>
          <p:cNvPr id="5" name="Rectangle 1"/>
          <p:cNvSpPr>
            <a:spLocks noChangeArrowheads="1"/>
          </p:cNvSpPr>
          <p:nvPr/>
        </p:nvSpPr>
        <p:spPr bwMode="auto">
          <a:xfrm>
            <a:off x="2287175" y="1556792"/>
            <a:ext cx="4301049" cy="477053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Calibri" pitchFamily="34" charset="0"/>
                <a:cs typeface="Courier New" pitchFamily="49" charset="0"/>
              </a:rPr>
              <a:t>object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SpinalEnum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lang="en-US" sz="1600" b="1" dirty="0">
                <a:solidFill>
                  <a:srgbClr val="000000"/>
                </a:solidFill>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newElement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MyComponent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MyEnum</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switch</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is</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(MyEnum.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state1</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default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190983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For, Variable, Generics</a:t>
            </a:r>
            <a:endParaRPr lang="en-GB" dirty="0"/>
          </a:p>
        </p:txBody>
      </p:sp>
      <p:sp>
        <p:nvSpPr>
          <p:cNvPr id="6" name="Rectangle 2"/>
          <p:cNvSpPr>
            <a:spLocks noChangeArrowheads="1"/>
          </p:cNvSpPr>
          <p:nvPr/>
        </p:nvSpPr>
        <p:spPr bwMode="auto">
          <a:xfrm>
            <a:off x="1521881" y="1772816"/>
            <a:ext cx="5220072" cy="452431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CarryAdder</a:t>
            </a:r>
            <a:r>
              <a:rPr kumimoji="0" lang="fr-FR" b="1" i="0" u="none" strike="noStrike" cap="none" normalizeH="0" baseline="0" dirty="0" smtClean="0">
                <a:ln>
                  <a:noFill/>
                </a:ln>
                <a:solidFill>
                  <a:srgbClr val="000000"/>
                </a:solidFill>
                <a:effectLst/>
                <a:latin typeface="+mj-lt"/>
                <a:cs typeface="Courier New" pitchFamily="49" charset="0"/>
              </a:rPr>
              <a:t>(size: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 (size bits)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smtClean="0">
                <a:ln>
                  <a:noFill/>
                </a:ln>
                <a:solidFill>
                  <a:srgbClr val="660E7A"/>
                </a:solidFill>
                <a:effectLst/>
                <a:latin typeface="+mj-lt"/>
                <a:cs typeface="Courier New" pitchFamily="49" charset="0"/>
              </a:rPr>
              <a:t>c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False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0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size)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x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smtClean="0">
                <a:ln>
                  <a:noFill/>
                </a:ln>
                <a:solidFill>
                  <a:srgbClr val="000000"/>
                </a:solidFill>
                <a:effectLst/>
                <a:latin typeface="+mj-lt"/>
                <a:cs typeface="Courier New" pitchFamily="49" charset="0"/>
              </a:rPr>
              <a:t>y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(i) := x ^ y ^ </a:t>
            </a:r>
            <a:r>
              <a:rPr kumimoji="0" lang="fr-FR" b="1" i="1" u="none" strike="noStrike" cap="none" normalizeH="0" baseline="0" dirty="0" smtClean="0">
                <a:ln>
                  <a:noFill/>
                </a:ln>
                <a:solidFill>
                  <a:srgbClr val="660E7A"/>
                </a:solidFill>
                <a:effectLst/>
                <a:latin typeface="+mj-lt"/>
                <a:cs typeface="Courier New" pitchFamily="49" charset="0"/>
              </a:rPr>
              <a:t>c</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(x &amp; y) | (x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 (y &amp; </a:t>
            </a:r>
            <a:r>
              <a:rPr kumimoji="0" lang="fr-FR" b="1" i="1" u="none" strike="noStrike" cap="none" normalizeH="0" baseline="0" dirty="0" smtClean="0">
                <a:ln>
                  <a:noFill/>
                </a:ln>
                <a:solidFill>
                  <a:srgbClr val="660E7A"/>
                </a:solidFill>
                <a:effectLst/>
                <a:latin typeface="+mj-lt"/>
                <a:cs typeface="Courier New" pitchFamily="49" charset="0"/>
              </a:rPr>
              <a:t>c</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dirty="0"/>
          </a:p>
        </p:txBody>
      </p:sp>
    </p:spTree>
    <p:extLst>
      <p:ext uri="{BB962C8B-B14F-4D97-AF65-F5344CB8AC3E}">
        <p14:creationId xmlns:p14="http://schemas.microsoft.com/office/powerpoint/2010/main" val="1203334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Latch/Loop</a:t>
            </a:r>
            <a:endParaRPr lang="en-GB" dirty="0"/>
          </a:p>
        </p:txBody>
      </p:sp>
      <p:sp>
        <p:nvSpPr>
          <p:cNvPr id="4" name="Rectangle 1"/>
          <p:cNvSpPr>
            <a:spLocks noChangeArrowheads="1"/>
          </p:cNvSpPr>
          <p:nvPr/>
        </p:nvSpPr>
        <p:spPr bwMode="auto">
          <a:xfrm>
            <a:off x="1331640" y="2555612"/>
            <a:ext cx="6480720" cy="2800767"/>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smtClean="0">
                <a:solidFill>
                  <a:srgbClr val="660E7A"/>
                </a:solidFill>
                <a:latin typeface="+mj-lt"/>
                <a:cs typeface="Courier New" pitchFamily="49" charset="0"/>
              </a:rPr>
              <a:t>a         </a:t>
            </a:r>
            <a:r>
              <a:rPr lang="fr-FR" sz="1600" b="1" dirty="0" smtClean="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smtClean="0">
                <a:solidFill>
                  <a:srgbClr val="000000"/>
                </a:solidFill>
                <a:latin typeface="+mj-lt"/>
                <a:cs typeface="Courier New" pitchFamily="49" charset="0"/>
              </a:rPr>
              <a:t>    </a:t>
            </a:r>
            <a:r>
              <a:rPr lang="fr-FR" sz="1600" b="1" dirty="0" smtClean="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smtClean="0">
                <a:solidFill>
                  <a:srgbClr val="000000"/>
                </a:solidFill>
                <a:latin typeface="+mj-lt"/>
                <a:cs typeface="Courier New" pitchFamily="49" charset="0"/>
              </a:rPr>
              <a:t>Bool</a:t>
            </a:r>
            <a:endParaRPr lang="fr-FR" sz="1600" b="1" dirty="0">
              <a:solidFill>
                <a:srgbClr val="000000"/>
              </a:solidFill>
              <a:latin typeface="+mj-lt"/>
              <a:cs typeface="Courier New" pitchFamily="49" charset="0"/>
            </a:endParaRPr>
          </a:p>
          <a:p>
            <a:pPr fontAlgn="base">
              <a:spcBef>
                <a:spcPct val="0"/>
              </a:spcBef>
              <a:spcAft>
                <a:spcPct val="0"/>
              </a:spcAft>
            </a:pP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a:t>
            </a:r>
            <a:r>
              <a:rPr lang="fr-FR" sz="1600" b="1" i="1" dirty="0" err="1" smtClean="0">
                <a:solidFill>
                  <a:srgbClr val="660E7A"/>
                </a:solidFill>
                <a:latin typeface="+mj-lt"/>
                <a:cs typeface="Courier New" pitchFamily="49" charset="0"/>
              </a:rPr>
              <a:t>result</a:t>
            </a:r>
            <a:r>
              <a:rPr lang="fr-FR" sz="1600" b="1" i="1" dirty="0" smtClean="0">
                <a:solidFill>
                  <a:srgbClr val="660E7A"/>
                </a:solidFill>
                <a:latin typeface="+mj-lt"/>
                <a:cs typeface="Courier New" pitchFamily="49" charset="0"/>
              </a:rPr>
              <a:t> </a:t>
            </a:r>
            <a:r>
              <a:rPr lang="fr-FR" sz="1600" b="1" i="1" dirty="0">
                <a:solidFill>
                  <a:srgbClr val="808080"/>
                </a:solidFill>
                <a:latin typeface="+mj-lt"/>
                <a:cs typeface="Courier New" pitchFamily="49" charset="0"/>
              </a:rPr>
              <a:t>//</a:t>
            </a:r>
            <a:r>
              <a:rPr lang="fr-FR" sz="1600" b="1" i="1" dirty="0" err="1">
                <a:solidFill>
                  <a:srgbClr val="808080"/>
                </a:solidFill>
                <a:latin typeface="+mj-lt"/>
                <a:cs typeface="Courier New" pitchFamily="49" charset="0"/>
              </a:rPr>
              <a:t>Loop</a:t>
            </a:r>
            <a:r>
              <a:rPr lang="fr-FR" sz="1600" b="1" i="1" dirty="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detected</a:t>
            </a:r>
            <a:endParaRPr lang="fr-FR" sz="1600" b="1" i="1" dirty="0" smtClean="0">
              <a:solidFill>
                <a:srgbClr val="660E7A"/>
              </a:solidFill>
              <a:latin typeface="+mj-lt"/>
              <a:cs typeface="Courier New" pitchFamily="49" charset="0"/>
            </a:endParaRPr>
          </a:p>
          <a:p>
            <a:pPr lvl="0" fontAlgn="base">
              <a:spcBef>
                <a:spcPct val="0"/>
              </a:spcBef>
              <a:spcAft>
                <a:spcPct val="0"/>
              </a:spcAft>
            </a:pPr>
            <a:endParaRPr lang="fr-FR" sz="1600" b="1" i="1" dirty="0" smtClean="0">
              <a:solidFill>
                <a:srgbClr val="660E7A"/>
              </a:solidFill>
              <a:latin typeface="+mj-lt"/>
              <a:cs typeface="Courier New" pitchFamily="49" charset="0"/>
            </a:endParaRPr>
          </a:p>
          <a:p>
            <a:pPr fontAlgn="base">
              <a:spcBef>
                <a:spcPct val="0"/>
              </a:spcBef>
              <a:spcAft>
                <a:spcPct val="0"/>
              </a:spcAft>
            </a:pPr>
            <a:r>
              <a:rPr lang="fr-FR" sz="1600" b="1" i="1" dirty="0" smtClean="0">
                <a:solidFill>
                  <a:srgbClr val="808080"/>
                </a:solidFill>
                <a:latin typeface="+mj-lt"/>
                <a:cs typeface="Courier New" pitchFamily="49" charset="0"/>
              </a:rPr>
              <a:t>    </a:t>
            </a:r>
            <a:r>
              <a:rPr lang="fr-FR" sz="1600" b="1" dirty="0">
                <a:solidFill>
                  <a:srgbClr val="000000"/>
                </a:solidFill>
                <a:latin typeface="+mj-lt"/>
                <a:cs typeface="Courier New" pitchFamily="49" charset="0"/>
              </a:rPr>
              <a:t/>
            </a:r>
            <a:br>
              <a:rPr lang="fr-FR" sz="1600" b="1" dirty="0">
                <a:solidFill>
                  <a:srgbClr val="000000"/>
                </a:solidFill>
                <a:latin typeface="+mj-lt"/>
                <a:cs typeface="Courier New" pitchFamily="49" charset="0"/>
              </a:rPr>
            </a:br>
            <a:r>
              <a:rPr lang="fr-FR" sz="1600" b="1" dirty="0">
                <a:solidFill>
                  <a:srgbClr val="000000"/>
                </a:solidFill>
                <a:latin typeface="+mj-lt"/>
                <a:cs typeface="Courier New" pitchFamily="49" charset="0"/>
              </a:rPr>
              <a:t>    </a:t>
            </a:r>
            <a:r>
              <a:rPr lang="fr-FR" sz="1600" b="1" dirty="0">
                <a:solidFill>
                  <a:srgbClr val="000080"/>
                </a:solidFill>
                <a:latin typeface="+mj-lt"/>
                <a:cs typeface="Courier New" pitchFamily="49" charset="0"/>
              </a:rPr>
              <a:t>val </a:t>
            </a:r>
            <a:r>
              <a:rPr lang="fr-FR" sz="1600" b="1" i="1" dirty="0" err="1">
                <a:solidFill>
                  <a:srgbClr val="660E7A"/>
                </a:solidFill>
                <a:latin typeface="+mj-lt"/>
                <a:cs typeface="Courier New" pitchFamily="49" charset="0"/>
              </a:rPr>
              <a:t>result</a:t>
            </a:r>
            <a:r>
              <a:rPr lang="fr-FR" sz="1600" b="1" i="1" dirty="0">
                <a:solidFill>
                  <a:srgbClr val="660E7A"/>
                </a:solidFill>
                <a:latin typeface="+mj-lt"/>
                <a:cs typeface="Courier New" pitchFamily="49" charset="0"/>
              </a:rPr>
              <a:t> </a:t>
            </a:r>
            <a:r>
              <a:rPr lang="fr-FR" sz="1600" b="1" dirty="0">
                <a:solidFill>
                  <a:srgbClr val="000000"/>
                </a:solidFill>
                <a:latin typeface="+mj-lt"/>
                <a:cs typeface="Courier New" pitchFamily="49" charset="0"/>
              </a:rPr>
              <a:t>= </a:t>
            </a:r>
            <a:r>
              <a:rPr lang="fr-FR" sz="1600" b="1" dirty="0" err="1">
                <a:solidFill>
                  <a:srgbClr val="000000"/>
                </a:solidFill>
                <a:latin typeface="+mj-lt"/>
                <a:cs typeface="Courier New" pitchFamily="49" charset="0"/>
              </a:rPr>
              <a:t>Bool</a:t>
            </a:r>
            <a:r>
              <a:rPr lang="fr-FR" sz="1600" b="1" i="1" dirty="0" smtClean="0">
                <a:solidFill>
                  <a:srgbClr val="660E7A"/>
                </a:solidFill>
                <a:latin typeface="+mj-lt"/>
                <a:cs typeface="Courier New" pitchFamily="49" charset="0"/>
              </a:rPr>
              <a:t>    </a:t>
            </a:r>
          </a:p>
          <a:p>
            <a:pPr fontAlgn="base">
              <a:spcBef>
                <a:spcPct val="0"/>
              </a:spcBef>
              <a:spcAft>
                <a:spcPct val="0"/>
              </a:spcAft>
            </a:pPr>
            <a:r>
              <a:rPr lang="fr-FR" sz="1600" b="1" i="1" dirty="0">
                <a:solidFill>
                  <a:srgbClr val="660E7A"/>
                </a:solidFill>
                <a:latin typeface="+mj-lt"/>
                <a:cs typeface="Courier New" pitchFamily="49" charset="0"/>
              </a:rPr>
              <a:t> </a:t>
            </a:r>
            <a:r>
              <a:rPr lang="fr-FR" sz="1600" b="1" i="1" dirty="0" smtClean="0">
                <a:solidFill>
                  <a:srgbClr val="660E7A"/>
                </a:solidFill>
                <a:latin typeface="+mj-lt"/>
                <a:cs typeface="Courier New" pitchFamily="49" charset="0"/>
              </a:rPr>
              <a:t>   </a:t>
            </a:r>
            <a:r>
              <a:rPr lang="en-US" sz="1600" b="1" i="1" dirty="0" smtClean="0">
                <a:solidFill>
                  <a:srgbClr val="000000"/>
                </a:solidFill>
                <a:latin typeface="+mj-lt"/>
                <a:cs typeface="Courier New" pitchFamily="49" charset="0"/>
              </a:rPr>
              <a:t>when</a:t>
            </a:r>
            <a:r>
              <a:rPr lang="en-US" sz="1600" b="1" dirty="0" smtClean="0">
                <a:solidFill>
                  <a:srgbClr val="000000"/>
                </a:solidFill>
                <a:latin typeface="+mj-lt"/>
                <a:cs typeface="Courier New" pitchFamily="49" charset="0"/>
              </a:rPr>
              <a:t>(</a:t>
            </a:r>
            <a:r>
              <a:rPr lang="en-US" sz="1600" b="1" dirty="0" err="1" smtClean="0">
                <a:solidFill>
                  <a:srgbClr val="000000"/>
                </a:solidFill>
                <a:latin typeface="+mj-lt"/>
                <a:cs typeface="Courier New" pitchFamily="49" charset="0"/>
              </a:rPr>
              <a:t>cond</a:t>
            </a:r>
            <a:r>
              <a:rPr lang="en-US" sz="1600" b="1" dirty="0" smtClean="0">
                <a:solidFill>
                  <a:srgbClr val="000000"/>
                </a:solidFill>
                <a:latin typeface="+mj-lt"/>
                <a:cs typeface="Courier New" pitchFamily="49" charset="0"/>
              </a:rPr>
              <a:t>){     </a:t>
            </a:r>
            <a:r>
              <a:rPr lang="fr-FR" sz="1600" b="1" i="1" dirty="0" smtClean="0">
                <a:solidFill>
                  <a:srgbClr val="808080"/>
                </a:solidFill>
                <a:latin typeface="+mj-lt"/>
                <a:cs typeface="Courier New" pitchFamily="49" charset="0"/>
              </a:rPr>
              <a:t>//</a:t>
            </a:r>
            <a:r>
              <a:rPr lang="fr-FR" sz="1600" b="1" i="1" dirty="0" err="1" smtClean="0">
                <a:solidFill>
                  <a:srgbClr val="808080"/>
                </a:solidFill>
                <a:latin typeface="+mj-lt"/>
                <a:cs typeface="Courier New" pitchFamily="49" charset="0"/>
              </a:rPr>
              <a:t>result</a:t>
            </a:r>
            <a:r>
              <a:rPr lang="fr-FR" sz="1600" b="1" i="1" dirty="0" smtClean="0">
                <a:solidFill>
                  <a:srgbClr val="808080"/>
                </a:solidFill>
                <a:latin typeface="+mj-lt"/>
                <a:cs typeface="Courier New" pitchFamily="49" charset="0"/>
              </a:rPr>
              <a:t> </a:t>
            </a:r>
            <a:r>
              <a:rPr lang="fr-FR" sz="1600" b="1" i="1" dirty="0" err="1" smtClean="0">
                <a:solidFill>
                  <a:srgbClr val="808080"/>
                </a:solidFill>
                <a:latin typeface="+mj-lt"/>
                <a:cs typeface="Courier New" pitchFamily="49" charset="0"/>
              </a:rPr>
              <a:t>is</a:t>
            </a:r>
            <a:r>
              <a:rPr lang="fr-FR" sz="1600" b="1" i="1" dirty="0" smtClean="0">
                <a:solidFill>
                  <a:srgbClr val="808080"/>
                </a:solidFill>
                <a:latin typeface="+mj-lt"/>
                <a:cs typeface="Courier New" pitchFamily="49" charset="0"/>
              </a:rPr>
              <a:t> not </a:t>
            </a:r>
            <a:r>
              <a:rPr lang="fr-FR" sz="1600" b="1" i="1" dirty="0" err="1" smtClean="0">
                <a:solidFill>
                  <a:srgbClr val="808080"/>
                </a:solidFill>
                <a:latin typeface="+mj-lt"/>
                <a:cs typeface="Courier New" pitchFamily="49" charset="0"/>
              </a:rPr>
              <a:t>assigned</a:t>
            </a:r>
            <a:r>
              <a:rPr lang="fr-FR" sz="1600" b="1" i="1" dirty="0" smtClean="0">
                <a:solidFill>
                  <a:srgbClr val="808080"/>
                </a:solidFill>
                <a:latin typeface="+mj-lt"/>
                <a:cs typeface="Courier New" pitchFamily="49" charset="0"/>
              </a:rPr>
              <a:t> in all cases =&gt; </a:t>
            </a:r>
            <a:r>
              <a:rPr lang="fr-FR" sz="1600" b="1" i="1" dirty="0" err="1" smtClean="0">
                <a:solidFill>
                  <a:srgbClr val="808080"/>
                </a:solidFill>
                <a:latin typeface="+mj-lt"/>
                <a:cs typeface="Courier New" pitchFamily="49" charset="0"/>
              </a:rPr>
              <a:t>Latch</a:t>
            </a:r>
            <a:r>
              <a:rPr lang="fr-FR" sz="1600" b="1" i="1" dirty="0" smtClean="0">
                <a:solidFill>
                  <a:srgbClr val="808080"/>
                </a:solidFill>
                <a:latin typeface="+mj-lt"/>
                <a:cs typeface="Courier New" pitchFamily="49" charset="0"/>
              </a:rPr>
              <a:t> </a:t>
            </a:r>
            <a:r>
              <a:rPr lang="fr-FR" sz="1600" b="1" i="1" dirty="0" err="1">
                <a:solidFill>
                  <a:srgbClr val="808080"/>
                </a:solidFill>
                <a:latin typeface="+mj-lt"/>
                <a:cs typeface="Courier New" pitchFamily="49" charset="0"/>
              </a:rPr>
              <a:t>detected</a:t>
            </a:r>
            <a:r>
              <a:rPr lang="fr-FR" sz="1600" b="1" i="1" dirty="0">
                <a:solidFill>
                  <a:srgbClr val="808080"/>
                </a:solidFill>
                <a:latin typeface="+mj-lt"/>
                <a:cs typeface="Courier New" pitchFamily="49" charset="0"/>
              </a:rPr>
              <a:t> </a:t>
            </a:r>
            <a:r>
              <a:rPr lang="en-US" sz="1600" b="1" dirty="0">
                <a:solidFill>
                  <a:srgbClr val="000000"/>
                </a:solidFill>
                <a:latin typeface="+mj-lt"/>
                <a:cs typeface="Courier New" pitchFamily="49" charset="0"/>
              </a:rPr>
              <a:t/>
            </a:r>
            <a:br>
              <a:rPr lang="en-US" sz="1600" b="1" dirty="0">
                <a:solidFill>
                  <a:srgbClr val="000000"/>
                </a:solidFill>
                <a:latin typeface="+mj-lt"/>
                <a:cs typeface="Courier New" pitchFamily="49" charset="0"/>
              </a:rPr>
            </a:br>
            <a:r>
              <a:rPr lang="en-US" sz="1600" b="1" dirty="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      </a:t>
            </a:r>
            <a:r>
              <a:rPr lang="en-US" sz="1600" b="1" i="1" dirty="0" smtClean="0">
                <a:solidFill>
                  <a:srgbClr val="660E7A"/>
                </a:solidFill>
                <a:latin typeface="+mj-lt"/>
                <a:cs typeface="Courier New" pitchFamily="49" charset="0"/>
              </a:rPr>
              <a:t>result </a:t>
            </a:r>
            <a:r>
              <a:rPr lang="en-US" sz="1600" b="1" dirty="0">
                <a:solidFill>
                  <a:srgbClr val="000000"/>
                </a:solidFill>
                <a:latin typeface="+mj-lt"/>
                <a:cs typeface="Courier New" pitchFamily="49" charset="0"/>
              </a:rPr>
              <a:t>:= </a:t>
            </a:r>
            <a:r>
              <a:rPr lang="en-US" sz="1600" b="1" i="1" dirty="0">
                <a:solidFill>
                  <a:srgbClr val="000000"/>
                </a:solidFill>
                <a:latin typeface="+mj-lt"/>
                <a:cs typeface="Courier New" pitchFamily="49" charset="0"/>
              </a:rPr>
              <a:t>True</a:t>
            </a:r>
            <a:br>
              <a:rPr lang="en-US" sz="1600" b="1" i="1" dirty="0">
                <a:solidFill>
                  <a:srgbClr val="000000"/>
                </a:solidFill>
                <a:latin typeface="+mj-lt"/>
                <a:cs typeface="Courier New" pitchFamily="49" charset="0"/>
              </a:rPr>
            </a:br>
            <a:r>
              <a:rPr lang="en-US" sz="1600" b="1" i="1" dirty="0" smtClean="0">
                <a:solidFill>
                  <a:srgbClr val="000000"/>
                </a:solidFill>
                <a:latin typeface="+mj-lt"/>
                <a:cs typeface="Courier New" pitchFamily="49" charset="0"/>
              </a:rPr>
              <a:t>    </a:t>
            </a:r>
            <a:r>
              <a:rPr lang="en-US" sz="1600" b="1" dirty="0" smtClean="0">
                <a:solidFill>
                  <a:srgbClr val="000000"/>
                </a:solidFill>
                <a:latin typeface="+mj-lt"/>
                <a:cs typeface="Courier New" pitchFamily="49" charset="0"/>
              </a:rPr>
              <a:t>}</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18</a:t>
            </a:fld>
            <a:endParaRPr lang="fr-BE"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030091"/>
            <a:ext cx="2819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èche droite 8"/>
          <p:cNvSpPr/>
          <p:nvPr/>
        </p:nvSpPr>
        <p:spPr>
          <a:xfrm>
            <a:off x="5347669" y="32518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Multiplier 7"/>
          <p:cNvSpPr/>
          <p:nvPr/>
        </p:nvSpPr>
        <p:spPr>
          <a:xfrm>
            <a:off x="6659661" y="3208973"/>
            <a:ext cx="308605" cy="308605"/>
          </a:xfrm>
          <a:prstGeom prst="mathMultiply">
            <a:avLst>
              <a:gd name="adj1" fmla="val 35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3258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err="1" smtClean="0"/>
              <a:t>ClockDomains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19</a:t>
            </a:fld>
            <a:endParaRPr lang="fr-BE" dirty="0"/>
          </a:p>
        </p:txBody>
      </p:sp>
      <p:sp>
        <p:nvSpPr>
          <p:cNvPr id="3" name="Rectangle 1"/>
          <p:cNvSpPr>
            <a:spLocks noChangeArrowheads="1"/>
          </p:cNvSpPr>
          <p:nvPr/>
        </p:nvSpPr>
        <p:spPr bwMode="auto">
          <a:xfrm>
            <a:off x="2123728" y="1635730"/>
            <a:ext cx="4568943" cy="493981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80"/>
                </a:solidFill>
                <a:effectLst/>
                <a:latin typeface="+mj-lt"/>
                <a:cs typeface="Courier New" pitchFamily="49" charset="0"/>
              </a:rPr>
              <a:t>class </a:t>
            </a:r>
            <a:r>
              <a:rPr kumimoji="0" lang="en-US" sz="1500" b="1" i="0" u="none" strike="noStrike" cap="none" normalizeH="0" baseline="0" dirty="0" err="1" smtClean="0">
                <a:ln>
                  <a:noFill/>
                </a:ln>
                <a:solidFill>
                  <a:srgbClr val="000000"/>
                </a:solidFill>
                <a:effectLst/>
                <a:latin typeface="+mj-lt"/>
                <a:cs typeface="Courier New" pitchFamily="49" charset="0"/>
              </a:rPr>
              <a:t>MyTopLevel</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extends </a:t>
            </a:r>
            <a:r>
              <a:rPr kumimoji="0" lang="en-US" sz="1500" b="1" i="0" u="none" strike="noStrike" cap="none" normalizeH="0" baseline="0" dirty="0" smtClean="0">
                <a:ln>
                  <a:noFill/>
                </a:ln>
                <a:solidFill>
                  <a:srgbClr val="000000"/>
                </a:solidFill>
                <a:effectLst/>
                <a:latin typeface="+mj-lt"/>
                <a:cs typeface="Courier New" pitchFamily="49" charset="0"/>
              </a:rPr>
              <a:t>Component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smtClean="0">
                <a:ln>
                  <a:noFill/>
                </a:ln>
                <a:solidFill>
                  <a:srgbClr val="000000"/>
                </a:solidFill>
                <a:effectLst/>
                <a:latin typeface="+mj-lt"/>
                <a:cs typeface="Courier New" pitchFamily="49" charset="0"/>
              </a:rPr>
              <a:t>Bundle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in </a:t>
            </a:r>
            <a:r>
              <a:rPr kumimoji="0" lang="en-US" sz="1500" b="1" i="0" u="none" strike="noStrike" cap="none" normalizeH="0" baseline="0" dirty="0" err="1" smtClean="0">
                <a:ln>
                  <a:noFill/>
                </a:ln>
                <a:solidFill>
                  <a:srgbClr val="000000"/>
                </a:solidFill>
                <a:effectLst/>
                <a:latin typeface="+mj-lt"/>
                <a:cs typeface="Courier New" pitchFamily="49" charset="0"/>
              </a:rPr>
              <a:t>Bool</a:t>
            </a: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ClockDomain</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clock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coreClk</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reset    = </a:t>
            </a:r>
            <a:r>
              <a:rPr kumimoji="0" lang="en-US" sz="1500" b="1" i="1" u="none" strike="noStrike" cap="none" normalizeH="0" baseline="0" dirty="0" err="1" smtClean="0">
                <a:ln>
                  <a:noFill/>
                </a:ln>
                <a:solidFill>
                  <a:srgbClr val="660E7A"/>
                </a:solidFill>
                <a:effectLst/>
                <a:latin typeface="+mj-lt"/>
                <a:cs typeface="Courier New" pitchFamily="49" charset="0"/>
              </a:rPr>
              <a:t>io</a:t>
            </a:r>
            <a:r>
              <a:rPr kumimoji="0" lang="en-US" sz="1500" b="1" i="0" u="none" strike="noStrike" cap="none" normalizeH="0" baseline="0" dirty="0" err="1"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coreReset</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config</a:t>
            </a:r>
            <a:r>
              <a:rPr kumimoji="0" lang="en-US" sz="1500" b="1" i="0" u="none" strike="noStrike" cap="none" normalizeH="0" baseline="0" dirty="0" smtClean="0">
                <a:ln>
                  <a:noFill/>
                </a:ln>
                <a:solidFill>
                  <a:srgbClr val="000000"/>
                </a:solidFill>
                <a:effectLst/>
                <a:latin typeface="+mj-lt"/>
                <a:cs typeface="Courier New" pitchFamily="49" charset="0"/>
              </a:rPr>
              <a:t> = </a:t>
            </a:r>
            <a:r>
              <a:rPr kumimoji="0" lang="en-US" sz="1500" b="1" i="1" u="none" strike="noStrike" cap="none" normalizeH="0" baseline="0" dirty="0" err="1" smtClean="0">
                <a:ln>
                  <a:noFill/>
                </a:ln>
                <a:solidFill>
                  <a:srgbClr val="000000"/>
                </a:solidFill>
                <a:effectLst/>
                <a:latin typeface="+mj-lt"/>
                <a:cs typeface="Courier New" pitchFamily="49" charset="0"/>
              </a:rPr>
              <a:t>ClockDomainConfig</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clockEdge</a:t>
            </a:r>
            <a:r>
              <a:rPr kumimoji="0" lang="en-US" sz="1500" b="1" i="0" u="none" strike="noStrike" cap="none" normalizeH="0" baseline="0" dirty="0" smtClean="0">
                <a:ln>
                  <a:noFill/>
                </a:ln>
                <a:solidFill>
                  <a:srgbClr val="000000"/>
                </a:solidFill>
                <a:effectLst/>
                <a:latin typeface="+mj-lt"/>
                <a:cs typeface="Courier New" pitchFamily="49" charset="0"/>
              </a:rPr>
              <a:t>             = RISING,</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resetKind</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 ASYNC,</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00"/>
                </a:solidFill>
                <a:effectLst/>
                <a:latin typeface="+mj-lt"/>
                <a:cs typeface="Courier New" pitchFamily="49" charset="0"/>
              </a:rPr>
              <a:t>resetActiveLevel</a:t>
            </a:r>
            <a:r>
              <a:rPr kumimoji="0" lang="en-US" sz="1500" b="1" i="0" u="none" strike="noStrike" cap="none" normalizeH="0" baseline="0" dirty="0" smtClean="0">
                <a:ln>
                  <a:noFill/>
                </a:ln>
                <a:solidFill>
                  <a:srgbClr val="000000"/>
                </a:solidFill>
                <a:effectLst/>
                <a:latin typeface="+mj-lt"/>
                <a:cs typeface="Courier New" pitchFamily="49" charset="0"/>
              </a:rPr>
              <a:t> = HIGH</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coreArea</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smtClean="0">
                <a:ln>
                  <a:noFill/>
                </a:ln>
                <a:solidFill>
                  <a:srgbClr val="000080"/>
                </a:solidFill>
                <a:effectLst/>
                <a:latin typeface="+mj-lt"/>
                <a:cs typeface="Courier New" pitchFamily="49" charset="0"/>
              </a:rPr>
              <a:t>new </a:t>
            </a:r>
            <a:r>
              <a:rPr kumimoji="0" lang="en-US" sz="1500" b="1" i="0" u="none" strike="noStrike" cap="none" normalizeH="0" baseline="0" dirty="0" err="1" smtClean="0">
                <a:ln>
                  <a:noFill/>
                </a:ln>
                <a:solidFill>
                  <a:srgbClr val="000000"/>
                </a:solidFill>
                <a:effectLst/>
                <a:latin typeface="+mj-lt"/>
                <a:cs typeface="Courier New" pitchFamily="49" charset="0"/>
              </a:rPr>
              <a:t>ClockingArea</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1" u="none" strike="noStrike" cap="none" normalizeH="0" baseline="0" dirty="0" err="1" smtClean="0">
                <a:ln>
                  <a:noFill/>
                </a:ln>
                <a:solidFill>
                  <a:srgbClr val="660E7A"/>
                </a:solidFill>
                <a:effectLst/>
                <a:latin typeface="+mj-lt"/>
                <a:cs typeface="Courier New" pitchFamily="49" charset="0"/>
              </a:rPr>
              <a:t>coreClockDomain</a:t>
            </a:r>
            <a:r>
              <a:rPr kumimoji="0" lang="en-US" sz="1500" b="1" i="0" u="none" strike="noStrike" cap="none" normalizeH="0" baseline="0" dirty="0" smtClean="0">
                <a:ln>
                  <a:noFill/>
                </a:ln>
                <a:solidFill>
                  <a:srgbClr val="000000"/>
                </a:solidFill>
                <a:effectLst/>
                <a:latin typeface="+mj-lt"/>
                <a:cs typeface="Courier New" pitchFamily="49" charset="0"/>
              </a:rPr>
              <a:t>) {</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0" u="none" strike="noStrike" cap="none" normalizeH="0" baseline="0" dirty="0" err="1" smtClean="0">
                <a:ln>
                  <a:noFill/>
                </a:ln>
                <a:solidFill>
                  <a:srgbClr val="000080"/>
                </a:solidFill>
                <a:effectLst/>
                <a:latin typeface="+mj-lt"/>
                <a:cs typeface="Courier New" pitchFamily="49" charset="0"/>
              </a:rPr>
              <a:t>val</a:t>
            </a:r>
            <a:r>
              <a:rPr kumimoji="0" lang="en-US" sz="1500" b="1" i="0" u="none" strike="noStrike" cap="none" normalizeH="0" baseline="0" dirty="0" smtClean="0">
                <a:ln>
                  <a:noFill/>
                </a:ln>
                <a:solidFill>
                  <a:srgbClr val="000080"/>
                </a:solidFill>
                <a:effectLst/>
                <a:latin typeface="+mj-lt"/>
                <a:cs typeface="Courier New" pitchFamily="49" charset="0"/>
              </a:rPr>
              <a:t> </a:t>
            </a:r>
            <a:r>
              <a:rPr kumimoji="0" lang="en-US" sz="1500" b="1" i="1" u="none" strike="noStrike" cap="none" normalizeH="0" baseline="0" dirty="0" err="1" smtClean="0">
                <a:ln>
                  <a:noFill/>
                </a:ln>
                <a:solidFill>
                  <a:srgbClr val="660E7A"/>
                </a:solidFill>
                <a:effectLst/>
                <a:latin typeface="+mj-lt"/>
                <a:cs typeface="Courier New" pitchFamily="49" charset="0"/>
              </a:rPr>
              <a:t>myCoreClockedRegister</a:t>
            </a:r>
            <a:r>
              <a:rPr kumimoji="0" lang="en-US" sz="1500" b="1" i="1" u="none" strike="noStrike" cap="none" normalizeH="0" baseline="0" dirty="0" smtClean="0">
                <a:ln>
                  <a:noFill/>
                </a:ln>
                <a:solidFill>
                  <a:srgbClr val="660E7A"/>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err="1" smtClean="0">
                <a:ln>
                  <a:noFill/>
                </a:ln>
                <a:solidFill>
                  <a:srgbClr val="000000"/>
                </a:solidFill>
                <a:effectLst/>
                <a:latin typeface="+mj-lt"/>
                <a:cs typeface="Courier New" pitchFamily="49" charset="0"/>
              </a:rPr>
              <a:t>Reg</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err="1" smtClean="0">
                <a:ln>
                  <a:noFill/>
                </a:ln>
                <a:solidFill>
                  <a:srgbClr val="000000"/>
                </a:solidFill>
                <a:effectLst/>
                <a:latin typeface="+mj-lt"/>
                <a:cs typeface="Courier New" pitchFamily="49" charset="0"/>
              </a:rPr>
              <a:t>UInt</a:t>
            </a:r>
            <a:r>
              <a:rPr kumimoji="0" lang="en-US" sz="1500" b="1" i="0" u="none" strike="noStrike" cap="none" normalizeH="0" baseline="0" dirty="0" smtClean="0">
                <a:ln>
                  <a:noFill/>
                </a:ln>
                <a:solidFill>
                  <a:srgbClr val="000000"/>
                </a:solidFill>
                <a:effectLst/>
                <a:latin typeface="+mj-lt"/>
                <a:cs typeface="Courier New" pitchFamily="49" charset="0"/>
              </a:rPr>
              <a:t>(</a:t>
            </a:r>
            <a:r>
              <a:rPr kumimoji="0" lang="en-US" sz="1500" b="1" i="0" u="none" strike="noStrike" cap="none" normalizeH="0" baseline="0" dirty="0" smtClean="0">
                <a:ln>
                  <a:noFill/>
                </a:ln>
                <a:solidFill>
                  <a:srgbClr val="0000FF"/>
                </a:solidFill>
                <a:effectLst/>
                <a:latin typeface="+mj-lt"/>
                <a:cs typeface="Courier New" pitchFamily="49" charset="0"/>
              </a:rPr>
              <a:t>4 </a:t>
            </a:r>
            <a:r>
              <a:rPr kumimoji="0" lang="en-US" sz="1500" b="1" i="0" u="none" strike="noStrike" cap="none" normalizeH="0" baseline="0" dirty="0" smtClean="0">
                <a:ln>
                  <a:noFill/>
                </a:ln>
                <a:solidFill>
                  <a:srgbClr val="000000"/>
                </a:solidFill>
                <a:effectLst/>
                <a:latin typeface="+mj-lt"/>
                <a:cs typeface="Courier New" pitchFamily="49" charset="0"/>
              </a:rPr>
              <a:t>bit))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        </a:t>
            </a:r>
            <a:r>
              <a:rPr kumimoji="0" lang="en-US" sz="1500" b="1" i="1" u="none" strike="noStrike" cap="none" normalizeH="0" baseline="0" dirty="0" smtClean="0">
                <a:ln>
                  <a:noFill/>
                </a:ln>
                <a:solidFill>
                  <a:srgbClr val="808080"/>
                </a:solidFill>
                <a:effectLst/>
                <a:latin typeface="+mj-lt"/>
                <a:cs typeface="Courier New" pitchFamily="49" charset="0"/>
              </a:rPr>
              <a:t>//...</a:t>
            </a:r>
            <a:br>
              <a:rPr kumimoji="0" lang="en-US" sz="1500" b="1" i="1" u="none" strike="noStrike" cap="none" normalizeH="0" baseline="0" dirty="0" smtClean="0">
                <a:ln>
                  <a:noFill/>
                </a:ln>
                <a:solidFill>
                  <a:srgbClr val="808080"/>
                </a:solidFill>
                <a:effectLst/>
                <a:latin typeface="+mj-lt"/>
                <a:cs typeface="Courier New" pitchFamily="49" charset="0"/>
              </a:rPr>
            </a:br>
            <a:r>
              <a:rPr kumimoji="0" lang="en-US" sz="1500" b="1" i="1" u="none" strike="noStrike" cap="none" normalizeH="0" baseline="0" dirty="0" smtClean="0">
                <a:ln>
                  <a:noFill/>
                </a:ln>
                <a:solidFill>
                  <a:srgbClr val="808080"/>
                </a:solidFill>
                <a:effectLst/>
                <a:latin typeface="+mj-lt"/>
                <a:cs typeface="Courier New" pitchFamily="49" charset="0"/>
              </a:rPr>
              <a:t>    </a:t>
            </a:r>
            <a:r>
              <a:rPr kumimoji="0" lang="en-US" sz="1500" b="1" i="0" u="none" strike="noStrike" cap="none" normalizeH="0" baseline="0" dirty="0" smtClean="0">
                <a:ln>
                  <a:noFill/>
                </a:ln>
                <a:solidFill>
                  <a:srgbClr val="000000"/>
                </a:solidFill>
                <a:effectLst/>
                <a:latin typeface="+mj-lt"/>
                <a:cs typeface="Courier New" pitchFamily="49" charset="0"/>
              </a:rPr>
              <a:t>}</a:t>
            </a:r>
            <a:br>
              <a:rPr kumimoji="0" lang="en-US" sz="1500" b="1" i="0" u="none" strike="noStrike" cap="none" normalizeH="0" baseline="0" dirty="0" smtClean="0">
                <a:ln>
                  <a:noFill/>
                </a:ln>
                <a:solidFill>
                  <a:srgbClr val="000000"/>
                </a:solidFill>
                <a:effectLst/>
                <a:latin typeface="+mj-lt"/>
                <a:cs typeface="Courier New" pitchFamily="49" charset="0"/>
              </a:rPr>
            </a:br>
            <a:r>
              <a:rPr kumimoji="0" lang="en-US" sz="1500" b="1" i="0" u="none" strike="noStrike" cap="none" normalizeH="0" baseline="0" dirty="0" smtClean="0">
                <a:ln>
                  <a:noFill/>
                </a:ln>
                <a:solidFill>
                  <a:srgbClr val="000000"/>
                </a:solidFill>
                <a:effectLst/>
                <a:latin typeface="+mj-lt"/>
                <a:cs typeface="Courier New" pitchFamily="49" charset="0"/>
              </a:rPr>
              <a:t>}</a:t>
            </a:r>
            <a:endParaRPr kumimoji="0" lang="en-US" sz="1500" b="1" i="0" u="none" strike="noStrike" cap="none" normalizeH="0" baseline="0" dirty="0" smtClean="0">
              <a:ln>
                <a:noFill/>
              </a:ln>
              <a:solidFill>
                <a:schemeClr val="tx1"/>
              </a:solidFill>
              <a:effectLst/>
              <a:latin typeface="+mj-lt"/>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565" y="5035773"/>
            <a:ext cx="2049463"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lèche droite 5"/>
          <p:cNvSpPr/>
          <p:nvPr/>
        </p:nvSpPr>
        <p:spPr>
          <a:xfrm>
            <a:off x="6309867" y="5661248"/>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178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en-US" dirty="0" smtClean="0">
                <a:latin typeface="+mj-lt"/>
              </a:rPr>
              <a:t>Language introduction / flow</a:t>
            </a:r>
          </a:p>
          <a:p>
            <a:r>
              <a:rPr lang="en-US" dirty="0" smtClean="0">
                <a:latin typeface="+mj-lt"/>
              </a:rPr>
              <a:t>Simple examples</a:t>
            </a:r>
          </a:p>
          <a:p>
            <a:r>
              <a:rPr lang="en-US" dirty="0" smtClean="0">
                <a:latin typeface="+mj-lt"/>
              </a:rPr>
              <a:t>Advanced examples</a:t>
            </a:r>
          </a:p>
          <a:p>
            <a:r>
              <a:rPr lang="en-US" dirty="0" smtClean="0">
                <a:latin typeface="+mj-lt"/>
              </a:rPr>
              <a:t>Meta-hardware description examples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smtClean="0"/>
              <a:t>Summary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Memory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20</a:t>
            </a:fld>
            <a:endParaRPr lang="fr-BE" dirty="0"/>
          </a:p>
        </p:txBody>
      </p:sp>
      <p:sp>
        <p:nvSpPr>
          <p:cNvPr id="4" name="Rectangle 1"/>
          <p:cNvSpPr>
            <a:spLocks noChangeArrowheads="1"/>
          </p:cNvSpPr>
          <p:nvPr/>
        </p:nvSpPr>
        <p:spPr bwMode="auto">
          <a:xfrm>
            <a:off x="2699792" y="2273737"/>
            <a:ext cx="3523850" cy="3139321"/>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1" u="none" strike="noStrike" cap="none" normalizeH="0" baseline="0" dirty="0" smtClean="0">
                <a:ln>
                  <a:noFill/>
                </a:ln>
                <a:solidFill>
                  <a:srgbClr val="808080"/>
                </a:solidFill>
                <a:effectLst/>
                <a:latin typeface="+mj-lt"/>
                <a:cs typeface="Courier New" pitchFamily="49" charset="0"/>
              </a:rPr>
              <a:t>//Memory of 1024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smtClean="0">
                <a:solidFill>
                  <a:srgbClr val="660E7A"/>
                </a:solidFill>
                <a:latin typeface="+mj-lt"/>
                <a:cs typeface="Courier New" pitchFamily="49" charset="0"/>
              </a:rPr>
              <a:t>sync</a:t>
            </a:r>
            <a:r>
              <a:rPr kumimoji="0" lang="fr-FR" b="1" i="1" u="none" strike="noStrike" cap="none" normalizeH="0" baseline="0" dirty="0" err="1" smtClean="0">
                <a:ln>
                  <a:noFill/>
                </a:ln>
                <a:solidFill>
                  <a:srgbClr val="660E7A"/>
                </a:solidFill>
                <a:effectLst/>
                <a:latin typeface="+mj-lt"/>
                <a:cs typeface="Courier New" pitchFamily="49" charset="0"/>
              </a:rPr>
              <a:t>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Mem</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1024</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dirty="0">
                <a:solidFill>
                  <a:srgbClr val="000080"/>
                </a:solidFill>
                <a:latin typeface="+mj-lt"/>
                <a:cs typeface="Courier New" pitchFamily="49" charset="0"/>
              </a:rPr>
              <a:t>val </a:t>
            </a:r>
            <a:r>
              <a:rPr lang="fr-FR" b="1" i="1" dirty="0" err="1" smtClean="0">
                <a:solidFill>
                  <a:srgbClr val="660E7A"/>
                </a:solidFill>
                <a:latin typeface="+mj-lt"/>
                <a:cs typeface="Courier New" pitchFamily="49" charset="0"/>
              </a:rPr>
              <a:t>asyncRam</a:t>
            </a:r>
            <a:r>
              <a:rPr lang="fr-FR" b="1" i="1" dirty="0" smtClean="0">
                <a:solidFill>
                  <a:srgbClr val="660E7A"/>
                </a:solidFill>
                <a:latin typeface="+mj-lt"/>
                <a:cs typeface="Courier New" pitchFamily="49" charset="0"/>
              </a:rPr>
              <a:t>  </a:t>
            </a:r>
            <a:r>
              <a:rPr lang="fr-FR" b="1" dirty="0" smtClean="0">
                <a:solidFill>
                  <a:srgbClr val="000000"/>
                </a:solidFill>
                <a:latin typeface="+mj-lt"/>
                <a:cs typeface="Courier New" pitchFamily="49" charset="0"/>
              </a:rPr>
              <a:t>= </a:t>
            </a:r>
            <a:r>
              <a:rPr lang="fr-FR" b="1" i="1" dirty="0" err="1">
                <a:solidFill>
                  <a:srgbClr val="000000"/>
                </a:solidFill>
                <a:latin typeface="+mj-lt"/>
                <a:cs typeface="Courier New" pitchFamily="49" charset="0"/>
              </a:rPr>
              <a:t>Mem</a:t>
            </a:r>
            <a:r>
              <a:rPr lang="fr-FR" b="1" dirty="0">
                <a:solidFill>
                  <a:srgbClr val="000000"/>
                </a:solidFill>
                <a:latin typeface="+mj-lt"/>
                <a:cs typeface="Courier New" pitchFamily="49" charset="0"/>
              </a:rPr>
              <a:t>(</a:t>
            </a:r>
            <a:r>
              <a:rPr lang="fr-FR" b="1" dirty="0" err="1">
                <a:solidFill>
                  <a:srgbClr val="000000"/>
                </a:solidFill>
                <a:latin typeface="+mj-lt"/>
                <a:cs typeface="Courier New" pitchFamily="49" charset="0"/>
              </a:rPr>
              <a:t>Bool</a:t>
            </a:r>
            <a:r>
              <a:rPr lang="fr-FR" b="1" dirty="0">
                <a:solidFill>
                  <a:srgbClr val="000000"/>
                </a:solidFill>
                <a:latin typeface="+mj-lt"/>
                <a:cs typeface="Courier New" pitchFamily="49" charset="0"/>
              </a:rPr>
              <a:t>, </a:t>
            </a:r>
            <a:r>
              <a:rPr lang="fr-FR" b="1" dirty="0">
                <a:solidFill>
                  <a:srgbClr val="0000FF"/>
                </a:solidFill>
                <a:latin typeface="+mj-lt"/>
                <a:cs typeface="Courier New" pitchFamily="49" charset="0"/>
              </a:rPr>
              <a:t>1024</a:t>
            </a:r>
            <a:r>
              <a:rPr lang="fr-FR" b="1" dirty="0">
                <a:solidFill>
                  <a:srgbClr val="000000"/>
                </a:solidFill>
                <a:latin typeface="+mj-lt"/>
                <a:cs typeface="Courier New" pitchFamily="49" charset="0"/>
              </a:rPr>
              <a:t>)</a:t>
            </a:r>
            <a:br>
              <a:rPr lang="fr-FR" b="1" dirty="0">
                <a:solidFill>
                  <a:srgbClr val="00000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Write</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lang="fr-FR" b="1" i="1" dirty="0" err="1">
                <a:solidFill>
                  <a:srgbClr val="660E7A"/>
                </a:solidFill>
                <a:latin typeface="+mj-lt"/>
                <a:cs typeface="Courier New" pitchFamily="49" charset="0"/>
              </a:rPr>
              <a:t>syncRam</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5</a:t>
            </a:r>
            <a:r>
              <a:rPr lang="fr-FR" b="1" dirty="0">
                <a:solidFill>
                  <a:srgbClr val="000000"/>
                </a:solidFill>
                <a:latin typeface="+mj-lt"/>
                <a:cs typeface="Courier New" pitchFamily="49" charset="0"/>
              </a:rPr>
              <a:t>) </a:t>
            </a:r>
            <a:r>
              <a:rPr lang="fr-FR" b="1" dirty="0" smtClean="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lang="fr-FR" b="1" i="1" dirty="0" err="1" smtClean="0">
                <a:solidFill>
                  <a:srgbClr val="660E7A"/>
                </a:solidFill>
                <a:latin typeface="+mj-lt"/>
                <a:cs typeface="Courier New" pitchFamily="49" charset="0"/>
              </a:rPr>
              <a:t>asyncRam</a:t>
            </a:r>
            <a:r>
              <a:rPr lang="fr-FR" b="1" dirty="0" smtClean="0">
                <a:solidFill>
                  <a:srgbClr val="000000"/>
                </a:solidFill>
                <a:latin typeface="+mj-lt"/>
                <a:cs typeface="Courier New" pitchFamily="49" charset="0"/>
              </a:rPr>
              <a:t>(</a:t>
            </a:r>
            <a:r>
              <a:rPr lang="fr-FR" b="1" dirty="0" smtClean="0">
                <a:solidFill>
                  <a:srgbClr val="0000FF"/>
                </a:solidFill>
                <a:latin typeface="+mj-lt"/>
                <a:cs typeface="Courier New" pitchFamily="49" charset="0"/>
              </a:rPr>
              <a:t>5</a:t>
            </a:r>
            <a:r>
              <a:rPr lang="fr-FR" b="1" dirty="0">
                <a:solidFill>
                  <a:srgbClr val="000000"/>
                </a:solidFill>
                <a:latin typeface="+mj-lt"/>
                <a:cs typeface="Courier New" pitchFamily="49" charset="0"/>
              </a:rPr>
              <a:t>) := </a:t>
            </a:r>
            <a:r>
              <a:rPr lang="fr-FR" b="1" i="1" dirty="0" err="1">
                <a:solidFill>
                  <a:srgbClr val="000000"/>
                </a:solidFill>
                <a:latin typeface="+mj-lt"/>
                <a:cs typeface="Courier New" pitchFamily="49" charset="0"/>
              </a:rPr>
              <a:t>True</a:t>
            </a:r>
            <a:r>
              <a:rPr lang="fr-FR" b="1" i="1" dirty="0">
                <a:solidFill>
                  <a:srgbClr val="000000"/>
                </a:solidFill>
                <a:latin typeface="+mj-lt"/>
                <a:cs typeface="Courier New" pitchFamily="49" charset="0"/>
              </a:rPr>
              <a:t/>
            </a:r>
            <a:br>
              <a:rPr lang="fr-FR" b="1" i="1" dirty="0">
                <a:solidFill>
                  <a:srgbClr val="000000"/>
                </a:solidFill>
                <a:latin typeface="+mj-lt"/>
                <a:cs typeface="Courier New" pitchFamily="49" charset="0"/>
              </a:rPr>
            </a:br>
            <a:r>
              <a:rPr kumimoji="0" lang="fr-FR" b="1" i="1" u="none" strike="noStrike" cap="none" normalizeH="0" baseline="0" dirty="0" smtClean="0">
                <a:ln>
                  <a:noFill/>
                </a:ln>
                <a:solidFill>
                  <a:srgbClr val="000000"/>
                </a:solidFill>
                <a:effectLst/>
                <a:latin typeface="+mj-lt"/>
                <a:cs typeface="Courier New" pitchFamily="49" charset="0"/>
              </a:rPr>
              <a:t/>
            </a:r>
            <a:br>
              <a:rPr kumimoji="0" lang="fr-FR" b="1" i="1"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//Read </a:t>
            </a:r>
            <a:r>
              <a:rPr kumimoji="0" lang="fr-FR" b="1" i="1" u="none" strike="noStrike" cap="none" normalizeH="0" baseline="0" dirty="0" err="1" smtClean="0">
                <a:ln>
                  <a:noFill/>
                </a:ln>
                <a:solidFill>
                  <a:srgbClr val="808080"/>
                </a:solidFill>
                <a:effectLst/>
                <a:latin typeface="+mj-lt"/>
                <a:cs typeface="Courier New" pitchFamily="49" charset="0"/>
              </a:rPr>
              <a:t>them</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lang="fr-FR" b="1" i="1" dirty="0" err="1">
                <a:solidFill>
                  <a:srgbClr val="660E7A"/>
                </a:solidFill>
                <a:latin typeface="+mj-lt"/>
                <a:cs typeface="Courier New" pitchFamily="49" charset="0"/>
              </a:rPr>
              <a:t>syncRam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mem</a:t>
            </a:r>
            <a:r>
              <a:rPr kumimoji="0" lang="fr-FR" b="1" i="0" u="none" strike="noStrike" cap="none" normalizeH="0" baseline="0" dirty="0" err="1" smtClean="0">
                <a:ln>
                  <a:noFill/>
                </a:ln>
                <a:solidFill>
                  <a:srgbClr val="000000"/>
                </a:solidFill>
                <a:effectLst/>
                <a:latin typeface="+mj-lt"/>
                <a:cs typeface="Courier New" pitchFamily="49" charset="0"/>
              </a:rPr>
              <a:t>.readSync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6</a:t>
            </a:r>
            <a:r>
              <a:rPr kumimoji="0" lang="fr-FR" b="1" i="0" u="none" strike="noStrike" cap="none" normalizeH="0" baseline="0" dirty="0" smtClean="0">
                <a:ln>
                  <a:noFill/>
                </a:ln>
                <a:solidFill>
                  <a:srgbClr val="000000"/>
                </a:solidFill>
                <a:effectLst/>
                <a:latin typeface="+mj-lt"/>
                <a:cs typeface="Courier New" pitchFamily="49" charset="0"/>
              </a:rPr>
              <a:t>)</a:t>
            </a:r>
            <a:r>
              <a:rPr lang="fr-FR" b="1" i="1" dirty="0">
                <a:solidFill>
                  <a:srgbClr val="808080"/>
                </a:solidFill>
                <a:latin typeface="+mj-lt"/>
                <a:cs typeface="Courier New" pitchFamily="49" charset="0"/>
              </a:rPr>
              <a:t> </a:t>
            </a:r>
            <a:br>
              <a:rPr lang="fr-FR" b="1" i="1" dirty="0">
                <a:solidFill>
                  <a:srgbClr val="808080"/>
                </a:solidFill>
                <a:latin typeface="+mj-lt"/>
                <a:cs typeface="Courier New" pitchFamily="49" charset="0"/>
              </a:rPr>
            </a:br>
            <a:r>
              <a:rPr lang="fr-FR" b="1" dirty="0">
                <a:solidFill>
                  <a:srgbClr val="000080"/>
                </a:solidFill>
                <a:latin typeface="+mj-lt"/>
                <a:cs typeface="Courier New" pitchFamily="49" charset="0"/>
              </a:rPr>
              <a:t>val </a:t>
            </a:r>
            <a:r>
              <a:rPr lang="fr-FR" b="1" i="1" dirty="0" err="1">
                <a:solidFill>
                  <a:srgbClr val="660E7A"/>
                </a:solidFill>
                <a:latin typeface="+mj-lt"/>
                <a:cs typeface="Courier New" pitchFamily="49" charset="0"/>
              </a:rPr>
              <a:t>asyncRam</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 </a:t>
            </a:r>
            <a:r>
              <a:rPr lang="fr-FR" b="1" i="1" dirty="0" err="1">
                <a:solidFill>
                  <a:srgbClr val="660E7A"/>
                </a:solidFill>
                <a:latin typeface="+mj-lt"/>
                <a:cs typeface="Courier New" pitchFamily="49" charset="0"/>
              </a:rPr>
              <a:t>mem</a:t>
            </a:r>
            <a:r>
              <a:rPr lang="fr-FR" b="1" dirty="0" err="1">
                <a:solidFill>
                  <a:srgbClr val="000000"/>
                </a:solidFill>
                <a:latin typeface="+mj-lt"/>
                <a:cs typeface="Courier New" pitchFamily="49" charset="0"/>
              </a:rPr>
              <a:t>.readAsync</a:t>
            </a:r>
            <a:r>
              <a:rPr lang="fr-FR" b="1" dirty="0">
                <a:solidFill>
                  <a:srgbClr val="000000"/>
                </a:solidFill>
                <a:latin typeface="+mj-lt"/>
                <a:cs typeface="Courier New" pitchFamily="49" charset="0"/>
              </a:rPr>
              <a:t>(</a:t>
            </a:r>
            <a:r>
              <a:rPr lang="fr-FR" b="1" dirty="0">
                <a:solidFill>
                  <a:srgbClr val="0000FF"/>
                </a:solidFill>
                <a:latin typeface="+mj-lt"/>
                <a:cs typeface="Courier New" pitchFamily="49" charset="0"/>
              </a:rPr>
              <a:t>4</a:t>
            </a:r>
            <a:r>
              <a:rPr lang="fr-FR" b="1" dirty="0">
                <a:solidFill>
                  <a:srgbClr val="000000"/>
                </a:solidFill>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4251685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err="1" smtClean="0"/>
              <a:t>Function</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21</a:t>
            </a:fld>
            <a:endParaRPr lang="fr-BE" dirty="0"/>
          </a:p>
        </p:txBody>
      </p:sp>
      <p:sp>
        <p:nvSpPr>
          <p:cNvPr id="4" name="Rectangle 1"/>
          <p:cNvSpPr>
            <a:spLocks noChangeArrowheads="1"/>
          </p:cNvSpPr>
          <p:nvPr/>
        </p:nvSpPr>
        <p:spPr bwMode="auto">
          <a:xfrm>
            <a:off x="827583" y="2132856"/>
            <a:ext cx="7889083" cy="28623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808080"/>
                </a:solidFill>
                <a:effectLst/>
                <a:latin typeface="Calibri" pitchFamily="34" charset="0"/>
                <a:cs typeface="Courier New" pitchFamily="49" charset="0"/>
              </a:rPr>
              <a:t>// Input RGB color</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g</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b</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 Define a function to multiply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UInt</a:t>
            </a:r>
            <a:r>
              <a:rPr kumimoji="0" lang="en-US" b="1" i="1" u="none" strike="noStrike" cap="none" normalizeH="0" baseline="0" dirty="0" smtClean="0">
                <a:ln>
                  <a:noFill/>
                </a:ln>
                <a:solidFill>
                  <a:srgbClr val="808080"/>
                </a:solidFill>
                <a:effectLst/>
                <a:latin typeface="Calibri" pitchFamily="34" charset="0"/>
                <a:cs typeface="Courier New" pitchFamily="49" charset="0"/>
              </a:rPr>
              <a:t> by a </a:t>
            </a:r>
            <a:r>
              <a:rPr kumimoji="0" lang="en-US" b="1" i="1" u="none" strike="noStrike" cap="none" normalizeH="0" baseline="0" dirty="0" err="1" smtClean="0">
                <a:ln>
                  <a:noFill/>
                </a:ln>
                <a:solidFill>
                  <a:srgbClr val="808080"/>
                </a:solidFill>
                <a:effectLst/>
                <a:latin typeface="Calibri" pitchFamily="34" charset="0"/>
                <a:cs typeface="Courier New" pitchFamily="49" charset="0"/>
              </a:rPr>
              <a:t>scala</a:t>
            </a:r>
            <a:r>
              <a:rPr kumimoji="0" lang="en-US" b="1" i="1" u="none" strike="noStrike" cap="none" normalizeH="0" baseline="0" dirty="0" smtClean="0">
                <a:ln>
                  <a:noFill/>
                </a:ln>
                <a:solidFill>
                  <a:srgbClr val="808080"/>
                </a:solidFill>
                <a:effectLst/>
                <a:latin typeface="Calibri" pitchFamily="34" charset="0"/>
                <a:cs typeface="Courier New" pitchFamily="49" charset="0"/>
              </a:rPr>
              <a:t> Float value.</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(value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UInt,by</a:t>
            </a:r>
            <a:r>
              <a:rPr kumimoji="0" lang="en-US" b="1" i="0" u="none" strike="noStrike" cap="none" normalizeH="0" baseline="0" dirty="0" smtClean="0">
                <a:ln>
                  <a:noFill/>
                </a:ln>
                <a:solidFill>
                  <a:srgbClr val="000000"/>
                </a:solidFill>
                <a:effectLst/>
                <a:latin typeface="Calibri" pitchFamily="34" charset="0"/>
                <a:cs typeface="Courier New" pitchFamily="49" charset="0"/>
              </a:rPr>
              <a:t> : Float)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 = (value * U((</a:t>
            </a:r>
            <a:r>
              <a:rPr kumimoji="0" lang="en-US" b="1" i="0" u="none" strike="noStrike" cap="none" normalizeH="0" baseline="0" dirty="0" smtClean="0">
                <a:ln>
                  <a:noFill/>
                </a:ln>
                <a:solidFill>
                  <a:srgbClr val="0000FF"/>
                </a:solidFill>
                <a:effectLst/>
                <a:latin typeface="Calibri" pitchFamily="34" charset="0"/>
                <a:cs typeface="Courier New" pitchFamily="49" charset="0"/>
              </a:rPr>
              <a:t>255</a:t>
            </a:r>
            <a:r>
              <a:rPr kumimoji="0" lang="en-US" b="1" i="0" u="none" strike="noStrike" cap="none" normalizeH="0" baseline="0" dirty="0" smtClean="0">
                <a:ln>
                  <a:noFill/>
                </a:ln>
                <a:solidFill>
                  <a:srgbClr val="000000"/>
                </a:solidFill>
                <a:effectLst/>
                <a:latin typeface="Calibri" pitchFamily="34" charset="0"/>
                <a:cs typeface="Courier New" pitchFamily="49" charset="0"/>
              </a:rPr>
              <a:t>*by).toInt,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 &gt;&gt; </a:t>
            </a:r>
            <a:r>
              <a:rPr kumimoji="0" lang="en-US" b="1" i="0" u="none" strike="noStrike" cap="none" normalizeH="0" baseline="0" dirty="0" smtClean="0">
                <a:ln>
                  <a:noFill/>
                </a:ln>
                <a:solidFill>
                  <a:srgbClr val="0000FF"/>
                </a:solidFill>
                <a:effectLst/>
                <a:latin typeface="Calibri" pitchFamily="34" charset="0"/>
                <a:cs typeface="Courier New" pitchFamily="49" charset="0"/>
              </a:rPr>
              <a:t>8</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1" u="none" strike="noStrike" cap="none" normalizeH="0" baseline="0" dirty="0" smtClean="0">
                <a:ln>
                  <a:noFill/>
                </a:ln>
                <a:solidFill>
                  <a:srgbClr val="808080"/>
                </a:solidFill>
                <a:effectLst/>
                <a:latin typeface="Calibri" pitchFamily="34" charset="0"/>
                <a:cs typeface="Courier New" pitchFamily="49" charset="0"/>
              </a:rPr>
              <a:t>//Calculate the gray level</a:t>
            </a:r>
            <a:br>
              <a:rPr kumimoji="0" lang="en-US" b="1" i="1" u="none" strike="noStrike" cap="none" normalizeH="0" baseline="0" dirty="0" smtClean="0">
                <a:ln>
                  <a:noFill/>
                </a:ln>
                <a:solidFill>
                  <a:srgbClr val="80808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gray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r</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g</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0.4f</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coefMul</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b</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0.3f</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51" y="3754206"/>
            <a:ext cx="3288216" cy="194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3851920" y="4509120"/>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5613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(1)</a:t>
            </a:r>
            <a:endParaRPr lang="en-GB" dirty="0"/>
          </a:p>
        </p:txBody>
      </p:sp>
      <p:sp>
        <p:nvSpPr>
          <p:cNvPr id="4" name="Rectangle 2"/>
          <p:cNvSpPr>
            <a:spLocks noChangeArrowheads="1"/>
          </p:cNvSpPr>
          <p:nvPr/>
        </p:nvSpPr>
        <p:spPr bwMode="auto">
          <a:xfrm>
            <a:off x="1459046" y="1855858"/>
            <a:ext cx="5188985" cy="452431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r,g,b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def</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 =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 </a:t>
            </a:r>
            <a:r>
              <a:rPr lang="en-US" b="1" i="1" dirty="0">
                <a:solidFill>
                  <a:srgbClr val="000000"/>
                </a:solidFill>
                <a:latin typeface="+mj-lt"/>
                <a:cs typeface="Courier New" pitchFamily="49" charset="0"/>
              </a:rPr>
              <a:t>Color</a:t>
            </a:r>
            <a:r>
              <a:rPr lang="en-US" b="1" dirty="0">
                <a:solidFill>
                  <a:srgbClr val="000000"/>
                </a:solidFill>
                <a:latin typeface="+mj-lt"/>
                <a:cs typeface="Courier New" pitchFamily="49" charset="0"/>
              </a:rPr>
              <a:t>(</a:t>
            </a:r>
            <a:r>
              <a:rPr lang="en-US" b="1" dirty="0" err="1">
                <a:solidFill>
                  <a:srgbClr val="000000"/>
                </a:solidFill>
                <a:latin typeface="+mj-lt"/>
                <a:cs typeface="Courier New" pitchFamily="49" charset="0"/>
              </a:rPr>
              <a:t>channelWidth</a:t>
            </a:r>
            <a:r>
              <a:rPr lang="en-US" b="1" dirty="0">
                <a:solidFill>
                  <a:srgbClr val="000000"/>
                </a:solidFill>
                <a:latin typeface="+mj-lt"/>
                <a:cs typeface="Courier New" pitchFamily="49" charset="0"/>
              </a:rPr>
              <a:t>)</a:t>
            </a:r>
            <a:endParaRPr lang="en-US" b="1"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r</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g</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this</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0" u="none" strike="noStrike" cap="none" normalizeH="0" baseline="0" dirty="0" err="1" smtClean="0">
                <a:ln>
                  <a:noFill/>
                </a:ln>
                <a:solidFill>
                  <a:srgbClr val="000000"/>
                </a:solidFill>
                <a:effectLst/>
                <a:latin typeface="+mj-lt"/>
                <a:cs typeface="Courier New" pitchFamily="49" charset="0"/>
              </a:rPr>
              <a:t>that.</a:t>
            </a:r>
            <a:r>
              <a:rPr kumimoji="0" lang="fr-FR" b="1" i="1" u="none" strike="noStrike" cap="none" normalizeH="0" baseline="0" dirty="0" err="1" smtClean="0">
                <a:ln>
                  <a:noFill/>
                </a:ln>
                <a:solidFill>
                  <a:srgbClr val="660E7A"/>
                </a:solidFill>
                <a:effectLst/>
                <a:latin typeface="+mj-lt"/>
                <a:cs typeface="Courier New" pitchFamily="49" charset="0"/>
              </a:rPr>
              <a:t>b</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return </a:t>
            </a:r>
            <a:r>
              <a:rPr kumimoji="0" lang="fr-FR" b="1" i="0" u="none" strike="noStrike" cap="none" normalizeH="0" baseline="0" dirty="0" err="1" smtClean="0">
                <a:ln>
                  <a:noFill/>
                </a:ln>
                <a:solidFill>
                  <a:srgbClr val="000000"/>
                </a:solidFill>
                <a:effectLst/>
                <a:latin typeface="+mj-lt"/>
                <a:cs typeface="Courier New" pitchFamily="49" charset="0"/>
              </a:rPr>
              <a:t>result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22</a:t>
            </a:fld>
            <a:endParaRPr lang="fr-BE" dirty="0"/>
          </a:p>
        </p:txBody>
      </p:sp>
    </p:spTree>
    <p:extLst>
      <p:ext uri="{BB962C8B-B14F-4D97-AF65-F5344CB8AC3E}">
        <p14:creationId xmlns:p14="http://schemas.microsoft.com/office/powerpoint/2010/main" val="2233993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 User </a:t>
            </a:r>
            <a:r>
              <a:rPr lang="en-GB" dirty="0" err="1" smtClean="0"/>
              <a:t>utils</a:t>
            </a:r>
            <a:r>
              <a:rPr lang="en-GB" dirty="0" smtClean="0"/>
              <a:t> (2)</a:t>
            </a:r>
            <a:endParaRPr lang="en-GB" dirty="0"/>
          </a:p>
        </p:txBody>
      </p:sp>
      <p:sp>
        <p:nvSpPr>
          <p:cNvPr id="4" name="Rectangle 1"/>
          <p:cNvSpPr>
            <a:spLocks noChangeArrowheads="1"/>
          </p:cNvSpPr>
          <p:nvPr/>
        </p:nvSpPr>
        <p:spPr bwMode="auto">
          <a:xfrm>
            <a:off x="539552" y="2302712"/>
            <a:ext cx="7860935"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ColorSumming</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 : Int)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sources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Vec</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lang="fr-FR" b="1" dirty="0" smtClean="0">
                <a:solidFill>
                  <a:srgbClr val="000000"/>
                </a:solidFill>
                <a:latin typeface="+mj-lt"/>
                <a:cs typeface="Courier New" pitchFamily="49" charset="0"/>
              </a:rPr>
              <a:t>), </a:t>
            </a:r>
            <a:r>
              <a:rPr lang="fr-FR" b="1" dirty="0" err="1">
                <a:solidFill>
                  <a:srgbClr val="000000"/>
                </a:solidFill>
                <a:latin typeface="+mj-lt"/>
                <a:cs typeface="Courier New" pitchFamily="49" charset="0"/>
              </a:rPr>
              <a:t>sourceCount</a:t>
            </a:r>
            <a:r>
              <a:rPr lang="fr-FR" b="1" dirty="0">
                <a:solidFill>
                  <a:srgbClr val="000000"/>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a:t>
            </a:r>
            <a:r>
              <a:rPr kumimoji="0" lang="fr-FR" b="1" i="1" u="none" strike="noStrike" cap="none" normalizeH="0" baseline="0" dirty="0" err="1" smtClean="0">
                <a:ln>
                  <a:noFill/>
                </a:ln>
                <a:solidFill>
                  <a:srgbClr val="000000"/>
                </a:solidFill>
                <a:effectLst/>
                <a:latin typeface="+mj-lt"/>
                <a:cs typeface="Courier New" pitchFamily="49" charset="0"/>
              </a:rPr>
              <a:t>Color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channelWidth</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var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for </a:t>
            </a:r>
            <a:r>
              <a:rPr kumimoji="0" lang="fr-FR" b="1" i="0" u="none" strike="noStrike" cap="none" normalizeH="0" baseline="0" dirty="0" smtClean="0">
                <a:ln>
                  <a:noFill/>
                </a:ln>
                <a:solidFill>
                  <a:srgbClr val="000000"/>
                </a:solidFill>
                <a:effectLst/>
                <a:latin typeface="+mj-lt"/>
                <a:cs typeface="Courier New" pitchFamily="49" charset="0"/>
              </a:rPr>
              <a:t>(i &lt;- </a:t>
            </a:r>
            <a:r>
              <a:rPr kumimoji="0" lang="fr-FR" b="1" i="0" u="none" strike="noStrike" cap="none" normalizeH="0" baseline="0" dirty="0" smtClean="0">
                <a:ln>
                  <a:noFill/>
                </a:ln>
                <a:solidFill>
                  <a:srgbClr val="0000FF"/>
                </a:solidFill>
                <a:effectLst/>
                <a:latin typeface="+mj-lt"/>
                <a:cs typeface="Courier New" pitchFamily="49" charset="0"/>
              </a:rPr>
              <a:t>1 </a:t>
            </a:r>
            <a:r>
              <a:rPr kumimoji="0" lang="fr-FR" b="1" i="0" u="none" strike="noStrike" cap="none" normalizeH="0" baseline="0" dirty="0" err="1" smtClean="0">
                <a:ln>
                  <a:noFill/>
                </a:ln>
                <a:solidFill>
                  <a:srgbClr val="000000"/>
                </a:solidFill>
                <a:effectLst/>
                <a:latin typeface="+mj-lt"/>
                <a:cs typeface="Courier New" pitchFamily="49" charset="0"/>
              </a:rPr>
              <a:t>until</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sourceCount</a:t>
            </a: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a:solidFill>
                  <a:srgbClr val="660E7A"/>
                </a:solidFill>
                <a:latin typeface="+mj-lt"/>
                <a:cs typeface="Courier New" pitchFamily="49" charset="0"/>
              </a:rPr>
              <a: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sources</a:t>
            </a:r>
            <a:r>
              <a:rPr kumimoji="0" lang="fr-FR" b="1" i="0" u="none" strike="noStrike" cap="none" normalizeH="0" baseline="0" dirty="0" smtClean="0">
                <a:ln>
                  <a:noFill/>
                </a:ln>
                <a:solidFill>
                  <a:srgbClr val="000000"/>
                </a:solidFill>
                <a:effectLst/>
                <a:latin typeface="+mj-lt"/>
                <a:cs typeface="Courier New" pitchFamily="49" charset="0"/>
              </a:rPr>
              <a:t>(i)</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sum</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23</a:t>
            </a:fld>
            <a:endParaRPr lang="fr-BE" dirty="0"/>
          </a:p>
        </p:txBody>
      </p:sp>
      <p:sp>
        <p:nvSpPr>
          <p:cNvPr id="6" name="Flèche droite 5"/>
          <p:cNvSpPr/>
          <p:nvPr/>
        </p:nvSpPr>
        <p:spPr>
          <a:xfrm>
            <a:off x="3815543" y="4620754"/>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038" y="3861048"/>
            <a:ext cx="4523482" cy="177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939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smtClean="0"/>
              <a:t>Advanced examples</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24</a:t>
            </a:fld>
            <a:endParaRPr lang="fr-BE"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20486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354" y="2069166"/>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632877"/>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4293096"/>
            <a:ext cx="5097928" cy="179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7594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Functional programming</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25</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097177"/>
            <a:ext cx="5661179" cy="199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1592219" y="2062010"/>
            <a:ext cx="5252272" cy="120032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addresses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Vec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r>
              <a:rPr kumimoji="0" lang="en-US" b="1" i="0" u="none" strike="noStrike" cap="none" normalizeH="0" baseline="0" dirty="0" smtClean="0">
                <a:ln>
                  <a:noFill/>
                </a:ln>
                <a:solidFill>
                  <a:srgbClr val="0000FF"/>
                </a:solidFill>
                <a:effectLst/>
                <a:latin typeface="Calibri" pitchFamily="34" charset="0"/>
                <a:cs typeface="Courier New" pitchFamily="49" charset="0"/>
              </a:rPr>
              <a:t>4</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key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8 </a:t>
            </a:r>
            <a:r>
              <a:rPr kumimoji="0" lang="en-US" b="1" i="0" u="none" strike="noStrike" cap="none" normalizeH="0" baseline="0" dirty="0" smtClean="0">
                <a:ln>
                  <a:noFill/>
                </a:ln>
                <a:solidFill>
                  <a:srgbClr val="000000"/>
                </a:solidFill>
                <a:effectLst/>
                <a:latin typeface="Calibri" pitchFamily="34" charset="0"/>
                <a:cs typeface="Courier New" pitchFamily="49" charset="0"/>
              </a:rPr>
              <a:t>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hits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addresses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.map</a:t>
            </a:r>
            <a:r>
              <a:rPr kumimoji="0" lang="en-US" b="1" i="0" u="none" strike="noStrike" cap="none" normalizeH="0" baseline="0" dirty="0" smtClean="0">
                <a:ln>
                  <a:noFill/>
                </a:ln>
                <a:solidFill>
                  <a:srgbClr val="000000"/>
                </a:solidFill>
                <a:effectLst/>
                <a:latin typeface="Calibri" pitchFamily="34" charset="0"/>
                <a:cs typeface="Courier New" pitchFamily="49" charset="0"/>
              </a:rPr>
              <a:t>(address =&gt; address === </a:t>
            </a:r>
            <a:r>
              <a:rPr kumimoji="0" lang="en-US" b="1" i="1" u="none" strike="noStrike" cap="none" normalizeH="0" baseline="0" dirty="0" smtClean="0">
                <a:ln>
                  <a:noFill/>
                </a:ln>
                <a:solidFill>
                  <a:srgbClr val="660E7A"/>
                </a:solidFill>
                <a:effectLst/>
                <a:latin typeface="Calibri" pitchFamily="34" charset="0"/>
                <a:cs typeface="Courier New" pitchFamily="49" charset="0"/>
              </a:rPr>
              <a:t>key</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hit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hits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.reduce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a,b</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 || b)</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
        <p:nvSpPr>
          <p:cNvPr id="10" name="Flèche droite 9"/>
          <p:cNvSpPr/>
          <p:nvPr/>
        </p:nvSpPr>
        <p:spPr>
          <a:xfrm rot="5400000">
            <a:off x="3922113" y="3622077"/>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27378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Basic abstractions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26</a:t>
            </a:fld>
            <a:endParaRPr lang="fr-BE" dirty="0"/>
          </a:p>
        </p:txBody>
      </p:sp>
      <p:sp>
        <p:nvSpPr>
          <p:cNvPr id="9" name="Rectangle 5"/>
          <p:cNvSpPr>
            <a:spLocks noChangeArrowheads="1"/>
          </p:cNvSpPr>
          <p:nvPr/>
        </p:nvSpPr>
        <p:spPr bwMode="auto">
          <a:xfrm>
            <a:off x="899592" y="2204864"/>
            <a:ext cx="7682809" cy="369331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timeout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000000"/>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1000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smtClean="0">
                <a:ln>
                  <a:noFill/>
                </a:ln>
                <a:solidFill>
                  <a:srgbClr val="660E7A"/>
                </a:solidFill>
                <a:effectLst/>
                <a:latin typeface="+mj-lt"/>
                <a:cs typeface="Courier New" pitchFamily="49" charset="0"/>
              </a:rPr>
              <a:t>timeout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implicit</a:t>
            </a:r>
            <a:r>
              <a:rPr kumimoji="0" lang="fr-FR" b="1" i="1" u="none" strike="noStrike" cap="none" normalizeH="0" baseline="0" dirty="0" smtClean="0">
                <a:ln>
                  <a:noFill/>
                </a:ln>
                <a:solidFill>
                  <a:srgbClr val="808080"/>
                </a:solidFill>
                <a:effectLst/>
                <a:latin typeface="+mj-lt"/>
                <a:cs typeface="Courier New" pitchFamily="49" charset="0"/>
              </a:rPr>
              <a:t> conversion to </a:t>
            </a:r>
            <a:r>
              <a:rPr kumimoji="0" lang="fr-FR" b="1" i="1" u="none" strike="noStrike" cap="none" normalizeH="0" baseline="0" dirty="0" err="1" smtClean="0">
                <a:ln>
                  <a:noFill/>
                </a:ln>
                <a:solidFill>
                  <a:srgbClr val="808080"/>
                </a:solidFill>
                <a:effectLst/>
                <a:latin typeface="+mj-lt"/>
                <a:cs typeface="Courier New" pitchFamily="49" charset="0"/>
              </a:rPr>
              <a:t>Bool</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timeout</a:t>
            </a:r>
            <a:r>
              <a:rPr kumimoji="0" lang="fr-FR" b="1" i="0" u="none" strike="noStrike" cap="none" normalizeH="0" baseline="0" dirty="0" err="1" smtClean="0">
                <a:ln>
                  <a:noFill/>
                </a:ln>
                <a:solidFill>
                  <a:srgbClr val="000000"/>
                </a:solidFill>
                <a:effectLst/>
                <a:latin typeface="+mj-lt"/>
                <a:cs typeface="Courier New" pitchFamily="49" charset="0"/>
              </a:rPr>
              <a:t>.clear</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Clear</a:t>
            </a:r>
            <a:r>
              <a:rPr kumimoji="0" lang="fr-FR" b="1" i="1" u="none" strike="noStrike" cap="none" normalizeH="0" baseline="0" dirty="0" smtClean="0">
                <a:ln>
                  <a:noFill/>
                </a:ln>
                <a:solidFill>
                  <a:srgbClr val="808080"/>
                </a:solidFill>
                <a:effectLst/>
                <a:latin typeface="+mj-lt"/>
                <a:cs typeface="Courier New" pitchFamily="49" charset="0"/>
              </a:rPr>
              <a:t> the flag and the </a:t>
            </a:r>
            <a:r>
              <a:rPr kumimoji="0" lang="fr-FR" b="1" i="1" u="none" strike="noStrike" cap="none" normalizeH="0" baseline="0" dirty="0" err="1" smtClean="0">
                <a:ln>
                  <a:noFill/>
                </a:ln>
                <a:solidFill>
                  <a:srgbClr val="808080"/>
                </a:solidFill>
                <a:effectLst/>
                <a:latin typeface="+mj-lt"/>
                <a:cs typeface="Courier New" pitchFamily="49" charset="0"/>
              </a:rPr>
              <a:t>internal</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Create</a:t>
            </a:r>
            <a:r>
              <a:rPr kumimoji="0" lang="fr-FR" b="1" i="1" u="none" strike="noStrike" cap="none" normalizeH="0" baseline="0" dirty="0" smtClean="0">
                <a:ln>
                  <a:noFill/>
                </a:ln>
                <a:solidFill>
                  <a:srgbClr val="808080"/>
                </a:solidFill>
                <a:effectLst/>
                <a:latin typeface="+mj-lt"/>
                <a:cs typeface="Courier New" pitchFamily="49" charset="0"/>
              </a:rPr>
              <a:t> a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of 10 states (0 to 9)</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Counter</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10</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.clear</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reset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lang="fr-FR" b="1" i="1" dirty="0" err="1" smtClean="0">
                <a:solidFill>
                  <a:srgbClr val="660E7A"/>
                </a:solidFill>
                <a:latin typeface="+mj-lt"/>
                <a:cs typeface="Courier New" pitchFamily="49" charset="0"/>
              </a:rPr>
              <a:t>counter</a:t>
            </a:r>
            <a:r>
              <a:rPr lang="fr-FR" b="1" dirty="0" err="1" smtClean="0">
                <a:solidFill>
                  <a:srgbClr val="000000"/>
                </a:solidFill>
                <a:latin typeface="+mj-lt"/>
                <a:cs typeface="Courier New" pitchFamily="49" charset="0"/>
              </a:rPr>
              <a:t>.increment</a:t>
            </a:r>
            <a:r>
              <a:rPr lang="fr-FR" b="1" dirty="0" smtClean="0">
                <a:solidFill>
                  <a:srgbClr val="000000"/>
                </a:solidFill>
                <a:latin typeface="+mj-lt"/>
                <a:cs typeface="Courier New" pitchFamily="49" charset="0"/>
              </a:rPr>
              <a:t>()        </a:t>
            </a:r>
            <a:r>
              <a:rPr lang="fr-FR" b="1" i="1" dirty="0" smtClean="0">
                <a:solidFill>
                  <a:srgbClr val="808080"/>
                </a:solidFill>
                <a:latin typeface="+mj-lt"/>
                <a:cs typeface="Courier New" pitchFamily="49" charset="0"/>
              </a:rPr>
              <a:t>//</a:t>
            </a:r>
            <a:r>
              <a:rPr lang="fr-FR" b="1" i="1" dirty="0" err="1">
                <a:solidFill>
                  <a:srgbClr val="808080"/>
                </a:solidFill>
                <a:latin typeface="+mj-lt"/>
                <a:cs typeface="Courier New" pitchFamily="49" charset="0"/>
              </a:rPr>
              <a:t>When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called</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increment</a:t>
            </a:r>
            <a:r>
              <a:rPr lang="fr-FR" b="1" i="1" dirty="0">
                <a:solidFill>
                  <a:srgbClr val="808080"/>
                </a:solidFill>
                <a:latin typeface="+mj-lt"/>
                <a:cs typeface="Courier New" pitchFamily="49" charset="0"/>
              </a:rPr>
              <a:t> the </a:t>
            </a:r>
            <a:r>
              <a:rPr lang="fr-FR" b="1" i="1" dirty="0" err="1">
                <a:solidFill>
                  <a:srgbClr val="808080"/>
                </a:solidFill>
                <a:latin typeface="+mj-lt"/>
                <a:cs typeface="Courier New" pitchFamily="49" charset="0"/>
              </a:rPr>
              <a:t>counter</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It's</a:t>
            </a:r>
            <a:r>
              <a:rPr lang="fr-FR" b="1" i="1" dirty="0">
                <a:solidFill>
                  <a:srgbClr val="808080"/>
                </a:solidFill>
                <a:latin typeface="+mj-lt"/>
                <a:cs typeface="Courier New" pitchFamily="49" charset="0"/>
              </a:rPr>
              <a:t> not a flag</a:t>
            </a:r>
            <a:br>
              <a:rPr lang="fr-FR" b="1" i="1" dirty="0">
                <a:solidFill>
                  <a:srgbClr val="808080"/>
                </a:solidFill>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current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valueNext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a:t>
            </a:r>
            <a:r>
              <a:rPr kumimoji="0" lang="fr-FR" b="1" i="1" u="none" strike="noStrike" cap="none" normalizeH="0" baseline="0" dirty="0" err="1" smtClean="0">
                <a:ln>
                  <a:noFill/>
                </a:ln>
                <a:solidFill>
                  <a:srgbClr val="808080"/>
                </a:solidFill>
                <a:effectLst/>
                <a:latin typeface="+mj-lt"/>
                <a:cs typeface="Courier New" pitchFamily="49" charset="0"/>
              </a:rPr>
              <a:t>Next</a:t>
            </a:r>
            <a:r>
              <a:rPr kumimoji="0" lang="fr-FR" b="1" i="1" u="none" strike="noStrike" cap="none" normalizeH="0" baseline="0" dirty="0" smtClean="0">
                <a:ln>
                  <a:noFill/>
                </a:ln>
                <a:solidFill>
                  <a:srgbClr val="808080"/>
                </a:solidFill>
                <a:effectLst/>
                <a:latin typeface="+mj-lt"/>
                <a:cs typeface="Courier New" pitchFamily="49" charset="0"/>
              </a:rPr>
              <a:t> value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0" u="none" strike="noStrike" cap="none" normalizeH="0" baseline="0" dirty="0" err="1" smtClean="0">
                <a:ln>
                  <a:noFill/>
                </a:ln>
                <a:solidFill>
                  <a:srgbClr val="000000"/>
                </a:solidFill>
                <a:effectLst/>
                <a:latin typeface="+mj-lt"/>
                <a:cs typeface="Courier New" pitchFamily="49" charset="0"/>
              </a:rPr>
              <a:t>.willO</a:t>
            </a:r>
            <a:r>
              <a:rPr kumimoji="0" lang="fr-FR" b="1" i="1" u="none" strike="noStrike" cap="none" normalizeH="0" baseline="0" dirty="0" err="1" smtClean="0">
                <a:ln>
                  <a:noFill/>
                </a:ln>
                <a:solidFill>
                  <a:srgbClr val="660E7A"/>
                </a:solidFill>
                <a:effectLst/>
                <a:latin typeface="+mj-lt"/>
                <a:cs typeface="Courier New" pitchFamily="49" charset="0"/>
              </a:rPr>
              <a:t>verflow</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smtClean="0">
                <a:ln>
                  <a:noFill/>
                </a:ln>
                <a:solidFill>
                  <a:srgbClr val="808080"/>
                </a:solidFill>
                <a:effectLst/>
                <a:latin typeface="+mj-lt"/>
                <a:cs typeface="Courier New" pitchFamily="49" charset="0"/>
              </a:rPr>
              <a:t>//Flag </a:t>
            </a:r>
            <a:r>
              <a:rPr kumimoji="0" lang="fr-FR" b="1" i="1" u="none" strike="noStrike" cap="none" normalizeH="0" baseline="0" dirty="0" err="1" smtClean="0">
                <a:ln>
                  <a:noFill/>
                </a:ln>
                <a:solidFill>
                  <a:srgbClr val="808080"/>
                </a:solidFill>
                <a:effectLst/>
                <a:latin typeface="+mj-lt"/>
                <a:cs typeface="Courier New" pitchFamily="49" charset="0"/>
              </a:rPr>
              <a:t>that</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indicate</a:t>
            </a:r>
            <a:r>
              <a:rPr kumimoji="0" lang="fr-FR" b="1" i="1" u="none" strike="noStrike" cap="none" normalizeH="0" baseline="0" dirty="0" smtClean="0">
                <a:ln>
                  <a:noFill/>
                </a:ln>
                <a:solidFill>
                  <a:srgbClr val="808080"/>
                </a:solidFill>
                <a:effectLst/>
                <a:latin typeface="+mj-lt"/>
                <a:cs typeface="Courier New" pitchFamily="49" charset="0"/>
              </a:rPr>
              <a:t> if the </a:t>
            </a:r>
            <a:r>
              <a:rPr kumimoji="0" lang="fr-FR" b="1" i="1" u="none" strike="noStrike" cap="none" normalizeH="0" baseline="0" dirty="0" err="1" smtClean="0">
                <a:ln>
                  <a:noFill/>
                </a:ln>
                <a:solidFill>
                  <a:srgbClr val="808080"/>
                </a:solidFill>
                <a:effectLst/>
                <a:latin typeface="+mj-lt"/>
                <a:cs typeface="Courier New" pitchFamily="49" charset="0"/>
              </a:rPr>
              <a:t>counter</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overflow</a:t>
            </a: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808080"/>
                </a:solidFill>
                <a:effectLst/>
                <a:latin typeface="+mj-lt"/>
                <a:cs typeface="Courier New" pitchFamily="49" charset="0"/>
              </a:rPr>
              <a:t>this</a:t>
            </a:r>
            <a:r>
              <a:rPr kumimoji="0" lang="fr-FR" b="1" i="1" u="none" strike="noStrike" cap="none" normalizeH="0" baseline="0" dirty="0" smtClean="0">
                <a:ln>
                  <a:noFill/>
                </a:ln>
                <a:solidFill>
                  <a:srgbClr val="808080"/>
                </a:solidFill>
                <a:effectLst/>
                <a:latin typeface="+mj-lt"/>
                <a:cs typeface="Courier New" pitchFamily="49" charset="0"/>
              </a:rPr>
              <a:t> cycle</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err="1" smtClean="0">
                <a:ln>
                  <a:noFill/>
                </a:ln>
                <a:solidFill>
                  <a:srgbClr val="000000"/>
                </a:solidFill>
                <a:effectLst/>
                <a:latin typeface="+mj-lt"/>
                <a:cs typeface="Courier New" pitchFamily="49" charset="0"/>
              </a:rPr>
              <a:t>when</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counter</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FF"/>
                </a:solidFill>
                <a:effectLst/>
                <a:latin typeface="+mj-lt"/>
                <a:cs typeface="Courier New" pitchFamily="49" charset="0"/>
              </a:rPr>
              <a:t>5</a:t>
            </a:r>
            <a:r>
              <a:rPr kumimoji="0" lang="fr-FR" b="1" i="0" u="none" strike="noStrike" cap="none" normalizeH="0" baseline="0" dirty="0" smtClean="0">
                <a:ln>
                  <a:noFill/>
                </a:ln>
                <a:solidFill>
                  <a:srgbClr val="000000"/>
                </a:solidFill>
                <a:effectLst/>
                <a:latin typeface="+mj-lt"/>
                <a:cs typeface="Courier New" pitchFamily="49" charset="0"/>
              </a:rPr>
              <a:t>){ …}</a:t>
            </a:r>
            <a:endParaRPr kumimoji="0" lang="fr-FR"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37889555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Flow, Stream</a:t>
            </a:r>
            <a:endParaRPr lang="en-GB" dirty="0"/>
          </a:p>
        </p:txBody>
      </p:sp>
      <p:sp>
        <p:nvSpPr>
          <p:cNvPr id="5" name="Rectangle 2"/>
          <p:cNvSpPr>
            <a:spLocks noChangeArrowheads="1"/>
          </p:cNvSpPr>
          <p:nvPr/>
        </p:nvSpPr>
        <p:spPr bwMode="auto">
          <a:xfrm>
            <a:off x="683568" y="2215898"/>
            <a:ext cx="6086474" cy="3416320"/>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Flow[</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payloadType</a:t>
            </a:r>
            <a:r>
              <a:rPr lang="fr-FR" b="1" dirty="0" err="1" smtClean="0">
                <a:solidFill>
                  <a:srgbClr val="000000"/>
                </a:solidFill>
                <a:latin typeface="+mj-lt"/>
                <a:cs typeface="Courier New" pitchFamily="49" charset="0"/>
              </a:rPr>
              <a:t>.clone</a:t>
            </a:r>
            <a:r>
              <a:rPr lang="fr-FR" b="1" dirty="0" smtClean="0">
                <a:solidFill>
                  <a:srgbClr val="000000"/>
                </a:solidFill>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80"/>
                </a:solidFill>
                <a:effectLst/>
                <a:latin typeface="+mj-lt"/>
                <a:cs typeface="Courier New" pitchFamily="49" charset="0"/>
              </a:rPr>
              <a:t>case class </a:t>
            </a:r>
            <a:r>
              <a:rPr kumimoji="0" lang="fr-FR" b="1" i="0" u="none" strike="noStrike" cap="none" normalizeH="0" baseline="0" dirty="0" smtClean="0">
                <a:ln>
                  <a:noFill/>
                </a:ln>
                <a:solidFill>
                  <a:srgbClr val="000000"/>
                </a:solidFill>
                <a:effectLst/>
                <a:latin typeface="+mj-lt"/>
                <a:cs typeface="Courier New" pitchFamily="49" charset="0"/>
              </a:rPr>
              <a:t>Stream[</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&lt;: Data](</a:t>
            </a:r>
            <a:r>
              <a:rPr kumimoji="0" lang="fr-FR" b="1" i="0" u="none" strike="noStrike" cap="none" normalizeH="0" baseline="0" dirty="0" err="1" smtClean="0">
                <a:ln>
                  <a:noFill/>
                </a:ln>
                <a:solidFill>
                  <a:srgbClr val="000000"/>
                </a:solidFill>
                <a:effectLst/>
                <a:latin typeface="+mj-lt"/>
                <a:cs typeface="Courier New" pitchFamily="49" charset="0"/>
              </a:rPr>
              <a:t>payloadType</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valid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20999D"/>
                </a:solidFill>
                <a:effectLst/>
                <a:latin typeface="+mj-lt"/>
                <a:cs typeface="Courier New" pitchFamily="49" charset="0"/>
              </a:rPr>
              <a:t>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payloadType</a:t>
            </a:r>
            <a:r>
              <a:rPr lang="fr-FR" b="1" dirty="0" err="1" smtClean="0">
                <a:solidFill>
                  <a:srgbClr val="000000"/>
                </a:solidFill>
                <a:latin typeface="+mj-lt"/>
                <a:cs typeface="Courier New" pitchFamily="49" charset="0"/>
              </a:rPr>
              <a:t>.clone</a:t>
            </a:r>
            <a:r>
              <a:rPr lang="fr-FR" b="1" dirty="0" smtClean="0">
                <a:solidFill>
                  <a:srgbClr val="000000"/>
                </a:solidFill>
                <a:latin typeface="+mj-lt"/>
                <a:cs typeface="Courier New" pitchFamily="49" charset="0"/>
              </a:rPr>
              <a:t>()</a:t>
            </a: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p>
          <a:p>
            <a:pPr lvl="0" fontAlgn="base">
              <a:spcBef>
                <a:spcPct val="0"/>
              </a:spcBef>
              <a:spcAft>
                <a:spcPct val="0"/>
              </a:spcAft>
            </a:pPr>
            <a:endParaRPr lang="fr-FR" b="1" dirty="0">
              <a:solidFill>
                <a:srgbClr val="000000"/>
              </a:solidFill>
              <a:latin typeface="+mj-lt"/>
              <a:cs typeface="Courier New" pitchFamily="49" charset="0"/>
            </a:endParaRPr>
          </a:p>
          <a:p>
            <a:pPr fontAlgn="base">
              <a:spcBef>
                <a:spcPct val="0"/>
              </a:spcBef>
              <a:spcAft>
                <a:spcPct val="0"/>
              </a:spcAft>
            </a:pPr>
            <a:r>
              <a:rPr lang="en-US" b="1" dirty="0" err="1">
                <a:solidFill>
                  <a:srgbClr val="000080"/>
                </a:solidFill>
                <a:latin typeface="+mj-lt"/>
                <a:cs typeface="Consolas" pitchFamily="49" charset="0"/>
              </a:rPr>
              <a:t>val</a:t>
            </a:r>
            <a:r>
              <a:rPr lang="en-US" b="1" dirty="0">
                <a:solidFill>
                  <a:srgbClr val="000080"/>
                </a:solidFill>
                <a:latin typeface="+mj-lt"/>
                <a:cs typeface="Consolas" pitchFamily="49" charset="0"/>
              </a:rPr>
              <a:t> </a:t>
            </a:r>
            <a:r>
              <a:rPr lang="en-US" b="1" i="1" dirty="0" err="1" smtClean="0">
                <a:solidFill>
                  <a:srgbClr val="660E7A"/>
                </a:solidFill>
                <a:latin typeface="+mj-lt"/>
                <a:cs typeface="Consolas" pitchFamily="49" charset="0"/>
              </a:rPr>
              <a:t>myStreamOfRGB</a:t>
            </a:r>
            <a:r>
              <a:rPr lang="en-US" b="1" dirty="0" smtClean="0">
                <a:solidFill>
                  <a:srgbClr val="000000"/>
                </a:solidFill>
                <a:latin typeface="+mj-lt"/>
                <a:cs typeface="Consolas" pitchFamily="49" charset="0"/>
              </a:rPr>
              <a:t>= </a:t>
            </a:r>
            <a:r>
              <a:rPr lang="en-US" b="1" i="1" dirty="0" smtClean="0">
                <a:solidFill>
                  <a:srgbClr val="000000"/>
                </a:solidFill>
                <a:latin typeface="+mj-lt"/>
                <a:cs typeface="Consolas" pitchFamily="49" charset="0"/>
              </a:rPr>
              <a:t>Stream</a:t>
            </a:r>
            <a:r>
              <a:rPr lang="en-US" b="1" dirty="0" smtClean="0">
                <a:solidFill>
                  <a:srgbClr val="000000"/>
                </a:solidFill>
                <a:latin typeface="+mj-lt"/>
                <a:cs typeface="Consolas" pitchFamily="49" charset="0"/>
              </a:rPr>
              <a:t>(</a:t>
            </a:r>
            <a:r>
              <a:rPr lang="en-US" b="1" i="1" dirty="0" smtClean="0">
                <a:solidFill>
                  <a:srgbClr val="000000"/>
                </a:solidFill>
                <a:latin typeface="+mj-lt"/>
                <a:cs typeface="Consolas" pitchFamily="49" charset="0"/>
              </a:rPr>
              <a:t>RGB</a:t>
            </a:r>
            <a:r>
              <a:rPr lang="en-US" b="1" dirty="0" smtClean="0">
                <a:solidFill>
                  <a:srgbClr val="000000"/>
                </a:solidFill>
                <a:latin typeface="+mj-lt"/>
                <a:cs typeface="Consolas" pitchFamily="49" charset="0"/>
              </a:rPr>
              <a:t>(</a:t>
            </a:r>
            <a:r>
              <a:rPr lang="en-US" b="1" dirty="0" smtClean="0">
                <a:solidFill>
                  <a:srgbClr val="0000FF"/>
                </a:solidFill>
                <a:latin typeface="+mj-lt"/>
                <a:cs typeface="Consolas" pitchFamily="49" charset="0"/>
              </a:rPr>
              <a:t>8,8,8</a:t>
            </a:r>
            <a:r>
              <a:rPr lang="en-US" b="1" dirty="0" smtClean="0">
                <a:solidFill>
                  <a:srgbClr val="000000"/>
                </a:solidFill>
                <a:latin typeface="+mj-lt"/>
                <a:cs typeface="Consolas" pitchFamily="49" charset="0"/>
              </a:rPr>
              <a:t>))</a:t>
            </a:r>
            <a:endParaRPr lang="en-US" b="1" dirty="0">
              <a:latin typeface="+mj-lt"/>
              <a:cs typeface="Consolas"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27</a:t>
            </a:fld>
            <a:endParaRPr lang="fr-BE" dirty="0"/>
          </a:p>
        </p:txBody>
      </p:sp>
    </p:spTree>
    <p:extLst>
      <p:ext uri="{BB962C8B-B14F-4D97-AF65-F5344CB8AC3E}">
        <p14:creationId xmlns:p14="http://schemas.microsoft.com/office/powerpoint/2010/main" val="3095952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Stream components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28</a:t>
            </a:fld>
            <a:endParaRPr lang="fr-BE" dirty="0"/>
          </a:p>
        </p:txBody>
      </p:sp>
      <p:sp>
        <p:nvSpPr>
          <p:cNvPr id="4" name="Rectangle 1"/>
          <p:cNvSpPr>
            <a:spLocks noChangeArrowheads="1"/>
          </p:cNvSpPr>
          <p:nvPr/>
        </p:nvSpPr>
        <p:spPr bwMode="auto">
          <a:xfrm>
            <a:off x="539552" y="1916832"/>
            <a:ext cx="7505709" cy="424731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err="1" smtClean="0">
                <a:ln>
                  <a:noFill/>
                </a:ln>
                <a:solidFill>
                  <a:srgbClr val="000000"/>
                </a:solidFill>
                <a:effectLst/>
                <a:latin typeface="+mj-lt"/>
                <a:cs typeface="Arial" pitchFamily="34" charset="0"/>
              </a:rPr>
              <a:t>Fifo</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depth: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push</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slave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lang="en-US" b="1" i="1" dirty="0" smtClean="0">
                <a:solidFill>
                  <a:srgbClr val="660E7A"/>
                </a:solidFill>
                <a:latin typeface="+mj-lt"/>
                <a:cs typeface="Arial" pitchFamily="34" charset="0"/>
              </a:rPr>
              <a:t>pop</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master Stream (</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smtClean="0">
                <a:solidFill>
                  <a:srgbClr val="000000"/>
                </a:solidFill>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80"/>
                </a:solidFill>
                <a:effectLst/>
                <a:latin typeface="+mj-lt"/>
                <a:cs typeface="Arial" pitchFamily="34" charset="0"/>
              </a:rPr>
              <a:t>class </a:t>
            </a:r>
            <a:r>
              <a:rPr kumimoji="0" lang="en-US" b="1" i="0" u="none" strike="noStrike" cap="none" normalizeH="0" baseline="0" dirty="0" smtClean="0">
                <a:ln>
                  <a:noFill/>
                </a:ln>
                <a:solidFill>
                  <a:srgbClr val="000000"/>
                </a:solidFill>
                <a:effectLst/>
                <a:latin typeface="+mj-lt"/>
                <a:cs typeface="Arial" pitchFamily="34" charset="0"/>
              </a:rPr>
              <a:t>Arbiter[</a:t>
            </a:r>
            <a:r>
              <a:rPr kumimoji="0" lang="en-US" b="1" i="0" u="none" strike="noStrike" cap="none" normalizeH="0" baseline="0" dirty="0" smtClean="0">
                <a:ln>
                  <a:noFill/>
                </a:ln>
                <a:solidFill>
                  <a:srgbClr val="20999D"/>
                </a:solidFill>
                <a:effectLst/>
                <a:latin typeface="+mj-lt"/>
                <a:cs typeface="Arial" pitchFamily="34" charset="0"/>
              </a:rPr>
              <a:t>T </a:t>
            </a:r>
            <a:r>
              <a:rPr kumimoji="0" lang="en-US" b="1" i="0" u="none" strike="noStrike" cap="none" normalizeH="0" baseline="0" dirty="0" smtClean="0">
                <a:ln>
                  <a:noFill/>
                </a:ln>
                <a:solidFill>
                  <a:srgbClr val="000000"/>
                </a:solidFill>
                <a:effectLst/>
                <a:latin typeface="+mj-lt"/>
                <a:cs typeface="Arial" pitchFamily="34" charset="0"/>
              </a:rPr>
              <a:t>&lt;: Data](</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20999D"/>
                </a:solidFill>
                <a:effectLst/>
                <a:latin typeface="+mj-lt"/>
                <a:cs typeface="Arial" pitchFamily="34" charset="0"/>
              </a:rPr>
              <a:t>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Int</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extends </a:t>
            </a:r>
            <a:r>
              <a:rPr kumimoji="0" lang="en-US" b="1" i="0" u="none" strike="noStrike" cap="none" normalizeH="0" baseline="0" dirty="0" smtClean="0">
                <a:ln>
                  <a:noFill/>
                </a:ln>
                <a:solidFill>
                  <a:srgbClr val="000000"/>
                </a:solidFill>
                <a:effectLst/>
                <a:latin typeface="+mj-lt"/>
                <a:cs typeface="Arial" pitchFamily="34" charset="0"/>
              </a:rPr>
              <a:t>Component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err="1" smtClean="0">
                <a:ln>
                  <a:noFill/>
                </a:ln>
                <a:solidFill>
                  <a:srgbClr val="660E7A"/>
                </a:solidFill>
                <a:effectLst/>
                <a:latin typeface="+mj-lt"/>
                <a:cs typeface="Arial" pitchFamily="34" charset="0"/>
              </a:rPr>
              <a:t>io</a:t>
            </a:r>
            <a:r>
              <a:rPr kumimoji="0" lang="en-US" b="1" i="1" u="none" strike="noStrike" cap="none" normalizeH="0" baseline="0" dirty="0" smtClean="0">
                <a:ln>
                  <a:noFill/>
                </a:ln>
                <a:solidFill>
                  <a:srgbClr val="660E7A"/>
                </a:solidFill>
                <a:effectLst/>
                <a:latin typeface="+mj-lt"/>
                <a:cs typeface="Arial" pitchFamily="34" charset="0"/>
              </a:rPr>
              <a:t>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smtClean="0">
                <a:ln>
                  <a:noFill/>
                </a:ln>
                <a:solidFill>
                  <a:srgbClr val="000080"/>
                </a:solidFill>
                <a:effectLst/>
                <a:latin typeface="+mj-lt"/>
                <a:cs typeface="Arial" pitchFamily="34" charset="0"/>
              </a:rPr>
              <a:t>new </a:t>
            </a:r>
            <a:r>
              <a:rPr kumimoji="0" lang="en-US" b="1" i="0" u="none" strike="noStrike" cap="none" normalizeH="0" baseline="0" dirty="0" smtClean="0">
                <a:ln>
                  <a:noFill/>
                </a:ln>
                <a:solidFill>
                  <a:srgbClr val="000000"/>
                </a:solidFill>
                <a:effectLst/>
                <a:latin typeface="+mj-lt"/>
                <a:cs typeface="Arial" pitchFamily="34" charset="0"/>
              </a:rPr>
              <a:t>Bundle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sources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Vec</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slave</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00"/>
                </a:solidFill>
                <a:effectLst/>
                <a:latin typeface="+mj-lt"/>
                <a:cs typeface="Arial" pitchFamily="34" charset="0"/>
              </a:rPr>
              <a:t>portCount</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0" u="none" strike="noStrike" cap="none" normalizeH="0" baseline="0" dirty="0" err="1" smtClean="0">
                <a:ln>
                  <a:noFill/>
                </a:ln>
                <a:solidFill>
                  <a:srgbClr val="000080"/>
                </a:solidFill>
                <a:effectLst/>
                <a:latin typeface="+mj-lt"/>
                <a:cs typeface="Arial" pitchFamily="34" charset="0"/>
              </a:rPr>
              <a:t>val</a:t>
            </a:r>
            <a:r>
              <a:rPr kumimoji="0" lang="en-US" b="1" i="0" u="none" strike="noStrike" cap="none" normalizeH="0" baseline="0" dirty="0" smtClean="0">
                <a:ln>
                  <a:noFill/>
                </a:ln>
                <a:solidFill>
                  <a:srgbClr val="000080"/>
                </a:solidFill>
                <a:effectLst/>
                <a:latin typeface="+mj-lt"/>
                <a:cs typeface="Arial" pitchFamily="34" charset="0"/>
              </a:rPr>
              <a:t> </a:t>
            </a:r>
            <a:r>
              <a:rPr kumimoji="0" lang="en-US" b="1" i="1" u="none" strike="noStrike" cap="none" normalizeH="0" baseline="0" dirty="0" smtClean="0">
                <a:ln>
                  <a:noFill/>
                </a:ln>
                <a:solidFill>
                  <a:srgbClr val="660E7A"/>
                </a:solidFill>
                <a:effectLst/>
                <a:latin typeface="+mj-lt"/>
                <a:cs typeface="Arial" pitchFamily="34" charset="0"/>
              </a:rPr>
              <a:t>sink          </a:t>
            </a: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000000"/>
                </a:solidFill>
                <a:effectLst/>
                <a:latin typeface="+mj-lt"/>
                <a:cs typeface="Arial" pitchFamily="34" charset="0"/>
              </a:rPr>
              <a:t>master</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1" u="none" strike="noStrike" cap="none" normalizeH="0" baseline="0" dirty="0" smtClean="0">
                <a:ln>
                  <a:noFill/>
                </a:ln>
                <a:solidFill>
                  <a:srgbClr val="000000"/>
                </a:solidFill>
                <a:effectLst/>
                <a:latin typeface="+mj-lt"/>
                <a:cs typeface="Arial" pitchFamily="34" charset="0"/>
              </a:rPr>
              <a:t>Stream</a:t>
            </a:r>
            <a:r>
              <a:rPr kumimoji="0" lang="en-US" b="1" i="0" u="none" strike="noStrike" cap="none" normalizeH="0" baseline="0" dirty="0" smtClean="0">
                <a:ln>
                  <a:noFill/>
                </a:ln>
                <a:solidFill>
                  <a:srgbClr val="000000"/>
                </a:solidFill>
                <a:effectLst/>
                <a:latin typeface="+mj-lt"/>
                <a:cs typeface="Arial" pitchFamily="34" charset="0"/>
              </a:rPr>
              <a:t>(</a:t>
            </a:r>
            <a:r>
              <a:rPr kumimoji="0" lang="en-US" b="1" i="0" u="none" strike="noStrike" cap="none" normalizeH="0" baseline="0" dirty="0" err="1" smtClean="0">
                <a:ln>
                  <a:noFill/>
                </a:ln>
                <a:solidFill>
                  <a:srgbClr val="000000"/>
                </a:solidFill>
                <a:effectLst/>
                <a:latin typeface="+mj-lt"/>
                <a:cs typeface="Arial" pitchFamily="34" charset="0"/>
              </a:rPr>
              <a:t>payloadType</a:t>
            </a:r>
            <a:r>
              <a:rPr kumimoji="0" lang="en-US" b="1" i="0" u="none" strike="noStrike" cap="none" normalizeH="0" baseline="0" dirty="0" smtClean="0">
                <a:ln>
                  <a:noFill/>
                </a:ln>
                <a:solidFill>
                  <a:srgbClr val="000000"/>
                </a:solidFill>
                <a:effectLst/>
                <a:latin typeface="+mj-lt"/>
                <a:cs typeface="Arial" pitchFamily="34" charset="0"/>
              </a:rPr>
              <a:t>))</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br>
              <a:rPr kumimoji="0" lang="en-US" b="1" i="0" u="none" strike="noStrike" cap="none" normalizeH="0" baseline="0" dirty="0" smtClean="0">
                <a:ln>
                  <a:noFill/>
                </a:ln>
                <a:solidFill>
                  <a:srgbClr val="00000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    </a:t>
            </a:r>
            <a:r>
              <a:rPr kumimoji="0" lang="en-US" b="1" i="1" u="none" strike="noStrike" cap="none" normalizeH="0" baseline="0" dirty="0" smtClean="0">
                <a:ln>
                  <a:noFill/>
                </a:ln>
                <a:solidFill>
                  <a:srgbClr val="808080"/>
                </a:solidFill>
                <a:effectLst/>
                <a:latin typeface="+mj-lt"/>
                <a:cs typeface="Arial" pitchFamily="34" charset="0"/>
              </a:rPr>
              <a:t>//...</a:t>
            </a:r>
            <a:br>
              <a:rPr kumimoji="0" lang="en-US" b="1" i="1" u="none" strike="noStrike" cap="none" normalizeH="0" baseline="0" dirty="0" smtClean="0">
                <a:ln>
                  <a:noFill/>
                </a:ln>
                <a:solidFill>
                  <a:srgbClr val="808080"/>
                </a:solidFill>
                <a:effectLst/>
                <a:latin typeface="+mj-lt"/>
                <a:cs typeface="Arial" pitchFamily="34" charset="0"/>
              </a:rPr>
            </a:br>
            <a:r>
              <a:rPr kumimoji="0" lang="en-US" b="1" i="0" u="none" strike="noStrike" cap="none" normalizeH="0" baseline="0" dirty="0" smtClean="0">
                <a:ln>
                  <a:noFill/>
                </a:ln>
                <a:solidFill>
                  <a:srgbClr val="000000"/>
                </a:solidFill>
                <a:effectLst/>
                <a:latin typeface="+mj-lt"/>
                <a:cs typeface="Arial" pitchFamily="34" charset="0"/>
              </a:rPr>
              <a:t>}</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591594"/>
            <a:ext cx="1992313"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4797152"/>
            <a:ext cx="19970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779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r>
              <a:rPr lang="fr-CH" dirty="0" smtClean="0"/>
              <a:t>Stream </a:t>
            </a:r>
            <a:r>
              <a:rPr lang="fr-CH" dirty="0" err="1" smtClean="0"/>
              <a:t>functions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29</a:t>
            </a:fld>
            <a:endParaRPr lang="fr-BE" dirty="0"/>
          </a:p>
        </p:txBody>
      </p:sp>
      <p:sp>
        <p:nvSpPr>
          <p:cNvPr id="3" name="Rectangle 1"/>
          <p:cNvSpPr>
            <a:spLocks noChangeArrowheads="1"/>
          </p:cNvSpPr>
          <p:nvPr/>
        </p:nvSpPr>
        <p:spPr bwMode="auto">
          <a:xfrm>
            <a:off x="179512" y="1556792"/>
            <a:ext cx="6086474" cy="507831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mj-lt"/>
                <a:cs typeface="Courier New" pitchFamily="49" charset="0"/>
              </a:rPr>
              <a:t>case class </a:t>
            </a:r>
            <a:r>
              <a:rPr kumimoji="0" lang="en-US" b="1" i="0"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20999D"/>
                </a:solidFill>
                <a:effectLst/>
                <a:latin typeface="+mj-lt"/>
                <a:cs typeface="Courier New" pitchFamily="49" charset="0"/>
              </a:rPr>
              <a:t>T </a:t>
            </a:r>
            <a:r>
              <a:rPr kumimoji="0" lang="en-US" b="1" i="0" u="none" strike="noStrike" cap="none" normalizeH="0" baseline="0" dirty="0" smtClean="0">
                <a:ln>
                  <a:noFill/>
                </a:ln>
                <a:solidFill>
                  <a:srgbClr val="000000"/>
                </a:solidFill>
                <a:effectLst/>
                <a:latin typeface="+mj-lt"/>
                <a:cs typeface="Courier New" pitchFamily="49" charset="0"/>
              </a:rPr>
              <a:t>&lt;: Data](</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extends </a:t>
            </a:r>
            <a:r>
              <a:rPr kumimoji="0" lang="en-US" b="1" i="0" u="none" strike="noStrike" cap="none" normalizeH="0" baseline="0" dirty="0" smtClean="0">
                <a:ln>
                  <a:noFill/>
                </a:ln>
                <a:solidFill>
                  <a:srgbClr val="000000"/>
                </a:solidFill>
                <a:effectLst/>
                <a:latin typeface="+mj-lt"/>
                <a:cs typeface="Courier New" pitchFamily="49" charset="0"/>
              </a:rPr>
              <a:t>Bundle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connections between this and that</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stage():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1" u="none" strike="noStrike" cap="none" normalizeH="0" baseline="0" dirty="0" err="1" smtClean="0">
                <a:ln>
                  <a:noFill/>
                </a:ln>
                <a:solidFill>
                  <a:srgbClr val="000000"/>
                </a:solidFill>
                <a:effectLst/>
                <a:latin typeface="+mj-lt"/>
                <a:cs typeface="Courier New" pitchFamily="49" charset="0"/>
              </a:rPr>
              <a:t>dataType</a:t>
            </a:r>
            <a:r>
              <a:rPr kumimoji="0" lang="en-US" b="1" i="1"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validReg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RegInit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1" u="none" strike="noStrike" cap="none" normalizeH="0" baseline="0" dirty="0" smtClean="0">
                <a:ln>
                  <a:noFill/>
                </a:ln>
                <a:solidFill>
                  <a:srgbClr val="000000"/>
                </a:solidFill>
                <a:effectLst/>
                <a:latin typeface="+mj-lt"/>
                <a:cs typeface="Courier New" pitchFamily="49" charset="0"/>
              </a:rPr>
              <a:t>False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err="1" smtClean="0">
                <a:ln>
                  <a:noFill/>
                </a:ln>
                <a:solidFill>
                  <a:srgbClr val="000000"/>
                </a:solidFill>
                <a:effectLst/>
                <a:latin typeface="+mj-lt"/>
                <a:cs typeface="Courier New" pitchFamily="49" charset="0"/>
              </a:rPr>
              <a:t>payloadReg</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1" u="none" strike="noStrike" cap="none" normalizeH="0" baseline="0" dirty="0" err="1" smtClean="0">
                <a:ln>
                  <a:noFill/>
                </a:ln>
                <a:solidFill>
                  <a:srgbClr val="000000"/>
                </a:solidFill>
                <a:effectLst/>
                <a:latin typeface="+mj-lt"/>
                <a:cs typeface="Courier New" pitchFamily="49" charset="0"/>
              </a:rPr>
              <a:t>Reg</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payloadType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808080"/>
                </a:solidFill>
                <a:effectLst/>
                <a:latin typeface="+mj-lt"/>
                <a:cs typeface="Courier New" pitchFamily="49" charset="0"/>
              </a:rPr>
              <a:t>// some logic</a:t>
            </a:r>
            <a:br>
              <a:rPr kumimoji="0" lang="en-US" b="1" i="1" u="none" strike="noStrike" cap="none" normalizeH="0" baseline="0" dirty="0" smtClean="0">
                <a:ln>
                  <a:noFill/>
                </a:ln>
                <a:solidFill>
                  <a:srgbClr val="808080"/>
                </a:solidFill>
                <a:effectLst/>
                <a:latin typeface="+mj-lt"/>
                <a:cs typeface="Courier New" pitchFamily="49" charset="0"/>
              </a:rPr>
            </a:br>
            <a:r>
              <a:rPr kumimoji="0" lang="en-US" b="1" i="1" u="none" strike="noStrike" cap="none" normalizeH="0" baseline="0" dirty="0" smtClean="0">
                <a:ln>
                  <a:noFill/>
                </a:ln>
                <a:solidFill>
                  <a:srgbClr val="808080"/>
                </a:solidFill>
                <a:effectLst/>
                <a:latin typeface="+mj-lt"/>
                <a:cs typeface="Courier New" pitchFamily="49" charset="0"/>
              </a:rPr>
              <a:t>        </a:t>
            </a:r>
            <a:r>
              <a:rPr kumimoji="0" lang="en-US" b="1" i="0" u="none" strike="noStrike" cap="none" normalizeH="0" baseline="0" dirty="0" smtClean="0">
                <a:ln>
                  <a:noFill/>
                </a:ln>
                <a:solidFill>
                  <a:srgbClr val="000080"/>
                </a:solidFill>
                <a:effectLst/>
                <a:latin typeface="+mj-lt"/>
                <a:cs typeface="Courier New" pitchFamily="49" charset="0"/>
              </a:rPr>
              <a:t>return </a:t>
            </a:r>
            <a:r>
              <a:rPr kumimoji="0" lang="en-US" b="1" i="0" u="none" strike="noStrike" cap="none" normalizeH="0" baseline="0" dirty="0" err="1" smtClean="0">
                <a:ln>
                  <a:noFill/>
                </a:ln>
                <a:solidFill>
                  <a:srgbClr val="000000"/>
                </a:solidFill>
                <a:effectLst/>
                <a:latin typeface="+mj-lt"/>
                <a:cs typeface="Courier New" pitchFamily="49" charset="0"/>
              </a:rPr>
              <a:t>outputStage</a:t>
            </a: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err="1" smtClean="0">
                <a:ln>
                  <a:noFill/>
                </a:ln>
                <a:solidFill>
                  <a:srgbClr val="000080"/>
                </a:solidFill>
                <a:effectLst/>
                <a:latin typeface="+mj-lt"/>
                <a:cs typeface="Courier New" pitchFamily="49" charset="0"/>
              </a:rPr>
              <a:t>this</a:t>
            </a:r>
            <a:r>
              <a:rPr kumimoji="0" lang="en-US" b="1" i="0" u="none" strike="noStrike" cap="none" normalizeH="0" baseline="0" dirty="0" err="1" smtClean="0">
                <a:ln>
                  <a:noFill/>
                </a:ln>
                <a:solidFill>
                  <a:srgbClr val="000000"/>
                </a:solidFill>
                <a:effectLst/>
                <a:latin typeface="+mj-lt"/>
                <a:cs typeface="Courier New" pitchFamily="49" charset="0"/>
              </a:rPr>
              <a:t>.connectFrom</a:t>
            </a:r>
            <a:r>
              <a:rPr kumimoji="0" lang="en-US" b="1" i="0" u="none" strike="noStrike" cap="none" normalizeH="0" baseline="0" dirty="0" smtClean="0">
                <a:ln>
                  <a:noFill/>
                </a:ln>
                <a:solidFill>
                  <a:srgbClr val="000000"/>
                </a:solidFill>
                <a:effectLst/>
                <a:latin typeface="+mj-lt"/>
                <a:cs typeface="Courier New" pitchFamily="49" charset="0"/>
              </a:rPr>
              <a:t>(that)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0" u="none" strike="noStrike" cap="none" normalizeH="0" baseline="0" dirty="0" err="1" smtClean="0">
                <a:ln>
                  <a:noFill/>
                </a:ln>
                <a:solidFill>
                  <a:srgbClr val="000080"/>
                </a:solidFill>
                <a:effectLst/>
                <a:latin typeface="+mj-lt"/>
                <a:cs typeface="Courier New" pitchFamily="49" charset="0"/>
              </a:rPr>
              <a:t>def</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(that: Stream[</a:t>
            </a:r>
            <a:r>
              <a:rPr kumimoji="0" lang="en-US" b="1" i="0" u="none" strike="noStrike" cap="none" normalizeH="0" baseline="0" dirty="0" smtClean="0">
                <a:ln>
                  <a:noFill/>
                </a:ln>
                <a:solidFill>
                  <a:srgbClr val="20999D"/>
                </a:solidFill>
                <a:effectLst/>
                <a:latin typeface="+mj-lt"/>
                <a:cs typeface="Courier New" pitchFamily="49" charset="0"/>
              </a:rPr>
              <a:t>T</a:t>
            </a:r>
            <a:r>
              <a:rPr kumimoji="0" lang="en-US" b="1" i="0" u="none" strike="noStrike" cap="none" normalizeH="0" baseline="0" dirty="0" smtClean="0">
                <a:ln>
                  <a:noFill/>
                </a:ln>
                <a:solidFill>
                  <a:srgbClr val="000000"/>
                </a:solidFill>
                <a:effectLst/>
                <a:latin typeface="+mj-lt"/>
                <a:cs typeface="Courier New" pitchFamily="49" charset="0"/>
              </a:rPr>
              <a:t>]) = </a:t>
            </a:r>
            <a:r>
              <a:rPr kumimoji="0" lang="en-US" b="1" i="0" u="none" strike="noStrike" cap="none" normalizeH="0" baseline="0" dirty="0" smtClean="0">
                <a:ln>
                  <a:noFill/>
                </a:ln>
                <a:solidFill>
                  <a:srgbClr val="000080"/>
                </a:solidFill>
                <a:effectLst/>
                <a:latin typeface="+mj-lt"/>
                <a:cs typeface="Courier New" pitchFamily="49" charset="0"/>
              </a:rPr>
              <a:t>this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0" u="none" strike="noStrike" cap="none" normalizeH="0" baseline="0" dirty="0" err="1" smtClean="0">
                <a:ln>
                  <a:noFill/>
                </a:ln>
                <a:solidFill>
                  <a:srgbClr val="000000"/>
                </a:solidFill>
                <a:effectLst/>
                <a:latin typeface="+mj-lt"/>
                <a:cs typeface="Courier New" pitchFamily="49" charset="0"/>
              </a:rPr>
              <a:t>that.stage</a:t>
            </a: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smtClean="0">
                <a:ln>
                  <a:noFill/>
                </a:ln>
                <a:solidFill>
                  <a:srgbClr val="000000"/>
                </a:solidFill>
                <a:effectLst/>
                <a:latin typeface="+mj-lt"/>
                <a:cs typeface="Courier New" pitchFamily="49" charset="0"/>
              </a:rPr>
              <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0" u="none" strike="noStrike" cap="none" normalizeH="0" baseline="0" dirty="0" err="1" smtClean="0">
                <a:ln>
                  <a:noFill/>
                </a:ln>
                <a:solidFill>
                  <a:srgbClr val="000080"/>
                </a:solidFill>
                <a:effectLst/>
                <a:latin typeface="+mj-lt"/>
                <a:cs typeface="Courier New" pitchFamily="49" charset="0"/>
              </a:rPr>
              <a:t>val</a:t>
            </a:r>
            <a:r>
              <a:rPr kumimoji="0" lang="en-US" b="1" i="0" u="none" strike="noStrike" cap="none" normalizeH="0" baseline="0" dirty="0" smtClean="0">
                <a:ln>
                  <a:noFill/>
                </a:ln>
                <a:solidFill>
                  <a:srgbClr val="000080"/>
                </a:solidFill>
                <a:effectLst/>
                <a:latin typeface="+mj-lt"/>
                <a:cs typeface="Courier New" pitchFamily="49" charset="0"/>
              </a:rPr>
              <a:t> </a:t>
            </a: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0" u="none" strike="noStrike" cap="none" normalizeH="0" baseline="0" dirty="0" err="1" smtClean="0">
                <a:ln>
                  <a:noFill/>
                </a:ln>
                <a:solidFill>
                  <a:srgbClr val="000000"/>
                </a:solidFill>
                <a:effectLst/>
                <a:latin typeface="+mj-lt"/>
                <a:cs typeface="Courier New" pitchFamily="49" charset="0"/>
              </a:rPr>
              <a:t>,</a:t>
            </a:r>
            <a:r>
              <a:rPr kumimoji="0" lang="en-US" b="1" i="1" u="none" strike="noStrike" cap="none" normalizeH="0" baseline="0" dirty="0" err="1" smtClean="0">
                <a:ln>
                  <a:noFill/>
                </a:ln>
                <a:solidFill>
                  <a:srgbClr val="660E7A"/>
                </a:solidFill>
                <a:effectLst/>
                <a:latin typeface="+mj-lt"/>
                <a:cs typeface="Courier New" pitchFamily="49" charset="0"/>
              </a:rPr>
              <a:t>myStreamB</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 </a:t>
            </a:r>
            <a:r>
              <a:rPr kumimoji="0" lang="en-US" b="1" i="1" u="none" strike="noStrike" cap="none" normalizeH="0" baseline="0" dirty="0" smtClean="0">
                <a:ln>
                  <a:noFill/>
                </a:ln>
                <a:solidFill>
                  <a:srgbClr val="000000"/>
                </a:solidFill>
                <a:effectLst/>
                <a:latin typeface="+mj-lt"/>
                <a:cs typeface="Courier New" pitchFamily="49" charset="0"/>
              </a:rPr>
              <a:t>Stream</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err="1" smtClean="0">
                <a:ln>
                  <a:noFill/>
                </a:ln>
                <a:solidFill>
                  <a:srgbClr val="000000"/>
                </a:solidFill>
                <a:effectLst/>
                <a:latin typeface="+mj-lt"/>
                <a:cs typeface="Courier New" pitchFamily="49" charset="0"/>
              </a:rPr>
              <a:t>UInt</a:t>
            </a:r>
            <a:r>
              <a:rPr kumimoji="0" lang="en-US" b="1" i="0" u="none" strike="noStrike" cap="none" normalizeH="0" baseline="0" dirty="0" smtClean="0">
                <a:ln>
                  <a:noFill/>
                </a:ln>
                <a:solidFill>
                  <a:srgbClr val="000000"/>
                </a:solidFill>
                <a:effectLst/>
                <a:latin typeface="+mj-lt"/>
                <a:cs typeface="Courier New" pitchFamily="49" charset="0"/>
              </a:rPr>
              <a:t>(</a:t>
            </a:r>
            <a:r>
              <a:rPr kumimoji="0" lang="en-US" b="1" i="0" u="none" strike="noStrike" cap="none" normalizeH="0" baseline="0" dirty="0" smtClean="0">
                <a:ln>
                  <a:noFill/>
                </a:ln>
                <a:solidFill>
                  <a:srgbClr val="0000FF"/>
                </a:solidFill>
                <a:effectLst/>
                <a:latin typeface="+mj-lt"/>
                <a:cs typeface="Courier New" pitchFamily="49" charset="0"/>
              </a:rPr>
              <a:t>8 </a:t>
            </a:r>
            <a:r>
              <a:rPr kumimoji="0" lang="en-US" b="1" i="0" u="none" strike="noStrike" cap="none" normalizeH="0" baseline="0" dirty="0" smtClean="0">
                <a:ln>
                  <a:noFill/>
                </a:ln>
                <a:solidFill>
                  <a:srgbClr val="000000"/>
                </a:solidFill>
                <a:effectLst/>
                <a:latin typeface="+mj-lt"/>
                <a:cs typeface="Courier New" pitchFamily="49" charset="0"/>
              </a:rPr>
              <a:t>bits))</a:t>
            </a:r>
            <a:br>
              <a:rPr kumimoji="0" lang="en-US" b="1" i="0" u="none" strike="noStrike" cap="none" normalizeH="0" baseline="0" dirty="0" smtClean="0">
                <a:ln>
                  <a:noFill/>
                </a:ln>
                <a:solidFill>
                  <a:srgbClr val="000000"/>
                </a:solidFill>
                <a:effectLst/>
                <a:latin typeface="+mj-lt"/>
                <a:cs typeface="Courier New" pitchFamily="49" charset="0"/>
              </a:rPr>
            </a:br>
            <a:r>
              <a:rPr kumimoji="0" lang="en-US" b="1" i="1" u="none" strike="noStrike" cap="none" normalizeH="0" baseline="0" dirty="0" err="1" smtClean="0">
                <a:ln>
                  <a:noFill/>
                </a:ln>
                <a:solidFill>
                  <a:srgbClr val="660E7A"/>
                </a:solidFill>
                <a:effectLst/>
                <a:latin typeface="+mj-lt"/>
                <a:cs typeface="Courier New" pitchFamily="49" charset="0"/>
              </a:rPr>
              <a:t>myStreamA</a:t>
            </a:r>
            <a:r>
              <a:rPr kumimoji="0" lang="en-US" b="1" i="1" u="none" strike="noStrike" cap="none" normalizeH="0" baseline="0" dirty="0" smtClean="0">
                <a:ln>
                  <a:noFill/>
                </a:ln>
                <a:solidFill>
                  <a:srgbClr val="660E7A"/>
                </a:solidFill>
                <a:effectLst/>
                <a:latin typeface="+mj-lt"/>
                <a:cs typeface="Courier New" pitchFamily="49" charset="0"/>
              </a:rPr>
              <a:t> </a:t>
            </a:r>
            <a:r>
              <a:rPr kumimoji="0" lang="en-US" b="1" i="0" u="none" strike="noStrike" cap="none" normalizeH="0" baseline="0" dirty="0" smtClean="0">
                <a:ln>
                  <a:noFill/>
                </a:ln>
                <a:solidFill>
                  <a:srgbClr val="000000"/>
                </a:solidFill>
                <a:effectLst/>
                <a:latin typeface="+mj-lt"/>
                <a:cs typeface="Courier New" pitchFamily="49" charset="0"/>
              </a:rPr>
              <a:t>&lt;-&lt; </a:t>
            </a:r>
            <a:r>
              <a:rPr kumimoji="0" lang="en-US" b="1" i="1" u="none" strike="noStrike" cap="none" normalizeH="0" baseline="0" dirty="0" err="1" smtClean="0">
                <a:ln>
                  <a:noFill/>
                </a:ln>
                <a:solidFill>
                  <a:srgbClr val="660E7A"/>
                </a:solidFill>
                <a:effectLst/>
                <a:latin typeface="+mj-lt"/>
                <a:cs typeface="Courier New" pitchFamily="49" charset="0"/>
              </a:rPr>
              <a:t>myStreamB</a:t>
            </a:r>
            <a:endParaRPr kumimoji="0" lang="en-US" b="1" i="0" u="none" strike="noStrike" cap="none" normalizeH="0" baseline="0" dirty="0" smtClean="0">
              <a:ln>
                <a:noFill/>
              </a:ln>
              <a:solidFill>
                <a:schemeClr val="tx1"/>
              </a:solidFill>
              <a:effectLst/>
              <a:latin typeface="+mj-lt"/>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276872"/>
            <a:ext cx="34480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lèche droite 7"/>
          <p:cNvSpPr/>
          <p:nvPr/>
        </p:nvSpPr>
        <p:spPr>
          <a:xfrm>
            <a:off x="4572000" y="3692922"/>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79852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CH" sz="2400" dirty="0">
                <a:latin typeface="+mj-lt"/>
              </a:rPr>
              <a:t>Open source , </a:t>
            </a:r>
            <a:r>
              <a:rPr lang="fr-CH" sz="2400" dirty="0" err="1">
                <a:latin typeface="+mj-lt"/>
              </a:rPr>
              <a:t>started</a:t>
            </a:r>
            <a:r>
              <a:rPr lang="fr-CH" sz="2400" dirty="0">
                <a:latin typeface="+mj-lt"/>
              </a:rPr>
              <a:t> in </a:t>
            </a:r>
            <a:r>
              <a:rPr lang="fr-CH" sz="2400" dirty="0" err="1">
                <a:latin typeface="+mj-lt"/>
              </a:rPr>
              <a:t>december</a:t>
            </a:r>
            <a:r>
              <a:rPr lang="fr-CH" sz="2400" dirty="0">
                <a:latin typeface="+mj-lt"/>
              </a:rPr>
              <a:t> 2014</a:t>
            </a:r>
          </a:p>
          <a:p>
            <a:r>
              <a:rPr lang="en-GB" sz="2400" dirty="0">
                <a:latin typeface="+mj-lt"/>
              </a:rPr>
              <a:t>Focus </a:t>
            </a:r>
            <a:r>
              <a:rPr lang="en-GB" sz="2400" dirty="0" smtClean="0">
                <a:latin typeface="+mj-lt"/>
              </a:rPr>
              <a:t>on RTL description</a:t>
            </a:r>
            <a:endParaRPr lang="en-GB" sz="2400" dirty="0">
              <a:latin typeface="+mj-lt"/>
            </a:endParaRPr>
          </a:p>
          <a:p>
            <a:r>
              <a:rPr lang="en-GB" sz="2400" dirty="0" err="1">
                <a:latin typeface="+mj-lt"/>
              </a:rPr>
              <a:t>Thinked</a:t>
            </a:r>
            <a:r>
              <a:rPr lang="en-GB" sz="2400" dirty="0">
                <a:latin typeface="+mj-lt"/>
              </a:rPr>
              <a:t> to be interoperable with existing </a:t>
            </a:r>
            <a:r>
              <a:rPr lang="en-GB" sz="2400" dirty="0" smtClean="0">
                <a:latin typeface="+mj-lt"/>
              </a:rPr>
              <a:t>tools</a:t>
            </a:r>
          </a:p>
          <a:p>
            <a:pPr lvl="1"/>
            <a:r>
              <a:rPr lang="fr-CH" dirty="0" smtClean="0">
                <a:latin typeface="+mj-lt"/>
              </a:rPr>
              <a:t>It </a:t>
            </a:r>
            <a:r>
              <a:rPr lang="fr-CH" dirty="0" err="1">
                <a:latin typeface="+mj-lt"/>
              </a:rPr>
              <a:t>generate</a:t>
            </a:r>
            <a:r>
              <a:rPr lang="fr-CH" dirty="0">
                <a:latin typeface="+mj-lt"/>
              </a:rPr>
              <a:t> VHDL/</a:t>
            </a:r>
            <a:r>
              <a:rPr lang="fr-CH" dirty="0" err="1">
                <a:latin typeface="+mj-lt"/>
              </a:rPr>
              <a:t>Verilog</a:t>
            </a:r>
            <a:r>
              <a:rPr lang="fr-CH" dirty="0">
                <a:latin typeface="+mj-lt"/>
              </a:rPr>
              <a:t> files</a:t>
            </a:r>
          </a:p>
          <a:p>
            <a:pPr lvl="1"/>
            <a:r>
              <a:rPr lang="fr-CH" dirty="0">
                <a:latin typeface="+mj-lt"/>
              </a:rPr>
              <a:t>It </a:t>
            </a:r>
            <a:r>
              <a:rPr lang="fr-CH" dirty="0" err="1">
                <a:latin typeface="+mj-lt"/>
              </a:rPr>
              <a:t>can</a:t>
            </a:r>
            <a:r>
              <a:rPr lang="fr-CH" dirty="0">
                <a:latin typeface="+mj-lt"/>
              </a:rPr>
              <a:t> </a:t>
            </a:r>
            <a:r>
              <a:rPr lang="fr-CH" dirty="0" err="1">
                <a:latin typeface="+mj-lt"/>
              </a:rPr>
              <a:t>integrate</a:t>
            </a:r>
            <a:r>
              <a:rPr lang="fr-CH" dirty="0">
                <a:latin typeface="+mj-lt"/>
              </a:rPr>
              <a:t> VHDL/</a:t>
            </a:r>
            <a:r>
              <a:rPr lang="fr-CH" dirty="0" err="1">
                <a:latin typeface="+mj-lt"/>
              </a:rPr>
              <a:t>Verilog</a:t>
            </a:r>
            <a:r>
              <a:rPr lang="fr-CH" dirty="0">
                <a:latin typeface="+mj-lt"/>
              </a:rPr>
              <a:t> IP as </a:t>
            </a:r>
            <a:r>
              <a:rPr lang="fr-CH" dirty="0" err="1">
                <a:latin typeface="+mj-lt"/>
              </a:rPr>
              <a:t>blackbox</a:t>
            </a:r>
            <a:endParaRPr lang="en-GB" dirty="0">
              <a:latin typeface="+mj-lt"/>
            </a:endParaRPr>
          </a:p>
          <a:p>
            <a:r>
              <a:rPr lang="en-GB" sz="2400" dirty="0">
                <a:latin typeface="+mj-lt"/>
              </a:rPr>
              <a:t>Abstraction level :</a:t>
            </a:r>
          </a:p>
          <a:p>
            <a:pPr lvl="1"/>
            <a:r>
              <a:rPr lang="fr-CH" dirty="0" smtClean="0">
                <a:latin typeface="+mj-lt"/>
              </a:rPr>
              <a:t>You </a:t>
            </a:r>
            <a:r>
              <a:rPr lang="fr-CH" dirty="0" err="1" smtClean="0">
                <a:latin typeface="+mj-lt"/>
              </a:rPr>
              <a:t>can</a:t>
            </a:r>
            <a:r>
              <a:rPr lang="fr-CH" dirty="0" smtClean="0">
                <a:latin typeface="+mj-lt"/>
              </a:rPr>
              <a:t> design </a:t>
            </a:r>
            <a:r>
              <a:rPr lang="fr-CH" dirty="0" err="1" smtClean="0">
                <a:latin typeface="+mj-lt"/>
              </a:rPr>
              <a:t>things</a:t>
            </a:r>
            <a:r>
              <a:rPr lang="fr-CH" dirty="0" smtClean="0">
                <a:latin typeface="+mj-lt"/>
              </a:rPr>
              <a:t> </a:t>
            </a:r>
            <a:r>
              <a:rPr lang="fr-CH" dirty="0" err="1" smtClean="0">
                <a:latin typeface="+mj-lt"/>
              </a:rPr>
              <a:t>similary</a:t>
            </a:r>
            <a:r>
              <a:rPr lang="fr-CH" dirty="0" smtClean="0">
                <a:latin typeface="+mj-lt"/>
              </a:rPr>
              <a:t> to VHDL/</a:t>
            </a:r>
            <a:r>
              <a:rPr lang="fr-CH" dirty="0" err="1" smtClean="0">
                <a:latin typeface="+mj-lt"/>
              </a:rPr>
              <a:t>Verilog</a:t>
            </a:r>
            <a:endParaRPr lang="en-GB" dirty="0">
              <a:latin typeface="+mj-lt"/>
            </a:endParaRPr>
          </a:p>
          <a:p>
            <a:pPr lvl="1"/>
            <a:r>
              <a:rPr lang="en-GB" dirty="0" smtClean="0">
                <a:latin typeface="+mj-lt"/>
              </a:rPr>
              <a:t>If you want to, you can use many abstraction </a:t>
            </a:r>
            <a:r>
              <a:rPr lang="en-GB" dirty="0" err="1" smtClean="0">
                <a:latin typeface="+mj-lt"/>
              </a:rPr>
              <a:t>utils</a:t>
            </a:r>
            <a:r>
              <a:rPr lang="en-GB" dirty="0" smtClean="0">
                <a:latin typeface="+mj-lt"/>
              </a:rPr>
              <a:t> and also define new ones</a:t>
            </a: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introduction</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a:t>
            </a:fld>
            <a:endParaRPr lang="fr-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fr-CH" dirty="0" smtClean="0"/>
              <a:t>Scala </a:t>
            </a:r>
            <a:r>
              <a:rPr lang="fr-CH" dirty="0" err="1" smtClean="0"/>
              <a:t>is</a:t>
            </a:r>
            <a:r>
              <a:rPr lang="fr-CH" dirty="0" smtClean="0"/>
              <a:t> </a:t>
            </a:r>
            <a:r>
              <a:rPr lang="fr-CH" dirty="0" err="1" smtClean="0"/>
              <a:t>here</a:t>
            </a:r>
            <a:r>
              <a:rPr lang="fr-CH" dirty="0" smtClean="0"/>
              <a:t> to help </a:t>
            </a:r>
            <a:r>
              <a:rPr lang="fr-CH" dirty="0" err="1" smtClean="0"/>
              <a:t>you</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30</a:t>
            </a:fld>
            <a:endParaRPr lang="fr-BE" dirty="0"/>
          </a:p>
        </p:txBody>
      </p:sp>
      <p:sp>
        <p:nvSpPr>
          <p:cNvPr id="6" name="Rectangle 2"/>
          <p:cNvSpPr>
            <a:spLocks noChangeArrowheads="1"/>
          </p:cNvSpPr>
          <p:nvPr/>
        </p:nvSpPr>
        <p:spPr bwMode="auto">
          <a:xfrm>
            <a:off x="467544" y="2204864"/>
            <a:ext cx="8161593" cy="397031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80"/>
                </a:solidFill>
                <a:effectLst/>
                <a:latin typeface="Calibri" pitchFamily="34" charset="0"/>
                <a:cs typeface="Courier New" pitchFamily="49" charset="0"/>
              </a:rPr>
              <a:t>class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SinusGenerator</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extends </a:t>
            </a:r>
            <a:r>
              <a:rPr kumimoji="0" lang="en-US" b="1" i="0" u="none" strike="noStrike" cap="none" normalizeH="0" baseline="0" dirty="0" smtClean="0">
                <a:ln>
                  <a:noFill/>
                </a:ln>
                <a:solidFill>
                  <a:srgbClr val="000000"/>
                </a:solidFill>
                <a:effectLst/>
                <a:latin typeface="Calibri" pitchFamily="34" charset="0"/>
                <a:cs typeface="Courier New" pitchFamily="49" charset="0"/>
              </a:rPr>
              <a:t>Component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b="1" i="0" u="none" strike="noStrike" cap="none" normalizeH="0" baseline="0" dirty="0" smtClean="0">
                <a:ln>
                  <a:noFill/>
                </a:ln>
                <a:solidFill>
                  <a:srgbClr val="000000"/>
                </a:solidFill>
                <a:effectLst/>
                <a:latin typeface="Calibri" pitchFamily="34" charset="0"/>
                <a:cs typeface="Courier New" pitchFamily="49" charset="0"/>
              </a:rPr>
              <a:t>Bundle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sin </a:t>
            </a:r>
            <a:r>
              <a:rPr kumimoji="0" lang="en-US"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def</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0 </a:t>
            </a:r>
            <a:r>
              <a:rPr kumimoji="0" lang="en-US" b="1" i="0" u="none" strike="noStrike" cap="none" normalizeH="0" baseline="0" dirty="0" smtClean="0">
                <a:ln>
                  <a:noFill/>
                </a:ln>
                <a:solidFill>
                  <a:srgbClr val="000000"/>
                </a:solidFill>
                <a:effectLst/>
                <a:latin typeface="Calibri" pitchFamily="34" charset="0"/>
                <a:cs typeface="Courier New" pitchFamily="49" charset="0"/>
              </a:rPr>
              <a:t>until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).map(</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=&gt;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sin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Math.</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PI</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sampleIndex</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S((</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sinValue</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1 </a:t>
            </a:r>
            <a:r>
              <a:rPr kumimoji="0" lang="en-US" b="1" i="0" u="none" strike="noStrike" cap="none" normalizeH="0" baseline="0" dirty="0" smtClean="0">
                <a:ln>
                  <a:noFill/>
                </a:ln>
                <a:solidFill>
                  <a:srgbClr val="000000"/>
                </a:solidFill>
                <a:effectLst/>
                <a:latin typeface="Calibri" pitchFamily="34" charset="0"/>
                <a:cs typeface="Courier New" pitchFamily="49" charset="0"/>
              </a:rPr>
              <a:t>&lt;&lt;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smtClean="0">
                <a:ln>
                  <a:noFill/>
                </a:ln>
                <a:solidFill>
                  <a:srgbClr val="0000FF"/>
                </a:solidFill>
                <a:effectLst/>
                <a:latin typeface="Calibri" pitchFamily="34" charset="0"/>
                <a:cs typeface="Courier New" pitchFamily="49" charset="0"/>
              </a:rPr>
              <a:t>2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smtClean="0">
                <a:ln>
                  <a:noFill/>
                </a:ln>
                <a:solidFill>
                  <a:srgbClr val="0000FF"/>
                </a:solidFill>
                <a:effectLst/>
                <a:latin typeface="Calibri" pitchFamily="34" charset="0"/>
                <a:cs typeface="Courier New" pitchFamily="49" charset="0"/>
              </a:rPr>
              <a:t>1</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toInt</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rom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Mem</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resolutionWidth</a:t>
            </a:r>
            <a:r>
              <a:rPr kumimoji="0" lang="en-US" b="1" i="0" u="none" strike="noStrike" cap="none" normalizeH="0" baseline="0" dirty="0" smtClean="0">
                <a:ln>
                  <a:noFill/>
                </a:ln>
                <a:solidFill>
                  <a:srgbClr val="000000"/>
                </a:solidFill>
                <a:effectLst/>
                <a:latin typeface="Calibri" pitchFamily="34" charset="0"/>
                <a:cs typeface="Courier New" pitchFamily="49" charset="0"/>
              </a:rPr>
              <a:t> bits),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initialContent</a:t>
            </a:r>
            <a:r>
              <a:rPr kumimoji="0" lang="en-US" b="1" i="0" u="none" strike="noStrike" cap="none" normalizeH="0" baseline="0" dirty="0" smtClean="0">
                <a:ln>
                  <a:noFill/>
                </a:ln>
                <a:solidFill>
                  <a:srgbClr val="000000"/>
                </a:solidFill>
                <a:effectLst/>
                <a:latin typeface="Calibri" pitchFamily="34" charset="0"/>
                <a:cs typeface="Courier New" pitchFamily="49" charset="0"/>
              </a:rPr>
              <a:t> = </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sinTable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b="1" i="0" u="none" strike="noStrike" cap="none" normalizeH="0" baseline="0" dirty="0" smtClean="0">
                <a:ln>
                  <a:noFill/>
                </a:ln>
                <a:solidFill>
                  <a:srgbClr val="000080"/>
                </a:solidFill>
                <a:effectLst/>
                <a:latin typeface="Calibri" pitchFamily="34" charset="0"/>
                <a:cs typeface="Courier New" pitchFamily="49" charset="0"/>
              </a:rPr>
              <a:t> </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000000"/>
                </a:solidFill>
                <a:effectLst/>
                <a:latin typeface="Calibri" pitchFamily="34" charset="0"/>
                <a:cs typeface="Courier New" pitchFamily="49" charset="0"/>
              </a:rPr>
              <a:t>CounterFreeRun</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sampleCount</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lang="en-US" b="1" i="1" dirty="0" err="1" smtClean="0">
                <a:solidFill>
                  <a:srgbClr val="660E7A"/>
                </a:solidFill>
                <a:latin typeface="Calibri" pitchFamily="34" charset="0"/>
                <a:cs typeface="Courier New" pitchFamily="49" charset="0"/>
              </a:rPr>
              <a:t>io.si</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n</a:t>
            </a:r>
            <a:r>
              <a:rPr kumimoji="0" lang="en-US" b="1" i="1" u="none" strike="noStrike" cap="none" normalizeH="0" baseline="0" dirty="0" smtClean="0">
                <a:ln>
                  <a:noFill/>
                </a:ln>
                <a:solidFill>
                  <a:srgbClr val="660E7A"/>
                </a:solidFill>
                <a:effectLst/>
                <a:latin typeface="Calibri" pitchFamily="34" charset="0"/>
                <a:cs typeface="Courier New" pitchFamily="49" charset="0"/>
              </a:rPr>
              <a:t> :</a:t>
            </a:r>
            <a:r>
              <a:rPr kumimoji="0" lang="en-US" b="1" i="0" u="none" strike="noStrike" cap="none" normalizeH="0" baseline="0" dirty="0" smtClean="0">
                <a:ln>
                  <a:noFill/>
                </a:ln>
                <a:solidFill>
                  <a:srgbClr val="000000"/>
                </a:solidFill>
                <a:effectLst/>
                <a:latin typeface="Calibri" pitchFamily="34" charset="0"/>
                <a:cs typeface="Courier New" pitchFamily="49" charset="0"/>
              </a:rPr>
              <a:t>= </a:t>
            </a:r>
            <a:r>
              <a:rPr kumimoji="0" lang="en-US" b="1" i="1" u="none" strike="noStrike" cap="none" normalizeH="0" baseline="0" dirty="0" err="1" smtClean="0">
                <a:ln>
                  <a:noFill/>
                </a:ln>
                <a:solidFill>
                  <a:srgbClr val="660E7A"/>
                </a:solidFill>
                <a:effectLst/>
                <a:latin typeface="Calibri" pitchFamily="34" charset="0"/>
                <a:cs typeface="Courier New" pitchFamily="49" charset="0"/>
              </a:rPr>
              <a:t>rom</a:t>
            </a:r>
            <a:r>
              <a:rPr kumimoji="0" lang="en-US" b="1" i="0" u="none" strike="noStrike" cap="none" normalizeH="0" baseline="0" dirty="0" err="1" smtClean="0">
                <a:ln>
                  <a:noFill/>
                </a:ln>
                <a:solidFill>
                  <a:srgbClr val="000000"/>
                </a:solidFill>
                <a:effectLst/>
                <a:latin typeface="Calibri" pitchFamily="34" charset="0"/>
                <a:cs typeface="Courier New" pitchFamily="49" charset="0"/>
              </a:rPr>
              <a:t>.readSync</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r>
              <a:rPr kumimoji="0" lang="en-US" b="1" i="1" u="none" strike="noStrike" cap="none" normalizeH="0" baseline="0" dirty="0" smtClean="0">
                <a:ln>
                  <a:noFill/>
                </a:ln>
                <a:solidFill>
                  <a:srgbClr val="660E7A"/>
                </a:solidFill>
                <a:effectLst/>
                <a:latin typeface="Calibri" pitchFamily="34" charset="0"/>
                <a:cs typeface="Courier New" pitchFamily="49" charset="0"/>
              </a:rPr>
              <a:t>phase</a:t>
            </a:r>
            <a:r>
              <a:rPr kumimoji="0" lang="en-US" b="1" i="0" u="none" strike="noStrike" cap="none" normalizeH="0" baseline="0" dirty="0" smtClean="0">
                <a:ln>
                  <a:noFill/>
                </a:ln>
                <a:solidFill>
                  <a:srgbClr val="000000"/>
                </a:solidFill>
                <a:effectLst/>
                <a:latin typeface="Calibri" pitchFamily="34" charset="0"/>
                <a:cs typeface="Courier New" pitchFamily="49" charset="0"/>
              </a:rPr>
              <a:t>)</a:t>
            </a:r>
            <a:br>
              <a:rPr kumimoji="0" lang="en-US" b="1" i="0" u="none" strike="noStrike" cap="none" normalizeH="0" baseline="0" dirty="0" smtClean="0">
                <a:ln>
                  <a:noFill/>
                </a:ln>
                <a:solidFill>
                  <a:srgbClr val="000000"/>
                </a:solidFill>
                <a:effectLst/>
                <a:latin typeface="Calibri" pitchFamily="34" charset="0"/>
                <a:cs typeface="Courier New" pitchFamily="49" charset="0"/>
              </a:rPr>
            </a:br>
            <a:r>
              <a:rPr kumimoji="0" lang="en-US"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4283401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fontScale="90000"/>
          </a:bodyPr>
          <a:lstStyle/>
          <a:p>
            <a:r>
              <a:rPr lang="en-GB" dirty="0" err="1" smtClean="0"/>
              <a:t>Netlist</a:t>
            </a:r>
            <a:r>
              <a:rPr lang="en-GB" dirty="0" smtClean="0"/>
              <a:t> analyser / Latency analysis</a:t>
            </a:r>
            <a:endParaRPr lang="en-GB" dirty="0"/>
          </a:p>
        </p:txBody>
      </p:sp>
      <p:sp>
        <p:nvSpPr>
          <p:cNvPr id="4" name="Rectangle 2"/>
          <p:cNvSpPr>
            <a:spLocks noChangeArrowheads="1"/>
          </p:cNvSpPr>
          <p:nvPr/>
        </p:nvSpPr>
        <p:spPr bwMode="auto">
          <a:xfrm>
            <a:off x="539552" y="2132856"/>
            <a:ext cx="8557856" cy="39703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MyComponentWithLatencyAssert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slave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master Stream (</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lang="fr-FR" b="1" i="1" dirty="0">
                <a:solidFill>
                  <a:srgbClr val="660E7A"/>
                </a:solidFill>
                <a:latin typeface="+mj-lt"/>
                <a:cs typeface="Courier New" pitchFamily="49" charset="0"/>
              </a:rPr>
              <a:t> </a:t>
            </a:r>
            <a:r>
              <a:rPr lang="fr-FR" b="1" i="1" dirty="0">
                <a:solidFill>
                  <a:srgbClr val="808080"/>
                </a:solidFill>
                <a:latin typeface="+mj-lt"/>
                <a:cs typeface="Courier New" pitchFamily="49" charset="0"/>
              </a:rPr>
              <a:t>//</a:t>
            </a:r>
            <a:r>
              <a:rPr lang="fr-FR" b="1" i="1" dirty="0" err="1">
                <a:solidFill>
                  <a:srgbClr val="808080"/>
                </a:solidFill>
                <a:latin typeface="+mj-lt"/>
                <a:cs typeface="Courier New" pitchFamily="49" charset="0"/>
              </a:rPr>
              <a:t>These</a:t>
            </a:r>
            <a:r>
              <a:rPr lang="fr-FR" b="1" i="1" dirty="0">
                <a:solidFill>
                  <a:srgbClr val="808080"/>
                </a:solidFill>
                <a:latin typeface="+mj-lt"/>
                <a:cs typeface="Courier New" pitchFamily="49" charset="0"/>
              </a:rPr>
              <a:t> 3 line are </a:t>
            </a:r>
            <a:r>
              <a:rPr lang="fr-FR" b="1" i="1" dirty="0" err="1">
                <a:solidFill>
                  <a:srgbClr val="808080"/>
                </a:solidFill>
                <a:latin typeface="+mj-lt"/>
                <a:cs typeface="Courier New" pitchFamily="49" charset="0"/>
              </a:rPr>
              <a:t>equivalent</a:t>
            </a:r>
            <a:r>
              <a:rPr lang="fr-FR" b="1" i="1" dirty="0">
                <a:solidFill>
                  <a:srgbClr val="808080"/>
                </a:solidFill>
                <a:latin typeface="+mj-lt"/>
                <a:cs typeface="Courier New" pitchFamily="49" charset="0"/>
              </a:rPr>
              <a:t> to </a:t>
            </a:r>
            <a:r>
              <a:rPr lang="fr-FR" b="1" i="1" dirty="0" err="1">
                <a:solidFill>
                  <a:srgbClr val="808080"/>
                </a:solidFill>
                <a:latin typeface="+mj-lt"/>
                <a:cs typeface="Courier New" pitchFamily="49" charset="0"/>
              </a:rPr>
              <a:t>io.slavePort.queue</a:t>
            </a:r>
            <a:r>
              <a:rPr lang="fr-FR" b="1" i="1" dirty="0">
                <a:solidFill>
                  <a:srgbClr val="808080"/>
                </a:solidFill>
                <a:latin typeface="+mj-lt"/>
                <a:cs typeface="Courier New" pitchFamily="49" charset="0"/>
              </a:rPr>
              <a:t>(16) &gt;/-&gt; </a:t>
            </a:r>
            <a:r>
              <a:rPr lang="fr-FR" b="1" i="1" dirty="0" err="1">
                <a:solidFill>
                  <a:srgbClr val="808080"/>
                </a:solidFill>
                <a:latin typeface="+mj-lt"/>
                <a:cs typeface="Courier New" pitchFamily="49" charset="0"/>
              </a:rPr>
              <a:t>io.masterPort</a:t>
            </a:r>
            <a:r>
              <a:rPr lang="fr-FR" b="1" i="1" dirty="0">
                <a:solidFill>
                  <a:srgbClr val="808080"/>
                </a:solidFill>
                <a:latin typeface="+mj-lt"/>
                <a:cs typeface="Courier New" pitchFamily="49" charset="0"/>
              </a:rPr>
              <a:t/>
            </a:r>
            <a:br>
              <a:rPr lang="fr-FR" b="1" i="1" dirty="0">
                <a:solidFill>
                  <a:srgbClr val="808080"/>
                </a:solidFill>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err="1" smtClean="0">
                <a:ln>
                  <a:noFill/>
                </a:ln>
                <a:solidFill>
                  <a:srgbClr val="000000"/>
                </a:solidFill>
                <a:effectLst/>
                <a:latin typeface="+mj-lt"/>
                <a:cs typeface="Courier New" pitchFamily="49" charset="0"/>
              </a:rPr>
              <a:t>StreamFifo</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err="1" smtClean="0">
                <a:ln>
                  <a:noFill/>
                </a:ln>
                <a:solidFill>
                  <a:srgbClr val="000000"/>
                </a:solidFill>
                <a:effectLst/>
                <a:latin typeface="+mj-lt"/>
                <a:cs typeface="Courier New" pitchFamily="49" charset="0"/>
              </a:rPr>
              <a:t>UInt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8 </a:t>
            </a:r>
            <a:r>
              <a:rPr kumimoji="0" lang="fr-FR" b="1" i="0" u="none" strike="noStrike" cap="none" normalizeH="0" baseline="0" dirty="0" smtClean="0">
                <a:ln>
                  <a:noFill/>
                </a:ln>
                <a:solidFill>
                  <a:srgbClr val="000000"/>
                </a:solidFill>
                <a:effectLst/>
                <a:latin typeface="+mj-lt"/>
                <a:cs typeface="Courier New" pitchFamily="49" charset="0"/>
              </a:rPr>
              <a:t>bits)),</a:t>
            </a:r>
            <a:r>
              <a:rPr kumimoji="0" lang="fr-FR" b="1" i="0" u="none" strike="noStrike" cap="none" normalizeH="0" baseline="0" dirty="0" smtClean="0">
                <a:ln>
                  <a:noFill/>
                </a:ln>
                <a:solidFill>
                  <a:srgbClr val="0000FF"/>
                </a:solidFill>
                <a:effectLst/>
                <a:latin typeface="+mj-lt"/>
                <a:cs typeface="Courier New" pitchFamily="49" charset="0"/>
              </a:rPr>
              <a:t>16</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push</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&lt;&lt;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  &lt;&lt;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t>
            </a:r>
            <a:r>
              <a:rPr lang="fr-FR" b="1" i="1" dirty="0">
                <a:solidFill>
                  <a:srgbClr val="808080"/>
                </a:solidFill>
                <a:latin typeface="+mj-lt"/>
                <a:cs typeface="Courier New" pitchFamily="49" charset="0"/>
              </a:rPr>
              <a:t>a </a:t>
            </a:r>
            <a:r>
              <a:rPr lang="fr-FR" b="1" i="1" dirty="0" err="1">
                <a:solidFill>
                  <a:srgbClr val="808080"/>
                </a:solidFill>
                <a:latin typeface="+mj-lt"/>
                <a:cs typeface="Courier New" pitchFamily="49" charset="0"/>
              </a:rPr>
              <a:t>connection</a:t>
            </a:r>
            <a:r>
              <a:rPr lang="fr-FR" b="1" i="1" dirty="0">
                <a:solidFill>
                  <a:srgbClr val="808080"/>
                </a:solidFill>
                <a:latin typeface="+mj-lt"/>
                <a:cs typeface="Courier New" pitchFamily="49" charset="0"/>
              </a:rPr>
              <a:t> </a:t>
            </a:r>
            <a:r>
              <a:rPr lang="fr-FR" b="1" i="1" dirty="0" err="1">
                <a:solidFill>
                  <a:srgbClr val="808080"/>
                </a:solidFill>
                <a:latin typeface="+mj-lt"/>
                <a:cs typeface="Courier New" pitchFamily="49" charset="0"/>
              </a:rPr>
              <a:t>operator</a:t>
            </a:r>
            <a:r>
              <a:rPr lang="fr-FR" b="1" i="1" dirty="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without</a:t>
            </a:r>
            <a:r>
              <a:rPr lang="fr-FR" b="1" i="1" dirty="0" smtClean="0">
                <a:solidFill>
                  <a:srgbClr val="808080"/>
                </a:solidFill>
                <a:latin typeface="+mj-lt"/>
                <a:cs typeface="Courier New" pitchFamily="49" charset="0"/>
              </a:rPr>
              <a:t> </a:t>
            </a:r>
            <a:r>
              <a:rPr lang="fr-FR" b="1" i="1" dirty="0" err="1">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fifo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pop</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&gt;/-&gt;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1" u="none" strike="noStrike" cap="none" normalizeH="0" baseline="0" dirty="0" smtClean="0">
                <a:ln>
                  <a:noFill/>
                </a:ln>
                <a:solidFill>
                  <a:srgbClr val="660E7A"/>
                </a:solidFill>
                <a:effectLst/>
                <a:latin typeface="+mj-lt"/>
                <a:cs typeface="Courier New" pitchFamily="49" charset="0"/>
              </a:rPr>
              <a:t>   </a:t>
            </a:r>
            <a:r>
              <a:rPr lang="fr-FR" b="1" i="1" dirty="0" smtClean="0">
                <a:solidFill>
                  <a:srgbClr val="808080"/>
                </a:solidFill>
                <a:latin typeface="+mj-lt"/>
                <a:cs typeface="Courier New" pitchFamily="49" charset="0"/>
              </a:rPr>
              <a:t>// &gt;/-&gt; </a:t>
            </a:r>
            <a:r>
              <a:rPr lang="fr-FR" b="1" i="1" dirty="0" err="1" smtClean="0">
                <a:solidFill>
                  <a:srgbClr val="808080"/>
                </a:solidFill>
                <a:latin typeface="+mj-lt"/>
                <a:cs typeface="Courier New" pitchFamily="49" charset="0"/>
              </a:rPr>
              <a:t>is</a:t>
            </a:r>
            <a:r>
              <a:rPr lang="fr-FR" b="1" i="1" dirty="0" smtClean="0">
                <a:solidFill>
                  <a:srgbClr val="808080"/>
                </a:solidFill>
                <a:latin typeface="+mj-lt"/>
                <a:cs typeface="Courier New" pitchFamily="49" charset="0"/>
              </a:rPr>
              <a:t> a </a:t>
            </a:r>
            <a:r>
              <a:rPr lang="fr-FR" b="1" i="1" dirty="0" err="1" smtClean="0">
                <a:solidFill>
                  <a:srgbClr val="808080"/>
                </a:solidFill>
                <a:latin typeface="+mj-lt"/>
                <a:cs typeface="Courier New" pitchFamily="49" charset="0"/>
              </a:rPr>
              <a:t>connection</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operator</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with</a:t>
            </a:r>
            <a:r>
              <a:rPr lang="fr-FR" b="1" i="1" dirty="0" smtClean="0">
                <a:solidFill>
                  <a:srgbClr val="808080"/>
                </a:solidFill>
                <a:latin typeface="+mj-lt"/>
                <a:cs typeface="Courier New" pitchFamily="49" charset="0"/>
              </a:rPr>
              <a:t> </a:t>
            </a:r>
            <a:r>
              <a:rPr lang="fr-FR" b="1" i="1" dirty="0" err="1" smtClean="0">
                <a:solidFill>
                  <a:srgbClr val="808080"/>
                </a:solidFill>
                <a:latin typeface="+mj-lt"/>
                <a:cs typeface="Courier New" pitchFamily="49" charset="0"/>
              </a:rPr>
              <a:t>decoupling</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r>
            <a:br>
              <a:rPr kumimoji="0" lang="fr-FR" b="1" i="1" u="none" strike="noStrike" cap="none" normalizeH="0" baseline="0" dirty="0" smtClean="0">
                <a:ln>
                  <a:noFill/>
                </a:ln>
                <a:solidFill>
                  <a:srgbClr val="808080"/>
                </a:solidFill>
                <a:effectLst/>
                <a:latin typeface="+mj-lt"/>
                <a:cs typeface="Courier New" pitchFamily="49" charset="0"/>
              </a:rPr>
            </a:br>
            <a:r>
              <a:rPr kumimoji="0" lang="fr-FR" b="1" i="1" u="none" strike="noStrike" cap="none" normalizeH="0" baseline="0" dirty="0" smtClean="0">
                <a:ln>
                  <a:noFill/>
                </a:ln>
                <a:solidFill>
                  <a:srgbClr val="80808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3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payload</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assert</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0" u="none" strike="noStrike" cap="none" normalizeH="0" baseline="0" dirty="0" smtClean="0">
                <a:ln>
                  <a:noFill/>
                </a:ln>
                <a:solidFill>
                  <a:srgbClr val="0000FF"/>
                </a:solidFill>
                <a:effectLst/>
                <a:latin typeface="+mj-lt"/>
                <a:cs typeface="Courier New" pitchFamily="49" charset="0"/>
              </a:rPr>
              <a:t>2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000000"/>
                </a:solidFill>
                <a:effectLst/>
                <a:latin typeface="+mj-lt"/>
                <a:cs typeface="Courier New" pitchFamily="49" charset="0"/>
              </a:rPr>
              <a:t>latencyAnalysis</a:t>
            </a:r>
            <a:r>
              <a:rPr kumimoji="0" lang="fr-FR" b="1" i="0" u="none" strike="noStrike" cap="none" normalizeH="0" baseline="0" dirty="0"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masterPort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slavePort</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ready</a:t>
            </a:r>
            <a:r>
              <a:rPr kumimoji="0" lang="fr-FR" b="1" i="0" u="none" strike="noStrike" cap="none" normalizeH="0" baseline="0" dirty="0" smtClean="0">
                <a:ln>
                  <a:noFill/>
                </a:ln>
                <a:solidFill>
                  <a:srgbClr val="000000"/>
                </a:solidFill>
                <a:effectLst/>
                <a:latin typeface="+mj-lt"/>
                <a:cs typeface="Courier New" pitchFamily="49" charset="0"/>
              </a:rPr>
              <a:t>))</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31</a:t>
            </a:fld>
            <a:endParaRPr lang="fr-BE" dirty="0"/>
          </a:p>
        </p:txBody>
      </p:sp>
    </p:spTree>
    <p:extLst>
      <p:ext uri="{BB962C8B-B14F-4D97-AF65-F5344CB8AC3E}">
        <p14:creationId xmlns:p14="http://schemas.microsoft.com/office/powerpoint/2010/main" val="3109231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sz="4000" dirty="0"/>
              <a:t>Meta-hardware description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32</a:t>
            </a:fld>
            <a:endParaRPr lang="fr-BE"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420888"/>
            <a:ext cx="1976317" cy="354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2822243"/>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4598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33</a:t>
            </a:fld>
            <a:endParaRPr lang="fr-BE" dirty="0"/>
          </a:p>
        </p:txBody>
      </p:sp>
      <p:sp>
        <p:nvSpPr>
          <p:cNvPr id="6" name="Espace réservé du contenu 2"/>
          <p:cNvSpPr>
            <a:spLocks noGrp="1"/>
          </p:cNvSpPr>
          <p:nvPr>
            <p:ph idx="1"/>
          </p:nvPr>
        </p:nvSpPr>
        <p:spPr>
          <a:xfrm>
            <a:off x="457200" y="1935480"/>
            <a:ext cx="8229600" cy="4389120"/>
          </a:xfrm>
        </p:spPr>
        <p:txBody>
          <a:bodyPr>
            <a:normAutofit/>
          </a:bodyPr>
          <a:lstStyle/>
          <a:p>
            <a:r>
              <a:rPr lang="en-US" dirty="0" smtClean="0">
                <a:latin typeface="+mj-lt"/>
              </a:rPr>
              <a:t>They could be defined with regular syntax (</a:t>
            </a:r>
            <a:r>
              <a:rPr lang="en-US" dirty="0" err="1" smtClean="0">
                <a:latin typeface="+mj-lt"/>
              </a:rPr>
              <a:t>Enum,Switch</a:t>
            </a:r>
            <a:r>
              <a:rPr lang="en-US" dirty="0" smtClean="0">
                <a:latin typeface="+mj-lt"/>
              </a:rPr>
              <a:t>)</a:t>
            </a:r>
          </a:p>
          <a:p>
            <a:r>
              <a:rPr lang="en-US" dirty="0" smtClean="0">
                <a:latin typeface="+mj-lt"/>
              </a:rPr>
              <a:t>You can also use a much more friendly syntax, fully integrated, with following features :</a:t>
            </a:r>
          </a:p>
          <a:p>
            <a:pPr lvl="1"/>
            <a:r>
              <a:rPr lang="en-US" dirty="0" err="1" smtClean="0">
                <a:latin typeface="+mj-lt"/>
              </a:rPr>
              <a:t>onEntry</a:t>
            </a:r>
            <a:r>
              <a:rPr lang="en-US" dirty="0" smtClean="0">
                <a:latin typeface="+mj-lt"/>
              </a:rPr>
              <a:t> / </a:t>
            </a:r>
            <a:r>
              <a:rPr lang="en-US" dirty="0" err="1" smtClean="0">
                <a:latin typeface="+mj-lt"/>
              </a:rPr>
              <a:t>onExit</a:t>
            </a:r>
            <a:r>
              <a:rPr lang="en-US" dirty="0" smtClean="0">
                <a:latin typeface="+mj-lt"/>
              </a:rPr>
              <a:t> / </a:t>
            </a:r>
            <a:r>
              <a:rPr lang="en-US" dirty="0" err="1" smtClean="0">
                <a:latin typeface="+mj-lt"/>
              </a:rPr>
              <a:t>whenIsActive</a:t>
            </a:r>
            <a:r>
              <a:rPr lang="en-US" dirty="0">
                <a:latin typeface="+mj-lt"/>
              </a:rPr>
              <a:t> </a:t>
            </a:r>
            <a:r>
              <a:rPr lang="en-US" dirty="0" smtClean="0">
                <a:latin typeface="+mj-lt"/>
              </a:rPr>
              <a:t>/ </a:t>
            </a:r>
            <a:r>
              <a:rPr lang="en-US" dirty="0" err="1" smtClean="0">
                <a:latin typeface="+mj-lt"/>
              </a:rPr>
              <a:t>whenIsNext</a:t>
            </a:r>
            <a:r>
              <a:rPr lang="en-US" dirty="0" smtClean="0">
                <a:latin typeface="+mj-lt"/>
              </a:rPr>
              <a:t>  blocs</a:t>
            </a:r>
          </a:p>
          <a:p>
            <a:pPr lvl="1"/>
            <a:r>
              <a:rPr lang="en-US" dirty="0" smtClean="0">
                <a:latin typeface="+mj-lt"/>
              </a:rPr>
              <a:t>State with inner FSM</a:t>
            </a:r>
          </a:p>
          <a:p>
            <a:pPr lvl="1"/>
            <a:r>
              <a:rPr lang="en-US" dirty="0" smtClean="0">
                <a:latin typeface="+mj-lt"/>
              </a:rPr>
              <a:t>State with multiple inner </a:t>
            </a:r>
            <a:r>
              <a:rPr lang="en-US" dirty="0">
                <a:latin typeface="+mj-lt"/>
              </a:rPr>
              <a:t>FSM (</a:t>
            </a:r>
            <a:r>
              <a:rPr lang="en-US" dirty="0" smtClean="0">
                <a:latin typeface="+mj-lt"/>
              </a:rPr>
              <a:t>parallel execution)</a:t>
            </a:r>
          </a:p>
          <a:p>
            <a:pPr lvl="1"/>
            <a:r>
              <a:rPr lang="en-US" dirty="0" smtClean="0">
                <a:latin typeface="+mj-lt"/>
              </a:rPr>
              <a:t>Delay state</a:t>
            </a:r>
          </a:p>
          <a:p>
            <a:pPr lvl="1"/>
            <a:r>
              <a:rPr lang="en-US" dirty="0" smtClean="0">
                <a:latin typeface="+mj-lt"/>
              </a:rPr>
              <a:t>You can extends the syntax by defining new state types</a:t>
            </a:r>
          </a:p>
          <a:p>
            <a:endParaRPr lang="en-US" dirty="0" smtClean="0">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a:p>
            <a:endParaRPr lang="en-US" dirty="0" smtClean="0">
              <a:solidFill>
                <a:srgbClr val="FF0000"/>
              </a:solidFill>
              <a:latin typeface="+mj-lt"/>
            </a:endParaRPr>
          </a:p>
        </p:txBody>
      </p:sp>
    </p:spTree>
    <p:extLst>
      <p:ext uri="{BB962C8B-B14F-4D97-AF65-F5344CB8AC3E}">
        <p14:creationId xmlns:p14="http://schemas.microsoft.com/office/powerpoint/2010/main" val="20449047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34</a:t>
            </a:fld>
            <a:endParaRPr lang="fr-BE" dirty="0"/>
          </a:p>
        </p:txBody>
      </p:sp>
      <p:sp>
        <p:nvSpPr>
          <p:cNvPr id="4" name="Rectangle 1"/>
          <p:cNvSpPr>
            <a:spLocks noChangeArrowheads="1"/>
          </p:cNvSpPr>
          <p:nvPr/>
        </p:nvSpPr>
        <p:spPr bwMode="auto">
          <a:xfrm>
            <a:off x="4572000" y="873852"/>
            <a:ext cx="4468531" cy="575542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lang="en-US" sz="1600" b="1" dirty="0" err="1" smtClean="0">
                <a:solidFill>
                  <a:srgbClr val="000080"/>
                </a:solidFill>
                <a:latin typeface="Calibri" pitchFamily="34" charset="0"/>
                <a:cs typeface="Courier New" pitchFamily="49" charset="0"/>
              </a:rPr>
              <a:t>val</a:t>
            </a:r>
            <a:r>
              <a:rPr lang="en-US" sz="1600" b="1" dirty="0" smtClean="0">
                <a:solidFill>
                  <a:srgbClr val="000080"/>
                </a:solidFill>
                <a:latin typeface="Calibri" pitchFamily="34" charset="0"/>
                <a:cs typeface="Courier New" pitchFamily="49" charset="0"/>
              </a:rPr>
              <a:t> </a:t>
            </a:r>
            <a:r>
              <a:rPr lang="en-US" sz="1600" b="1" i="1" dirty="0">
                <a:solidFill>
                  <a:srgbClr val="660E7A"/>
                </a:solidFill>
                <a:latin typeface="Calibri" pitchFamily="34" charset="0"/>
                <a:cs typeface="Courier New" pitchFamily="49" charset="0"/>
              </a:rPr>
              <a:t>counter </a:t>
            </a:r>
            <a:r>
              <a:rPr lang="en-US" sz="1600" b="1" dirty="0">
                <a:solidFill>
                  <a:srgbClr val="000000"/>
                </a:solidFill>
                <a:latin typeface="Calibri" pitchFamily="34" charset="0"/>
                <a:cs typeface="Courier New" pitchFamily="49" charset="0"/>
              </a:rPr>
              <a:t>= </a:t>
            </a:r>
            <a:r>
              <a:rPr lang="en-US" sz="1600" b="1" i="1" dirty="0" err="1">
                <a:solidFill>
                  <a:srgbClr val="000000"/>
                </a:solidFill>
                <a:latin typeface="Calibri" pitchFamily="34" charset="0"/>
                <a:cs typeface="Courier New" pitchFamily="49" charset="0"/>
              </a:rPr>
              <a:t>Reg</a:t>
            </a:r>
            <a:r>
              <a:rPr lang="en-US" sz="1600" b="1" dirty="0">
                <a:solidFill>
                  <a:srgbClr val="000000"/>
                </a:solidFill>
                <a:latin typeface="Calibri" pitchFamily="34" charset="0"/>
                <a:cs typeface="Courier New" pitchFamily="49" charset="0"/>
              </a:rPr>
              <a:t>(</a:t>
            </a:r>
            <a:r>
              <a:rPr lang="en-US" sz="1600" b="1" dirty="0" err="1">
                <a:solidFill>
                  <a:srgbClr val="000000"/>
                </a:solidFill>
                <a:latin typeface="Calibri" pitchFamily="34" charset="0"/>
                <a:cs typeface="Courier New" pitchFamily="49" charset="0"/>
              </a:rPr>
              <a:t>UInt</a:t>
            </a:r>
            <a:r>
              <a:rPr lang="en-US" sz="1600" b="1" dirty="0">
                <a:solidFill>
                  <a:srgbClr val="000000"/>
                </a:solidFill>
                <a:latin typeface="Calibri" pitchFamily="34" charset="0"/>
                <a:cs typeface="Courier New" pitchFamily="49" charset="0"/>
              </a:rPr>
              <a:t>(</a:t>
            </a:r>
            <a:r>
              <a:rPr lang="en-US" sz="1600" b="1" dirty="0">
                <a:solidFill>
                  <a:srgbClr val="0000FF"/>
                </a:solidFill>
                <a:latin typeface="Calibri" pitchFamily="34" charset="0"/>
                <a:cs typeface="Courier New" pitchFamily="49" charset="0"/>
              </a:rPr>
              <a:t>8 </a:t>
            </a:r>
            <a:r>
              <a:rPr lang="en-US" sz="1600" b="1" dirty="0">
                <a:solidFill>
                  <a:srgbClr val="000000"/>
                </a:solidFill>
                <a:latin typeface="Calibri" pitchFamily="34" charset="0"/>
                <a:cs typeface="Courier New" pitchFamily="49" charset="0"/>
              </a:rPr>
              <a:t>bits)) </a:t>
            </a:r>
            <a:r>
              <a:rPr lang="en-US" sz="1600" b="1" dirty="0" err="1">
                <a:solidFill>
                  <a:srgbClr val="000000"/>
                </a:solidFill>
                <a:latin typeface="Calibri" pitchFamily="34" charset="0"/>
                <a:cs typeface="Courier New" pitchFamily="49" charset="0"/>
              </a:rPr>
              <a:t>init</a:t>
            </a:r>
            <a:r>
              <a:rPr lang="en-US" sz="1600" b="1" dirty="0">
                <a:solidFill>
                  <a:srgbClr val="000000"/>
                </a:solidFill>
                <a:latin typeface="Calibri" pitchFamily="34" charset="0"/>
                <a:cs typeface="Courier New" pitchFamily="49" charset="0"/>
              </a:rPr>
              <a:t> (</a:t>
            </a:r>
            <a:r>
              <a:rPr lang="en-US" sz="1600" b="1" dirty="0">
                <a:solidFill>
                  <a:srgbClr val="0000FF"/>
                </a:solidFill>
                <a:latin typeface="Calibri" pitchFamily="34" charset="0"/>
                <a:cs typeface="Courier New" pitchFamily="49" charset="0"/>
              </a:rPr>
              <a:t>0</a:t>
            </a:r>
            <a:r>
              <a:rPr lang="en-US" sz="1600" b="1" dirty="0" smtClean="0">
                <a:solidFill>
                  <a:srgbClr val="000000"/>
                </a:solidFill>
                <a:latin typeface="Calibri" pitchFamily="34" charset="0"/>
                <a:cs typeface="Courier New" pitchFamily="49" charset="0"/>
              </a:rPr>
              <a:t>)</a:t>
            </a:r>
          </a:p>
          <a:p>
            <a:pPr lvl="0" fontAlgn="base">
              <a:spcBef>
                <a:spcPct val="0"/>
              </a:spcBef>
              <a:spcAft>
                <a:spcPct val="0"/>
              </a:spcAft>
            </a:pP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State =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
        <p:nvSpPr>
          <p:cNvPr id="7" name="Rectangle 2"/>
          <p:cNvSpPr>
            <a:spLocks noChangeArrowheads="1"/>
          </p:cNvSpPr>
          <p:nvPr/>
        </p:nvSpPr>
        <p:spPr bwMode="auto">
          <a:xfrm>
            <a:off x="467544"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37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FSM style B</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35</a:t>
            </a:fld>
            <a:endParaRPr lang="fr-BE" dirty="0"/>
          </a:p>
        </p:txBody>
      </p:sp>
      <p:sp>
        <p:nvSpPr>
          <p:cNvPr id="7" name="Rectangle 2"/>
          <p:cNvSpPr>
            <a:spLocks noChangeArrowheads="1"/>
          </p:cNvSpPr>
          <p:nvPr/>
        </p:nvSpPr>
        <p:spPr bwMode="auto">
          <a:xfrm>
            <a:off x="439328" y="1628800"/>
            <a:ext cx="2065181" cy="83099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Bundle{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result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out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Bool</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13" y="2691323"/>
            <a:ext cx="3622675"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4926451" y="764704"/>
            <a:ext cx="3626955" cy="600164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fsm</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StateMachine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with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EntryPoint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new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State</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80"/>
                </a:solidFill>
                <a:effectLst/>
                <a:latin typeface="Calibri" pitchFamily="34" charset="0"/>
                <a:cs typeface="Courier New" pitchFamily="49" charset="0"/>
              </a:rPr>
              <a:t>val</a:t>
            </a:r>
            <a:r>
              <a:rPr kumimoji="0" lang="en-US" sz="1600" b="1" i="0" u="none" strike="noStrike" cap="none" normalizeH="0" baseline="0" dirty="0" smtClean="0">
                <a:ln>
                  <a:noFill/>
                </a:ln>
                <a:solidFill>
                  <a:srgbClr val="00008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000000"/>
                </a:solidFill>
                <a:effectLst/>
                <a:latin typeface="Calibri" pitchFamily="34" charset="0"/>
                <a:cs typeface="Courier New" pitchFamily="49" charset="0"/>
              </a:rPr>
              <a:t>Reg</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UInt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8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bits))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init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False</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1" u="none" strike="noStrike" cap="none" normalizeH="0" baseline="0" dirty="0" smtClean="0">
                <a:ln>
                  <a:noFill/>
                </a:ln>
                <a:solidFill>
                  <a:srgbClr val="000000"/>
                </a:solidFill>
                <a:effectLst/>
                <a:latin typeface="Calibri" pitchFamily="34" charset="0"/>
                <a:cs typeface="Courier New" pitchFamily="49" charset="0"/>
              </a:rPr>
            </a:br>
            <a:r>
              <a:rPr kumimoji="0" lang="en-US" sz="1600" b="1" i="1"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stateB</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onEntry</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1</a:t>
            </a:r>
            <a:br>
              <a:rPr kumimoji="0" lang="en-US" sz="1600" b="1" i="0" u="none" strike="noStrike" cap="none" normalizeH="0" baseline="0" dirty="0" smtClean="0">
                <a:ln>
                  <a:noFill/>
                </a:ln>
                <a:solidFill>
                  <a:srgbClr val="0000FF"/>
                </a:solidFill>
                <a:effectLst/>
                <a:latin typeface="Calibri" pitchFamily="34" charset="0"/>
                <a:cs typeface="Courier New" pitchFamily="49" charset="0"/>
              </a:rPr>
            </a:br>
            <a:r>
              <a:rPr kumimoji="0" lang="en-US" sz="1600" b="1" i="0" u="none" strike="noStrike" cap="none" normalizeH="0" baseline="0" dirty="0" smtClean="0">
                <a:ln>
                  <a:noFill/>
                </a:ln>
                <a:solidFill>
                  <a:srgbClr val="0000FF"/>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when</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counter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FF"/>
                </a:solidFill>
                <a:effectLst/>
                <a:latin typeface="Calibri" pitchFamily="34" charset="0"/>
                <a:cs typeface="Courier New" pitchFamily="49" charset="0"/>
              </a:rPr>
              <a:t>4</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onExit</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io</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result</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smtClean="0">
                <a:ln>
                  <a:noFill/>
                </a:ln>
                <a:solidFill>
                  <a:srgbClr val="000000"/>
                </a:solidFill>
                <a:effectLst/>
                <a:latin typeface="Calibri" pitchFamily="34" charset="0"/>
                <a:cs typeface="Courier New" pitchFamily="49" charset="0"/>
              </a:rPr>
              <a:t>True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stateC</a:t>
            </a: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r>
            <a:br>
              <a:rPr kumimoji="0" lang="en-US" sz="1600" b="1" i="1" u="none" strike="noStrike" cap="none" normalizeH="0" baseline="0" dirty="0" smtClean="0">
                <a:ln>
                  <a:noFill/>
                </a:ln>
                <a:solidFill>
                  <a:srgbClr val="660E7A"/>
                </a:solidFill>
                <a:effectLst/>
                <a:latin typeface="Calibri" pitchFamily="34" charset="0"/>
                <a:cs typeface="Courier New" pitchFamily="49" charset="0"/>
              </a:rPr>
            </a:br>
            <a:r>
              <a:rPr kumimoji="0" lang="en-US" sz="1600" b="1" i="1" u="none" strike="noStrike" cap="none" normalizeH="0" baseline="0" dirty="0" smtClean="0">
                <a:ln>
                  <a:noFill/>
                </a:ln>
                <a:solidFill>
                  <a:srgbClr val="660E7A"/>
                </a:solidFill>
                <a:effectLst/>
                <a:latin typeface="Calibri" pitchFamily="34" charset="0"/>
                <a:cs typeface="Courier New" pitchFamily="49" charset="0"/>
              </a:rPr>
              <a:t>        </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whenIsActive</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 (</a:t>
            </a:r>
            <a:r>
              <a:rPr kumimoji="0" lang="en-US" sz="1600" b="1" i="0" u="none" strike="noStrike" cap="none" normalizeH="0" baseline="0" dirty="0" err="1" smtClean="0">
                <a:ln>
                  <a:noFill/>
                </a:ln>
                <a:solidFill>
                  <a:srgbClr val="000000"/>
                </a:solidFill>
                <a:effectLst/>
                <a:latin typeface="Calibri" pitchFamily="34" charset="0"/>
                <a:cs typeface="Courier New" pitchFamily="49" charset="0"/>
              </a:rPr>
              <a:t>goto</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r>
              <a:rPr kumimoji="0" lang="en-US" sz="1600" b="1" i="1" u="none" strike="noStrike" cap="none" normalizeH="0" baseline="0" dirty="0" err="1" smtClean="0">
                <a:ln>
                  <a:noFill/>
                </a:ln>
                <a:solidFill>
                  <a:srgbClr val="660E7A"/>
                </a:solidFill>
                <a:effectLst/>
                <a:latin typeface="Calibri" pitchFamily="34" charset="0"/>
                <a:cs typeface="Courier New" pitchFamily="49" charset="0"/>
              </a:rPr>
              <a:t>stateA</a:t>
            </a: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br>
              <a:rPr kumimoji="0" lang="en-US" sz="1600" b="1" i="0" u="none" strike="noStrike" cap="none" normalizeH="0" baseline="0" dirty="0" smtClean="0">
                <a:ln>
                  <a:noFill/>
                </a:ln>
                <a:solidFill>
                  <a:srgbClr val="000000"/>
                </a:solidFill>
                <a:effectLst/>
                <a:latin typeface="Calibri" pitchFamily="34" charset="0"/>
                <a:cs typeface="Courier New" pitchFamily="49" charset="0"/>
              </a:rPr>
            </a:br>
            <a:r>
              <a:rPr kumimoji="0" lang="en-US" sz="1600" b="1" i="0" u="none" strike="noStrike" cap="none" normalizeH="0" baseline="0" dirty="0" smtClean="0">
                <a:ln>
                  <a:noFill/>
                </a:ln>
                <a:solidFill>
                  <a:srgbClr val="000000"/>
                </a:solidFill>
                <a:effectLst/>
                <a:latin typeface="Calibri" pitchFamily="34" charset="0"/>
                <a:cs typeface="Courier New" pitchFamily="49" charset="0"/>
              </a:rPr>
              <a:t>}</a:t>
            </a:r>
            <a:endParaRPr kumimoji="0" lang="en-US" sz="1600" b="1" i="0" u="none" strike="noStrike" cap="none" normalizeH="0" baseline="0" dirty="0" smtClean="0">
              <a:ln>
                <a:noFill/>
              </a:ln>
              <a:solidFill>
                <a:schemeClr val="tx1"/>
              </a:solidFill>
              <a:effectLst/>
              <a:latin typeface="Calibri" pitchFamily="34" charset="0"/>
              <a:cs typeface="Arial" pitchFamily="34" charset="0"/>
            </a:endParaRPr>
          </a:p>
        </p:txBody>
      </p:sp>
    </p:spTree>
    <p:extLst>
      <p:ext uri="{BB962C8B-B14F-4D97-AF65-F5344CB8AC3E}">
        <p14:creationId xmlns:p14="http://schemas.microsoft.com/office/powerpoint/2010/main" val="3279575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p:cNvSpPr>
            <a:spLocks noGrp="1"/>
          </p:cNvSpPr>
          <p:nvPr>
            <p:ph idx="1"/>
          </p:nvPr>
        </p:nvSpPr>
        <p:spPr>
          <a:xfrm>
            <a:off x="457200" y="1556792"/>
            <a:ext cx="8229600" cy="4389120"/>
          </a:xfrm>
        </p:spPr>
        <p:txBody>
          <a:bodyPr>
            <a:normAutofit/>
          </a:bodyPr>
          <a:lstStyle/>
          <a:p>
            <a:r>
              <a:rPr lang="en-US" dirty="0" smtClean="0">
                <a:latin typeface="+mj-lt"/>
              </a:rPr>
              <a:t>Imagine you want to control an UART controller from a bus (for example AMBA-APB), you will have to implement a “bridge logic”.</a:t>
            </a:r>
            <a:endParaRPr lang="en-US" dirty="0" smtClean="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Bus Slave Factory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36</a:t>
            </a:fld>
            <a:endParaRPr lang="fr-BE"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451" y="3140968"/>
            <a:ext cx="5153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9167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37</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Let’s detail the situation</a:t>
            </a:r>
            <a:endParaRPr lang="en-US" dirty="0" smtClean="0">
              <a:solidFill>
                <a:srgbClr val="FF0000"/>
              </a:solidFill>
              <a:latin typeface="+mj-lt"/>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9" y="2534968"/>
            <a:ext cx="9043965" cy="353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2783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a:t>
            </a:r>
            <a:r>
              <a:rPr lang="en-GB" dirty="0" smtClean="0"/>
              <a:t>Factory</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38</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IO / instances / direct connections</a:t>
            </a:r>
            <a:endParaRPr lang="en-US" dirty="0" smtClean="0">
              <a:solidFill>
                <a:srgbClr val="FF0000"/>
              </a:solidFill>
              <a:latin typeface="+mj-lt"/>
            </a:endParaRPr>
          </a:p>
        </p:txBody>
      </p:sp>
      <p:sp>
        <p:nvSpPr>
          <p:cNvPr id="4" name="Rectangle 2"/>
          <p:cNvSpPr>
            <a:spLocks noChangeArrowheads="1"/>
          </p:cNvSpPr>
          <p:nvPr/>
        </p:nvSpPr>
        <p:spPr bwMode="auto">
          <a:xfrm>
            <a:off x="1403648" y="2204864"/>
            <a:ext cx="5390578" cy="4031873"/>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smtClean="0">
                <a:ln>
                  <a:noFill/>
                </a:ln>
                <a:solidFill>
                  <a:srgbClr val="000000"/>
                </a:solidFill>
                <a:effectLst/>
                <a:latin typeface="+mj-lt"/>
                <a:cs typeface="Courier New" pitchFamily="49" charset="0"/>
              </a:rPr>
              <a:t>Apb3UartCtrl(</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smtClean="0">
                <a:ln>
                  <a:noFill/>
                </a:ln>
                <a:solidFill>
                  <a:srgbClr val="000000"/>
                </a:solidFill>
                <a:effectLst/>
                <a:latin typeface="+mj-lt"/>
                <a:cs typeface="Courier New" pitchFamily="49" charset="0"/>
              </a:rPr>
              <a:t>Apb3</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addressWidth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dataWidth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32</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 </a:t>
            </a:r>
            <a:r>
              <a:rPr lang="en-US" sz="1600" b="1" i="1" dirty="0">
                <a:solidFill>
                  <a:srgbClr val="808080"/>
                </a:solidFill>
                <a:latin typeface="+mj-lt"/>
                <a:cs typeface="Courier New" pitchFamily="49" charset="0"/>
              </a:rPr>
              <a:t>Instantiate an </a:t>
            </a:r>
            <a:r>
              <a:rPr kumimoji="0" lang="en-US" sz="1600" b="1" i="1" u="none" strike="noStrike" cap="none" normalizeH="0" baseline="0" dirty="0" smtClean="0">
                <a:ln>
                  <a:noFill/>
                </a:ln>
                <a:solidFill>
                  <a:srgbClr val="808080"/>
                </a:solidFill>
                <a:effectLst/>
                <a:latin typeface="+mj-lt"/>
                <a:cs typeface="Courier New" pitchFamily="49" charset="0"/>
              </a:rPr>
              <a:t>simple UART controller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//Connect its UART bus</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//Here we have to implement the “bridge logic”.</a:t>
            </a:r>
            <a:r>
              <a:rPr kumimoji="0" lang="en-US" sz="1600" b="1" i="1" u="none" strike="noStrike" cap="none" normalizeH="0" dirty="0" smtClean="0">
                <a:ln>
                  <a:noFill/>
                </a:ln>
                <a:solidFill>
                  <a:srgbClr val="808080"/>
                </a:solidFill>
                <a:effectLst/>
                <a:latin typeface="+mj-lt"/>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dirty="0">
                <a:solidFill>
                  <a:srgbClr val="808080"/>
                </a:solidFill>
                <a:latin typeface="+mj-lt"/>
                <a:cs typeface="Courier New" pitchFamily="49" charset="0"/>
              </a:rPr>
              <a:t> </a:t>
            </a:r>
            <a:r>
              <a:rPr lang="en-US" sz="1600" b="1" i="1" dirty="0" smtClean="0">
                <a:solidFill>
                  <a:srgbClr val="808080"/>
                </a:solidFill>
                <a:latin typeface="+mj-lt"/>
                <a:cs typeface="Courier New" pitchFamily="49" charset="0"/>
              </a:rPr>
              <a:t> //</a:t>
            </a:r>
            <a:r>
              <a:rPr kumimoji="0" lang="en-US" sz="1600" b="1" i="1" u="none" strike="noStrike" cap="none" normalizeH="0" dirty="0" smtClean="0">
                <a:ln>
                  <a:noFill/>
                </a:ln>
                <a:solidFill>
                  <a:srgbClr val="808080"/>
                </a:solidFill>
                <a:effectLst/>
                <a:latin typeface="+mj-lt"/>
                <a:cs typeface="Courier New" pitchFamily="49" charset="0"/>
              </a:rPr>
              <a:t>All the code of next slides should be inserted there</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i="1" baseline="0" dirty="0">
                <a:solidFill>
                  <a:srgbClr val="808080"/>
                </a:solidFill>
                <a:latin typeface="+mj-lt"/>
                <a:cs typeface="Courier New" pitchFamily="49" charset="0"/>
              </a:rPr>
              <a:t> </a:t>
            </a:r>
            <a:r>
              <a:rPr lang="en-US" sz="1600" b="1" i="1" baseline="0" dirty="0" smtClean="0">
                <a:solidFill>
                  <a:srgbClr val="808080"/>
                </a:solidFill>
                <a:latin typeface="+mj-lt"/>
                <a:cs typeface="Courier New" pitchFamily="49" charset="0"/>
              </a:rPr>
              <a:t> //…</a:t>
            </a:r>
            <a:endParaRPr kumimoji="0" lang="en-US" sz="1600" b="1" i="1" u="none" strike="noStrike" cap="none" normalizeH="0" baseline="0" dirty="0" smtClean="0">
              <a:ln>
                <a:noFill/>
              </a:ln>
              <a:solidFill>
                <a:srgbClr val="808080"/>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567190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39</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Apb3SlaveFactory is able to create some “bridge logic” by using an abstract way. Let’s use it !</a:t>
            </a:r>
            <a:endParaRPr lang="en-US" dirty="0" smtClean="0">
              <a:solidFill>
                <a:srgbClr val="FF0000"/>
              </a:solidFill>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140968"/>
            <a:ext cx="4842272" cy="12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2678348" y="5534719"/>
            <a:ext cx="3437031" cy="338554"/>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Apb3SlaveFactory(</a:t>
            </a:r>
            <a:r>
              <a:rPr kumimoji="0" lang="en-US" sz="1600" b="1" i="0" u="none" strike="noStrike" cap="none" normalizeH="0" baseline="0" dirty="0" err="1" smtClean="0">
                <a:ln>
                  <a:noFill/>
                </a:ln>
                <a:solidFill>
                  <a:srgbClr val="000000"/>
                </a:solidFill>
                <a:effectLst/>
                <a:latin typeface="+mj-lt"/>
                <a:cs typeface="Courier New" pitchFamily="49" charset="0"/>
              </a:rPr>
              <a:t>io.bus</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974456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484632" indent="-457200">
              <a:buFont typeface="+mj-lt"/>
              <a:buAutoNum type="arabicPeriod"/>
            </a:pPr>
            <a:r>
              <a:rPr lang="fr-CH" dirty="0" err="1" smtClean="0">
                <a:latin typeface="+mj-lt"/>
              </a:rPr>
              <a:t>Describe</a:t>
            </a:r>
            <a:r>
              <a:rPr lang="fr-CH" dirty="0" smtClean="0">
                <a:latin typeface="+mj-lt"/>
              </a:rPr>
              <a:t> </a:t>
            </a:r>
            <a:r>
              <a:rPr lang="fr-CH" dirty="0" err="1" smtClean="0">
                <a:latin typeface="+mj-lt"/>
              </a:rPr>
              <a:t>your</a:t>
            </a:r>
            <a:r>
              <a:rPr lang="fr-CH" dirty="0" smtClean="0">
                <a:latin typeface="+mj-lt"/>
              </a:rPr>
              <a:t> RTL</a:t>
            </a:r>
            <a:endParaRPr lang="fr-CH" dirty="0">
              <a:latin typeface="+mj-lt"/>
            </a:endParaRPr>
          </a:p>
          <a:p>
            <a:pPr marL="484632" indent="-457200">
              <a:buFont typeface="+mj-lt"/>
              <a:buAutoNum type="arabicPeriod"/>
            </a:pPr>
            <a:r>
              <a:rPr lang="fr-CH" dirty="0" err="1" smtClean="0">
                <a:latin typeface="+mj-lt"/>
              </a:rPr>
              <a:t>Generate</a:t>
            </a:r>
            <a:r>
              <a:rPr lang="fr-CH" dirty="0" smtClean="0">
                <a:latin typeface="+mj-lt"/>
              </a:rPr>
              <a:t> the VHDL/</a:t>
            </a:r>
            <a:r>
              <a:rPr lang="fr-CH" dirty="0" err="1" smtClean="0">
                <a:latin typeface="+mj-lt"/>
              </a:rPr>
              <a:t>Verilog</a:t>
            </a:r>
            <a:endParaRPr lang="fr-CH" dirty="0" smtClean="0">
              <a:latin typeface="+mj-lt"/>
            </a:endParaRPr>
          </a:p>
          <a:p>
            <a:pPr marL="484632" indent="-457200">
              <a:buFont typeface="+mj-lt"/>
              <a:buAutoNum type="arabicPeriod"/>
            </a:pPr>
            <a:r>
              <a:rPr lang="fr-CH" dirty="0" err="1" smtClean="0">
                <a:latin typeface="+mj-lt"/>
              </a:rPr>
              <a:t>Simulate</a:t>
            </a:r>
            <a:r>
              <a:rPr lang="fr-CH" dirty="0" smtClean="0">
                <a:latin typeface="+mj-lt"/>
              </a:rPr>
              <a:t> </a:t>
            </a:r>
            <a:r>
              <a:rPr lang="fr-CH" dirty="0">
                <a:latin typeface="+mj-lt"/>
              </a:rPr>
              <a:t>and </a:t>
            </a:r>
            <a:r>
              <a:rPr lang="fr-CH" dirty="0" err="1" smtClean="0">
                <a:latin typeface="+mj-lt"/>
              </a:rPr>
              <a:t>synthesize</a:t>
            </a:r>
            <a:endParaRPr lang="en-GB" dirty="0" smtClean="0">
              <a:solidFill>
                <a:srgbClr val="FF0000"/>
              </a:solidFill>
              <a:latin typeface="+mj-lt"/>
            </a:endParaRPr>
          </a:p>
          <a:p>
            <a:endParaRPr lang="en-GB" dirty="0">
              <a:solidFill>
                <a:srgbClr val="FF0000"/>
              </a:solidFill>
              <a:latin typeface="+mj-lt"/>
            </a:endParaRPr>
          </a:p>
          <a:p>
            <a:endParaRPr lang="en-GB"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en-GB" dirty="0"/>
              <a:t>Language </a:t>
            </a:r>
            <a:r>
              <a:rPr lang="en-GB" dirty="0" smtClean="0"/>
              <a:t>flow</a:t>
            </a:r>
            <a:endParaRPr lang="en-GB"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4</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204864"/>
            <a:ext cx="2998787"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078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40</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a:t>
            </a:r>
            <a:r>
              <a:rPr lang="en-US" dirty="0" err="1" smtClean="0">
                <a:latin typeface="+mj-lt"/>
              </a:rPr>
              <a:t>clockDivider</a:t>
            </a:r>
            <a:r>
              <a:rPr lang="en-US" dirty="0" smtClean="0">
                <a:latin typeface="+mj-lt"/>
              </a:rPr>
              <a:t> readable/writable by the bus</a:t>
            </a:r>
            <a:endParaRPr lang="en-US" dirty="0" smtClean="0">
              <a:solidFill>
                <a:srgbClr val="FF0000"/>
              </a:solidFill>
              <a:latin typeface="+mj-lt"/>
            </a:endParaRPr>
          </a:p>
        </p:txBody>
      </p:sp>
      <p:sp>
        <p:nvSpPr>
          <p:cNvPr id="6" name="Rectangle 5"/>
          <p:cNvSpPr/>
          <p:nvPr/>
        </p:nvSpPr>
        <p:spPr>
          <a:xfrm>
            <a:off x="780954" y="2137296"/>
            <a:ext cx="7200800" cy="784830"/>
          </a:xfrm>
          <a:prstGeom prst="rect">
            <a:avLst/>
          </a:prstGeom>
          <a:noFill/>
        </p:spPr>
        <p:txBody>
          <a:bodyPr wrap="square">
            <a:spAutoFit/>
          </a:bodyPr>
          <a:lstStyle/>
          <a:p>
            <a:pPr lvl="0" fontAlgn="base">
              <a:spcBef>
                <a:spcPct val="0"/>
              </a:spcBef>
              <a:spcAft>
                <a:spcPct val="0"/>
              </a:spcAft>
            </a:pPr>
            <a:r>
              <a:rPr lang="en-US" sz="1500" b="1" i="1" dirty="0">
                <a:solidFill>
                  <a:srgbClr val="808080"/>
                </a:solidFill>
                <a:latin typeface="+mj-lt"/>
                <a:cs typeface="Courier New" pitchFamily="49" charset="0"/>
              </a:rPr>
              <a:t>// Ask the </a:t>
            </a:r>
            <a:r>
              <a:rPr lang="en-US" sz="1500" b="1" i="1" dirty="0" err="1">
                <a:solidFill>
                  <a:srgbClr val="808080"/>
                </a:solidFill>
                <a:latin typeface="+mj-lt"/>
                <a:cs typeface="Courier New" pitchFamily="49" charset="0"/>
              </a:rPr>
              <a:t>busCtrl</a:t>
            </a:r>
            <a:r>
              <a:rPr lang="en-US" sz="1500" b="1" i="1" dirty="0">
                <a:solidFill>
                  <a:srgbClr val="808080"/>
                </a:solidFill>
                <a:latin typeface="+mj-lt"/>
                <a:cs typeface="Courier New" pitchFamily="49" charset="0"/>
              </a:rPr>
              <a:t> to create a readable/writable register at the address 0</a:t>
            </a:r>
            <a:br>
              <a:rPr lang="en-US" sz="1500" b="1" i="1" dirty="0">
                <a:solidFill>
                  <a:srgbClr val="808080"/>
                </a:solidFill>
                <a:latin typeface="+mj-lt"/>
                <a:cs typeface="Courier New" pitchFamily="49" charset="0"/>
              </a:rPr>
            </a:br>
            <a:r>
              <a:rPr lang="en-US" sz="1500" b="1" i="1" dirty="0">
                <a:solidFill>
                  <a:srgbClr val="808080"/>
                </a:solidFill>
                <a:latin typeface="+mj-lt"/>
                <a:cs typeface="Courier New" pitchFamily="49" charset="0"/>
              </a:rPr>
              <a:t>// and drive </a:t>
            </a:r>
            <a:r>
              <a:rPr lang="en-US" sz="1500" b="1" i="1" dirty="0" err="1">
                <a:solidFill>
                  <a:srgbClr val="808080"/>
                </a:solidFill>
                <a:latin typeface="+mj-lt"/>
                <a:cs typeface="Courier New" pitchFamily="49" charset="0"/>
              </a:rPr>
              <a:t>uartCtrl.io.config.clockDivider</a:t>
            </a:r>
            <a:r>
              <a:rPr lang="en-US" sz="1500" b="1" i="1" dirty="0">
                <a:solidFill>
                  <a:srgbClr val="808080"/>
                </a:solidFill>
                <a:latin typeface="+mj-lt"/>
                <a:cs typeface="Courier New" pitchFamily="49" charset="0"/>
              </a:rPr>
              <a:t> with this register</a:t>
            </a:r>
            <a:br>
              <a:rPr lang="en-US" sz="1500" b="1" i="1" dirty="0">
                <a:solidFill>
                  <a:srgbClr val="808080"/>
                </a:solidFill>
                <a:latin typeface="+mj-lt"/>
                <a:cs typeface="Courier New" pitchFamily="49" charset="0"/>
              </a:rPr>
            </a:br>
            <a:r>
              <a:rPr lang="en-US" sz="1500" b="1" i="1" dirty="0" err="1" smtClean="0">
                <a:solidFill>
                  <a:srgbClr val="660E7A"/>
                </a:solidFill>
                <a:latin typeface="+mj-lt"/>
                <a:cs typeface="Courier New" pitchFamily="49" charset="0"/>
              </a:rPr>
              <a:t>busCtrl</a:t>
            </a:r>
            <a:r>
              <a:rPr lang="en-US" sz="1500" b="1" dirty="0" err="1" smtClean="0">
                <a:solidFill>
                  <a:srgbClr val="000000"/>
                </a:solidFill>
                <a:latin typeface="+mj-lt"/>
                <a:cs typeface="Courier New" pitchFamily="49" charset="0"/>
              </a:rPr>
              <a:t>.driveAndRead</a:t>
            </a:r>
            <a:r>
              <a:rPr lang="en-US" sz="1500" b="1" dirty="0"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uartCtrl</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io</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config</a:t>
            </a:r>
            <a:r>
              <a:rPr lang="en-US" sz="1500" b="1" dirty="0" err="1" smtClean="0">
                <a:solidFill>
                  <a:srgbClr val="000000"/>
                </a:solidFill>
                <a:latin typeface="+mj-lt"/>
                <a:cs typeface="Courier New" pitchFamily="49" charset="0"/>
              </a:rPr>
              <a:t>.</a:t>
            </a:r>
            <a:r>
              <a:rPr lang="en-US" sz="1500" b="1" i="1" dirty="0" err="1" smtClean="0">
                <a:solidFill>
                  <a:srgbClr val="660E7A"/>
                </a:solidFill>
                <a:latin typeface="+mj-lt"/>
                <a:cs typeface="Courier New" pitchFamily="49" charset="0"/>
              </a:rPr>
              <a:t>clockDivider</a:t>
            </a:r>
            <a:r>
              <a:rPr lang="en-US" sz="1500" b="1" dirty="0" err="1" smtClean="0">
                <a:solidFill>
                  <a:srgbClr val="000000"/>
                </a:solidFill>
                <a:latin typeface="+mj-lt"/>
                <a:cs typeface="Courier New" pitchFamily="49" charset="0"/>
              </a:rPr>
              <a:t>,address</a:t>
            </a:r>
            <a:r>
              <a:rPr lang="en-US" sz="1500" b="1" dirty="0" smtClean="0">
                <a:solidFill>
                  <a:srgbClr val="000000"/>
                </a:solidFill>
                <a:latin typeface="+mj-lt"/>
                <a:cs typeface="Courier New" pitchFamily="49" charset="0"/>
              </a:rPr>
              <a:t> </a:t>
            </a:r>
            <a:r>
              <a:rPr lang="en-US" sz="1500" b="1" dirty="0">
                <a:solidFill>
                  <a:srgbClr val="000000"/>
                </a:solidFill>
                <a:latin typeface="+mj-lt"/>
                <a:cs typeface="Courier New" pitchFamily="49" charset="0"/>
              </a:rPr>
              <a:t>= </a:t>
            </a:r>
            <a:r>
              <a:rPr lang="en-US" sz="1500" b="1" dirty="0">
                <a:solidFill>
                  <a:srgbClr val="0000FF"/>
                </a:solidFill>
                <a:latin typeface="+mj-lt"/>
                <a:cs typeface="Courier New" pitchFamily="49" charset="0"/>
              </a:rPr>
              <a:t>0</a:t>
            </a:r>
            <a:r>
              <a:rPr lang="en-US" sz="1500" b="1" dirty="0" smtClean="0">
                <a:solidFill>
                  <a:srgbClr val="000000"/>
                </a:solidFill>
                <a:latin typeface="+mj-lt"/>
                <a:cs typeface="Courier New" pitchFamily="49" charset="0"/>
              </a:rPr>
              <a:t>)</a:t>
            </a:r>
            <a:endParaRPr lang="en-US" sz="1500" b="1" dirty="0">
              <a:latin typeface="+mj-lt"/>
              <a:cs typeface="Arial" pitchFamily="34"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7087" y="3357823"/>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5013176"/>
            <a:ext cx="4530725"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954" y="3152998"/>
            <a:ext cx="2808287"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918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41</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Make the frame </a:t>
            </a:r>
            <a:r>
              <a:rPr lang="en-US" dirty="0" err="1" smtClean="0">
                <a:latin typeface="+mj-lt"/>
              </a:rPr>
              <a:t>config</a:t>
            </a:r>
            <a:r>
              <a:rPr lang="en-US" dirty="0" smtClean="0">
                <a:latin typeface="+mj-lt"/>
              </a:rPr>
              <a:t>  readable/writable by the bus</a:t>
            </a:r>
            <a:endParaRPr lang="en-US" dirty="0" smtClean="0">
              <a:solidFill>
                <a:srgbClr val="FF0000"/>
              </a:solidFill>
              <a:latin typeface="+mj-lt"/>
            </a:endParaRPr>
          </a:p>
        </p:txBody>
      </p:sp>
      <p:sp>
        <p:nvSpPr>
          <p:cNvPr id="3" name="Rectangle 1"/>
          <p:cNvSpPr>
            <a:spLocks noChangeArrowheads="1"/>
          </p:cNvSpPr>
          <p:nvPr/>
        </p:nvSpPr>
        <p:spPr bwMode="auto">
          <a:xfrm>
            <a:off x="780954" y="2132856"/>
            <a:ext cx="7389844" cy="584775"/>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Do the same thing than previously but for </a:t>
            </a:r>
            <a:r>
              <a:rPr kumimoji="0" lang="en-US" sz="1600" b="1" i="1" u="none" strike="noStrike" cap="none" normalizeH="0" baseline="0" dirty="0" err="1" smtClean="0">
                <a:ln>
                  <a:noFill/>
                </a:ln>
                <a:solidFill>
                  <a:srgbClr val="808080"/>
                </a:solidFill>
                <a:effectLst/>
                <a:latin typeface="+mj-lt"/>
                <a:cs typeface="Courier New" pitchFamily="49" charset="0"/>
              </a:rPr>
              <a:t>uartCtrl.io.config.frame</a:t>
            </a:r>
            <a:r>
              <a:rPr kumimoji="0" lang="en-US" sz="1600" b="1" i="1" u="none" strike="noStrike" cap="none" normalizeH="0" baseline="0" dirty="0" smtClean="0">
                <a:ln>
                  <a:noFill/>
                </a:ln>
                <a:solidFill>
                  <a:srgbClr val="808080"/>
                </a:solidFill>
                <a:effectLst/>
                <a:latin typeface="+mj-lt"/>
                <a:cs typeface="Courier New" pitchFamily="49" charset="0"/>
              </a:rPr>
              <a:t> at the address 4</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10" y="3431459"/>
            <a:ext cx="3552825"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725144"/>
            <a:ext cx="410210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6412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42</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emit UART write requests</a:t>
            </a:r>
            <a:endParaRPr lang="en-US" dirty="0" smtClean="0">
              <a:solidFill>
                <a:srgbClr val="FF0000"/>
              </a:solidFill>
              <a:latin typeface="+mj-lt"/>
            </a:endParaRPr>
          </a:p>
        </p:txBody>
      </p:sp>
      <p:sp>
        <p:nvSpPr>
          <p:cNvPr id="4" name="Rectangle 1"/>
          <p:cNvSpPr>
            <a:spLocks noChangeArrowheads="1"/>
          </p:cNvSpPr>
          <p:nvPr/>
        </p:nvSpPr>
        <p:spPr bwMode="auto">
          <a:xfrm>
            <a:off x="426958" y="1988840"/>
            <a:ext cx="8537530" cy="1077218"/>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Ask the </a:t>
            </a:r>
            <a:r>
              <a:rPr kumimoji="0" lang="en-US" sz="1600" b="1" i="1" u="none" strike="noStrike" cap="none" normalizeH="0" baseline="0" dirty="0" err="1" smtClean="0">
                <a:ln>
                  <a:noFill/>
                </a:ln>
                <a:solidFill>
                  <a:srgbClr val="808080"/>
                </a:solidFill>
                <a:effectLst/>
                <a:latin typeface="+mj-lt"/>
                <a:cs typeface="Courier New" pitchFamily="49" charset="0"/>
              </a:rPr>
              <a:t>busCtrl</a:t>
            </a:r>
            <a:r>
              <a:rPr kumimoji="0" lang="en-US" sz="1600" b="1" i="1" u="none" strike="noStrike" cap="none" normalizeH="0" baseline="0" dirty="0" smtClean="0">
                <a:ln>
                  <a:noFill/>
                </a:ln>
                <a:solidFill>
                  <a:srgbClr val="808080"/>
                </a:solidFill>
                <a:effectLst/>
                <a:latin typeface="+mj-lt"/>
                <a:cs typeface="Courier New" pitchFamily="49" charset="0"/>
              </a:rPr>
              <a:t> to create a writable Flow[Bits] (valid/payload) at the address 8.</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Then convert it into a stream, add a register </a:t>
            </a:r>
            <a:r>
              <a:rPr kumimoji="0" lang="en-US" sz="1600" b="1" i="1" u="none" strike="noStrike" cap="none" normalizeH="0" baseline="0" dirty="0" err="1" smtClean="0">
                <a:ln>
                  <a:noFill/>
                </a:ln>
                <a:solidFill>
                  <a:srgbClr val="808080"/>
                </a:solidFill>
                <a:effectLst/>
                <a:latin typeface="+mj-lt"/>
                <a:cs typeface="Courier New" pitchFamily="49" charset="0"/>
              </a:rPr>
              <a:t>register</a:t>
            </a:r>
            <a:r>
              <a:rPr kumimoji="0" lang="en-US" sz="1600" b="1" i="1" u="none" strike="noStrike" cap="none" normalizeH="0" baseline="0" dirty="0" smtClean="0">
                <a:ln>
                  <a:noFill/>
                </a:ln>
                <a:solidFill>
                  <a:srgbClr val="808080"/>
                </a:solidFill>
                <a:effectLst/>
                <a:latin typeface="+mj-lt"/>
                <a:cs typeface="Courier New" pitchFamily="49" charset="0"/>
              </a:rPr>
              <a:t> stage and connect it to the </a:t>
            </a:r>
            <a:r>
              <a:rPr kumimoji="0" lang="en-US" sz="1600" b="1" i="1" u="none" strike="noStrike" cap="none" normalizeH="0" baseline="0" dirty="0" err="1" smtClean="0">
                <a:ln>
                  <a:noFill/>
                </a:ln>
                <a:solidFill>
                  <a:srgbClr val="808080"/>
                </a:solidFill>
                <a:effectLst/>
                <a:latin typeface="+mj-lt"/>
                <a:cs typeface="Courier New" pitchFamily="49" charset="0"/>
              </a:rPr>
              <a:t>uartCtrl.io.write</a:t>
            </a:r>
            <a:r>
              <a:rPr kumimoji="0" lang="en-US" sz="1600" b="1" i="1" u="none" strike="noStrike" cap="none" normalizeH="0" baseline="0" dirty="0" smtClean="0">
                <a:ln>
                  <a:noFill/>
                </a:ln>
                <a:solidFill>
                  <a:srgbClr val="808080"/>
                </a:solidFill>
                <a:effectLst/>
                <a:latin typeface="+mj-lt"/>
                <a:cs typeface="Courier New" pitchFamily="49" charset="0"/>
              </a:rPr>
              <a:t> </a:t>
            </a:r>
          </a:p>
          <a:p>
            <a:pPr lvl="0" fontAlgn="base">
              <a:spcBef>
                <a:spcPct val="0"/>
              </a:spcBef>
              <a:spcAft>
                <a:spcPct val="0"/>
              </a:spcAft>
            </a:pP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writeFlow</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lang="en-US" sz="1600" b="1" dirty="0">
                <a:solidFill>
                  <a:srgbClr val="0000FF"/>
                </a:solidFill>
                <a:cs typeface="Courier New" pitchFamily="49" charset="0"/>
              </a:rPr>
              <a:t>8</a:t>
            </a:r>
            <a:r>
              <a:rPr kumimoji="0" lang="en-US" sz="1600" b="1" i="0" u="none" strike="noStrike" cap="none" normalizeH="0" baseline="0" dirty="0" smtClean="0">
                <a:ln>
                  <a:noFill/>
                </a:ln>
                <a:solidFill>
                  <a:srgbClr val="0000FF"/>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bits),address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err="1" smtClean="0">
                <a:ln>
                  <a:noFill/>
                </a:ln>
                <a:solidFill>
                  <a:srgbClr val="000000"/>
                </a:solidFill>
                <a:effectLst/>
                <a:latin typeface="+mj-lt"/>
                <a:cs typeface="Courier New" pitchFamily="49" charset="0"/>
              </a:rPr>
              <a:t>writeFlow.toStream.stage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284984"/>
            <a:ext cx="354965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58" y="3837822"/>
            <a:ext cx="8429625"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6017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43</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get the occupancy of the write buffer</a:t>
            </a:r>
            <a:endParaRPr lang="en-US" dirty="0" smtClean="0">
              <a:solidFill>
                <a:srgbClr val="FF0000"/>
              </a:solidFill>
              <a:latin typeface="+mj-lt"/>
            </a:endParaRPr>
          </a:p>
        </p:txBody>
      </p:sp>
      <p:sp>
        <p:nvSpPr>
          <p:cNvPr id="3" name="Rectangle 1"/>
          <p:cNvSpPr>
            <a:spLocks noChangeArrowheads="1"/>
          </p:cNvSpPr>
          <p:nvPr/>
        </p:nvSpPr>
        <p:spPr bwMode="auto">
          <a:xfrm>
            <a:off x="539552" y="2021939"/>
            <a:ext cx="7999241" cy="830997"/>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To avoid losing writes commands between the Flow to Stream transformation just above,</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make the occupancy of the </a:t>
            </a:r>
            <a:r>
              <a:rPr kumimoji="0" lang="en-US" sz="1600" b="1" i="1" u="none" strike="noStrike" cap="none" normalizeH="0" baseline="0" dirty="0" err="1" smtClean="0">
                <a:ln>
                  <a:noFill/>
                </a:ln>
                <a:solidFill>
                  <a:srgbClr val="808080"/>
                </a:solidFill>
                <a:effectLst/>
                <a:latin typeface="+mj-lt"/>
                <a:cs typeface="Courier New" pitchFamily="49" charset="0"/>
              </a:rPr>
              <a:t>uartCtrl.io.write</a:t>
            </a:r>
            <a:r>
              <a:rPr kumimoji="0" lang="en-US" sz="1600" b="1" i="1" u="none" strike="noStrike" cap="none" normalizeH="0" baseline="0" dirty="0" smtClean="0">
                <a:ln>
                  <a:noFill/>
                </a:ln>
                <a:solidFill>
                  <a:srgbClr val="808080"/>
                </a:solidFill>
                <a:effectLst/>
                <a:latin typeface="+mj-lt"/>
                <a:cs typeface="Courier New" pitchFamily="49" charset="0"/>
              </a:rPr>
              <a:t> readable at address 8</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419" y="4378216"/>
            <a:ext cx="3679825"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356992"/>
            <a:ext cx="3551237"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161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Bus Slave Factory</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44</a:t>
            </a:fld>
            <a:endParaRPr lang="fr-BE" dirty="0"/>
          </a:p>
        </p:txBody>
      </p:sp>
      <p:sp>
        <p:nvSpPr>
          <p:cNvPr id="10" name="Espace réservé du contenu 2"/>
          <p:cNvSpPr>
            <a:spLocks noGrp="1"/>
          </p:cNvSpPr>
          <p:nvPr>
            <p:ph idx="1"/>
          </p:nvPr>
        </p:nvSpPr>
        <p:spPr>
          <a:xfrm>
            <a:off x="457200" y="1556792"/>
            <a:ext cx="8435280" cy="4589864"/>
          </a:xfrm>
        </p:spPr>
        <p:txBody>
          <a:bodyPr>
            <a:normAutofit/>
          </a:bodyPr>
          <a:lstStyle/>
          <a:p>
            <a:r>
              <a:rPr lang="en-US" dirty="0" smtClean="0">
                <a:latin typeface="+mj-lt"/>
              </a:rPr>
              <a:t>Allow the bus to read received UART frames through a FIFO</a:t>
            </a:r>
            <a:endParaRPr lang="en-US" dirty="0" smtClean="0">
              <a:solidFill>
                <a:srgbClr val="FF0000"/>
              </a:solidFill>
              <a:latin typeface="+mj-lt"/>
            </a:endParaRPr>
          </a:p>
        </p:txBody>
      </p:sp>
      <p:sp>
        <p:nvSpPr>
          <p:cNvPr id="4" name="Rectangle 1"/>
          <p:cNvSpPr>
            <a:spLocks noChangeArrowheads="1"/>
          </p:cNvSpPr>
          <p:nvPr/>
        </p:nvSpPr>
        <p:spPr bwMode="auto">
          <a:xfrm>
            <a:off x="472549" y="2060848"/>
            <a:ext cx="8563947" cy="1323439"/>
          </a:xfrm>
          <a:prstGeom prst="rect">
            <a:avLst/>
          </a:prstGeom>
          <a:noFill/>
          <a:ln>
            <a:noFill/>
          </a:ln>
          <a:effectLs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808080"/>
                </a:solidFill>
                <a:effectLst/>
                <a:latin typeface="+mj-lt"/>
                <a:cs typeface="Courier New" pitchFamily="49" charset="0"/>
              </a:rPr>
              <a:t>// Take </a:t>
            </a:r>
            <a:r>
              <a:rPr kumimoji="0" lang="en-US" sz="1600" b="1" i="1" u="none" strike="noStrike" cap="none" normalizeH="0" baseline="0" dirty="0" err="1" smtClean="0">
                <a:ln>
                  <a:noFill/>
                </a:ln>
                <a:solidFill>
                  <a:srgbClr val="808080"/>
                </a:solidFill>
                <a:effectLst/>
                <a:latin typeface="+mj-lt"/>
                <a:cs typeface="Courier New" pitchFamily="49" charset="0"/>
              </a:rPr>
              <a:t>uartCtrl.io.read</a:t>
            </a:r>
            <a:r>
              <a:rPr kumimoji="0" lang="en-US" sz="1600" b="1" i="1" u="none" strike="noStrike" cap="none" normalizeH="0" baseline="0" dirty="0" smtClean="0">
                <a:ln>
                  <a:noFill/>
                </a:ln>
                <a:solidFill>
                  <a:srgbClr val="808080"/>
                </a:solidFill>
                <a:effectLst/>
                <a:latin typeface="+mj-lt"/>
                <a:cs typeface="Courier New" pitchFamily="49" charset="0"/>
              </a:rPr>
              <a:t>, convert it into a Stream, then connect it to the input of a FIFO</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Then make the output of the FIFO readable at the address 12 by using a non blocking protocol</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(bit 31 =&gt; data valid, bits 7 </a:t>
            </a:r>
            <a:r>
              <a:rPr kumimoji="0" lang="en-US" sz="1600" b="1" i="1" u="none" strike="noStrike" cap="none" normalizeH="0" baseline="0" dirty="0" err="1" smtClean="0">
                <a:ln>
                  <a:noFill/>
                </a:ln>
                <a:solidFill>
                  <a:srgbClr val="808080"/>
                </a:solidFill>
                <a:effectLst/>
                <a:latin typeface="+mj-lt"/>
                <a:cs typeface="Courier New" pitchFamily="49" charset="0"/>
              </a:rPr>
              <a:t>downto</a:t>
            </a:r>
            <a:r>
              <a:rPr kumimoji="0" lang="en-US" sz="1600" b="1" i="1" u="none" strike="noStrike" cap="none" normalizeH="0" baseline="0" dirty="0" smtClean="0">
                <a:ln>
                  <a:noFill/>
                </a:ln>
                <a:solidFill>
                  <a:srgbClr val="808080"/>
                </a:solidFill>
                <a:effectLst/>
                <a:latin typeface="+mj-lt"/>
                <a:cs typeface="Courier New" pitchFamily="49" charset="0"/>
              </a:rPr>
              <a:t> 0 =&gt; data)</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readStream</a:t>
            </a:r>
            <a:r>
              <a:rPr kumimoji="0" lang="en-US" sz="1600" b="1" i="0" u="none" strike="noStrike" cap="none" normalizeH="0" baseline="0" dirty="0" err="1" smtClean="0">
                <a:ln>
                  <a:noFill/>
                </a:ln>
                <a:solidFill>
                  <a:srgbClr val="000000"/>
                </a:solidFill>
                <a:effectLst/>
                <a:latin typeface="+mj-lt"/>
                <a:cs typeface="Courier New" pitchFamily="49" charset="0"/>
              </a:rPr>
              <a:t>,address</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smtClean="0">
                <a:ln>
                  <a:noFill/>
                </a:ln>
                <a:solidFill>
                  <a:srgbClr val="0000FF"/>
                </a:solidFill>
                <a:effectLst/>
                <a:latin typeface="+mj-lt"/>
                <a:cs typeface="Courier New" pitchFamily="49" charset="0"/>
              </a:rPr>
              <a:t>12</a:t>
            </a:r>
            <a:r>
              <a:rPr kumimoji="0" lang="en-US" sz="1600" b="1" i="0" u="none" strike="noStrike" cap="none" normalizeH="0" baseline="0" dirty="0" smtClean="0">
                <a:ln>
                  <a:noFill/>
                </a:ln>
                <a:solidFill>
                  <a:srgbClr val="000000"/>
                </a:solidFill>
                <a:effectLst/>
                <a:latin typeface="+mj-lt"/>
                <a:cs typeface="Courier New" pitchFamily="49" charset="0"/>
              </a:rPr>
              <a:t>,validBitOffset = </a:t>
            </a:r>
            <a:r>
              <a:rPr kumimoji="0" lang="en-US" sz="1600" b="1" i="0" u="none" strike="noStrike" cap="none" normalizeH="0" baseline="0" dirty="0" smtClean="0">
                <a:ln>
                  <a:noFill/>
                </a:ln>
                <a:solidFill>
                  <a:srgbClr val="0000FF"/>
                </a:solidFill>
                <a:effectLst/>
                <a:latin typeface="+mj-lt"/>
                <a:cs typeface="Courier New" pitchFamily="49" charset="0"/>
              </a:rPr>
              <a:t>31</a:t>
            </a:r>
            <a:r>
              <a:rPr kumimoji="0" lang="en-US" sz="1600" b="1" i="0" u="none" strike="noStrike" cap="none" normalizeH="0" baseline="0" dirty="0" smtClean="0">
                <a:ln>
                  <a:noFill/>
                </a:ln>
                <a:solidFill>
                  <a:srgbClr val="000000"/>
                </a:solidFill>
                <a:effectLst/>
                <a:latin typeface="+mj-lt"/>
                <a:cs typeface="Courier New" pitchFamily="49" charset="0"/>
              </a:rPr>
              <a:t>,payloadBitOffset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573016"/>
            <a:ext cx="363537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46" y="4221088"/>
            <a:ext cx="8845550"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7540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sz="3600" dirty="0" smtClean="0"/>
              <a:t>About FSM </a:t>
            </a:r>
            <a:r>
              <a:rPr lang="en-GB" sz="3600" dirty="0"/>
              <a:t>and </a:t>
            </a:r>
            <a:r>
              <a:rPr lang="en-GB" sz="3600" dirty="0" smtClean="0"/>
              <a:t>Apb3SlaveFactory</a:t>
            </a:r>
            <a:endParaRPr lang="en-GB" sz="3600"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45</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pPr marL="0" indent="0">
              <a:buNone/>
            </a:pPr>
            <a:r>
              <a:rPr lang="en-GB" dirty="0" smtClean="0">
                <a:latin typeface="+mj-lt"/>
              </a:rPr>
              <a:t>Both aren’t part of Spinal core but are implemented on the top of it in the Spinal lib. Which mean these tools were created without any special interaction or special knowledge of the Spinal compiler. </a:t>
            </a:r>
          </a:p>
          <a:p>
            <a:pPr marL="0" indent="0">
              <a:buNone/>
            </a:pPr>
            <a:r>
              <a:rPr lang="en-GB" dirty="0" smtClean="0">
                <a:latin typeface="+mj-lt"/>
              </a:rPr>
              <a:t>They are only a mix of </a:t>
            </a:r>
            <a:r>
              <a:rPr lang="en-GB" dirty="0" err="1" smtClean="0">
                <a:latin typeface="+mj-lt"/>
              </a:rPr>
              <a:t>Scala</a:t>
            </a:r>
            <a:r>
              <a:rPr lang="en-GB" dirty="0" smtClean="0">
                <a:latin typeface="+mj-lt"/>
              </a:rPr>
              <a:t> OOP/FP with some Spinal basic syntax to generate the right hardware !</a:t>
            </a:r>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37117402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507288" cy="1143000"/>
          </a:xfrm>
        </p:spPr>
        <p:txBody>
          <a:bodyPr>
            <a:normAutofit/>
          </a:bodyPr>
          <a:lstStyle/>
          <a:p>
            <a:r>
              <a:rPr lang="en-GB" dirty="0" smtClean="0"/>
              <a:t>About </a:t>
            </a:r>
            <a:r>
              <a:rPr lang="en-GB" dirty="0" err="1" smtClean="0"/>
              <a:t>Scala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46</a:t>
            </a:fld>
            <a:endParaRPr lang="fr-BE" dirty="0"/>
          </a:p>
        </p:txBody>
      </p:sp>
      <p:sp>
        <p:nvSpPr>
          <p:cNvPr id="4" name="Espace réservé du contenu 2"/>
          <p:cNvSpPr>
            <a:spLocks noGrp="1"/>
          </p:cNvSpPr>
          <p:nvPr>
            <p:ph idx="1"/>
          </p:nvPr>
        </p:nvSpPr>
        <p:spPr>
          <a:xfrm>
            <a:off x="457200" y="1935480"/>
            <a:ext cx="8229600" cy="4389120"/>
          </a:xfrm>
          <a:noFill/>
        </p:spPr>
        <p:txBody>
          <a:bodyPr>
            <a:normAutofit/>
          </a:bodyPr>
          <a:lstStyle/>
          <a:p>
            <a:r>
              <a:rPr lang="en-GB" dirty="0" smtClean="0">
                <a:latin typeface="+mj-lt"/>
              </a:rPr>
              <a:t>Free </a:t>
            </a:r>
            <a:r>
              <a:rPr lang="en-GB" dirty="0" err="1" smtClean="0">
                <a:latin typeface="+mj-lt"/>
              </a:rPr>
              <a:t>Scala</a:t>
            </a:r>
            <a:r>
              <a:rPr lang="en-GB" dirty="0" smtClean="0">
                <a:latin typeface="+mj-lt"/>
              </a:rPr>
              <a:t> </a:t>
            </a:r>
            <a:r>
              <a:rPr lang="en-GB" dirty="0">
                <a:latin typeface="+mj-lt"/>
              </a:rPr>
              <a:t>IDE </a:t>
            </a:r>
            <a:r>
              <a:rPr lang="en-GB" dirty="0" smtClean="0">
                <a:latin typeface="+mj-lt"/>
              </a:rPr>
              <a:t>(eclipse, </a:t>
            </a:r>
            <a:r>
              <a:rPr lang="en-GB" dirty="0" err="1" smtClean="0">
                <a:latin typeface="+mj-lt"/>
              </a:rPr>
              <a:t>intelij</a:t>
            </a:r>
            <a:r>
              <a:rPr lang="en-GB" dirty="0" smtClean="0">
                <a:latin typeface="+mj-lt"/>
              </a:rPr>
              <a:t>)</a:t>
            </a:r>
            <a:endParaRPr lang="en-GB" dirty="0">
              <a:latin typeface="+mj-lt"/>
            </a:endParaRPr>
          </a:p>
          <a:p>
            <a:pPr lvl="1"/>
            <a:r>
              <a:rPr lang="en-GB" dirty="0" smtClean="0">
                <a:latin typeface="+mj-lt"/>
              </a:rPr>
              <a:t>Highlight syntax error</a:t>
            </a:r>
          </a:p>
          <a:p>
            <a:pPr lvl="1"/>
            <a:r>
              <a:rPr lang="en-GB" dirty="0" smtClean="0">
                <a:latin typeface="+mj-lt"/>
              </a:rPr>
              <a:t>Renaming flexibility</a:t>
            </a:r>
          </a:p>
          <a:p>
            <a:pPr lvl="1"/>
            <a:r>
              <a:rPr lang="en-GB" dirty="0" smtClean="0">
                <a:latin typeface="+mj-lt"/>
              </a:rPr>
              <a:t>Intelligent auto completion</a:t>
            </a:r>
          </a:p>
          <a:p>
            <a:pPr lvl="1"/>
            <a:r>
              <a:rPr lang="en-GB" dirty="0" smtClean="0">
                <a:latin typeface="+mj-lt"/>
              </a:rPr>
              <a:t>Code’s structure overview</a:t>
            </a:r>
          </a:p>
          <a:p>
            <a:pPr lvl="1"/>
            <a:r>
              <a:rPr lang="en-GB" dirty="0" smtClean="0">
                <a:latin typeface="+mj-lt"/>
              </a:rPr>
              <a:t>Navigation tools</a:t>
            </a:r>
          </a:p>
          <a:p>
            <a:r>
              <a:rPr lang="en-GB" dirty="0" smtClean="0">
                <a:latin typeface="+mj-lt"/>
              </a:rPr>
              <a:t>Allow you to extend the language</a:t>
            </a:r>
          </a:p>
          <a:p>
            <a:r>
              <a:rPr lang="en-GB" dirty="0" smtClean="0">
                <a:latin typeface="+mj-lt"/>
              </a:rPr>
              <a:t>Provide many libraries</a:t>
            </a:r>
          </a:p>
          <a:p>
            <a:pPr lvl="1"/>
            <a:endParaRPr lang="en-GB" dirty="0">
              <a:latin typeface="+mj-lt"/>
            </a:endParaRPr>
          </a:p>
          <a:p>
            <a:pPr lvl="1"/>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145030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Spinal work perfectly on FPGA</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47</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fr-CH" sz="2400" dirty="0" smtClean="0">
                <a:latin typeface="+mj-lt"/>
              </a:rPr>
              <a:t>RISCV CPU, 5 stages, 1.15 DMIPS/Mhz</a:t>
            </a:r>
          </a:p>
          <a:p>
            <a:pPr lvl="1"/>
            <a:r>
              <a:rPr lang="fr-CH" dirty="0" smtClean="0">
                <a:latin typeface="+mj-lt"/>
              </a:rPr>
              <a:t>MUL/DIV</a:t>
            </a:r>
          </a:p>
          <a:p>
            <a:pPr lvl="1"/>
            <a:r>
              <a:rPr lang="fr-CH" dirty="0" smtClean="0">
                <a:latin typeface="+mj-lt"/>
              </a:rPr>
              <a:t>Instruction/Data cache</a:t>
            </a:r>
          </a:p>
          <a:p>
            <a:pPr lvl="1"/>
            <a:r>
              <a:rPr lang="fr-CH" dirty="0" err="1" smtClean="0">
                <a:latin typeface="+mj-lt"/>
              </a:rPr>
              <a:t>Interrupts</a:t>
            </a:r>
            <a:endParaRPr lang="fr-CH" dirty="0" smtClean="0">
              <a:latin typeface="+mj-lt"/>
            </a:endParaRPr>
          </a:p>
          <a:p>
            <a:pPr lvl="1"/>
            <a:r>
              <a:rPr lang="fr-CH" dirty="0" smtClean="0">
                <a:latin typeface="+mj-lt"/>
              </a:rPr>
              <a:t>JTAG </a:t>
            </a:r>
            <a:r>
              <a:rPr lang="fr-CH" dirty="0" err="1" smtClean="0">
                <a:latin typeface="+mj-lt"/>
              </a:rPr>
              <a:t>debugging</a:t>
            </a:r>
            <a:endParaRPr lang="fr-CH" dirty="0" smtClean="0">
              <a:latin typeface="+mj-lt"/>
            </a:endParaRPr>
          </a:p>
          <a:p>
            <a:r>
              <a:rPr lang="fr-CH" dirty="0" smtClean="0">
                <a:latin typeface="+mj-lt"/>
              </a:rPr>
              <a:t>Avalon/APB UART</a:t>
            </a:r>
          </a:p>
          <a:p>
            <a:r>
              <a:rPr lang="fr-CH" dirty="0" smtClean="0">
                <a:latin typeface="+mj-lt"/>
              </a:rPr>
              <a:t>Avalon VGA</a:t>
            </a:r>
          </a:p>
          <a:p>
            <a:r>
              <a:rPr lang="fr-CH" dirty="0" err="1">
                <a:latin typeface="+mj-lt"/>
              </a:rPr>
              <a:t>Pipelined</a:t>
            </a:r>
            <a:r>
              <a:rPr lang="fr-CH" dirty="0">
                <a:latin typeface="+mj-lt"/>
              </a:rPr>
              <a:t> and </a:t>
            </a:r>
            <a:r>
              <a:rPr lang="fr-CH" dirty="0" smtClean="0">
                <a:latin typeface="+mj-lt"/>
              </a:rPr>
              <a:t>multi-</a:t>
            </a:r>
            <a:r>
              <a:rPr lang="fr-CH" dirty="0" err="1" smtClean="0">
                <a:latin typeface="+mj-lt"/>
              </a:rPr>
              <a:t>core</a:t>
            </a:r>
            <a:r>
              <a:rPr lang="fr-CH" dirty="0" smtClean="0">
                <a:latin typeface="+mj-lt"/>
              </a:rPr>
              <a:t> fractal </a:t>
            </a:r>
            <a:r>
              <a:rPr lang="fr-CH" dirty="0" err="1" smtClean="0">
                <a:latin typeface="+mj-lt"/>
              </a:rPr>
              <a:t>accelerator</a:t>
            </a:r>
            <a:endParaRPr lang="en-GB" dirty="0" smtClean="0">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a:p>
            <a:endParaRPr lang="en-GB" dirty="0" smtClean="0">
              <a:solidFill>
                <a:srgbClr val="FF0000"/>
              </a:solidFill>
              <a:latin typeface="+mj-lt"/>
            </a:endParaRPr>
          </a:p>
        </p:txBody>
      </p:sp>
    </p:spTree>
    <p:extLst>
      <p:ext uri="{BB962C8B-B14F-4D97-AF65-F5344CB8AC3E}">
        <p14:creationId xmlns:p14="http://schemas.microsoft.com/office/powerpoint/2010/main" val="15514215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smtClean="0"/>
              <a:t>About Spinal project</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48</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7" name="Espace réservé du contenu 2"/>
          <p:cNvSpPr>
            <a:spLocks noGrp="1"/>
          </p:cNvSpPr>
          <p:nvPr>
            <p:ph idx="1"/>
          </p:nvPr>
        </p:nvSpPr>
        <p:spPr>
          <a:xfrm>
            <a:off x="457200" y="1935480"/>
            <a:ext cx="8229600" cy="4389120"/>
          </a:xfrm>
        </p:spPr>
        <p:txBody>
          <a:bodyPr>
            <a:normAutofit/>
          </a:bodyPr>
          <a:lstStyle/>
          <a:p>
            <a:r>
              <a:rPr lang="en-GB" sz="2400" dirty="0">
                <a:latin typeface="+mj-lt"/>
              </a:rPr>
              <a:t>Completely open source </a:t>
            </a:r>
            <a:r>
              <a:rPr lang="fr-CH" sz="2400" dirty="0" smtClean="0">
                <a:latin typeface="+mj-lt"/>
              </a:rPr>
              <a:t>:</a:t>
            </a:r>
          </a:p>
          <a:p>
            <a:pPr lvl="2"/>
            <a:r>
              <a:rPr lang="fr-CH" sz="1900" dirty="0" smtClean="0">
                <a:latin typeface="+mj-lt"/>
              </a:rPr>
              <a:t>https</a:t>
            </a:r>
            <a:r>
              <a:rPr lang="fr-CH" sz="1900" dirty="0">
                <a:latin typeface="+mj-lt"/>
              </a:rPr>
              <a:t>://github.com/SpinalHDL/SpinalHDL</a:t>
            </a:r>
          </a:p>
          <a:p>
            <a:r>
              <a:rPr lang="fr-CH" sz="2400" dirty="0" smtClean="0">
                <a:latin typeface="+mj-lt"/>
              </a:rPr>
              <a:t>Online documentation :</a:t>
            </a:r>
          </a:p>
          <a:p>
            <a:pPr lvl="2"/>
            <a:r>
              <a:rPr lang="fr-CH" sz="1900" dirty="0" smtClean="0">
                <a:latin typeface="+mj-lt"/>
              </a:rPr>
              <a:t>https://</a:t>
            </a:r>
            <a:r>
              <a:rPr lang="fr-CH" sz="1900" dirty="0">
                <a:latin typeface="+mj-lt"/>
              </a:rPr>
              <a:t>spinalhdl.github.io/SpinalDoc/ </a:t>
            </a:r>
            <a:endParaRPr lang="fr-CH" sz="1900" dirty="0" smtClean="0">
              <a:latin typeface="+mj-lt"/>
            </a:endParaRPr>
          </a:p>
          <a:p>
            <a:r>
              <a:rPr lang="fr-CH" sz="2400" dirty="0" err="1" smtClean="0">
                <a:latin typeface="+mj-lt"/>
              </a:rPr>
              <a:t>Ready</a:t>
            </a:r>
            <a:r>
              <a:rPr lang="fr-CH" sz="2400" dirty="0" smtClean="0">
                <a:latin typeface="+mj-lt"/>
              </a:rPr>
              <a:t> to use base </a:t>
            </a:r>
            <a:r>
              <a:rPr lang="fr-CH" sz="2400" dirty="0" err="1" smtClean="0">
                <a:latin typeface="+mj-lt"/>
              </a:rPr>
              <a:t>project</a:t>
            </a:r>
            <a:r>
              <a:rPr lang="fr-CH" sz="2400" dirty="0" smtClean="0">
                <a:latin typeface="+mj-lt"/>
              </a:rPr>
              <a:t> :</a:t>
            </a:r>
          </a:p>
          <a:p>
            <a:pPr lvl="2"/>
            <a:r>
              <a:rPr lang="en-GB" sz="1900" dirty="0">
                <a:latin typeface="+mj-lt"/>
                <a:hlinkClick r:id="rId3"/>
              </a:rPr>
              <a:t>https://</a:t>
            </a:r>
            <a:r>
              <a:rPr lang="en-GB" sz="1900" dirty="0" smtClean="0">
                <a:latin typeface="+mj-lt"/>
                <a:hlinkClick r:id="rId3"/>
              </a:rPr>
              <a:t>github.com/SpinalHDL/SpinalBaseProject</a:t>
            </a:r>
            <a:endParaRPr lang="en-GB" sz="1900" dirty="0" smtClean="0">
              <a:latin typeface="+mj-lt"/>
            </a:endParaRPr>
          </a:p>
          <a:p>
            <a:r>
              <a:rPr lang="fr-CH" dirty="0" smtClean="0">
                <a:latin typeface="+mj-lt"/>
              </a:rPr>
              <a:t>Communication </a:t>
            </a:r>
            <a:r>
              <a:rPr lang="fr-CH" dirty="0" err="1" smtClean="0">
                <a:latin typeface="+mj-lt"/>
              </a:rPr>
              <a:t>channels</a:t>
            </a:r>
            <a:r>
              <a:rPr lang="fr-CH" dirty="0" smtClean="0">
                <a:latin typeface="+mj-lt"/>
              </a:rPr>
              <a:t> :</a:t>
            </a:r>
          </a:p>
          <a:p>
            <a:pPr lvl="2"/>
            <a:r>
              <a:rPr lang="en-GB" dirty="0" smtClean="0">
                <a:latin typeface="+mj-lt"/>
                <a:hlinkClick r:id="rId4"/>
              </a:rPr>
              <a:t>spinalhdl@gmail.com</a:t>
            </a:r>
            <a:endParaRPr lang="en-GB" dirty="0" smtClean="0">
              <a:latin typeface="+mj-lt"/>
            </a:endParaRPr>
          </a:p>
          <a:p>
            <a:pPr lvl="2"/>
            <a:r>
              <a:rPr lang="en-GB" dirty="0">
                <a:latin typeface="+mj-lt"/>
              </a:rPr>
              <a:t>https://gitter.im/SpinalHDL/SpinalHDL</a:t>
            </a:r>
          </a:p>
          <a:p>
            <a:pPr lvl="2"/>
            <a:r>
              <a:rPr lang="fr-CH" dirty="0">
                <a:latin typeface="+mj-lt"/>
              </a:rPr>
              <a:t>https://github.com/SpinalHDL/SpinalHDL/issues</a:t>
            </a:r>
            <a:endParaRPr lang="fr-CH" dirty="0" smtClean="0">
              <a:solidFill>
                <a:srgbClr val="FF0000"/>
              </a:solidFill>
              <a:latin typeface="+mj-lt"/>
            </a:endParaRPr>
          </a:p>
        </p:txBody>
      </p:sp>
    </p:spTree>
    <p:extLst>
      <p:ext uri="{BB962C8B-B14F-4D97-AF65-F5344CB8AC3E}">
        <p14:creationId xmlns:p14="http://schemas.microsoft.com/office/powerpoint/2010/main" val="36830024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End / reserve slides</a:t>
            </a:r>
            <a:endParaRPr lang="en-GB"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49</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ZoneTexte 2"/>
          <p:cNvSpPr txBox="1"/>
          <p:nvPr/>
        </p:nvSpPr>
        <p:spPr>
          <a:xfrm>
            <a:off x="683568" y="2564904"/>
            <a:ext cx="184731" cy="369332"/>
          </a:xfrm>
          <a:prstGeom prst="rect">
            <a:avLst/>
          </a:prstGeom>
          <a:noFill/>
        </p:spPr>
        <p:txBody>
          <a:bodyPr wrap="none" rtlCol="0">
            <a:spAutoFit/>
          </a:bodyPr>
          <a:lstStyle/>
          <a:p>
            <a:endParaRPr lang="en-GB" dirty="0"/>
          </a:p>
        </p:txBody>
      </p:sp>
      <p:sp>
        <p:nvSpPr>
          <p:cNvPr id="4" name="Espace réservé du contenu 3"/>
          <p:cNvSpPr>
            <a:spLocks noGrp="1"/>
          </p:cNvSpPr>
          <p:nvPr>
            <p:ph idx="1"/>
          </p:nvPr>
        </p:nvSpPr>
        <p:spPr/>
        <p:txBody>
          <a:bodyPr/>
          <a:lstStyle/>
          <a:p>
            <a:endParaRPr lang="en-GB"/>
          </a:p>
        </p:txBody>
      </p:sp>
    </p:spTree>
    <p:extLst>
      <p:ext uri="{BB962C8B-B14F-4D97-AF65-F5344CB8AC3E}">
        <p14:creationId xmlns:p14="http://schemas.microsoft.com/office/powerpoint/2010/main" val="3627515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935480"/>
            <a:ext cx="8229600" cy="3869784"/>
          </a:xfrm>
        </p:spPr>
        <p:txBody>
          <a:bodyPr>
            <a:normAutofit/>
          </a:bodyPr>
          <a:lstStyle/>
          <a:p>
            <a:r>
              <a:rPr lang="fr-CH" sz="2400" dirty="0">
                <a:latin typeface="+mj-lt"/>
              </a:rPr>
              <a:t>There </a:t>
            </a:r>
            <a:r>
              <a:rPr lang="fr-CH" sz="2400" dirty="0" err="1">
                <a:latin typeface="+mj-lt"/>
              </a:rPr>
              <a:t>is</a:t>
            </a:r>
            <a:r>
              <a:rPr lang="fr-CH" sz="2400" dirty="0">
                <a:latin typeface="+mj-lt"/>
              </a:rPr>
              <a:t> no </a:t>
            </a:r>
            <a:r>
              <a:rPr lang="fr-CH" sz="2400" dirty="0" err="1">
                <a:latin typeface="+mj-lt"/>
              </a:rPr>
              <a:t>logic</a:t>
            </a:r>
            <a:r>
              <a:rPr lang="fr-CH" sz="2400" dirty="0">
                <a:latin typeface="+mj-lt"/>
              </a:rPr>
              <a:t> </a:t>
            </a:r>
            <a:r>
              <a:rPr lang="fr-CH" sz="2400" dirty="0" err="1">
                <a:latin typeface="+mj-lt"/>
              </a:rPr>
              <a:t>overhead</a:t>
            </a:r>
            <a:r>
              <a:rPr lang="fr-CH" sz="2400" dirty="0">
                <a:latin typeface="+mj-lt"/>
              </a:rPr>
              <a:t> in the </a:t>
            </a:r>
            <a:r>
              <a:rPr lang="fr-CH" sz="2400" dirty="0" err="1">
                <a:latin typeface="+mj-lt"/>
              </a:rPr>
              <a:t>generated</a:t>
            </a:r>
            <a:r>
              <a:rPr lang="fr-CH" sz="2400" dirty="0">
                <a:latin typeface="+mj-lt"/>
              </a:rPr>
              <a:t> </a:t>
            </a:r>
            <a:r>
              <a:rPr lang="fr-CH" sz="2400" dirty="0" smtClean="0">
                <a:latin typeface="+mj-lt"/>
              </a:rPr>
              <a:t>code. </a:t>
            </a:r>
            <a:r>
              <a:rPr lang="en-GB" sz="2400" dirty="0">
                <a:latin typeface="+mj-lt"/>
              </a:rPr>
              <a:t>(I </a:t>
            </a:r>
            <a:r>
              <a:rPr lang="en-GB" sz="2400" dirty="0" smtClean="0">
                <a:latin typeface="+mj-lt"/>
              </a:rPr>
              <a:t>swear !)</a:t>
            </a:r>
            <a:endParaRPr lang="fr-CH" sz="2400" dirty="0" smtClean="0">
              <a:latin typeface="+mj-lt"/>
            </a:endParaRPr>
          </a:p>
          <a:p>
            <a:r>
              <a:rPr lang="fr-CH" sz="2400" dirty="0" smtClean="0">
                <a:latin typeface="+mj-lt"/>
              </a:rPr>
              <a:t>Spinal </a:t>
            </a:r>
            <a:r>
              <a:rPr lang="fr-CH" sz="2400" dirty="0">
                <a:latin typeface="+mj-lt"/>
              </a:rPr>
              <a:t>HDL </a:t>
            </a:r>
            <a:r>
              <a:rPr lang="fr-CH" sz="2400" dirty="0" err="1">
                <a:latin typeface="+mj-lt"/>
              </a:rPr>
              <a:t>is</a:t>
            </a:r>
            <a:r>
              <a:rPr lang="fr-CH" sz="2400" dirty="0">
                <a:latin typeface="+mj-lt"/>
              </a:rPr>
              <a:t> </a:t>
            </a:r>
            <a:r>
              <a:rPr lang="fr-CH" sz="2400" dirty="0" smtClean="0">
                <a:latin typeface="+mj-lt"/>
              </a:rPr>
              <a:t>a </a:t>
            </a:r>
            <a:r>
              <a:rPr lang="fr-CH" sz="2400" dirty="0">
                <a:latin typeface="+mj-lt"/>
              </a:rPr>
              <a:t>RTL </a:t>
            </a:r>
            <a:r>
              <a:rPr lang="fr-CH" sz="2400" dirty="0" err="1" smtClean="0">
                <a:latin typeface="+mj-lt"/>
              </a:rPr>
              <a:t>language</a:t>
            </a:r>
            <a:r>
              <a:rPr lang="fr-CH" sz="2400" dirty="0" smtClean="0">
                <a:latin typeface="+mj-lt"/>
              </a:rPr>
              <a:t>. But the </a:t>
            </a:r>
            <a:r>
              <a:rPr lang="fr-CH" sz="2400" dirty="0" err="1" smtClean="0">
                <a:latin typeface="+mj-lt"/>
              </a:rPr>
              <a:t>generated</a:t>
            </a:r>
            <a:r>
              <a:rPr lang="fr-CH" sz="2400" dirty="0" smtClean="0">
                <a:latin typeface="+mj-lt"/>
              </a:rPr>
              <a:t> VHDL/</a:t>
            </a:r>
            <a:r>
              <a:rPr lang="fr-CH" sz="2400" dirty="0" err="1" smtClean="0">
                <a:latin typeface="+mj-lt"/>
              </a:rPr>
              <a:t>Verilog</a:t>
            </a:r>
            <a:r>
              <a:rPr lang="fr-CH" sz="2400" dirty="0" smtClean="0">
                <a:latin typeface="+mj-lt"/>
              </a:rPr>
              <a:t> </a:t>
            </a:r>
            <a:r>
              <a:rPr lang="fr-CH" sz="2400" dirty="0" err="1" smtClean="0">
                <a:latin typeface="+mj-lt"/>
              </a:rPr>
              <a:t>is</a:t>
            </a:r>
            <a:r>
              <a:rPr lang="fr-CH" sz="2400" dirty="0" smtClean="0">
                <a:latin typeface="+mj-lt"/>
              </a:rPr>
              <a:t> </a:t>
            </a:r>
            <a:r>
              <a:rPr lang="fr-CH" sz="2400" dirty="0" err="1" smtClean="0">
                <a:latin typeface="+mj-lt"/>
              </a:rPr>
              <a:t>simulatable</a:t>
            </a:r>
            <a:r>
              <a:rPr lang="fr-CH" sz="2400" dirty="0" smtClean="0">
                <a:latin typeface="+mj-lt"/>
              </a:rPr>
              <a:t> </a:t>
            </a:r>
            <a:r>
              <a:rPr lang="fr-CH" sz="2400" dirty="0" err="1" smtClean="0">
                <a:latin typeface="+mj-lt"/>
              </a:rPr>
              <a:t>with</a:t>
            </a:r>
            <a:r>
              <a:rPr lang="fr-CH" sz="2400" dirty="0" smtClean="0">
                <a:latin typeface="+mj-lt"/>
              </a:rPr>
              <a:t> all standards EDA </a:t>
            </a:r>
            <a:r>
              <a:rPr lang="fr-CH" sz="2400" dirty="0" err="1" smtClean="0">
                <a:latin typeface="+mj-lt"/>
              </a:rPr>
              <a:t>tools</a:t>
            </a:r>
            <a:r>
              <a:rPr lang="fr-CH" sz="2400" dirty="0" smtClean="0">
                <a:latin typeface="+mj-lt"/>
              </a:rPr>
              <a:t>.</a:t>
            </a:r>
            <a:endParaRPr lang="en-GB" sz="2400" dirty="0">
              <a:latin typeface="+mj-lt"/>
            </a:endParaRPr>
          </a:p>
          <a:p>
            <a:r>
              <a:rPr lang="fr-CH" sz="2400" dirty="0">
                <a:latin typeface="+mj-lt"/>
              </a:rPr>
              <a:t>The component </a:t>
            </a:r>
            <a:r>
              <a:rPr lang="fr-CH" sz="2400" dirty="0" err="1">
                <a:latin typeface="+mj-lt"/>
              </a:rPr>
              <a:t>hierarchy</a:t>
            </a:r>
            <a:r>
              <a:rPr lang="fr-CH" sz="2400" dirty="0">
                <a:latin typeface="+mj-lt"/>
              </a:rPr>
              <a:t> and all </a:t>
            </a:r>
            <a:r>
              <a:rPr lang="fr-CH" sz="2400" dirty="0" err="1">
                <a:latin typeface="+mj-lt"/>
              </a:rPr>
              <a:t>names</a:t>
            </a:r>
            <a:r>
              <a:rPr lang="fr-CH" sz="2400" dirty="0">
                <a:latin typeface="+mj-lt"/>
              </a:rPr>
              <a:t> are </a:t>
            </a:r>
            <a:r>
              <a:rPr lang="fr-CH" sz="2400" dirty="0" err="1">
                <a:latin typeface="+mj-lt"/>
              </a:rPr>
              <a:t>preserved</a:t>
            </a:r>
            <a:r>
              <a:rPr lang="fr-CH" sz="2400" dirty="0">
                <a:latin typeface="+mj-lt"/>
              </a:rPr>
              <a:t> </a:t>
            </a:r>
            <a:r>
              <a:rPr lang="fr-CH" sz="2400" dirty="0" err="1" smtClean="0">
                <a:latin typeface="+mj-lt"/>
              </a:rPr>
              <a:t>during</a:t>
            </a:r>
            <a:r>
              <a:rPr lang="fr-CH" sz="2400" dirty="0" smtClean="0">
                <a:latin typeface="+mj-lt"/>
              </a:rPr>
              <a:t> </a:t>
            </a:r>
            <a:r>
              <a:rPr lang="fr-CH" sz="2400" dirty="0">
                <a:latin typeface="+mj-lt"/>
              </a:rPr>
              <a:t>the VHDL/</a:t>
            </a:r>
            <a:r>
              <a:rPr lang="fr-CH" sz="2400" dirty="0" err="1">
                <a:latin typeface="+mj-lt"/>
              </a:rPr>
              <a:t>Verilog</a:t>
            </a:r>
            <a:r>
              <a:rPr lang="fr-CH" sz="2400" dirty="0">
                <a:latin typeface="+mj-lt"/>
              </a:rPr>
              <a:t> </a:t>
            </a:r>
            <a:r>
              <a:rPr lang="fr-CH" sz="2400" dirty="0" err="1">
                <a:latin typeface="+mj-lt"/>
              </a:rPr>
              <a:t>generation</a:t>
            </a:r>
            <a:r>
              <a:rPr lang="fr-CH" sz="2400" dirty="0" smtClean="0">
                <a:latin typeface="+mj-lt"/>
              </a:rPr>
              <a:t>.</a:t>
            </a:r>
          </a:p>
          <a:p>
            <a:pPr marL="0" indent="0">
              <a:buNone/>
            </a:pPr>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a:p>
            <a:endParaRPr lang="en-GB" sz="2400" dirty="0">
              <a:solidFill>
                <a:srgbClr val="FF0000"/>
              </a:solidFill>
              <a:latin typeface="+mj-lt"/>
            </a:endParaRPr>
          </a:p>
        </p:txBody>
      </p:sp>
      <p:sp>
        <p:nvSpPr>
          <p:cNvPr id="2" name="Titre 1"/>
          <p:cNvSpPr>
            <a:spLocks noGrp="1"/>
          </p:cNvSpPr>
          <p:nvPr>
            <p:ph type="title"/>
          </p:nvPr>
        </p:nvSpPr>
        <p:spPr>
          <a:xfrm>
            <a:off x="457200" y="476672"/>
            <a:ext cx="8229600" cy="1143000"/>
          </a:xfrm>
        </p:spPr>
        <p:txBody>
          <a:bodyPr>
            <a:normAutofit/>
          </a:bodyPr>
          <a:lstStyle/>
          <a:p>
            <a:r>
              <a:rPr lang="fr-CH" sz="3200" dirty="0" err="1" smtClean="0"/>
              <a:t>Some</a:t>
            </a:r>
            <a:r>
              <a:rPr lang="fr-CH" sz="3200" dirty="0" smtClean="0"/>
              <a:t> points about Spinal</a:t>
            </a:r>
            <a:endParaRPr lang="en-GB" sz="3200"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5</a:t>
            </a:fld>
            <a:endParaRPr lang="fr-BE" dirty="0"/>
          </a:p>
        </p:txBody>
      </p:sp>
    </p:spTree>
    <p:extLst>
      <p:ext uri="{BB962C8B-B14F-4D97-AF65-F5344CB8AC3E}">
        <p14:creationId xmlns:p14="http://schemas.microsoft.com/office/powerpoint/2010/main" val="41003500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fontScale="90000"/>
          </a:bodyPr>
          <a:lstStyle/>
          <a:p>
            <a:r>
              <a:rPr lang="en-GB" dirty="0"/>
              <a:t/>
            </a:r>
            <a:br>
              <a:rPr lang="en-GB" dirty="0"/>
            </a:br>
            <a:r>
              <a:rPr lang="en-GB" dirty="0"/>
              <a:t>Meta-hardware description</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50</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5" y="2446940"/>
            <a:ext cx="9052123" cy="310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1718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51</a:t>
            </a:fld>
            <a:endParaRPr lang="fr-B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745754"/>
            <a:ext cx="7948024" cy="272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au 6"/>
          <p:cNvGraphicFramePr>
            <a:graphicFrameLocks noGrp="1"/>
          </p:cNvGraphicFramePr>
          <p:nvPr>
            <p:extLst>
              <p:ext uri="{D42A27DB-BD31-4B8C-83A1-F6EECF244321}">
                <p14:modId xmlns:p14="http://schemas.microsoft.com/office/powerpoint/2010/main" val="3880466150"/>
              </p:ext>
            </p:extLst>
          </p:nvPr>
        </p:nvGraphicFramePr>
        <p:xfrm>
          <a:off x="395537" y="3693941"/>
          <a:ext cx="8450630" cy="2864219"/>
        </p:xfrm>
        <a:graphic>
          <a:graphicData uri="http://schemas.openxmlformats.org/drawingml/2006/table">
            <a:tbl>
              <a:tblPr/>
              <a:tblGrid>
                <a:gridCol w="1080119"/>
                <a:gridCol w="1728192"/>
                <a:gridCol w="648072"/>
                <a:gridCol w="720080"/>
                <a:gridCol w="4274167"/>
              </a:tblGrid>
              <a:tr h="291578">
                <a:tc>
                  <a:txBody>
                    <a:bodyPr/>
                    <a:lstStyle/>
                    <a:p>
                      <a:pPr algn="l" fontAlgn="ctr"/>
                      <a:r>
                        <a:rPr lang="en-GB" sz="1500" b="1" dirty="0">
                          <a:solidFill>
                            <a:srgbClr val="FFFFFF"/>
                          </a:solidFill>
                          <a:effectLst/>
                          <a:latin typeface="+mj-lt"/>
                        </a:rPr>
                        <a:t>Name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a:solidFill>
                            <a:srgbClr val="FFFFFF"/>
                          </a:solidFill>
                          <a:effectLst/>
                          <a:latin typeface="+mj-lt"/>
                        </a:rPr>
                        <a:t>Type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Access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Address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c>
                  <a:txBody>
                    <a:bodyPr/>
                    <a:lstStyle/>
                    <a:p>
                      <a:pPr algn="l" fontAlgn="ctr"/>
                      <a:r>
                        <a:rPr lang="en-GB" sz="1500" b="1" dirty="0">
                          <a:solidFill>
                            <a:srgbClr val="FFFFFF"/>
                          </a:solidFill>
                          <a:effectLst/>
                          <a:latin typeface="+mj-lt"/>
                        </a:rPr>
                        <a:t>Description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EDEDE"/>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777777"/>
                    </a:solidFill>
                  </a:tcPr>
                </a:tc>
              </a:tr>
              <a:tr h="394921">
                <a:tc>
                  <a:txBody>
                    <a:bodyPr/>
                    <a:lstStyle/>
                    <a:p>
                      <a:pPr fontAlgn="ctr"/>
                      <a:r>
                        <a:rPr lang="en-GB" sz="1500" b="1" dirty="0" err="1">
                          <a:effectLst/>
                          <a:latin typeface="+mj-lt"/>
                        </a:rPr>
                        <a:t>clockDivider</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err="1">
                          <a:effectLst/>
                          <a:latin typeface="+mj-lt"/>
                        </a:rPr>
                        <a:t>UInt</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0</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Set the UartCtrl clock divider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624900">
                <a:tc>
                  <a:txBody>
                    <a:bodyPr/>
                    <a:lstStyle/>
                    <a:p>
                      <a:pPr fontAlgn="ctr"/>
                      <a:r>
                        <a:rPr lang="en-GB" sz="1500" b="1" dirty="0">
                          <a:effectLst/>
                          <a:latin typeface="+mj-lt"/>
                        </a:rPr>
                        <a:t>frame</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err="1">
                          <a:effectLst/>
                          <a:latin typeface="+mj-lt"/>
                        </a:rPr>
                        <a:t>UartCtrlFrameConfig</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RW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4</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Set the </a:t>
                      </a:r>
                      <a:r>
                        <a:rPr lang="en-GB" sz="1500" b="1" dirty="0" err="1">
                          <a:effectLst/>
                          <a:latin typeface="+mj-lt"/>
                        </a:rPr>
                        <a:t>dataLength</a:t>
                      </a:r>
                      <a:r>
                        <a:rPr lang="en-GB" sz="1500" b="1" dirty="0">
                          <a:effectLst/>
                          <a:latin typeface="+mj-lt"/>
                        </a:rPr>
                        <a:t>, the parity and the stop bit configuration</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94921">
                <a:tc>
                  <a:txBody>
                    <a:bodyPr/>
                    <a:lstStyle/>
                    <a:p>
                      <a:pPr fontAlgn="ctr"/>
                      <a:r>
                        <a:rPr lang="en-GB" sz="1500" b="1" dirty="0" err="1">
                          <a:effectLst/>
                          <a:latin typeface="+mj-lt"/>
                        </a:rPr>
                        <a:t>writeCmd</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a:effectLst/>
                          <a:latin typeface="+mj-lt"/>
                        </a:rPr>
                        <a:t>Bits</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W</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ctr"/>
                      <a:r>
                        <a:rPr lang="en-GB" sz="1500" b="1" dirty="0">
                          <a:effectLst/>
                          <a:latin typeface="+mj-lt"/>
                        </a:rPr>
                        <a:t>Send a write command to the </a:t>
                      </a:r>
                      <a:r>
                        <a:rPr lang="en-GB" sz="1500" b="1" dirty="0" err="1">
                          <a:effectLst/>
                          <a:latin typeface="+mj-lt"/>
                        </a:rPr>
                        <a:t>UartCtrl</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09909">
                <a:tc>
                  <a:txBody>
                    <a:bodyPr/>
                    <a:lstStyle/>
                    <a:p>
                      <a:pPr fontAlgn="ctr"/>
                      <a:r>
                        <a:rPr lang="en-GB" sz="1500" b="1" dirty="0" err="1">
                          <a:effectLst/>
                          <a:latin typeface="+mj-lt"/>
                        </a:rPr>
                        <a:t>writeBusy</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Bool</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a:effectLst/>
                          <a:latin typeface="+mj-lt"/>
                        </a:rPr>
                        <a:t>8</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a:r>
                        <a:rPr lang="en-GB" sz="1500" b="1" dirty="0">
                          <a:effectLst/>
                          <a:latin typeface="+mj-lt"/>
                        </a:rPr>
                        <a:t>Bit 0 </a:t>
                      </a:r>
                      <a:r>
                        <a:rPr lang="en-GB" sz="1500" b="1" dirty="0" smtClean="0">
                          <a:effectLst/>
                          <a:latin typeface="+mj-lt"/>
                        </a:rPr>
                        <a:t>=&gt; </a:t>
                      </a:r>
                      <a:r>
                        <a:rPr lang="en-GB" sz="1500" b="1" dirty="0">
                          <a:effectLst/>
                          <a:latin typeface="+mj-lt"/>
                        </a:rPr>
                        <a:t>zero when a new </a:t>
                      </a:r>
                      <a:r>
                        <a:rPr lang="en-GB" sz="1500" b="1" dirty="0" err="1">
                          <a:effectLst/>
                          <a:latin typeface="+mj-lt"/>
                        </a:rPr>
                        <a:t>writeCmd</a:t>
                      </a:r>
                      <a:r>
                        <a:rPr lang="en-GB" sz="1500" b="1" dirty="0">
                          <a:effectLst/>
                          <a:latin typeface="+mj-lt"/>
                        </a:rPr>
                        <a:t> could be sent</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624900">
                <a:tc>
                  <a:txBody>
                    <a:bodyPr/>
                    <a:lstStyle/>
                    <a:p>
                      <a:pPr fontAlgn="ctr"/>
                      <a:r>
                        <a:rPr lang="en-GB" sz="1500" b="1" dirty="0">
                          <a:effectLst/>
                          <a:latin typeface="+mj-lt"/>
                        </a:rPr>
                        <a:t>read</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Bool / Bits</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R</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a:effectLst/>
                          <a:latin typeface="+mj-lt"/>
                        </a:rPr>
                        <a:t>12</a:t>
                      </a: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c>
                  <a:txBody>
                    <a:bodyPr/>
                    <a:lstStyle/>
                    <a:p>
                      <a:pPr fontAlgn="ctr"/>
                      <a:r>
                        <a:rPr lang="en-GB" sz="1500" b="1" dirty="0" smtClean="0">
                          <a:effectLst/>
                          <a:latin typeface="+mj-lt"/>
                        </a:rPr>
                        <a:t>Bit 7 </a:t>
                      </a:r>
                      <a:r>
                        <a:rPr lang="en-GB" sz="1500" b="1" dirty="0" err="1">
                          <a:effectLst/>
                          <a:latin typeface="+mj-lt"/>
                        </a:rPr>
                        <a:t>downto</a:t>
                      </a:r>
                      <a:r>
                        <a:rPr lang="en-GB" sz="1500" b="1" dirty="0">
                          <a:effectLst/>
                          <a:latin typeface="+mj-lt"/>
                        </a:rPr>
                        <a:t> </a:t>
                      </a:r>
                      <a:r>
                        <a:rPr lang="en-GB" sz="1500" b="1" dirty="0" smtClean="0">
                          <a:effectLst/>
                          <a:latin typeface="+mj-lt"/>
                        </a:rPr>
                        <a:t>0    =&gt; </a:t>
                      </a:r>
                      <a:r>
                        <a:rPr lang="en-GB" sz="1500" b="1" dirty="0" err="1" smtClean="0">
                          <a:effectLst/>
                          <a:latin typeface="+mj-lt"/>
                        </a:rPr>
                        <a:t>fifo</a:t>
                      </a:r>
                      <a:r>
                        <a:rPr lang="en-GB" sz="1500" b="1" dirty="0" smtClean="0">
                          <a:effectLst/>
                          <a:latin typeface="+mj-lt"/>
                        </a:rPr>
                        <a:t> pop payload</a:t>
                      </a:r>
                    </a:p>
                    <a:p>
                      <a:pPr fontAlgn="ctr"/>
                      <a:r>
                        <a:rPr kumimoji="0" lang="en-GB" sz="1500" b="1" kern="1200" dirty="0" smtClean="0">
                          <a:solidFill>
                            <a:schemeClr val="tx1"/>
                          </a:solidFill>
                          <a:effectLst/>
                          <a:latin typeface="+mj-lt"/>
                          <a:ea typeface="+mn-ea"/>
                          <a:cs typeface="+mn-cs"/>
                        </a:rPr>
                        <a:t>Bit 31                     =&gt; </a:t>
                      </a:r>
                      <a:r>
                        <a:rPr kumimoji="0" lang="en-GB" sz="1500" b="1" kern="1200" dirty="0" err="1" smtClean="0">
                          <a:solidFill>
                            <a:schemeClr val="tx1"/>
                          </a:solidFill>
                          <a:effectLst/>
                          <a:latin typeface="+mj-lt"/>
                          <a:ea typeface="+mn-ea"/>
                          <a:cs typeface="+mn-cs"/>
                        </a:rPr>
                        <a:t>fifo</a:t>
                      </a:r>
                      <a:r>
                        <a:rPr kumimoji="0" lang="en-GB" sz="1500" b="1" kern="1200" dirty="0" smtClean="0">
                          <a:solidFill>
                            <a:schemeClr val="tx1"/>
                          </a:solidFill>
                          <a:effectLst/>
                          <a:latin typeface="+mj-lt"/>
                          <a:ea typeface="+mn-ea"/>
                          <a:cs typeface="+mn-cs"/>
                        </a:rPr>
                        <a:t> pop valid </a:t>
                      </a:r>
                      <a:endParaRPr lang="en-GB" sz="1500" b="1" dirty="0">
                        <a:effectLst/>
                        <a:latin typeface="+mj-lt"/>
                      </a:endParaRPr>
                    </a:p>
                  </a:txBody>
                  <a:tcPr marL="43034" marR="43034" marT="43034" marB="43034" anchor="ctr">
                    <a:lnL w="7620" cap="flat" cmpd="sng" algn="ctr">
                      <a:solidFill>
                        <a:srgbClr val="DEDEDE"/>
                      </a:solidFill>
                      <a:prstDash val="solid"/>
                      <a:round/>
                      <a:headEnd type="none" w="med" len="med"/>
                      <a:tailEnd type="none" w="med" len="med"/>
                    </a:lnL>
                    <a:lnR w="7620" cap="flat" cmpd="sng" algn="ctr">
                      <a:solidFill>
                        <a:srgbClr val="DEDED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1963403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CF4668DC-857F-487D-BFFA-8C0CA5037977}" type="slidenum">
              <a:rPr lang="fr-BE" smtClean="0"/>
              <a:pPr/>
              <a:t>52</a:t>
            </a:fld>
            <a:endParaRPr lang="fr-BE" dirty="0"/>
          </a:p>
        </p:txBody>
      </p:sp>
      <p:sp>
        <p:nvSpPr>
          <p:cNvPr id="9" name="Rectangle 4"/>
          <p:cNvSpPr>
            <a:spLocks noChangeArrowheads="1"/>
          </p:cNvSpPr>
          <p:nvPr/>
        </p:nvSpPr>
        <p:spPr bwMode="auto">
          <a:xfrm>
            <a:off x="1666875" y="1790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5"/>
          <p:cNvSpPr>
            <a:spLocks noChangeArrowheads="1"/>
          </p:cNvSpPr>
          <p:nvPr/>
        </p:nvSpPr>
        <p:spPr bwMode="auto">
          <a:xfrm>
            <a:off x="213326" y="-99392"/>
            <a:ext cx="8930674" cy="709425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80"/>
                </a:solidFill>
                <a:effectLst/>
                <a:latin typeface="+mj-lt"/>
                <a:cs typeface="Courier New" pitchFamily="49" charset="0"/>
              </a:rPr>
              <a:t>class </a:t>
            </a:r>
            <a:r>
              <a:rPr kumimoji="0" lang="en-US" sz="1600" b="1" i="0" u="none" strike="noStrike" cap="none" normalizeH="0" baseline="0" dirty="0" err="1" smtClean="0">
                <a:ln>
                  <a:noFill/>
                </a:ln>
                <a:solidFill>
                  <a:srgbClr val="000000"/>
                </a:solidFill>
                <a:effectLst/>
                <a:latin typeface="+mj-lt"/>
                <a:cs typeface="Courier New" pitchFamily="49" charset="0"/>
              </a:rPr>
              <a:t>AvalonUartCtrl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UartCtrlGenerics</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 : </a:t>
            </a:r>
            <a:r>
              <a:rPr kumimoji="0" lang="en-US" sz="1600" b="1" i="0" u="none" strike="noStrike" cap="none" normalizeH="0" baseline="0" dirty="0" err="1" smtClean="0">
                <a:ln>
                  <a:noFill/>
                </a:ln>
                <a:solidFill>
                  <a:srgbClr val="000000"/>
                </a:solidFill>
                <a:effectLst/>
                <a:latin typeface="+mj-lt"/>
                <a:cs typeface="Courier New" pitchFamily="49" charset="0"/>
              </a:rPr>
              <a:t>Int</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extends </a:t>
            </a:r>
            <a:r>
              <a:rPr kumimoji="0" lang="en-US" sz="1600" b="1" i="0" u="none" strike="noStrike" cap="none" normalizeH="0" baseline="0" dirty="0" smtClean="0">
                <a:ln>
                  <a:noFill/>
                </a:ln>
                <a:solidFill>
                  <a:srgbClr val="000000"/>
                </a:solidFill>
                <a:effectLst/>
                <a:latin typeface="+mj-lt"/>
                <a:cs typeface="Courier New" pitchFamily="49" charset="0"/>
              </a:rPr>
              <a:t>Component{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smtClean="0">
                <a:ln>
                  <a:noFill/>
                </a:ln>
                <a:solidFill>
                  <a:srgbClr val="000000"/>
                </a:solidFill>
                <a:effectLst/>
                <a:latin typeface="+mj-lt"/>
                <a:cs typeface="Courier New" pitchFamily="49" charset="0"/>
              </a:rPr>
              <a:t>Bundle{</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smtClean="0">
                <a:ln>
                  <a:noFill/>
                </a:ln>
                <a:solidFill>
                  <a:srgbClr val="660E7A"/>
                </a:solidFill>
                <a:effectLst/>
                <a:latin typeface="+mj-lt"/>
                <a:cs typeface="Courier New" pitchFamily="49" charset="0"/>
              </a:rPr>
              <a:t>bus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slave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AvalonMM</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000000"/>
                </a:solidFill>
                <a:effectLst/>
                <a:latin typeface="+mj-lt"/>
                <a:cs typeface="Courier New" pitchFamily="49" charset="0"/>
              </a:rPr>
              <a:t>master</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000000"/>
                </a:solidFill>
                <a:effectLst/>
                <a:latin typeface="+mj-lt"/>
                <a:cs typeface="Courier New" pitchFamily="49" charset="0"/>
              </a:rPr>
              <a:t>Uart</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0" u="none" strike="noStrike" cap="none" normalizeH="0" baseline="0" dirty="0" smtClean="0">
                <a:ln>
                  <a:noFill/>
                </a:ln>
                <a:solidFill>
                  <a:srgbClr val="000080"/>
                </a:solidFill>
                <a:effectLst/>
                <a:latin typeface="+mj-lt"/>
                <a:cs typeface="Courier New" pitchFamily="49" charset="0"/>
              </a:rPr>
              <a:t>new </a:t>
            </a:r>
            <a:r>
              <a:rPr kumimoji="0" lang="en-US" sz="1600" b="1" i="0" u="none" strike="noStrike" cap="none" normalizeH="0" baseline="0" dirty="0" err="1" smtClean="0">
                <a:ln>
                  <a:noFill/>
                </a:ln>
                <a:solidFill>
                  <a:srgbClr val="000000"/>
                </a:solidFill>
                <a:effectLst/>
                <a:latin typeface="+mj-lt"/>
                <a:cs typeface="Courier New" pitchFamily="49" charset="0"/>
              </a:rPr>
              <a:t>UartCtrl</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uartCtrlConfig</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&lt;&gt;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a:t>
            </a: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000000"/>
                </a:solidFill>
                <a:effectLst/>
                <a:latin typeface="+mj-lt"/>
                <a:cs typeface="Courier New" pitchFamily="49" charset="0"/>
              </a:rPr>
              <a:t>AvalonMMSlaveFactory</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bus</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clockDivider</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clockDivider</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frame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.driveAndRead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config</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frame</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4</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writeCmd</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0" u="none" strike="noStrike" cap="none" normalizeH="0" baseline="0" dirty="0" err="1" smtClean="0">
                <a:ln>
                  <a:noFill/>
                </a:ln>
                <a:solidFill>
                  <a:srgbClr val="000080"/>
                </a:solidFill>
                <a:effectLst/>
                <a:latin typeface="+mj-lt"/>
                <a:cs typeface="Courier New" pitchFamily="49" charset="0"/>
              </a:rPr>
              <a:t>val</a:t>
            </a:r>
            <a:r>
              <a:rPr kumimoji="0" lang="en-US" sz="1600" b="1" i="0" u="none" strike="noStrike" cap="none" normalizeH="0" baseline="0" dirty="0" smtClean="0">
                <a:ln>
                  <a:noFill/>
                </a:ln>
                <a:solidFill>
                  <a:srgbClr val="000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.createAndDriveFlow</a:t>
            </a:r>
            <a:r>
              <a:rPr kumimoji="0" lang="en-US" sz="1600" b="1" i="0" u="none" strike="noStrike" cap="none" normalizeH="0" baseline="0" dirty="0" smtClean="0">
                <a:ln>
                  <a:noFill/>
                </a:ln>
                <a:solidFill>
                  <a:srgbClr val="000000"/>
                </a:solidFill>
                <a:effectLst/>
                <a:latin typeface="+mj-lt"/>
                <a:cs typeface="Courier New" pitchFamily="49" charset="0"/>
              </a:rPr>
              <a:t>(Bits(</a:t>
            </a:r>
            <a:r>
              <a:rPr kumimoji="0" lang="en-US" sz="1600" b="1" i="0" u="none" strike="noStrike" cap="none" normalizeH="0" baseline="0" dirty="0" err="1" smtClean="0">
                <a:ln>
                  <a:noFill/>
                </a:ln>
                <a:solidFill>
                  <a:srgbClr val="000000"/>
                </a:solidFill>
                <a:effectLst/>
                <a:latin typeface="+mj-lt"/>
                <a:cs typeface="Courier New" pitchFamily="49" charset="0"/>
              </a:rPr>
              <a:t>uartCtrlConfig.dataWidthMax</a:t>
            </a:r>
            <a:r>
              <a:rPr kumimoji="0" lang="en-US" sz="1600" b="1" i="0" u="none" strike="noStrike" cap="none" normalizeH="0" baseline="0" dirty="0" smtClean="0">
                <a:ln>
                  <a:noFill/>
                </a:ln>
                <a:solidFill>
                  <a:srgbClr val="000000"/>
                </a:solidFill>
                <a:effectLst/>
                <a:latin typeface="+mj-lt"/>
                <a:cs typeface="Courier New" pitchFamily="49" charset="0"/>
              </a:rPr>
              <a:t> bits),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writeFlow</a:t>
            </a:r>
            <a:r>
              <a:rPr kumimoji="0" lang="en-US" sz="1600" b="1" i="0" u="none" strike="noStrike" cap="none" normalizeH="0" baseline="0" dirty="0" err="1" smtClean="0">
                <a:ln>
                  <a:noFill/>
                </a:ln>
                <a:solidFill>
                  <a:srgbClr val="000000"/>
                </a:solidFill>
                <a:effectLst/>
                <a:latin typeface="+mj-lt"/>
                <a:cs typeface="Courier New" pitchFamily="49" charset="0"/>
              </a:rPr>
              <a:t>.toStream.stage</a:t>
            </a:r>
            <a:r>
              <a:rPr kumimoji="0" lang="en-US" sz="1600" b="1" i="0" u="none" strike="noStrike" cap="none" normalizeH="0" baseline="0" dirty="0" smtClean="0">
                <a:ln>
                  <a:noFill/>
                </a:ln>
                <a:solidFill>
                  <a:srgbClr val="000000"/>
                </a:solidFill>
                <a:effectLst/>
                <a:latin typeface="+mj-lt"/>
                <a:cs typeface="Courier New" pitchFamily="49" charset="0"/>
              </a:rPr>
              <a:t>() &gt;&gt; </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endParaRPr kumimoji="0" lang="en-US" sz="1600" b="1" i="1" u="none" strike="noStrike" cap="none" normalizeH="0" baseline="0" dirty="0" smtClean="0">
              <a:ln>
                <a:noFill/>
              </a:ln>
              <a:solidFill>
                <a:srgbClr val="660E7A"/>
              </a:solidFill>
              <a:effectLst/>
              <a:latin typeface="+mj-lt"/>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660E7A"/>
                </a:solidFill>
                <a:effectLst/>
                <a:latin typeface="+mj-lt"/>
                <a:cs typeface="Courier New" pitchFamily="49" charset="0"/>
              </a:rPr>
              <a:t/>
            </a:r>
            <a:br>
              <a:rPr kumimoji="0" lang="en-US" sz="1600" b="1" i="1" u="none" strike="noStrike" cap="none" normalizeH="0" baseline="0" dirty="0" smtClean="0">
                <a:ln>
                  <a:noFill/>
                </a:ln>
                <a:solidFill>
                  <a:srgbClr val="660E7A"/>
                </a:solidFill>
                <a:effectLst/>
                <a:latin typeface="+mj-lt"/>
                <a:cs typeface="Courier New" pitchFamily="49" charset="0"/>
              </a:rPr>
            </a:br>
            <a:r>
              <a:rPr kumimoji="0" lang="en-US" sz="1600" b="1" i="1" u="none" strike="noStrike" cap="none" normalizeH="0" baseline="0" dirty="0" smtClean="0">
                <a:ln>
                  <a:noFill/>
                </a:ln>
                <a:solidFill>
                  <a:srgbClr val="660E7A"/>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a:t>
            </a:r>
            <a:r>
              <a:rPr kumimoji="0" lang="en-US" sz="1600" b="1" i="1" u="none" strike="noStrike" cap="none" normalizeH="0" baseline="0" dirty="0" err="1" smtClean="0">
                <a:ln>
                  <a:noFill/>
                </a:ln>
                <a:solidFill>
                  <a:srgbClr val="808080"/>
                </a:solidFill>
                <a:effectLst/>
                <a:latin typeface="+mj-lt"/>
                <a:cs typeface="Courier New" pitchFamily="49" charset="0"/>
              </a:rPr>
              <a:t>writeBusy</a:t>
            </a:r>
            <a:r>
              <a:rPr kumimoji="0" lang="en-US" sz="1600" b="1" i="1" u="none" strike="noStrike" cap="none" normalizeH="0" baseline="0" dirty="0" smtClean="0">
                <a:ln>
                  <a:noFill/>
                </a:ln>
                <a:solidFill>
                  <a:srgbClr val="808080"/>
                </a:solidFill>
                <a:effectLst/>
                <a:latin typeface="+mj-lt"/>
                <a:cs typeface="Courier New" pitchFamily="49" charset="0"/>
              </a:rPr>
              <a:t>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write</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valid</a:t>
            </a:r>
            <a:r>
              <a:rPr kumimoji="0" lang="en-US" sz="1600" b="1" i="0" u="none" strike="noStrike" cap="none" normalizeH="0" baseline="0" dirty="0" smtClean="0">
                <a:ln>
                  <a:noFill/>
                </a:ln>
                <a:solidFill>
                  <a:srgbClr val="000000"/>
                </a:solidFill>
                <a:effectLst/>
                <a:latin typeface="+mj-lt"/>
                <a:cs typeface="Courier New" pitchFamily="49" charset="0"/>
              </a:rPr>
              <a:t>, address = </a:t>
            </a:r>
            <a:r>
              <a:rPr kumimoji="0" lang="en-US" sz="1600" b="1" i="0" u="none" strike="noStrike" cap="none" normalizeH="0" baseline="0" dirty="0" smtClean="0">
                <a:ln>
                  <a:noFill/>
                </a:ln>
                <a:solidFill>
                  <a:srgbClr val="0000FF"/>
                </a:solidFill>
                <a:effectLst/>
                <a:latin typeface="+mj-lt"/>
                <a:cs typeface="Courier New" pitchFamily="49" charset="0"/>
              </a:rPr>
              <a:t>8</a:t>
            </a:r>
            <a:r>
              <a:rPr kumimoji="0" lang="en-US" sz="1600" b="1" i="0" u="none" strike="noStrike" cap="none" normalizeH="0" baseline="0" dirty="0" smtClean="0">
                <a:ln>
                  <a:noFill/>
                </a:ln>
                <a:solidFill>
                  <a:srgbClr val="000000"/>
                </a:solidFill>
                <a:effectLst/>
                <a:latin typeface="+mj-lt"/>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mj-lt"/>
                <a:cs typeface="Courier New" pitchFamily="49" charset="0"/>
              </a:rPr>
              <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    </a:t>
            </a:r>
            <a:r>
              <a:rPr kumimoji="0" lang="en-US" sz="1600" b="1" i="1" u="none" strike="noStrike" cap="none" normalizeH="0" baseline="0" dirty="0" smtClean="0">
                <a:ln>
                  <a:noFill/>
                </a:ln>
                <a:solidFill>
                  <a:srgbClr val="808080"/>
                </a:solidFill>
                <a:effectLst/>
                <a:latin typeface="+mj-lt"/>
                <a:cs typeface="Courier New" pitchFamily="49" charset="0"/>
              </a:rPr>
              <a:t>//Make read register</a:t>
            </a:r>
            <a:br>
              <a:rPr kumimoji="0" lang="en-US" sz="1600" b="1" i="1" u="none" strike="noStrike" cap="none" normalizeH="0" baseline="0" dirty="0" smtClean="0">
                <a:ln>
                  <a:noFill/>
                </a:ln>
                <a:solidFill>
                  <a:srgbClr val="808080"/>
                </a:solidFill>
                <a:effectLst/>
                <a:latin typeface="+mj-lt"/>
                <a:cs typeface="Courier New" pitchFamily="49" charset="0"/>
              </a:rPr>
            </a:br>
            <a:r>
              <a:rPr kumimoji="0" lang="en-US" sz="1600" b="1" i="1" u="none" strike="noStrike" cap="none" normalizeH="0" baseline="0" dirty="0" smtClean="0">
                <a:ln>
                  <a:noFill/>
                </a:ln>
                <a:solidFill>
                  <a:srgbClr val="808080"/>
                </a:solidFill>
                <a:effectLst/>
                <a:latin typeface="+mj-lt"/>
                <a:cs typeface="Courier New" pitchFamily="49" charset="0"/>
              </a:rPr>
              <a:t>    </a:t>
            </a:r>
            <a:r>
              <a:rPr kumimoji="0" lang="en-US" sz="1600" b="1" i="1" u="none" strike="noStrike" cap="none" normalizeH="0" baseline="0" dirty="0" err="1" smtClean="0">
                <a:ln>
                  <a:noFill/>
                </a:ln>
                <a:solidFill>
                  <a:srgbClr val="660E7A"/>
                </a:solidFill>
                <a:effectLst/>
                <a:latin typeface="+mj-lt"/>
                <a:cs typeface="Courier New" pitchFamily="49" charset="0"/>
              </a:rPr>
              <a:t>busCtrl</a:t>
            </a:r>
            <a:r>
              <a:rPr kumimoji="0" lang="en-US" sz="1600" b="1" i="0" u="none" strike="noStrike" cap="none" normalizeH="0" baseline="0" dirty="0" err="1" smtClean="0">
                <a:ln>
                  <a:noFill/>
                </a:ln>
                <a:solidFill>
                  <a:srgbClr val="000000"/>
                </a:solidFill>
                <a:effectLst/>
                <a:latin typeface="+mj-lt"/>
                <a:cs typeface="Courier New" pitchFamily="49" charset="0"/>
              </a:rPr>
              <a:t>.readStreamNonBlocking</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uartCtrl</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io</a:t>
            </a:r>
            <a:r>
              <a:rPr kumimoji="0" lang="en-US" sz="1600" b="1" i="0" u="none" strike="noStrike" cap="none" normalizeH="0" baseline="0" dirty="0" err="1" smtClean="0">
                <a:ln>
                  <a:noFill/>
                </a:ln>
                <a:solidFill>
                  <a:srgbClr val="000000"/>
                </a:solidFill>
                <a:effectLst/>
                <a:latin typeface="+mj-lt"/>
                <a:cs typeface="Courier New" pitchFamily="49" charset="0"/>
              </a:rPr>
              <a:t>.</a:t>
            </a:r>
            <a:r>
              <a:rPr kumimoji="0" lang="en-US" sz="1600" b="1" i="1" u="none" strike="noStrike" cap="none" normalizeH="0" baseline="0" dirty="0" err="1" smtClean="0">
                <a:ln>
                  <a:noFill/>
                </a:ln>
                <a:solidFill>
                  <a:srgbClr val="660E7A"/>
                </a:solidFill>
                <a:effectLst/>
                <a:latin typeface="+mj-lt"/>
                <a:cs typeface="Courier New" pitchFamily="49" charset="0"/>
              </a:rPr>
              <a:t>read</a:t>
            </a:r>
            <a:r>
              <a:rPr kumimoji="0" lang="en-US" sz="1600" b="1" i="0" u="none" strike="noStrike" cap="none" normalizeH="0" baseline="0" dirty="0" err="1" smtClean="0">
                <a:ln>
                  <a:noFill/>
                </a:ln>
                <a:solidFill>
                  <a:srgbClr val="000000"/>
                </a:solidFill>
                <a:effectLst/>
                <a:latin typeface="+mj-lt"/>
                <a:cs typeface="Courier New" pitchFamily="49" charset="0"/>
              </a:rPr>
              <a:t>.toStream.queue</a:t>
            </a:r>
            <a:r>
              <a:rPr kumimoji="0" lang="en-US" sz="1600" b="1" i="0" u="none" strike="noStrike" cap="none" normalizeH="0" baseline="0" dirty="0" smtClean="0">
                <a:ln>
                  <a:noFill/>
                </a:ln>
                <a:solidFill>
                  <a:srgbClr val="000000"/>
                </a:solidFill>
                <a:effectLst/>
                <a:latin typeface="+mj-lt"/>
                <a:cs typeface="Courier New" pitchFamily="49" charset="0"/>
              </a:rPr>
              <a:t>(</a:t>
            </a:r>
            <a:r>
              <a:rPr kumimoji="0" lang="en-US" sz="1600" b="1" i="0" u="none" strike="noStrike" cap="none" normalizeH="0" baseline="0" dirty="0" err="1" smtClean="0">
                <a:ln>
                  <a:noFill/>
                </a:ln>
                <a:solidFill>
                  <a:srgbClr val="000000"/>
                </a:solidFill>
                <a:effectLst/>
                <a:latin typeface="+mj-lt"/>
                <a:cs typeface="Courier New" pitchFamily="49" charset="0"/>
              </a:rPr>
              <a:t>rxFifoDepth</a:t>
            </a:r>
            <a:r>
              <a:rPr kumimoji="0" lang="en-US" sz="1600" b="1" i="0" u="none" strike="noStrike" cap="none" normalizeH="0" baseline="0" dirty="0" smtClean="0">
                <a:ln>
                  <a:noFill/>
                </a:ln>
                <a:solidFill>
                  <a:srgbClr val="000000"/>
                </a:solidFill>
                <a:effectLst/>
                <a:latin typeface="+mj-lt"/>
                <a:cs typeface="Courier New" pitchFamily="49" charset="0"/>
              </a:rPr>
              <a:t>),</a:t>
            </a:r>
          </a:p>
          <a:p>
            <a:pPr fontAlgn="base">
              <a:spcBef>
                <a:spcPct val="0"/>
              </a:spcBef>
              <a:spcAft>
                <a:spcPct val="0"/>
              </a:spcAft>
            </a:pPr>
            <a:r>
              <a:rPr lang="en-US" sz="1500" b="1" dirty="0" smtClean="0">
                <a:solidFill>
                  <a:srgbClr val="000000"/>
                </a:solidFill>
                <a:latin typeface="Calibri" pitchFamily="34" charset="0"/>
                <a:cs typeface="Courier New" pitchFamily="49" charset="0"/>
              </a:rPr>
              <a:t>			    address </a:t>
            </a:r>
            <a:r>
              <a:rPr lang="en-US" sz="1500" b="1" dirty="0">
                <a:solidFill>
                  <a:srgbClr val="000000"/>
                </a:solidFill>
                <a:latin typeface="Calibri" pitchFamily="34" charset="0"/>
                <a:cs typeface="Courier New" pitchFamily="49" charset="0"/>
              </a:rPr>
              <a:t>= </a:t>
            </a:r>
            <a:r>
              <a:rPr lang="en-US" sz="1500" b="1" dirty="0">
                <a:solidFill>
                  <a:srgbClr val="0000FF"/>
                </a:solidFill>
                <a:latin typeface="Calibri" pitchFamily="34" charset="0"/>
                <a:cs typeface="Courier New" pitchFamily="49" charset="0"/>
              </a:rPr>
              <a:t>12</a:t>
            </a:r>
            <a:r>
              <a:rPr lang="en-US" sz="1500" b="1" dirty="0">
                <a:solidFill>
                  <a:srgbClr val="000000"/>
                </a:solidFill>
                <a:latin typeface="Calibri" pitchFamily="34" charset="0"/>
                <a:cs typeface="Courier New" pitchFamily="49" charset="0"/>
              </a:rPr>
              <a:t>,validBitOffset = </a:t>
            </a:r>
            <a:r>
              <a:rPr lang="en-US" sz="1500" b="1" dirty="0" smtClean="0">
                <a:solidFill>
                  <a:srgbClr val="0000FF"/>
                </a:solidFill>
                <a:latin typeface="Calibri" pitchFamily="34" charset="0"/>
                <a:cs typeface="Courier New" pitchFamily="49" charset="0"/>
              </a:rPr>
              <a:t>31</a:t>
            </a:r>
            <a:r>
              <a:rPr lang="en-US" sz="1500" b="1" dirty="0" smtClean="0">
                <a:solidFill>
                  <a:srgbClr val="000000"/>
                </a:solidFill>
                <a:latin typeface="Calibri" pitchFamily="34" charset="0"/>
                <a:cs typeface="Courier New" pitchFamily="49" charset="0"/>
              </a:rPr>
              <a:t>,payloadBitOffset </a:t>
            </a:r>
            <a:r>
              <a:rPr lang="en-US" sz="1500" b="1" dirty="0">
                <a:solidFill>
                  <a:srgbClr val="000000"/>
                </a:solidFill>
                <a:latin typeface="Calibri" pitchFamily="34" charset="0"/>
                <a:cs typeface="Courier New" pitchFamily="49" charset="0"/>
              </a:rPr>
              <a:t>= </a:t>
            </a:r>
            <a:r>
              <a:rPr lang="en-US" sz="1500" b="1" dirty="0" smtClean="0">
                <a:solidFill>
                  <a:srgbClr val="0000FF"/>
                </a:solidFill>
                <a:latin typeface="Calibri" pitchFamily="34" charset="0"/>
                <a:cs typeface="Courier New" pitchFamily="49" charset="0"/>
              </a:rPr>
              <a:t>0</a:t>
            </a:r>
            <a:r>
              <a:rPr kumimoji="0" lang="en-US" sz="1600" b="1" i="0" u="none" strike="noStrike" cap="none" normalizeH="0" baseline="0" dirty="0" smtClean="0">
                <a:ln>
                  <a:noFill/>
                </a:ln>
                <a:solidFill>
                  <a:srgbClr val="000000"/>
                </a:solidFill>
                <a:effectLst/>
                <a:latin typeface="+mj-lt"/>
                <a:cs typeface="Courier New" pitchFamily="49" charset="0"/>
              </a:rPr>
              <a:t>)</a:t>
            </a:r>
            <a:br>
              <a:rPr kumimoji="0" lang="en-US" sz="1600" b="1" i="0" u="none" strike="noStrike" cap="none" normalizeH="0" baseline="0" dirty="0" smtClean="0">
                <a:ln>
                  <a:noFill/>
                </a:ln>
                <a:solidFill>
                  <a:srgbClr val="000000"/>
                </a:solidFill>
                <a:effectLst/>
                <a:latin typeface="+mj-lt"/>
                <a:cs typeface="Courier New" pitchFamily="49" charset="0"/>
              </a:rPr>
            </a:br>
            <a:r>
              <a:rPr kumimoji="0" lang="en-US" sz="1600" b="1" i="0" u="none" strike="noStrike" cap="none" normalizeH="0" baseline="0" dirty="0" smtClean="0">
                <a:ln>
                  <a:noFill/>
                </a:ln>
                <a:solidFill>
                  <a:srgbClr val="000000"/>
                </a:solidFill>
                <a:effectLst/>
                <a:latin typeface="+mj-lt"/>
                <a:cs typeface="Courier New" pitchFamily="49" charset="0"/>
              </a:rPr>
              <a:t>}</a:t>
            </a:r>
            <a:endParaRPr kumimoji="0" lang="en-US" sz="1600" b="1" i="0" u="none" strike="noStrike" cap="none" normalizeH="0" baseline="0" dirty="0" smtClean="0">
              <a:ln>
                <a:noFill/>
              </a:ln>
              <a:solidFill>
                <a:schemeClr val="tx1"/>
              </a:solidFill>
              <a:effectLst/>
              <a:latin typeface="+mj-lt"/>
              <a:cs typeface="Arial" pitchFamily="34" charset="0"/>
            </a:endParaRPr>
          </a:p>
        </p:txBody>
      </p:sp>
    </p:spTree>
    <p:extLst>
      <p:ext uri="{BB962C8B-B14F-4D97-AF65-F5344CB8AC3E}">
        <p14:creationId xmlns:p14="http://schemas.microsoft.com/office/powerpoint/2010/main" val="1101018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US" dirty="0"/>
              <a:t>Simple examples</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H"/>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6</a:t>
            </a:fld>
            <a:endParaRPr lang="fr-BE"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359127"/>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7" y="3543521"/>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8434" y="3064737"/>
            <a:ext cx="890587"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2866763"/>
            <a:ext cx="892175" cy="13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917" y="4684140"/>
            <a:ext cx="18764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393" y="4684140"/>
            <a:ext cx="1666875"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4663528"/>
            <a:ext cx="4211545" cy="144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5976" y="1948938"/>
            <a:ext cx="2556153" cy="150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450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A simple component</a:t>
            </a:r>
            <a:endParaRPr lang="en-GB" dirty="0"/>
          </a:p>
        </p:txBody>
      </p:sp>
      <p:sp>
        <p:nvSpPr>
          <p:cNvPr id="6" name="Rectangle 1"/>
          <p:cNvSpPr>
            <a:spLocks noChangeArrowheads="1"/>
          </p:cNvSpPr>
          <p:nvPr/>
        </p:nvSpPr>
        <p:spPr bwMode="auto">
          <a:xfrm>
            <a:off x="2195736" y="2777775"/>
            <a:ext cx="5004048" cy="2308324"/>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lang="fr-FR" b="1" i="1" dirty="0" err="1" smtClean="0">
                <a:solidFill>
                  <a:srgbClr val="660E7A"/>
                </a:solidFill>
                <a:latin typeface="+mj-lt"/>
                <a:cs typeface="Courier New" pitchFamily="49" charset="0"/>
              </a:rPr>
              <a:t>result</a:t>
            </a:r>
            <a:r>
              <a:rPr lang="fr-FR" b="1" i="1" dirty="0" smtClean="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a</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Courier New" pitchFamily="49"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21" y="4470163"/>
            <a:ext cx="2990602" cy="3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lèche droite 4"/>
          <p:cNvSpPr/>
          <p:nvPr/>
        </p:nvSpPr>
        <p:spPr>
          <a:xfrm>
            <a:off x="4091215" y="453444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Combinatorial logic</a:t>
            </a:r>
            <a:endParaRPr lang="en-GB" dirty="0"/>
          </a:p>
        </p:txBody>
      </p:sp>
      <p:sp>
        <p:nvSpPr>
          <p:cNvPr id="3" name="Rectangle 1"/>
          <p:cNvSpPr>
            <a:spLocks noChangeArrowheads="1"/>
          </p:cNvSpPr>
          <p:nvPr/>
        </p:nvSpPr>
        <p:spPr bwMode="auto">
          <a:xfrm>
            <a:off x="1547664" y="2764139"/>
            <a:ext cx="5760401" cy="2554545"/>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smtClean="0">
                <a:ln>
                  <a:noFill/>
                </a:ln>
                <a:solidFill>
                  <a:srgbClr val="000080"/>
                </a:solidFill>
                <a:effectLst/>
                <a:latin typeface="+mj-lt"/>
                <a:cs typeface="Courier New" pitchFamily="49" charset="0"/>
              </a:rPr>
              <a:t>class </a:t>
            </a:r>
            <a:r>
              <a:rPr kumimoji="0" lang="fr-FR" sz="1600" b="1" i="0" u="none" strike="noStrike" cap="none" normalizeH="0" baseline="0" dirty="0" err="1" smtClean="0">
                <a:ln>
                  <a:noFill/>
                </a:ln>
                <a:solidFill>
                  <a:srgbClr val="000000"/>
                </a:solidFill>
                <a:effectLst/>
                <a:latin typeface="+mj-lt"/>
                <a:cs typeface="Courier New" pitchFamily="49" charset="0"/>
              </a:rPr>
              <a:t>MyComponent</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err="1" smtClean="0">
                <a:ln>
                  <a:noFill/>
                </a:ln>
                <a:solidFill>
                  <a:srgbClr val="000080"/>
                </a:solidFill>
                <a:effectLst/>
                <a:latin typeface="+mj-lt"/>
                <a:cs typeface="Courier New" pitchFamily="49" charset="0"/>
              </a:rPr>
              <a:t>extends</a:t>
            </a:r>
            <a:r>
              <a:rPr kumimoji="0" lang="fr-FR" sz="1600" b="1" i="0" u="none" strike="noStrike" cap="none" normalizeH="0" baseline="0" dirty="0" smtClean="0">
                <a:ln>
                  <a:noFill/>
                </a:ln>
                <a:solidFill>
                  <a:srgbClr val="000080"/>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Component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new </a:t>
            </a:r>
            <a:r>
              <a:rPr kumimoji="0" lang="fr-FR" sz="1600" b="1" i="0" u="none" strike="noStrike" cap="none" normalizeH="0" baseline="0" dirty="0" smtClean="0">
                <a:ln>
                  <a:noFill/>
                </a:ln>
                <a:solidFill>
                  <a:srgbClr val="000000"/>
                </a:solidFill>
                <a:effectLst/>
                <a:latin typeface="+mj-lt"/>
                <a:cs typeface="Courier New" pitchFamily="49" charset="0"/>
              </a:rPr>
              <a:t>Bundle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a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b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smtClean="0">
                <a:ln>
                  <a:noFill/>
                </a:ln>
                <a:solidFill>
                  <a:srgbClr val="660E7A"/>
                </a:solidFill>
                <a:effectLst/>
                <a:latin typeface="+mj-lt"/>
                <a:cs typeface="Courier New" pitchFamily="49" charset="0"/>
              </a:rPr>
              <a:t>c         </a:t>
            </a:r>
            <a:r>
              <a:rPr kumimoji="0" lang="fr-FR" sz="1600" b="1" i="0" u="none" strike="noStrike" cap="none" normalizeH="0" baseline="0" dirty="0" smtClean="0">
                <a:ln>
                  <a:noFill/>
                </a:ln>
                <a:solidFill>
                  <a:srgbClr val="000000"/>
                </a:solidFill>
                <a:effectLst/>
                <a:latin typeface="+mj-lt"/>
                <a:cs typeface="Courier New" pitchFamily="49" charset="0"/>
              </a:rPr>
              <a:t>= in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0" u="none" strike="noStrike" cap="none" normalizeH="0" baseline="0" dirty="0" smtClean="0">
                <a:ln>
                  <a:noFill/>
                </a:ln>
                <a:solidFill>
                  <a:srgbClr val="000080"/>
                </a:solidFill>
                <a:effectLst/>
                <a:latin typeface="+mj-lt"/>
                <a:cs typeface="Courier New" pitchFamily="49" charset="0"/>
              </a:rPr>
              <a:t>val </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out </a:t>
            </a:r>
            <a:r>
              <a:rPr kumimoji="0" lang="fr-FR" sz="1600" b="1" i="0" u="none" strike="noStrike" cap="none" normalizeH="0" baseline="0" dirty="0" err="1" smtClean="0">
                <a:ln>
                  <a:noFill/>
                </a:ln>
                <a:solidFill>
                  <a:srgbClr val="000000"/>
                </a:solidFill>
                <a:effectLst/>
                <a:latin typeface="+mj-lt"/>
                <a:cs typeface="Courier New" pitchFamily="49" charset="0"/>
              </a:rPr>
              <a:t>Bool</a:t>
            </a: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result</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a</a:t>
            </a:r>
            <a:r>
              <a:rPr kumimoji="0" lang="fr-FR" sz="1600" b="1" i="1" u="none" strike="noStrike" cap="none" normalizeH="0" baseline="0" dirty="0" smtClean="0">
                <a:ln>
                  <a:noFill/>
                </a:ln>
                <a:solidFill>
                  <a:srgbClr val="660E7A"/>
                </a:solidFill>
                <a:effectLst/>
                <a:latin typeface="+mj-lt"/>
                <a:cs typeface="Courier New" pitchFamily="49" charset="0"/>
              </a:rPr>
              <a:t> </a:t>
            </a:r>
            <a:r>
              <a:rPr kumimoji="0" lang="fr-FR" sz="1600" b="1" i="0" u="none" strike="noStrike" cap="none" normalizeH="0" baseline="0" dirty="0" smtClean="0">
                <a:ln>
                  <a:noFill/>
                </a:ln>
                <a:solidFill>
                  <a:srgbClr val="000000"/>
                </a:solidFill>
                <a:effectLst/>
                <a:latin typeface="+mj-lt"/>
                <a:cs typeface="Courier New" pitchFamily="49" charset="0"/>
              </a:rPr>
              <a:t>&amp;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b</a:t>
            </a:r>
            <a:r>
              <a:rPr kumimoji="0" lang="fr-FR" sz="1600" b="1" i="0" u="none" strike="noStrike" cap="none" normalizeH="0" baseline="0" dirty="0" smtClean="0">
                <a:ln>
                  <a:noFill/>
                </a:ln>
                <a:solidFill>
                  <a:srgbClr val="000000"/>
                </a:solidFill>
                <a:effectLst/>
                <a:latin typeface="+mj-lt"/>
                <a:cs typeface="Courier New" pitchFamily="49" charset="0"/>
              </a:rPr>
              <a:t>) | (!</a:t>
            </a:r>
            <a:r>
              <a:rPr kumimoji="0" lang="fr-FR" sz="1600" b="1" i="1" u="none" strike="noStrike" cap="none" normalizeH="0" baseline="0" dirty="0" err="1" smtClean="0">
                <a:ln>
                  <a:noFill/>
                </a:ln>
                <a:solidFill>
                  <a:srgbClr val="660E7A"/>
                </a:solidFill>
                <a:effectLst/>
                <a:latin typeface="+mj-lt"/>
                <a:cs typeface="Courier New" pitchFamily="49" charset="0"/>
              </a:rPr>
              <a:t>io</a:t>
            </a:r>
            <a:r>
              <a:rPr kumimoji="0" lang="fr-FR" sz="1600" b="1" i="0" u="none" strike="noStrike" cap="none" normalizeH="0" baseline="0" dirty="0" err="1" smtClean="0">
                <a:ln>
                  <a:noFill/>
                </a:ln>
                <a:solidFill>
                  <a:srgbClr val="000000"/>
                </a:solidFill>
                <a:effectLst/>
                <a:latin typeface="+mj-lt"/>
                <a:cs typeface="Courier New" pitchFamily="49" charset="0"/>
              </a:rPr>
              <a:t>.</a:t>
            </a:r>
            <a:r>
              <a:rPr kumimoji="0" lang="fr-FR" sz="1600" b="1" i="1" u="none" strike="noStrike" cap="none" normalizeH="0" baseline="0" dirty="0" err="1" smtClean="0">
                <a:ln>
                  <a:noFill/>
                </a:ln>
                <a:solidFill>
                  <a:srgbClr val="660E7A"/>
                </a:solidFill>
                <a:effectLst/>
                <a:latin typeface="+mj-lt"/>
                <a:cs typeface="Courier New" pitchFamily="49" charset="0"/>
              </a:rPr>
              <a:t>c</a:t>
            </a:r>
            <a:r>
              <a:rPr kumimoji="0" lang="fr-FR" sz="1600" b="1" i="0" u="none" strike="noStrike" cap="none" normalizeH="0" baseline="0" dirty="0" smtClean="0">
                <a:ln>
                  <a:noFill/>
                </a:ln>
                <a:solidFill>
                  <a:srgbClr val="000000"/>
                </a:solidFill>
                <a:effectLst/>
                <a:latin typeface="+mj-lt"/>
                <a:cs typeface="Courier New" pitchFamily="49" charset="0"/>
              </a:rPr>
              <a:t>)</a:t>
            </a:r>
            <a:br>
              <a:rPr kumimoji="0" lang="fr-FR" sz="1600" b="1" i="0" u="none" strike="noStrike" cap="none" normalizeH="0" baseline="0" dirty="0" smtClean="0">
                <a:ln>
                  <a:noFill/>
                </a:ln>
                <a:solidFill>
                  <a:srgbClr val="000000"/>
                </a:solidFill>
                <a:effectLst/>
                <a:latin typeface="+mj-lt"/>
                <a:cs typeface="Courier New" pitchFamily="49" charset="0"/>
              </a:rPr>
            </a:br>
            <a:r>
              <a:rPr kumimoji="0" lang="fr-FR" sz="1600" b="1" i="0" u="none" strike="noStrike" cap="none" normalizeH="0" baseline="0" dirty="0" smtClean="0">
                <a:ln>
                  <a:noFill/>
                </a:ln>
                <a:solidFill>
                  <a:srgbClr val="000000"/>
                </a:solidFill>
                <a:effectLst/>
                <a:latin typeface="+mj-lt"/>
                <a:cs typeface="Courier New" pitchFamily="49" charset="0"/>
              </a:rPr>
              <a:t>}</a:t>
            </a:r>
            <a:endParaRPr kumimoji="0" lang="fr-FR" sz="1600" b="1" i="0" u="none" strike="noStrike" cap="none" normalizeH="0" baseline="0" dirty="0" smtClean="0">
              <a:ln>
                <a:noFill/>
              </a:ln>
              <a:solidFill>
                <a:schemeClr val="tx1"/>
              </a:solidFill>
              <a:effectLst/>
              <a:latin typeface="+mj-lt"/>
              <a:cs typeface="Arial" pitchFamily="34" charset="0"/>
            </a:endParaRP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8</a:t>
            </a:fld>
            <a:endParaRPr lang="fr-BE"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4530738"/>
            <a:ext cx="34385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lèche droite 6"/>
          <p:cNvSpPr/>
          <p:nvPr/>
        </p:nvSpPr>
        <p:spPr>
          <a:xfrm>
            <a:off x="4699597" y="4780363"/>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5644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r>
              <a:rPr lang="en-GB" dirty="0" smtClean="0"/>
              <a:t>Signals</a:t>
            </a:r>
            <a:endParaRPr lang="en-GB" dirty="0"/>
          </a:p>
        </p:txBody>
      </p:sp>
      <p:sp>
        <p:nvSpPr>
          <p:cNvPr id="6" name="Rectangle 2"/>
          <p:cNvSpPr>
            <a:spLocks noChangeArrowheads="1"/>
          </p:cNvSpPr>
          <p:nvPr/>
        </p:nvSpPr>
        <p:spPr bwMode="auto">
          <a:xfrm>
            <a:off x="2483768" y="1905400"/>
            <a:ext cx="5688632" cy="3970318"/>
          </a:xfrm>
          <a:prstGeom prst="rect">
            <a:avLst/>
          </a:prstGeom>
          <a:noFill/>
          <a:ln>
            <a:noFill/>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smtClean="0">
                <a:ln>
                  <a:noFill/>
                </a:ln>
                <a:solidFill>
                  <a:srgbClr val="000080"/>
                </a:solidFill>
                <a:effectLst/>
                <a:latin typeface="+mj-lt"/>
                <a:cs typeface="Courier New" pitchFamily="49" charset="0"/>
              </a:rPr>
              <a:t>class </a:t>
            </a:r>
            <a:r>
              <a:rPr kumimoji="0" lang="fr-FR" b="1" i="0" u="none" strike="noStrike" cap="none" normalizeH="0" baseline="0" dirty="0" err="1" smtClean="0">
                <a:ln>
                  <a:noFill/>
                </a:ln>
                <a:solidFill>
                  <a:srgbClr val="000000"/>
                </a:solidFill>
                <a:effectLst/>
                <a:latin typeface="+mj-lt"/>
                <a:cs typeface="Courier New" pitchFamily="49" charset="0"/>
              </a:rPr>
              <a:t>MyComponent</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80"/>
                </a:solidFill>
                <a:effectLst/>
                <a:latin typeface="+mj-lt"/>
                <a:cs typeface="Courier New" pitchFamily="49" charset="0"/>
              </a:rPr>
              <a:t>extends</a:t>
            </a:r>
            <a:r>
              <a:rPr kumimoji="0" lang="fr-FR" b="1" i="0" u="none" strike="noStrike" cap="none" normalizeH="0" baseline="0" dirty="0" smtClean="0">
                <a:ln>
                  <a:noFill/>
                </a:ln>
                <a:solidFill>
                  <a:srgbClr val="000080"/>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Component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new </a:t>
            </a:r>
            <a:r>
              <a:rPr kumimoji="0" lang="fr-FR" b="1" i="0" u="none" strike="noStrike" cap="none" normalizeH="0" baseline="0" dirty="0" smtClean="0">
                <a:ln>
                  <a:noFill/>
                </a:ln>
                <a:solidFill>
                  <a:srgbClr val="000000"/>
                </a:solidFill>
                <a:effectLst/>
                <a:latin typeface="+mj-lt"/>
                <a:cs typeface="Courier New" pitchFamily="49" charset="0"/>
              </a:rPr>
              <a:t>Bundle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a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dirty="0" smtClean="0">
                <a:ln>
                  <a:noFill/>
                </a:ln>
                <a:solidFill>
                  <a:srgbClr val="000000"/>
                </a:solidFill>
                <a:effectLst/>
                <a:latin typeface="+mj-lt"/>
                <a:cs typeface="Courier New" pitchFamily="49" charset="0"/>
              </a:rPr>
              <a: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b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smtClean="0">
                <a:ln>
                  <a:noFill/>
                </a:ln>
                <a:solidFill>
                  <a:srgbClr val="660E7A"/>
                </a:solidFill>
                <a:effectLst/>
                <a:latin typeface="+mj-lt"/>
                <a:cs typeface="Courier New" pitchFamily="49" charset="0"/>
              </a:rPr>
              <a:t>c         </a:t>
            </a:r>
            <a:r>
              <a:rPr lang="fr-FR" b="1" i="1" dirty="0">
                <a:solidFill>
                  <a:srgbClr val="660E7A"/>
                </a:solidFill>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in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out </a:t>
            </a:r>
            <a:r>
              <a:rPr kumimoji="0" lang="fr-FR" b="1" i="0" u="none" strike="noStrike" cap="none" normalizeH="0" baseline="0" dirty="0" err="1" smtClean="0">
                <a:ln>
                  <a:noFill/>
                </a:ln>
                <a:solidFill>
                  <a:srgbClr val="000000"/>
                </a:solidFill>
                <a:effectLst/>
                <a:latin typeface="+mj-lt"/>
                <a:cs typeface="Courier New" pitchFamily="49" charset="0"/>
              </a:rPr>
              <a:t>Bool</a:t>
            </a:r>
            <a:r>
              <a:rPr kumimoji="0" lang="fr-FR" b="1" i="0" u="none" strike="noStrike" cap="none" normalizeH="0" baseline="0" dirty="0" smtClean="0">
                <a:ln>
                  <a:noFill/>
                </a:ln>
                <a:solidFill>
                  <a:srgbClr val="000000"/>
                </a:solidFill>
                <a:effectLst/>
                <a:latin typeface="+mj-lt"/>
                <a:cs typeface="Courier New" pitchFamily="49" charset="0"/>
              </a:rPr>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br>
              <a:rPr kumimoji="0" lang="fr-FR" b="1" i="0" u="none" strike="noStrike" cap="none" normalizeH="0" baseline="0" dirty="0" smtClean="0">
                <a:ln>
                  <a:noFill/>
                </a:ln>
                <a:solidFill>
                  <a:srgbClr val="000000"/>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Bool</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lang="fr-FR" b="1" i="1" dirty="0" smtClean="0">
                <a:solidFill>
                  <a:srgbClr val="660E7A"/>
                </a:solidFill>
                <a:latin typeface="+mj-lt"/>
                <a:cs typeface="Courier New" pitchFamily="49" charset="0"/>
              </a:rPr>
              <a:t>    </a:t>
            </a:r>
            <a:r>
              <a:rPr lang="fr-FR" b="1" i="1" dirty="0" err="1" smtClean="0">
                <a:solidFill>
                  <a:srgbClr val="660E7A"/>
                </a:solidFill>
                <a:latin typeface="+mj-lt"/>
                <a:cs typeface="Courier New" pitchFamily="49" charset="0"/>
              </a:rPr>
              <a:t>a_and_b</a:t>
            </a:r>
            <a:r>
              <a:rPr lang="fr-FR" b="1" i="1" dirty="0" smtClean="0">
                <a:solidFill>
                  <a:srgbClr val="660E7A"/>
                </a:solidFill>
                <a:latin typeface="+mj-lt"/>
                <a:cs typeface="Courier New" pitchFamily="49" charset="0"/>
              </a:rPr>
              <a:t> := </a:t>
            </a:r>
            <a:r>
              <a:rPr lang="fr-FR" b="1" i="1" dirty="0" err="1">
                <a:solidFill>
                  <a:srgbClr val="660E7A"/>
                </a:solidFill>
                <a:latin typeface="+mj-lt"/>
                <a:cs typeface="Courier New" pitchFamily="49" charset="0"/>
              </a:rPr>
              <a:t>io</a:t>
            </a:r>
            <a:r>
              <a:rPr lang="fr-FR" b="1" dirty="0" err="1">
                <a:solidFill>
                  <a:srgbClr val="000000"/>
                </a:solidFill>
                <a:latin typeface="+mj-lt"/>
                <a:cs typeface="Courier New" pitchFamily="49" charset="0"/>
              </a:rPr>
              <a:t>.</a:t>
            </a:r>
            <a:r>
              <a:rPr lang="fr-FR" b="1" i="1" dirty="0" err="1">
                <a:solidFill>
                  <a:srgbClr val="660E7A"/>
                </a:solidFill>
                <a:latin typeface="+mj-lt"/>
                <a:cs typeface="Courier New" pitchFamily="49" charset="0"/>
              </a:rPr>
              <a:t>a</a:t>
            </a:r>
            <a:r>
              <a:rPr lang="fr-FR" b="1" i="1" dirty="0">
                <a:solidFill>
                  <a:srgbClr val="660E7A"/>
                </a:solidFill>
                <a:latin typeface="+mj-lt"/>
                <a:cs typeface="Courier New" pitchFamily="49" charset="0"/>
              </a:rPr>
              <a:t> </a:t>
            </a:r>
            <a:r>
              <a:rPr lang="fr-FR" b="1" dirty="0">
                <a:solidFill>
                  <a:srgbClr val="000000"/>
                </a:solidFill>
                <a:latin typeface="+mj-lt"/>
                <a:cs typeface="Courier New" pitchFamily="49" charset="0"/>
              </a:rPr>
              <a:t>&amp; </a:t>
            </a:r>
            <a:r>
              <a:rPr lang="fr-FR" b="1" i="1" dirty="0" err="1" smtClean="0">
                <a:solidFill>
                  <a:srgbClr val="660E7A"/>
                </a:solidFill>
                <a:latin typeface="+mj-lt"/>
                <a:cs typeface="Courier New" pitchFamily="49" charset="0"/>
              </a:rPr>
              <a:t>io</a:t>
            </a:r>
            <a:r>
              <a:rPr lang="fr-FR" b="1" dirty="0" err="1" smtClean="0">
                <a:solidFill>
                  <a:srgbClr val="000000"/>
                </a:solidFill>
                <a:latin typeface="+mj-lt"/>
                <a:cs typeface="Courier New" pitchFamily="49" charset="0"/>
              </a:rPr>
              <a:t>.</a:t>
            </a:r>
            <a:r>
              <a:rPr lang="fr-FR" b="1" i="1" dirty="0" err="1" smtClean="0">
                <a:solidFill>
                  <a:srgbClr val="660E7A"/>
                </a:solidFill>
                <a:latin typeface="+mj-lt"/>
                <a:cs typeface="Courier New" pitchFamily="49" charset="0"/>
              </a:rPr>
              <a:t>b</a:t>
            </a:r>
            <a:endParaRPr lang="fr-FR" b="1" i="1" dirty="0" smtClean="0">
              <a:solidFill>
                <a:srgbClr val="660E7A"/>
              </a:solidFill>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80"/>
                </a:solidFill>
                <a:effectLst/>
                <a:latin typeface="+mj-lt"/>
                <a:cs typeface="Courier New" pitchFamily="49" charset="0"/>
              </a:rPr>
              <a:t>val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c</a:t>
            </a:r>
            <a:endParaRPr kumimoji="0" lang="fr-FR" b="1" i="1" u="none" strike="noStrike" cap="none" normalizeH="0" baseline="0" dirty="0" smtClean="0">
              <a:ln>
                <a:noFill/>
              </a:ln>
              <a:solidFill>
                <a:srgbClr val="660E7A"/>
              </a:solidFill>
              <a:effectLst/>
              <a:latin typeface="+mj-lt"/>
              <a:cs typeface="Courier New" pitchFamily="49" charset="0"/>
            </a:endParaRPr>
          </a:p>
          <a:p>
            <a:pPr lvl="0" fontAlgn="base">
              <a:spcBef>
                <a:spcPct val="0"/>
              </a:spcBef>
              <a:spcAft>
                <a:spcPct val="0"/>
              </a:spcAft>
            </a:pP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io</a:t>
            </a:r>
            <a:r>
              <a:rPr kumimoji="0" lang="fr-FR" b="1" i="0" u="none" strike="noStrike" cap="none" normalizeH="0" baseline="0" dirty="0" err="1" smtClean="0">
                <a:ln>
                  <a:noFill/>
                </a:ln>
                <a:solidFill>
                  <a:srgbClr val="000000"/>
                </a:solidFill>
                <a:effectLst/>
                <a:latin typeface="+mj-lt"/>
                <a:cs typeface="Courier New" pitchFamily="49" charset="0"/>
              </a:rPr>
              <a:t>.</a:t>
            </a:r>
            <a:r>
              <a:rPr kumimoji="0" lang="fr-FR" b="1" i="1" u="none" strike="noStrike" cap="none" normalizeH="0" baseline="0" dirty="0" err="1" smtClean="0">
                <a:ln>
                  <a:noFill/>
                </a:ln>
                <a:solidFill>
                  <a:srgbClr val="660E7A"/>
                </a:solidFill>
                <a:effectLst/>
                <a:latin typeface="+mj-lt"/>
                <a:cs typeface="Courier New" pitchFamily="49" charset="0"/>
              </a:rPr>
              <a:t>result</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a_and_b</a:t>
            </a:r>
            <a:r>
              <a:rPr kumimoji="0" lang="fr-FR" b="1" i="1" u="none" strike="noStrike" cap="none" normalizeH="0" baseline="0" dirty="0" smtClean="0">
                <a:ln>
                  <a:noFill/>
                </a:ln>
                <a:solidFill>
                  <a:srgbClr val="660E7A"/>
                </a:solidFill>
                <a:effectLst/>
                <a:latin typeface="+mj-lt"/>
                <a:cs typeface="Courier New" pitchFamily="49" charset="0"/>
              </a:rPr>
              <a:t> </a:t>
            </a:r>
            <a:r>
              <a:rPr kumimoji="0" lang="fr-FR" b="1" i="0" u="none" strike="noStrike" cap="none" normalizeH="0" baseline="0" dirty="0" smtClean="0">
                <a:ln>
                  <a:noFill/>
                </a:ln>
                <a:solidFill>
                  <a:srgbClr val="000000"/>
                </a:solidFill>
                <a:effectLst/>
                <a:latin typeface="+mj-lt"/>
                <a:cs typeface="Courier New" pitchFamily="49" charset="0"/>
              </a:rPr>
              <a:t>| </a:t>
            </a:r>
            <a:r>
              <a:rPr kumimoji="0" lang="fr-FR" b="1" i="1" u="none" strike="noStrike" cap="none" normalizeH="0" baseline="0" dirty="0" err="1" smtClean="0">
                <a:ln>
                  <a:noFill/>
                </a:ln>
                <a:solidFill>
                  <a:srgbClr val="660E7A"/>
                </a:solidFill>
                <a:effectLst/>
                <a:latin typeface="+mj-lt"/>
                <a:cs typeface="Courier New" pitchFamily="49" charset="0"/>
              </a:rPr>
              <a:t>not_c</a:t>
            </a:r>
            <a:r>
              <a:rPr kumimoji="0" lang="fr-FR" b="1" i="1" u="none" strike="noStrike" cap="none" normalizeH="0" baseline="0" dirty="0" smtClean="0">
                <a:ln>
                  <a:noFill/>
                </a:ln>
                <a:solidFill>
                  <a:srgbClr val="660E7A"/>
                </a:solidFill>
                <a:effectLst/>
                <a:latin typeface="+mj-lt"/>
                <a:cs typeface="Courier New" pitchFamily="49" charset="0"/>
              </a:rPr>
              <a:t/>
            </a:r>
            <a:br>
              <a:rPr kumimoji="0" lang="fr-FR" b="1" i="1" u="none" strike="noStrike" cap="none" normalizeH="0" baseline="0" dirty="0" smtClean="0">
                <a:ln>
                  <a:noFill/>
                </a:ln>
                <a:solidFill>
                  <a:srgbClr val="660E7A"/>
                </a:solidFill>
                <a:effectLst/>
                <a:latin typeface="+mj-lt"/>
                <a:cs typeface="Courier New" pitchFamily="49" charset="0"/>
              </a:rPr>
            </a:br>
            <a:r>
              <a:rPr kumimoji="0" lang="fr-FR" b="1" i="0" u="none" strike="noStrike" cap="none" normalizeH="0" baseline="0" dirty="0" smtClean="0">
                <a:ln>
                  <a:noFill/>
                </a:ln>
                <a:solidFill>
                  <a:srgbClr val="000000"/>
                </a:solidFill>
                <a:effectLst/>
                <a:latin typeface="+mj-lt"/>
                <a:cs typeface="Courier New" pitchFamily="49" charset="0"/>
              </a:rPr>
              <a:t>}</a:t>
            </a:r>
            <a:endParaRPr kumimoji="0" lang="fr-FR" b="1" i="0" u="none" strike="noStrike" cap="none" normalizeH="0" baseline="0" dirty="0" smtClean="0">
              <a:ln>
                <a:noFill/>
              </a:ln>
              <a:solidFill>
                <a:schemeClr val="tx1"/>
              </a:solidFill>
              <a:effectLst/>
              <a:latin typeface="+mj-lt"/>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dirty="0"/>
          </a:p>
        </p:txBody>
      </p:sp>
      <p:sp>
        <p:nvSpPr>
          <p:cNvPr id="5" name="Flèche droite 4"/>
          <p:cNvSpPr/>
          <p:nvPr/>
        </p:nvSpPr>
        <p:spPr>
          <a:xfrm>
            <a:off x="5328084" y="4524155"/>
            <a:ext cx="59248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894" y="4137506"/>
            <a:ext cx="3785992" cy="989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2871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22093</TotalTime>
  <Words>1687</Words>
  <Application>Microsoft Office PowerPoint</Application>
  <PresentationFormat>Affichage à l'écran (4:3)</PresentationFormat>
  <Paragraphs>383</Paragraphs>
  <Slides>52</Slides>
  <Notes>52</Notes>
  <HiddenSlides>0</HiddenSlides>
  <MMClips>0</MMClips>
  <ScaleCrop>false</ScaleCrop>
  <HeadingPairs>
    <vt:vector size="4" baseType="variant">
      <vt:variant>
        <vt:lpstr>Thème</vt:lpstr>
      </vt:variant>
      <vt:variant>
        <vt:i4>1</vt:i4>
      </vt:variant>
      <vt:variant>
        <vt:lpstr>Titres des diapositives</vt:lpstr>
      </vt:variant>
      <vt:variant>
        <vt:i4>52</vt:i4>
      </vt:variant>
    </vt:vector>
  </HeadingPairs>
  <TitlesOfParts>
    <vt:vector size="53" baseType="lpstr">
      <vt:lpstr>Débit</vt:lpstr>
      <vt:lpstr>SpinalHDL</vt:lpstr>
      <vt:lpstr>Summary</vt:lpstr>
      <vt:lpstr>Language introduction</vt:lpstr>
      <vt:lpstr>Language flow</vt:lpstr>
      <vt:lpstr>Some points about Spinal</vt:lpstr>
      <vt:lpstr>Simple examples</vt:lpstr>
      <vt:lpstr>A simple component</vt:lpstr>
      <vt:lpstr>Combinatorial logic</vt:lpstr>
      <vt:lpstr>Signals</vt:lpstr>
      <vt:lpstr>Generated VHDL</vt:lpstr>
      <vt:lpstr>Registers</vt:lpstr>
      <vt:lpstr>No more Process/Always blocks</vt:lpstr>
      <vt:lpstr>Component internal organisation</vt:lpstr>
      <vt:lpstr>Component instance</vt:lpstr>
      <vt:lpstr>UInt, Vec, When</vt:lpstr>
      <vt:lpstr>Enum, Switch</vt:lpstr>
      <vt:lpstr>For, Variable, Generics</vt:lpstr>
      <vt:lpstr>Latch/Loop</vt:lpstr>
      <vt:lpstr>ClockDomains</vt:lpstr>
      <vt:lpstr>Memory</vt:lpstr>
      <vt:lpstr>Function</vt:lpstr>
      <vt:lpstr>Function, User utils (1)</vt:lpstr>
      <vt:lpstr>Function, User utils (2)</vt:lpstr>
      <vt:lpstr>Advanced examples</vt:lpstr>
      <vt:lpstr>Functional programming</vt:lpstr>
      <vt:lpstr>Basic abstractions</vt:lpstr>
      <vt:lpstr>Flow, Stream</vt:lpstr>
      <vt:lpstr>Stream components</vt:lpstr>
      <vt:lpstr>Stream functions</vt:lpstr>
      <vt:lpstr>Scala is here to help you</vt:lpstr>
      <vt:lpstr>Netlist analyser / Latency analysis</vt:lpstr>
      <vt:lpstr>Meta-hardware description examples</vt:lpstr>
      <vt:lpstr>FSM</vt:lpstr>
      <vt:lpstr>FSM style A</vt:lpstr>
      <vt:lpstr>FSM style B</vt:lpstr>
      <vt:lpstr> Bus Slave Factory</vt:lpstr>
      <vt:lpstr> Bus Slave Factory</vt:lpstr>
      <vt:lpstr> Bus Slave Factory</vt:lpstr>
      <vt:lpstr> Bus Slave Factory</vt:lpstr>
      <vt:lpstr> Bus Slave Factory</vt:lpstr>
      <vt:lpstr> Bus Slave Factory</vt:lpstr>
      <vt:lpstr> Bus Slave Factory</vt:lpstr>
      <vt:lpstr> Bus Slave Factory</vt:lpstr>
      <vt:lpstr> Bus Slave Factory</vt:lpstr>
      <vt:lpstr>About FSM and Apb3SlaveFactory</vt:lpstr>
      <vt:lpstr>About Scala</vt:lpstr>
      <vt:lpstr> Spinal work perfectly on FPGA</vt:lpstr>
      <vt:lpstr> About Spinal project</vt:lpstr>
      <vt:lpstr>End / reserve slides</vt:lpstr>
      <vt:lpstr> Meta-hardware description</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PIC18F</dc:creator>
  <cp:lastModifiedBy>PIC32F_USER</cp:lastModifiedBy>
  <cp:revision>875</cp:revision>
  <dcterms:created xsi:type="dcterms:W3CDTF">2014-06-07T19:29:55Z</dcterms:created>
  <dcterms:modified xsi:type="dcterms:W3CDTF">2016-07-22T08:27:29Z</dcterms:modified>
</cp:coreProperties>
</file>