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44"/>
  </p:notesMasterIdLst>
  <p:handoutMasterIdLst>
    <p:handoutMasterId r:id="rId45"/>
  </p:handoutMasterIdLst>
  <p:sldIdLst>
    <p:sldId id="342" r:id="rId2"/>
    <p:sldId id="276" r:id="rId3"/>
    <p:sldId id="289" r:id="rId4"/>
    <p:sldId id="286" r:id="rId5"/>
    <p:sldId id="307" r:id="rId6"/>
    <p:sldId id="340" r:id="rId7"/>
    <p:sldId id="284" r:id="rId8"/>
    <p:sldId id="308" r:id="rId9"/>
    <p:sldId id="309" r:id="rId10"/>
    <p:sldId id="310" r:id="rId11"/>
    <p:sldId id="312" r:id="rId12"/>
    <p:sldId id="320" r:id="rId13"/>
    <p:sldId id="335" r:id="rId14"/>
    <p:sldId id="332" r:id="rId15"/>
    <p:sldId id="333" r:id="rId16"/>
    <p:sldId id="336" r:id="rId17"/>
    <p:sldId id="313" r:id="rId18"/>
    <p:sldId id="327" r:id="rId19"/>
    <p:sldId id="314" r:id="rId20"/>
    <p:sldId id="315" r:id="rId21"/>
    <p:sldId id="330" r:id="rId22"/>
    <p:sldId id="334" r:id="rId23"/>
    <p:sldId id="316" r:id="rId24"/>
    <p:sldId id="317" r:id="rId25"/>
    <p:sldId id="328" r:id="rId26"/>
    <p:sldId id="318" r:id="rId27"/>
    <p:sldId id="344" r:id="rId28"/>
    <p:sldId id="343" r:id="rId29"/>
    <p:sldId id="346" r:id="rId30"/>
    <p:sldId id="345" r:id="rId31"/>
    <p:sldId id="326" r:id="rId32"/>
    <p:sldId id="337" r:id="rId33"/>
    <p:sldId id="339" r:id="rId34"/>
    <p:sldId id="338" r:id="rId35"/>
    <p:sldId id="347" r:id="rId36"/>
    <p:sldId id="341" r:id="rId37"/>
    <p:sldId id="299" r:id="rId38"/>
    <p:sldId id="311" r:id="rId39"/>
    <p:sldId id="331" r:id="rId40"/>
    <p:sldId id="324" r:id="rId41"/>
    <p:sldId id="323" r:id="rId42"/>
    <p:sldId id="325" r:id="rId4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5" autoAdjust="0"/>
    <p:restoredTop sz="74587" autoAdjust="0"/>
  </p:normalViewPr>
  <p:slideViewPr>
    <p:cSldViewPr>
      <p:cViewPr varScale="1">
        <p:scale>
          <a:sx n="69" d="100"/>
          <a:sy n="69" d="100"/>
        </p:scale>
        <p:origin x="-173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B0573-E84D-411F-83E6-927D45D38F37}" type="datetimeFigureOut">
              <a:rPr lang="fr-CH" smtClean="0"/>
              <a:t>13.06.2016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9BE21-3EFA-418C-BFE2-6963E1B909C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679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5219-E518-4F4F-A7FD-143A6C395AF1}" type="datetimeFigureOut">
              <a:rPr lang="fr-FR" smtClean="0"/>
              <a:pPr/>
              <a:t>13/06/2016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7250-8B47-4F68-8793-9A72923BC0F6}" type="slidenum">
              <a:rPr lang="fr-CH" smtClean="0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24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</a:t>
            </a:fld>
            <a:endParaRPr lang="fr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As you can see you can avoid the split between the signal declaration and the signal logic.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10</a:t>
            </a:fld>
            <a:endParaRPr lang="fr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!</a:t>
            </a:r>
          </a:p>
          <a:p>
            <a:r>
              <a:rPr lang="fr-CH" baseline="0" dirty="0" smtClean="0"/>
              <a:t>Reg1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simple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no reset</a:t>
            </a:r>
          </a:p>
          <a:p>
            <a:r>
              <a:rPr lang="fr-CH" baseline="0" dirty="0" smtClean="0"/>
              <a:t>Reg2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reset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false</a:t>
            </a:r>
          </a:p>
          <a:p>
            <a:r>
              <a:rPr lang="fr-CH" baseline="0" dirty="0" smtClean="0"/>
              <a:t>Reg3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than</a:t>
            </a:r>
            <a:r>
              <a:rPr lang="fr-CH" baseline="0" dirty="0" smtClean="0"/>
              <a:t> Reg2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 more compact </a:t>
            </a:r>
            <a:r>
              <a:rPr lang="fr-CH" baseline="0" dirty="0" err="1" smtClean="0"/>
              <a:t>syntax</a:t>
            </a:r>
            <a:endParaRPr lang="fr-CH" baseline="0" dirty="0" smtClean="0"/>
          </a:p>
          <a:p>
            <a:r>
              <a:rPr lang="fr-CH" baseline="0" dirty="0" smtClean="0"/>
              <a:t>Reg4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take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value </a:t>
            </a:r>
            <a:r>
              <a:rPr lang="fr-CH" baseline="0" dirty="0" err="1" smtClean="0"/>
              <a:t>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add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init</a:t>
            </a:r>
            <a:r>
              <a:rPr lang="fr-CH" baseline="0" dirty="0" smtClean="0"/>
              <a:t>(XXX) to </a:t>
            </a:r>
            <a:r>
              <a:rPr lang="fr-CH" baseline="0" dirty="0" err="1" smtClean="0"/>
              <a:t>specify</a:t>
            </a:r>
            <a:r>
              <a:rPr lang="fr-CH" baseline="0" dirty="0" smtClean="0"/>
              <a:t> a reset value.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11</a:t>
            </a:fld>
            <a:endParaRPr lang="fr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input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Then</a:t>
            </a:r>
            <a:r>
              <a:rPr lang="fr-CH" baseline="0" dirty="0" smtClean="0"/>
              <a:t> 2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created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ClockingArea</a:t>
            </a:r>
            <a:r>
              <a:rPr lang="fr-CH" baseline="0" dirty="0" smtClean="0"/>
              <a:t> has a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. All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specified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ClockDomain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implicit</a:t>
            </a:r>
            <a:r>
              <a:rPr lang="fr-CH" baseline="0" dirty="0" smtClean="0"/>
              <a:t>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coreArea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myCoreClockedRegister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is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allowed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because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it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cross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ClockDomain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safe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). You must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a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special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tag to </a:t>
            </a:r>
            <a:r>
              <a:rPr kumimoji="0" lang="fr-FR" sz="12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myPeripheralClockedRegister</a:t>
            </a:r>
            <a:r>
              <a:rPr kumimoji="0" lang="fr-FR" sz="12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or use the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BufferCC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function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that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add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2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register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(default)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syncronisation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stages. 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12</a:t>
            </a:fld>
            <a:endParaRPr lang="fr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component (</a:t>
            </a:r>
            <a:r>
              <a:rPr lang="fr-CH" baseline="0" dirty="0" err="1" smtClean="0"/>
              <a:t>overkill</a:t>
            </a:r>
            <a:r>
              <a:rPr lang="fr-CH" baseline="0" dirty="0" smtClean="0"/>
              <a:t>) or for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area,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internal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prefix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time (</a:t>
            </a:r>
            <a:r>
              <a:rPr lang="fr-CH" baseline="0" dirty="0" err="1" smtClean="0"/>
              <a:t>weak</a:t>
            </a:r>
            <a:r>
              <a:rPr lang="fr-CH" baseline="0" dirty="0" smtClean="0"/>
              <a:t>)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13</a:t>
            </a:fld>
            <a:endParaRPr lang="fr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noProof="0" dirty="0" smtClean="0"/>
              <a:t>In VHDL you need to split the logic between </a:t>
            </a:r>
            <a:r>
              <a:rPr lang="en-US" baseline="0" noProof="0" dirty="0" err="1" smtClean="0"/>
              <a:t>combinatoral</a:t>
            </a:r>
            <a:r>
              <a:rPr lang="en-US" baseline="0" noProof="0" dirty="0" smtClean="0"/>
              <a:t>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 reset / </a:t>
            </a:r>
            <a:r>
              <a:rPr lang="en-US" baseline="0" noProof="0" dirty="0" err="1" smtClean="0"/>
              <a:t>sequancial</a:t>
            </a:r>
            <a:r>
              <a:rPr lang="en-US" baseline="0" noProof="0" dirty="0" smtClean="0"/>
              <a:t> without reset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14</a:t>
            </a:fld>
            <a:endParaRPr lang="fr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dirty="0" err="1" smtClean="0"/>
              <a:t>making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consideration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an component instance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an </a:t>
            </a:r>
            <a:r>
              <a:rPr lang="fr-CH" baseline="0" dirty="0" err="1" smtClean="0"/>
              <a:t>object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access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inputs/</a:t>
            </a:r>
            <a:r>
              <a:rPr lang="fr-CH" baseline="0" dirty="0" err="1" smtClean="0"/>
              <a:t>outpus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typing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instanceName.portName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15</a:t>
            </a:fld>
            <a:endParaRPr lang="fr-C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16</a:t>
            </a:fld>
            <a:endParaRPr lang="fr-C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array</a:t>
            </a:r>
            <a:r>
              <a:rPr lang="fr-CH" baseline="0" dirty="0" smtClean="0"/>
              <a:t> of data </a:t>
            </a:r>
            <a:r>
              <a:rPr lang="fr-CH" baseline="0" dirty="0" err="1" smtClean="0"/>
              <a:t>elements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</a:t>
            </a:r>
            <a:r>
              <a:rPr lang="fr-CH" baseline="0" dirty="0" smtClean="0"/>
              <a:t>(</a:t>
            </a:r>
            <a:r>
              <a:rPr lang="fr-CH" baseline="0" dirty="0" err="1" smtClean="0"/>
              <a:t>numberOfElement,dataType</a:t>
            </a:r>
            <a:r>
              <a:rPr lang="fr-CH" baseline="0" dirty="0" smtClean="0"/>
              <a:t>)</a:t>
            </a:r>
          </a:p>
          <a:p>
            <a:r>
              <a:rPr lang="fr-CH" baseline="0" dirty="0" smtClean="0"/>
              <a:t>For hardware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blocks,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(</a:t>
            </a:r>
            <a:r>
              <a:rPr lang="fr-CH" baseline="0" dirty="0" err="1" smtClean="0"/>
              <a:t>cond</a:t>
            </a:r>
            <a:r>
              <a:rPr lang="fr-CH" baseline="0" dirty="0" smtClean="0"/>
              <a:t>){}.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 {} </a:t>
            </a:r>
            <a:br>
              <a:rPr lang="fr-CH" baseline="0" dirty="0" smtClean="0"/>
            </a:br>
            <a:r>
              <a:rPr lang="fr-CH" baseline="0" dirty="0" smtClean="0"/>
              <a:t>The dot </a:t>
            </a:r>
            <a:r>
              <a:rPr lang="fr-CH" baseline="0" dirty="0" err="1" smtClean="0"/>
              <a:t>before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elsewhen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mandatory</a:t>
            </a:r>
            <a:r>
              <a:rPr lang="fr-CH" baseline="0" dirty="0" smtClean="0"/>
              <a:t>, but not for the </a:t>
            </a:r>
            <a:r>
              <a:rPr lang="fr-CH" baseline="0" dirty="0" err="1" smtClean="0"/>
              <a:t>otherwise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because</a:t>
            </a:r>
            <a:r>
              <a:rPr lang="fr-CH" baseline="0" dirty="0" smtClean="0"/>
              <a:t> of scala.</a:t>
            </a:r>
          </a:p>
          <a:p>
            <a:endParaRPr lang="fr-CH" baseline="0" dirty="0" smtClean="0"/>
          </a:p>
          <a:p>
            <a:r>
              <a:rPr lang="fr-CH" baseline="0" dirty="0" smtClean="0"/>
              <a:t>N.B. En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mix assignement of </a:t>
            </a:r>
            <a:r>
              <a:rPr lang="fr-CH" baseline="0" dirty="0" err="1" smtClean="0"/>
              <a:t>syncronous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asyncronous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don’t</a:t>
            </a:r>
            <a:r>
              <a:rPr lang="fr-CH" baseline="0" dirty="0" smtClean="0"/>
              <a:t> have the VHDL </a:t>
            </a:r>
            <a:r>
              <a:rPr lang="fr-CH" baseline="0" dirty="0" err="1" smtClean="0"/>
              <a:t>process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barrier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17</a:t>
            </a:fld>
            <a:endParaRPr lang="fr-C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 </a:t>
            </a:r>
            <a:r>
              <a:rPr lang="fr-CH" baseline="0" dirty="0" err="1" smtClean="0"/>
              <a:t>agree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SpinalEnum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the best. Probable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syntax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subject</a:t>
            </a:r>
            <a:r>
              <a:rPr lang="fr-CH" baseline="0" dirty="0" smtClean="0"/>
              <a:t> to change (not the concept).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concept of Area,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sub</a:t>
            </a:r>
            <a:r>
              <a:rPr lang="fr-CH" baseline="0" dirty="0" smtClean="0"/>
              <a:t> part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component. That help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keep</a:t>
            </a:r>
            <a:r>
              <a:rPr lang="fr-CH" baseline="0" dirty="0" smtClean="0"/>
              <a:t> a good structure.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switch </a:t>
            </a:r>
            <a:r>
              <a:rPr lang="fr-CH" baseline="0" dirty="0" err="1" smtClean="0"/>
              <a:t>statement</a:t>
            </a:r>
            <a:r>
              <a:rPr lang="fr-CH" baseline="0" dirty="0" smtClean="0"/>
              <a:t> to.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18</a:t>
            </a:fld>
            <a:endParaRPr lang="fr-C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This component has a construction </a:t>
            </a:r>
            <a:r>
              <a:rPr lang="fr-CH" baseline="0" dirty="0" err="1" smtClean="0"/>
              <a:t>parameter</a:t>
            </a:r>
            <a:r>
              <a:rPr lang="fr-CH" baseline="0" dirty="0" smtClean="0"/>
              <a:t> (size).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generics</a:t>
            </a:r>
            <a:r>
              <a:rPr lang="fr-CH" baseline="0" dirty="0" smtClean="0"/>
              <a:t> in VHDL.</a:t>
            </a:r>
          </a:p>
          <a:p>
            <a:endParaRPr lang="fr-CH" baseline="0" dirty="0" smtClean="0"/>
          </a:p>
          <a:p>
            <a:r>
              <a:rPr lang="fr-CH" baseline="0" dirty="0" smtClean="0"/>
              <a:t>The carry </a:t>
            </a:r>
            <a:r>
              <a:rPr lang="fr-CH" baseline="0" dirty="0" err="1" smtClean="0"/>
              <a:t>adder</a:t>
            </a:r>
            <a:r>
              <a:rPr lang="fr-CH" baseline="0" dirty="0" smtClean="0"/>
              <a:t> use a carry variable (c) . Variable in spinal </a:t>
            </a:r>
            <a:r>
              <a:rPr lang="fr-CH" baseline="0" dirty="0" err="1" smtClean="0"/>
              <a:t>play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scala var.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totaly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override</a:t>
            </a:r>
            <a:r>
              <a:rPr lang="fr-CH" baseline="0" dirty="0" smtClean="0"/>
              <a:t> the value of the variable,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= assignement. </a:t>
            </a:r>
          </a:p>
          <a:p>
            <a:r>
              <a:rPr lang="fr-CH" baseline="0" dirty="0" smtClean="0"/>
              <a:t>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do a </a:t>
            </a:r>
            <a:r>
              <a:rPr lang="fr-CH" baseline="0" dirty="0" err="1" smtClean="0"/>
              <a:t>incremental</a:t>
            </a:r>
            <a:r>
              <a:rPr lang="fr-CH" baseline="0" dirty="0" smtClean="0"/>
              <a:t> assignement, (for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conditional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) assignement),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must use the \= assignement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declare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intermediate</a:t>
            </a:r>
            <a:r>
              <a:rPr lang="fr-CH" baseline="0" dirty="0" smtClean="0"/>
              <a:t> value (</a:t>
            </a:r>
            <a:r>
              <a:rPr lang="fr-CH" baseline="0" dirty="0" err="1" smtClean="0"/>
              <a:t>a,b</a:t>
            </a:r>
            <a:r>
              <a:rPr lang="fr-CH" baseline="0" dirty="0" smtClean="0"/>
              <a:t>) in the for.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19</a:t>
            </a:fld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</a:t>
            </a:fld>
            <a:endParaRPr lang="fr-C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(or not) data structure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Bundle class. </a:t>
            </a:r>
            <a:r>
              <a:rPr lang="fr-CH" baseline="0" dirty="0" err="1" smtClean="0"/>
              <a:t>Then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in component IO !</a:t>
            </a:r>
          </a:p>
          <a:p>
            <a:r>
              <a:rPr lang="fr-CH" baseline="0" dirty="0" smtClean="0"/>
              <a:t>Sources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parametrized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vector</a:t>
            </a:r>
            <a:r>
              <a:rPr lang="fr-CH" baseline="0" dirty="0" smtClean="0"/>
              <a:t> on a </a:t>
            </a:r>
            <a:r>
              <a:rPr lang="fr-CH" baseline="0" dirty="0" err="1" smtClean="0"/>
              <a:t>paremetrized</a:t>
            </a:r>
            <a:r>
              <a:rPr lang="fr-CH" baseline="0" dirty="0" smtClean="0"/>
              <a:t> data structure in a IO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.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There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builtin</a:t>
            </a:r>
            <a:r>
              <a:rPr lang="fr-CH" baseline="0" dirty="0" smtClean="0"/>
              <a:t> log2Up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encode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number</a:t>
            </a:r>
            <a:r>
              <a:rPr lang="fr-CH" baseline="0" dirty="0" smtClean="0"/>
              <a:t> of state.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pack a data structure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Bits value, </a:t>
            </a:r>
            <a:r>
              <a:rPr lang="fr-CH" baseline="0" dirty="0" err="1" smtClean="0"/>
              <a:t>just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toBits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(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to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assignFromBits</a:t>
            </a:r>
            <a:r>
              <a:rPr lang="fr-CH" baseline="0" dirty="0" smtClean="0"/>
              <a:t>»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20</a:t>
            </a:fld>
            <a:endParaRPr lang="fr-C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21</a:t>
            </a:fld>
            <a:endParaRPr lang="fr-C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assign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combinatoral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sequancial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logic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22</a:t>
            </a:fld>
            <a:endParaRPr lang="fr-C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extend</a:t>
            </a:r>
            <a:r>
              <a:rPr lang="fr-CH" baseline="0" dirty="0" smtClean="0"/>
              <a:t> a bundle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all user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want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the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provided</a:t>
            </a:r>
            <a:r>
              <a:rPr lang="fr-CH" baseline="0" dirty="0" smtClean="0"/>
              <a:t> for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Bundle(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overflow</a:t>
            </a:r>
            <a:r>
              <a:rPr lang="fr-CH" baseline="0" dirty="0" smtClean="0"/>
              <a:t> protection).</a:t>
            </a:r>
          </a:p>
          <a:p>
            <a:r>
              <a:rPr lang="fr-CH" baseline="0" dirty="0" smtClean="0"/>
              <a:t>You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inner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 (</a:t>
            </a:r>
            <a:r>
              <a:rPr lang="fr-CH" baseline="0" dirty="0" err="1" smtClean="0"/>
              <a:t>channelAdd</a:t>
            </a:r>
            <a:r>
              <a:rPr lang="fr-CH" baseline="0" dirty="0" smtClean="0"/>
              <a:t>)</a:t>
            </a:r>
          </a:p>
          <a:p>
            <a:r>
              <a:rPr lang="fr-CH" baseline="0" dirty="0" err="1" smtClean="0"/>
              <a:t>AdderAndCarry</a:t>
            </a:r>
            <a:r>
              <a:rPr lang="fr-CH" baseline="0" dirty="0" smtClean="0"/>
              <a:t> return 2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,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2 </a:t>
            </a:r>
            <a:r>
              <a:rPr lang="fr-CH" baseline="0" dirty="0" err="1" smtClean="0"/>
              <a:t>Uint</a:t>
            </a:r>
            <a:r>
              <a:rPr lang="fr-CH" baseline="0" dirty="0" smtClean="0"/>
              <a:t> and the carry value. (scala </a:t>
            </a:r>
            <a:r>
              <a:rPr lang="fr-CH" baseline="0" dirty="0" err="1" smtClean="0"/>
              <a:t>allow</a:t>
            </a:r>
            <a:r>
              <a:rPr lang="fr-CH" baseline="0" dirty="0" smtClean="0"/>
              <a:t> return </a:t>
            </a:r>
            <a:r>
              <a:rPr lang="fr-CH" baseline="0" dirty="0" err="1" smtClean="0"/>
              <a:t>mutiple</a:t>
            </a:r>
            <a:r>
              <a:rPr lang="fr-CH" baseline="0" dirty="0" smtClean="0"/>
              <a:t> value in the </a:t>
            </a:r>
            <a:r>
              <a:rPr lang="fr-CH" baseline="0" dirty="0" err="1" smtClean="0"/>
              <a:t>same</a:t>
            </a:r>
            <a:r>
              <a:rPr lang="fr-CH" baseline="0" dirty="0" smtClean="0"/>
              <a:t> type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Tuple</a:t>
            </a:r>
            <a:r>
              <a:rPr lang="fr-CH" baseline="0" dirty="0" smtClean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23</a:t>
            </a:fld>
            <a:endParaRPr lang="fr-C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block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N </a:t>
            </a:r>
            <a:r>
              <a:rPr lang="fr-CH" baseline="0" dirty="0" err="1" smtClean="0"/>
              <a:t>Color</a:t>
            </a:r>
            <a:r>
              <a:rPr lang="fr-CH" baseline="0" dirty="0" smtClean="0"/>
              <a:t> input, and a </a:t>
            </a:r>
            <a:r>
              <a:rPr lang="fr-CH" baseline="0" dirty="0" err="1" smtClean="0"/>
              <a:t>result</a:t>
            </a:r>
            <a:r>
              <a:rPr lang="fr-CH" baseline="0" dirty="0" smtClean="0"/>
              <a:t> output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sum</a:t>
            </a:r>
            <a:r>
              <a:rPr lang="fr-CH" baseline="0" dirty="0" smtClean="0"/>
              <a:t> of all </a:t>
            </a:r>
            <a:r>
              <a:rPr lang="fr-CH" baseline="0" dirty="0" err="1" smtClean="0"/>
              <a:t>colors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precedent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</a:t>
            </a:r>
            <a:r>
              <a:rPr lang="fr-CH" baseline="0" dirty="0" smtClean="0"/>
              <a:t> plus </a:t>
            </a:r>
            <a:r>
              <a:rPr lang="fr-CH" baseline="0" dirty="0" err="1" smtClean="0"/>
              <a:t>operator</a:t>
            </a:r>
            <a:r>
              <a:rPr lang="fr-CH" baseline="0" dirty="0" smtClean="0"/>
              <a:t>.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24</a:t>
            </a:fld>
            <a:endParaRPr lang="fr-C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Some</a:t>
            </a:r>
            <a:r>
              <a:rPr lang="fr-CH" baseline="0" dirty="0" smtClean="0"/>
              <a:t> basics abstraction are </a:t>
            </a:r>
            <a:r>
              <a:rPr lang="fr-CH" baseline="0" dirty="0" err="1" smtClean="0"/>
              <a:t>defined</a:t>
            </a:r>
            <a:r>
              <a:rPr lang="fr-CH" baseline="0" dirty="0" smtClean="0"/>
              <a:t> in the Spinal </a:t>
            </a:r>
            <a:r>
              <a:rPr lang="fr-CH" baseline="0" smtClean="0"/>
              <a:t>Lib.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25</a:t>
            </a:fld>
            <a:endParaRPr lang="fr-C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26</a:t>
            </a:fld>
            <a:endParaRPr lang="fr-C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27</a:t>
            </a:fld>
            <a:endParaRPr lang="fr-CH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system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even</a:t>
            </a:r>
            <a:r>
              <a:rPr lang="fr-CH" baseline="0" dirty="0" smtClean="0"/>
              <a:t> if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interface,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can’t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/</a:t>
            </a:r>
            <a:r>
              <a:rPr lang="fr-CH" baseline="0" dirty="0" err="1" smtClean="0"/>
              <a:t>task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inside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generate</a:t>
            </a:r>
            <a:r>
              <a:rPr lang="fr-CH" baseline="0" dirty="0" smtClean="0"/>
              <a:t> flops and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This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breaking</a:t>
            </a:r>
            <a:r>
              <a:rPr lang="fr-CH" baseline="0" dirty="0" smtClean="0"/>
              <a:t> point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systemverilog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application of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will</a:t>
            </a:r>
            <a:r>
              <a:rPr lang="fr-CH" baseline="0" dirty="0" smtClean="0"/>
              <a:t> come in </a:t>
            </a:r>
            <a:r>
              <a:rPr lang="fr-CH" baseline="0" dirty="0" err="1" smtClean="0"/>
              <a:t>next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slides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28</a:t>
            </a:fld>
            <a:endParaRPr lang="fr-CH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29</a:t>
            </a:fld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</a:t>
            </a:fld>
            <a:endParaRPr lang="fr-CH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VHDL =&gt;  pack/</a:t>
            </a:r>
            <a:r>
              <a:rPr lang="fr-CH" baseline="0" dirty="0" err="1" smtClean="0"/>
              <a:t>unpack</a:t>
            </a:r>
            <a:r>
              <a:rPr lang="fr-CH" baseline="0" dirty="0" smtClean="0"/>
              <a:t>  + 2D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a single </a:t>
            </a:r>
            <a:r>
              <a:rPr lang="fr-CH" baseline="0" dirty="0" err="1" smtClean="0"/>
              <a:t>std_logic_vector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30</a:t>
            </a:fld>
            <a:endParaRPr lang="fr-CH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Because</a:t>
            </a:r>
            <a:r>
              <a:rPr lang="fr-CH" baseline="0" dirty="0" smtClean="0"/>
              <a:t> spinal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netlist</a:t>
            </a:r>
            <a:r>
              <a:rPr lang="fr-CH" baseline="0" dirty="0" smtClean="0"/>
              <a:t> in the memory,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extract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information,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latency</a:t>
            </a:r>
            <a:r>
              <a:rPr lang="fr-CH" baseline="0" dirty="0" smtClean="0"/>
              <a:t> (in cycle)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points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design.</a:t>
            </a:r>
          </a:p>
          <a:p>
            <a:r>
              <a:rPr lang="fr-CH" baseline="0" dirty="0" smtClean="0"/>
              <a:t>To do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, call </a:t>
            </a:r>
            <a:r>
              <a:rPr lang="fr-CH" baseline="0" dirty="0" err="1" smtClean="0"/>
              <a:t>LatencyAnalysis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as argument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start</a:t>
            </a:r>
            <a:r>
              <a:rPr lang="fr-CH" baseline="0" dirty="0" smtClean="0"/>
              <a:t> point,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check point and the end point of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. It look for the </a:t>
            </a:r>
            <a:r>
              <a:rPr lang="fr-CH" baseline="0" dirty="0" err="1" smtClean="0"/>
              <a:t>shortest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and return how </a:t>
            </a:r>
            <a:r>
              <a:rPr lang="fr-CH" baseline="0" dirty="0" err="1" smtClean="0"/>
              <a:t>many</a:t>
            </a:r>
            <a:r>
              <a:rPr lang="fr-CH" baseline="0" dirty="0" smtClean="0"/>
              <a:t> cycle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smtClean="0"/>
              <a:t>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31</a:t>
            </a:fld>
            <a:endParaRPr lang="fr-CH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32</a:t>
            </a:fld>
            <a:endParaRPr lang="fr-CH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33</a:t>
            </a:fld>
            <a:endParaRPr lang="fr-CH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34</a:t>
            </a:fld>
            <a:endParaRPr lang="fr-CH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35</a:t>
            </a:fld>
            <a:endParaRPr lang="fr-CH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isn’t a component, it’s a logic generator.</a:t>
            </a: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You can call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functon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 on it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writeOnlyReg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writeStream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readStream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) and it will generate the corresponding hardware to make the APB bus able to access the given data.</a:t>
            </a:r>
          </a:p>
          <a:p>
            <a:endParaRPr kumimoji="0" lang="fr-CH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Apb3SlaveController is not something from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it’s something that you as user of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spinalHDL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, you can create very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easly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ource Code Pro"/>
                <a:cs typeface="Arial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36</a:t>
            </a:fld>
            <a:endParaRPr lang="fr-CH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37</a:t>
            </a:fld>
            <a:endParaRPr lang="fr-CH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No </a:t>
            </a:r>
            <a:r>
              <a:rPr lang="fr-CH" baseline="0" dirty="0" err="1" smtClean="0"/>
              <a:t>declaration</a:t>
            </a:r>
            <a:r>
              <a:rPr lang="fr-CH" baseline="0" dirty="0" smtClean="0"/>
              <a:t> of  components instances </a:t>
            </a:r>
            <a:r>
              <a:rPr lang="fr-CH" baseline="0" dirty="0" err="1" smtClean="0"/>
              <a:t>io</a:t>
            </a:r>
            <a:r>
              <a:rPr lang="fr-CH" baseline="0" dirty="0" smtClean="0"/>
              <a:t>. You </a:t>
            </a:r>
            <a:r>
              <a:rPr lang="fr-CH" baseline="0" dirty="0" err="1" smtClean="0"/>
              <a:t>directly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componentInstance.io.XXX</a:t>
            </a:r>
            <a:r>
              <a:rPr lang="fr-CH" baseline="0" dirty="0" smtClean="0"/>
              <a:t>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38</a:t>
            </a:fld>
            <a:endParaRPr lang="fr-CH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The spinal lib </a:t>
            </a:r>
            <a:r>
              <a:rPr lang="fr-CH" baseline="0" dirty="0" err="1" smtClean="0"/>
              <a:t>define</a:t>
            </a:r>
            <a:r>
              <a:rPr lang="fr-CH" baseline="0" dirty="0" smtClean="0"/>
              <a:t> 3 basics bus for a </a:t>
            </a:r>
            <a:r>
              <a:rPr lang="fr-CH" baseline="0" dirty="0" err="1" smtClean="0"/>
              <a:t>general</a:t>
            </a:r>
            <a:r>
              <a:rPr lang="fr-CH" baseline="0" dirty="0" smtClean="0"/>
              <a:t> usage : Flow</a:t>
            </a:r>
            <a:r>
              <a:rPr lang="fr-CH" baseline="0" smtClean="0"/>
              <a:t>, Stream, </a:t>
            </a:r>
            <a:r>
              <a:rPr lang="fr-CH" baseline="0" dirty="0" smtClean="0"/>
              <a:t>Fragment</a:t>
            </a:r>
            <a:r>
              <a:rPr lang="fr-CH" baseline="0" smtClean="0"/>
              <a:t>. Stream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channel</a:t>
            </a:r>
            <a:r>
              <a:rPr lang="fr-CH" baseline="0" dirty="0" smtClean="0"/>
              <a:t> of one AXI bus.</a:t>
            </a:r>
          </a:p>
          <a:p>
            <a:r>
              <a:rPr lang="fr-CH" baseline="0" dirty="0" smtClean="0"/>
              <a:t>Fragment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not </a:t>
            </a:r>
            <a:r>
              <a:rPr lang="fr-CH" baseline="0" dirty="0" err="1" smtClean="0"/>
              <a:t>really</a:t>
            </a:r>
            <a:r>
              <a:rPr lang="fr-CH" baseline="0" dirty="0" smtClean="0"/>
              <a:t> a bus,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the concept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have a </a:t>
            </a:r>
            <a:r>
              <a:rPr lang="fr-CH" baseline="0" dirty="0" err="1" smtClean="0"/>
              <a:t>big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packet</a:t>
            </a:r>
            <a:r>
              <a:rPr lang="fr-CH" baseline="0" dirty="0" smtClean="0"/>
              <a:t> of data, and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need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serialize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multiple fragment.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VGA frame buffer </a:t>
            </a:r>
            <a:r>
              <a:rPr lang="fr-CH" baseline="0" dirty="0" err="1" smtClean="0"/>
              <a:t>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pixel are one Fragment, or for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a configuration </a:t>
            </a:r>
            <a:r>
              <a:rPr lang="fr-CH" baseline="0" dirty="0" err="1" smtClean="0"/>
              <a:t>register</a:t>
            </a:r>
            <a:r>
              <a:rPr lang="fr-CH" baseline="0" dirty="0" smtClean="0"/>
              <a:t> of 32 bits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represented</a:t>
            </a:r>
            <a:r>
              <a:rPr lang="fr-CH" baseline="0" dirty="0" smtClean="0"/>
              <a:t> by </a:t>
            </a:r>
            <a:r>
              <a:rPr lang="fr-CH" baseline="0" dirty="0" err="1" smtClean="0"/>
              <a:t>using</a:t>
            </a:r>
            <a:r>
              <a:rPr lang="fr-CH" baseline="0" dirty="0" smtClean="0"/>
              <a:t> 4 fragment of 8 bits. </a:t>
            </a:r>
            <a:br>
              <a:rPr lang="fr-CH" baseline="0" dirty="0" smtClean="0"/>
            </a:br>
            <a:r>
              <a:rPr lang="fr-CH" baseline="0" dirty="0" smtClean="0"/>
              <a:t>You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a «Flow 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 or </a:t>
            </a:r>
            <a:r>
              <a:rPr lang="fr-CH" baseline="0" smtClean="0"/>
              <a:t>a «Stream </a:t>
            </a:r>
            <a:r>
              <a:rPr lang="fr-CH" baseline="0" dirty="0" smtClean="0"/>
              <a:t>of Fragment of a </a:t>
            </a:r>
            <a:r>
              <a:rPr lang="fr-CH" baseline="0" dirty="0" err="1" smtClean="0"/>
              <a:t>given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».</a:t>
            </a:r>
          </a:p>
          <a:p>
            <a:endParaRPr lang="fr-CH" baseline="0" dirty="0" smtClean="0"/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39</a:t>
            </a:fld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</a:t>
            </a:fld>
            <a:endParaRPr lang="fr-CH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By </a:t>
            </a:r>
            <a:r>
              <a:rPr lang="fr-CH" baseline="0" err="1" smtClean="0"/>
              <a:t>using</a:t>
            </a:r>
            <a:r>
              <a:rPr lang="fr-CH" baseline="0" smtClean="0"/>
              <a:t> Stream,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utils</a:t>
            </a:r>
            <a:r>
              <a:rPr lang="fr-CH" baseline="0" dirty="0" smtClean="0"/>
              <a:t> are free.</a:t>
            </a:r>
          </a:p>
          <a:p>
            <a:r>
              <a:rPr lang="fr-CH" baseline="0" dirty="0" smtClean="0"/>
              <a:t>&lt;&lt;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direct </a:t>
            </a:r>
            <a:r>
              <a:rPr lang="fr-CH" baseline="0" dirty="0" err="1" smtClean="0"/>
              <a:t>connection</a:t>
            </a:r>
            <a:endParaRPr lang="fr-CH" baseline="0" dirty="0" smtClean="0"/>
          </a:p>
          <a:p>
            <a:r>
              <a:rPr lang="fr-CH" baseline="0" dirty="0" smtClean="0"/>
              <a:t>&lt;-&lt;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master to slave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flipflop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slave to master data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&lt;-/&lt;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connection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flipflip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cut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path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between</a:t>
            </a:r>
            <a:r>
              <a:rPr lang="fr-CH" baseline="0" dirty="0" smtClean="0"/>
              <a:t> the master and the slave (pipelining)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StreamReadSync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take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 Stream 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to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read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and a « 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»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aseline="0" dirty="0" smtClean="0"/>
              <a:t>It return </a:t>
            </a:r>
            <a:r>
              <a:rPr lang="fr-CH" baseline="0" smtClean="0"/>
              <a:t>a Stream </a:t>
            </a:r>
            <a:r>
              <a:rPr lang="fr-CH" baseline="0" dirty="0" smtClean="0"/>
              <a:t>of «</a:t>
            </a:r>
            <a:r>
              <a:rPr lang="fr-CH" baseline="0" dirty="0" err="1" smtClean="0"/>
              <a:t>readed</a:t>
            </a:r>
            <a:r>
              <a:rPr lang="fr-CH" baseline="0" dirty="0" smtClean="0"/>
              <a:t> value and </a:t>
            </a:r>
            <a:r>
              <a:rPr lang="fr-CH" baseline="0" dirty="0" err="1" smtClean="0"/>
              <a:t>its</a:t>
            </a:r>
            <a:r>
              <a:rPr lang="fr-CH" baseline="0" dirty="0" smtClean="0"/>
              <a:t> «</a:t>
            </a:r>
            <a:r>
              <a:rPr lang="fr-CH" baseline="0" dirty="0" err="1" smtClean="0"/>
              <a:t>context</a:t>
            </a:r>
            <a:r>
              <a:rPr lang="fr-CH" baseline="0" dirty="0" smtClean="0"/>
              <a:t>» value»</a:t>
            </a:r>
          </a:p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40</a:t>
            </a:fld>
            <a:endParaRPr lang="fr-CH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example</a:t>
            </a:r>
            <a:r>
              <a:rPr lang="fr-CH" baseline="0" dirty="0" smtClean="0"/>
              <a:t> of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 </a:t>
            </a:r>
            <a:r>
              <a:rPr lang="fr-CH" baseline="0" dirty="0" err="1" smtClean="0"/>
              <a:t>implementation</a:t>
            </a:r>
            <a:r>
              <a:rPr lang="fr-CH" baseline="0" dirty="0" smtClean="0"/>
              <a:t>. 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define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analyser.</a:t>
            </a:r>
          </a:p>
          <a:p>
            <a:endParaRPr kumimoji="0" lang="fr-F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By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using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all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internal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created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loaded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look the first fragment of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each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If the value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doesn’t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parameter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not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transmited</a:t>
            </a: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 </a:t>
            </a:r>
            <a:r>
              <a:rPr kumimoji="0" lang="fr-CH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cs"/>
              </a:rPr>
              <a:t>behind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translate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Bits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into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register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of the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given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endParaRPr kumimoji="0" lang="fr-CH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+mn-cs"/>
            </a:endParaRPr>
          </a:p>
          <a:p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emit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a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clock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pulse if the first fragment of one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packet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match </a:t>
            </a:r>
            <a:r>
              <a:rPr kumimoji="0" lang="fr-FR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with</a:t>
            </a: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the argument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41</a:t>
            </a:fld>
            <a:endParaRPr lang="fr-CH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smtClean="0"/>
              <a:t>In spinal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library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a hardware </a:t>
            </a:r>
            <a:r>
              <a:rPr lang="fr-CH" baseline="0" dirty="0" err="1" smtClean="0"/>
              <a:t>logic</a:t>
            </a:r>
            <a:r>
              <a:rPr lang="fr-CH" baseline="0" dirty="0" smtClean="0"/>
              <a:t> analyser,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SignalTape</a:t>
            </a:r>
            <a:r>
              <a:rPr lang="fr-CH" baseline="0" dirty="0" smtClean="0"/>
              <a:t> II </a:t>
            </a:r>
            <a:r>
              <a:rPr lang="fr-CH" baseline="0" dirty="0" err="1" smtClean="0"/>
              <a:t>from</a:t>
            </a:r>
            <a:r>
              <a:rPr lang="fr-CH" baseline="0" dirty="0" smtClean="0"/>
              <a:t> </a:t>
            </a:r>
            <a:r>
              <a:rPr lang="fr-CH" baseline="0" dirty="0" err="1" smtClean="0"/>
              <a:t>Altera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To </a:t>
            </a:r>
            <a:r>
              <a:rPr lang="fr-CH" baseline="0" dirty="0" err="1" smtClean="0"/>
              <a:t>create</a:t>
            </a:r>
            <a:r>
              <a:rPr lang="fr-CH" baseline="0" dirty="0" smtClean="0"/>
              <a:t> one,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use the </a:t>
            </a:r>
            <a:r>
              <a:rPr lang="fr-CH" baseline="0" dirty="0" err="1" smtClean="0"/>
              <a:t>LogicAnalyserBuilder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all </a:t>
            </a:r>
            <a:r>
              <a:rPr lang="fr-CH" baseline="0" dirty="0" err="1" smtClean="0"/>
              <a:t>your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wish</a:t>
            </a:r>
            <a:r>
              <a:rPr lang="fr-CH" baseline="0" dirty="0" smtClean="0"/>
              <a:t> and the call </a:t>
            </a:r>
            <a:r>
              <a:rPr lang="fr-CH" baseline="0" dirty="0" err="1" smtClean="0"/>
              <a:t>build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function</a:t>
            </a:r>
            <a:r>
              <a:rPr lang="fr-CH" baseline="0" dirty="0" smtClean="0"/>
              <a:t>. </a:t>
            </a:r>
            <a:r>
              <a:rPr lang="fr-CH" baseline="0" dirty="0" err="1" smtClean="0"/>
              <a:t>It’s</a:t>
            </a:r>
            <a:r>
              <a:rPr lang="fr-CH" baseline="0" dirty="0" smtClean="0"/>
              <a:t> a «</a:t>
            </a:r>
            <a:r>
              <a:rPr lang="fr-CH" baseline="0" dirty="0" err="1" smtClean="0"/>
              <a:t>builder</a:t>
            </a:r>
            <a:r>
              <a:rPr lang="fr-CH" baseline="0" dirty="0" smtClean="0"/>
              <a:t> pattern».</a:t>
            </a:r>
          </a:p>
          <a:p>
            <a:r>
              <a:rPr lang="fr-CH" baseline="0" dirty="0" smtClean="0"/>
              <a:t>As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see</a:t>
            </a:r>
            <a:r>
              <a:rPr lang="fr-CH" baseline="0" dirty="0" smtClean="0"/>
              <a:t>,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give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signals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that</a:t>
            </a:r>
            <a:r>
              <a:rPr lang="fr-CH" baseline="0" dirty="0" smtClean="0"/>
              <a:t> are </a:t>
            </a:r>
            <a:r>
              <a:rPr lang="fr-CH" baseline="0" dirty="0" err="1" smtClean="0"/>
              <a:t>somewhere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into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hierarchy</a:t>
            </a:r>
            <a:r>
              <a:rPr lang="fr-CH" baseline="0" dirty="0" smtClean="0"/>
              <a:t>, Spinal </a:t>
            </a:r>
            <a:r>
              <a:rPr lang="fr-CH" baseline="0" dirty="0" err="1" smtClean="0"/>
              <a:t>provide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possibility</a:t>
            </a:r>
            <a:r>
              <a:rPr lang="fr-CH" baseline="0" dirty="0" smtClean="0"/>
              <a:t> to «pull»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signal </a:t>
            </a:r>
            <a:r>
              <a:rPr lang="fr-CH" baseline="0" dirty="0" err="1" smtClean="0"/>
              <a:t>throug</a:t>
            </a:r>
            <a:r>
              <a:rPr lang="fr-CH" baseline="0" dirty="0" smtClean="0"/>
              <a:t> the design. It’ </a:t>
            </a:r>
            <a:r>
              <a:rPr lang="fr-CH" baseline="0" dirty="0" err="1" smtClean="0"/>
              <a:t>could</a:t>
            </a:r>
            <a:r>
              <a:rPr lang="fr-CH" baseline="0" dirty="0" smtClean="0"/>
              <a:t> </a:t>
            </a:r>
            <a:r>
              <a:rPr lang="fr-CH" baseline="0" dirty="0" err="1" smtClean="0"/>
              <a:t>be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usefull</a:t>
            </a:r>
            <a:r>
              <a:rPr lang="fr-CH" baseline="0" dirty="0" smtClean="0"/>
              <a:t> for FPGA design in the </a:t>
            </a:r>
            <a:r>
              <a:rPr lang="fr-CH" baseline="0" dirty="0" err="1" smtClean="0"/>
              <a:t>developpment</a:t>
            </a:r>
            <a:r>
              <a:rPr lang="fr-CH" baseline="0" dirty="0" smtClean="0"/>
              <a:t> phase.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42</a:t>
            </a:fld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5</a:t>
            </a:fld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6</a:t>
            </a:fld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It’s</a:t>
            </a:r>
            <a:r>
              <a:rPr lang="fr-CH" baseline="0" dirty="0" smtClean="0"/>
              <a:t> scala,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some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pretty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 (in </a:t>
            </a:r>
            <a:r>
              <a:rPr lang="fr-CH" baseline="0" dirty="0" err="1" smtClean="0"/>
              <a:t>Bool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this</a:t>
            </a:r>
            <a:r>
              <a:rPr lang="fr-CH" baseline="0" dirty="0" smtClean="0"/>
              <a:t> case)</a:t>
            </a:r>
          </a:p>
          <a:p>
            <a:r>
              <a:rPr lang="fr-CH" baseline="0" dirty="0" smtClean="0"/>
              <a:t>New Bundle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the </a:t>
            </a:r>
            <a:r>
              <a:rPr lang="fr-CH" baseline="0" dirty="0" err="1" smtClean="0"/>
              <a:t>definition</a:t>
            </a:r>
            <a:r>
              <a:rPr lang="fr-CH" baseline="0" dirty="0" smtClean="0"/>
              <a:t> of a new </a:t>
            </a:r>
            <a:r>
              <a:rPr lang="fr-CH" baseline="0" dirty="0" err="1" smtClean="0"/>
              <a:t>datatype</a:t>
            </a:r>
            <a:r>
              <a:rPr lang="fr-CH" baseline="0" dirty="0" smtClean="0"/>
              <a:t>, a </a:t>
            </a:r>
            <a:r>
              <a:rPr lang="fr-CH" baseline="0" dirty="0" err="1" smtClean="0"/>
              <a:t>little</a:t>
            </a:r>
            <a:r>
              <a:rPr lang="fr-CH" baseline="0" dirty="0" smtClean="0"/>
              <a:t> bit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records in VHDL or </a:t>
            </a:r>
            <a:r>
              <a:rPr lang="fr-CH" baseline="0" dirty="0" err="1" smtClean="0"/>
              <a:t>struct</a:t>
            </a:r>
            <a:r>
              <a:rPr lang="fr-CH" baseline="0" dirty="0" smtClean="0"/>
              <a:t> in </a:t>
            </a:r>
            <a:r>
              <a:rPr lang="fr-CH" baseline="0" dirty="0" err="1" smtClean="0"/>
              <a:t>Verilog</a:t>
            </a:r>
            <a:r>
              <a:rPr lang="fr-CH" baseline="0" dirty="0" smtClean="0"/>
              <a:t>, but </a:t>
            </a:r>
            <a:r>
              <a:rPr lang="fr-CH" baseline="0" dirty="0" err="1" smtClean="0"/>
              <a:t>with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individual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element</a:t>
            </a:r>
            <a:r>
              <a:rPr lang="fr-CH" baseline="0" dirty="0" smtClean="0"/>
              <a:t> direction </a:t>
            </a:r>
            <a:r>
              <a:rPr lang="fr-CH" baseline="0" dirty="0" err="1" smtClean="0"/>
              <a:t>specification</a:t>
            </a:r>
            <a:endParaRPr lang="fr-CH" baseline="0" dirty="0" smtClean="0"/>
          </a:p>
          <a:p>
            <a:r>
              <a:rPr lang="fr-CH" baseline="0" dirty="0" smtClean="0"/>
              <a:t>This code </a:t>
            </a:r>
            <a:r>
              <a:rPr lang="fr-CH" baseline="0" dirty="0" err="1" smtClean="0"/>
              <a:t>wire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io.a</a:t>
            </a:r>
            <a:r>
              <a:rPr lang="fr-CH" baseline="0" dirty="0" smtClean="0"/>
              <a:t> to </a:t>
            </a:r>
            <a:r>
              <a:rPr lang="fr-CH" baseline="0" dirty="0" err="1" smtClean="0"/>
              <a:t>io.output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7</a:t>
            </a:fld>
            <a:endParaRPr lang="fr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dirty="0" err="1" smtClean="0"/>
              <a:t>Like</a:t>
            </a:r>
            <a:r>
              <a:rPr lang="fr-CH" baseline="0" dirty="0" smtClean="0"/>
              <a:t> in VHDL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do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things</a:t>
            </a:r>
            <a:r>
              <a:rPr lang="fr-CH" baseline="0" dirty="0" smtClean="0"/>
              <a:t>.</a:t>
            </a:r>
          </a:p>
          <a:p>
            <a:r>
              <a:rPr lang="fr-CH" baseline="0" dirty="0" smtClean="0"/>
              <a:t>Spinal check if </a:t>
            </a:r>
            <a:r>
              <a:rPr lang="fr-CH" baseline="0" dirty="0" err="1" smtClean="0"/>
              <a:t>there</a:t>
            </a:r>
            <a:r>
              <a:rPr lang="fr-CH" baseline="0" dirty="0" smtClean="0"/>
              <a:t>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combinatorial</a:t>
            </a:r>
            <a:r>
              <a:rPr lang="fr-CH" baseline="0" dirty="0" smtClean="0"/>
              <a:t> </a:t>
            </a:r>
            <a:r>
              <a:rPr lang="fr-CH" baseline="0" dirty="0" err="1" smtClean="0"/>
              <a:t>loop</a:t>
            </a:r>
            <a:r>
              <a:rPr lang="fr-CH" baseline="0" dirty="0" smtClean="0"/>
              <a:t> and </a:t>
            </a:r>
            <a:r>
              <a:rPr lang="fr-CH" baseline="0" dirty="0" err="1" smtClean="0"/>
              <a:t>print</a:t>
            </a:r>
            <a:r>
              <a:rPr lang="fr-CH" baseline="0" dirty="0" smtClean="0"/>
              <a:t> a </a:t>
            </a:r>
            <a:r>
              <a:rPr lang="fr-CH" baseline="0" dirty="0" err="1" smtClean="0"/>
              <a:t>error</a:t>
            </a:r>
            <a:r>
              <a:rPr lang="fr-CH" baseline="0" dirty="0" smtClean="0"/>
              <a:t> </a:t>
            </a:r>
            <a:r>
              <a:rPr lang="fr-CH" baseline="0" dirty="0" err="1" smtClean="0"/>
              <a:t>when</a:t>
            </a:r>
            <a:r>
              <a:rPr lang="fr-CH" baseline="0" dirty="0" smtClean="0"/>
              <a:t> one </a:t>
            </a:r>
            <a:r>
              <a:rPr lang="fr-CH" baseline="0" dirty="0" err="1" smtClean="0"/>
              <a:t>is</a:t>
            </a:r>
            <a:r>
              <a:rPr lang="fr-CH" baseline="0" dirty="0" smtClean="0"/>
              <a:t> </a:t>
            </a:r>
            <a:r>
              <a:rPr lang="fr-CH" baseline="0" dirty="0" err="1" smtClean="0"/>
              <a:t>detected</a:t>
            </a:r>
            <a:r>
              <a:rPr lang="fr-CH" baseline="0" dirty="0" smtClean="0"/>
              <a:t>.</a:t>
            </a:r>
          </a:p>
          <a:p>
            <a:r>
              <a:rPr lang="fr-CH" baseline="0" dirty="0" err="1" smtClean="0"/>
              <a:t>Anyway</a:t>
            </a:r>
            <a:r>
              <a:rPr lang="fr-CH" baseline="0" dirty="0" smtClean="0"/>
              <a:t> </a:t>
            </a:r>
            <a:r>
              <a:rPr lang="fr-CH" baseline="0" dirty="0" err="1" smtClean="0"/>
              <a:t>you</a:t>
            </a:r>
            <a:r>
              <a:rPr lang="fr-CH" baseline="0" dirty="0" smtClean="0"/>
              <a:t> </a:t>
            </a:r>
            <a:r>
              <a:rPr lang="fr-CH" baseline="0" dirty="0" err="1" smtClean="0"/>
              <a:t>can</a:t>
            </a:r>
            <a:r>
              <a:rPr lang="fr-CH" baseline="0" dirty="0" smtClean="0"/>
              <a:t> </a:t>
            </a:r>
            <a:r>
              <a:rPr lang="fr-CH" baseline="0" dirty="0" err="1" smtClean="0"/>
              <a:t>read</a:t>
            </a:r>
            <a:r>
              <a:rPr lang="fr-CH" baseline="0" dirty="0" smtClean="0"/>
              <a:t> the value </a:t>
            </a:r>
            <a:r>
              <a:rPr lang="fr-CH" baseline="0" dirty="0" err="1" smtClean="0"/>
              <a:t>each</a:t>
            </a:r>
            <a:r>
              <a:rPr lang="fr-CH" baseline="0" dirty="0" smtClean="0"/>
              <a:t> out signal, </a:t>
            </a:r>
            <a:r>
              <a:rPr lang="fr-CH" baseline="0" dirty="0" err="1" smtClean="0"/>
              <a:t>like</a:t>
            </a:r>
            <a:r>
              <a:rPr lang="fr-CH" baseline="0" dirty="0" smtClean="0"/>
              <a:t> a VHDL buffer.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8</a:t>
            </a:fld>
            <a:endParaRPr lang="fr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baseline="0" smtClean="0"/>
              <a:t>Declare what you need where you need and directly affect the value that you want (</a:t>
            </a:r>
            <a:r>
              <a:rPr kumimoji="0" lang="fr-FR" sz="1200" b="0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not_c  signal)</a:t>
            </a:r>
            <a:r>
              <a:rPr lang="fr-CH" baseline="0" smtClean="0"/>
              <a:t>. </a:t>
            </a:r>
          </a:p>
          <a:p>
            <a:r>
              <a:rPr lang="fr-CH" baseline="0" smtClean="0"/>
              <a:t>For example if you don’t assigne a_and_b to any value, spinalHDL tell you.</a:t>
            </a:r>
            <a:endParaRPr lang="fr-CH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7250-8B47-4F68-8793-9A72923BC0F6}" type="slidenum">
              <a:rPr lang="fr-CH" smtClean="0"/>
              <a:pPr/>
              <a:t>9</a:t>
            </a:fld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5202-FB89-49B6-8EF1-81B9BCDABD5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91D-E1E5-4718-9228-38EB4229E4BE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0D4-4367-45D9-93F8-2F57D6417E8F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734EF-6713-4AD5-A177-1DC67BD1323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0164-937D-45E2-A29C-3BDD948B28F9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4E45-4774-4DB1-9AEC-E1FB31681C07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54CD-0189-487A-8A67-0FFD1F257931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F7BB-4F09-46D5-B08F-121DAC16A20B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16-3F48-443C-9712-9817CBCE6324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DC6B6-2312-4EEE-924D-BDA5E5F56BBE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A625-C0CB-43F7-A97C-8C4912C5C969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600BD2-8C64-4EE3-B6D8-8CBFF30FE641}" type="datetime1">
              <a:rPr lang="fr-FR" smtClean="0"/>
              <a:t>13/06/2016</a:t>
            </a:fld>
            <a:endParaRPr lang="fr-BE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67944" y="1831032"/>
            <a:ext cx="3236984" cy="1828800"/>
          </a:xfrm>
        </p:spPr>
        <p:txBody>
          <a:bodyPr/>
          <a:lstStyle/>
          <a:p>
            <a:pPr algn="l"/>
            <a:r>
              <a:rPr lang="fr-CH" dirty="0" err="1" smtClean="0">
                <a:solidFill>
                  <a:schemeClr val="tx1"/>
                </a:solidFill>
              </a:rPr>
              <a:t>SpinalHDL</a:t>
            </a:r>
            <a:endParaRPr lang="fr-CH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7944" y="3687968"/>
            <a:ext cx="3600400" cy="3629464"/>
          </a:xfrm>
        </p:spPr>
        <p:txBody>
          <a:bodyPr>
            <a:normAutofit/>
          </a:bodyPr>
          <a:lstStyle/>
          <a:p>
            <a:pPr algn="l"/>
            <a:r>
              <a:rPr lang="fr-CH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alternative to standard HDL</a:t>
            </a:r>
            <a:endParaRPr lang="fr-C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873149"/>
            <a:ext cx="1614830" cy="123847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3779912" y="3024336"/>
            <a:ext cx="0" cy="93610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Generated VHDL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9552" y="1904743"/>
            <a:ext cx="5688632" cy="28007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60032" y="1860788"/>
            <a:ext cx="4392488" cy="427809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entity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port(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architecture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of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signal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std_logic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begin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io_output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or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io_a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and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&lt;= (not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io_c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end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arch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;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658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Registers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79712" y="2339007"/>
            <a:ext cx="4860032" cy="286232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reg2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Reg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Bool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</a:t>
            </a:r>
            <a:b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</a:b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  </a:t>
            </a:r>
            <a:r>
              <a:rPr lang="fr-FR" b="1" dirty="0">
                <a:solidFill>
                  <a:srgbClr val="000080"/>
                </a:solidFill>
                <a:latin typeface="+mj-lt"/>
                <a:cs typeface="Courier New" pitchFamily="49" charset="0"/>
              </a:rPr>
              <a:t>val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reg3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= </a:t>
            </a:r>
            <a:r>
              <a:rPr lang="fr-FR" b="1" i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RegInit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</a:t>
            </a:r>
            <a:r>
              <a:rPr lang="fr-FR" b="1" i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False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reg4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RegNext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7353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ClockDomains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3728" y="1635730"/>
            <a:ext cx="4482381" cy="493981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MyTopLevel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clock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coreClk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reset 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coreReset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ClockDomainConfig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clockEdge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= RISING,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resetKind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= ASYNC,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resetActiveLevel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HIGH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coreArea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ClockingArea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coreClockDomain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myCoreClockedRegister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//...</a:t>
            </a:r>
            <a:b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Organize things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15616" y="2204864"/>
            <a:ext cx="4690579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UartCtrlTx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definition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emit a pulse that is used as time reference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en-US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  // in the state 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stateMachine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865271"/>
            <a:ext cx="36290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Unify logic and FF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23728" y="2636912"/>
            <a:ext cx="4716548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myRegisterWithInit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???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mySignal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myRegister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No more component binding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23728" y="5752790"/>
            <a:ext cx="4201663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TopComponent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SubComponent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8" name="Flèche vers le bas 7"/>
          <p:cNvSpPr/>
          <p:nvPr/>
        </p:nvSpPr>
        <p:spPr>
          <a:xfrm>
            <a:off x="3888686" y="5460082"/>
            <a:ext cx="432048" cy="2880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39473" r="61044" b="12948"/>
          <a:stretch/>
        </p:blipFill>
        <p:spPr bwMode="auto">
          <a:xfrm>
            <a:off x="2239617" y="2060848"/>
            <a:ext cx="3298135" cy="31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67744" y="1631453"/>
            <a:ext cx="5940152" cy="501675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subIn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subOut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...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compInstance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MySubComponent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compInstance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subIn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compInstance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subOut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649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Uint</a:t>
            </a:r>
            <a:r>
              <a:rPr lang="en-GB" dirty="0" smtClean="0"/>
              <a:t>, </a:t>
            </a:r>
            <a:r>
              <a:rPr lang="en-GB" dirty="0" err="1" smtClean="0"/>
              <a:t>Vec</a:t>
            </a:r>
            <a:r>
              <a:rPr lang="en-GB" dirty="0" smtClean="0"/>
              <a:t>, When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79712" y="1772816"/>
            <a:ext cx="413995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(Bool,2)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otherwise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75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Enum</a:t>
            </a:r>
            <a:r>
              <a:rPr lang="en-GB" sz="3600" dirty="0" smtClean="0"/>
              <a:t>, Area, switch</a:t>
            </a:r>
            <a:endParaRPr lang="en-GB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51719" y="1427397"/>
            <a:ext cx="4246355" cy="54014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object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MyEnum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SpinalEnum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state1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anotherState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lang="fr-FR" sz="1500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newElement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abstract class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logicOfA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flag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fsm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Area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MyEnum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()) 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init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switch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lang="fr-FR" sz="1500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state0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logicOfA</a:t>
            </a:r>
            <a:r>
              <a:rPr kumimoji="0" lang="fr-FR" sz="15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5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flag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lang="fr-FR" sz="1500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MyEnum.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state1</a:t>
            </a:r>
            <a:b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 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</a:t>
            </a:r>
            <a:r>
              <a:rPr kumimoji="0" lang="fr-FR" sz="15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default </a:t>
            </a: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{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5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For, Variable, Generics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1881" y="1772816"/>
            <a:ext cx="522007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CarryAdder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(size: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(size bits)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 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size)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 := a ^ b ^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/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(a &amp; b) | (a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(b &amp;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);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92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Why a new language</a:t>
            </a:r>
          </a:p>
          <a:p>
            <a:r>
              <a:rPr lang="en-GB" dirty="0" smtClean="0">
                <a:latin typeface="+mj-lt"/>
              </a:rPr>
              <a:t>Language introduction / dissection </a:t>
            </a:r>
            <a:r>
              <a:rPr lang="en-GB" dirty="0">
                <a:latin typeface="+mj-lt"/>
              </a:rPr>
              <a:t>/ comparison</a:t>
            </a: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Examples (a lot)</a:t>
            </a:r>
          </a:p>
          <a:p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Bundle, Generics, </a:t>
            </a:r>
            <a:r>
              <a:rPr lang="en-GB" dirty="0" err="1" smtClean="0"/>
              <a:t>Vec</a:t>
            </a:r>
            <a:r>
              <a:rPr lang="en-GB" dirty="0" smtClean="0"/>
              <a:t>, Packing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5536" y="1772816"/>
            <a:ext cx="8568952" cy="452431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MyColorSelector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Int,channelWidth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log2Up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bits)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), 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sourceCount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)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Bits 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*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selectedSource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toBits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selectedSource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85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99792" y="2550735"/>
            <a:ext cx="3086294" cy="25853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//Memory of 1024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1024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True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//Read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read0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.readAsync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read1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mem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.readSync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6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err="1" smtClean="0"/>
              <a:t>Less</a:t>
            </a:r>
            <a:r>
              <a:rPr lang="fr-CH" dirty="0" smtClean="0"/>
              <a:t> scope limitations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0864" y="2348880"/>
            <a:ext cx="3213572" cy="31393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(value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True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regA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nsolas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:= value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when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???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 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doSomething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nsolas" pitchFamily="49" charset="0"/>
              </a:rPr>
              <a:t>4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nsolas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1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9046" y="2132856"/>
            <a:ext cx="5188985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):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+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that.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339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Function, User </a:t>
            </a:r>
            <a:r>
              <a:rPr lang="en-GB" dirty="0" err="1" smtClean="0"/>
              <a:t>utils</a:t>
            </a:r>
            <a:r>
              <a:rPr lang="en-GB" dirty="0" smtClean="0"/>
              <a:t> (2)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887215"/>
            <a:ext cx="8066119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MyColorSumming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Int,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Int)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Vec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Color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channelWidth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var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for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 &lt;-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until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sourceCount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\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+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sources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(i)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sum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But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you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can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do all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stuff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by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way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balanced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bonus :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//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io.result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io.sources.reduceBalancedSpinal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(_ + _)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509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Basic abstractions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9592" y="2204864"/>
            <a:ext cx="7333226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1000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implicit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conversion to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timeout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.clear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Clear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the flag and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internal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Create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a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of 10 states (0 to 9)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10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.clear</a:t>
            </a:r>
            <a:r>
              <a:rPr lang="fr-FR" b="1" dirty="0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()   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reset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.increment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() 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When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called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increment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the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counter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.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It's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not a flag</a:t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 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current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valueNext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Next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.willO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//Flag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that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indicate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if the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overflow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cycle</a:t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when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5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){ } 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counter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implicitly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its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value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Flow, Stream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31640" y="2077399"/>
            <a:ext cx="5754460" cy="369331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Flow[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 // </a:t>
            </a:r>
            <a:r>
              <a:rPr lang="en-US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some logic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fr-FR" b="1" dirty="0">
              <a:solidFill>
                <a:srgbClr val="000000"/>
              </a:solidFill>
              <a:latin typeface="+mj-lt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solidFill>
                  <a:srgbClr val="000080"/>
                </a:solidFill>
                <a:latin typeface="+mj-lt"/>
                <a:cs typeface="Consolas" pitchFamily="49" charset="0"/>
              </a:rPr>
              <a:t>val</a:t>
            </a:r>
            <a:r>
              <a:rPr lang="en-US" b="1" dirty="0">
                <a:solidFill>
                  <a:srgbClr val="000080"/>
                </a:solidFill>
                <a:latin typeface="+mj-lt"/>
                <a:cs typeface="Consolas" pitchFamily="49" charset="0"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latin typeface="+mj-lt"/>
                <a:cs typeface="Consolas" pitchFamily="49" charset="0"/>
              </a:rPr>
              <a:t>myStreamOfRGB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= </a:t>
            </a:r>
            <a:r>
              <a:rPr lang="en-US" b="1" i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Stream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b="1" i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RGB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+mj-lt"/>
                <a:cs typeface="Consolas" pitchFamily="49" charset="0"/>
              </a:rPr>
              <a:t>8,8,8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Consolas" pitchFamily="49" charset="0"/>
              </a:rPr>
              <a:t>))</a:t>
            </a:r>
            <a:endParaRPr lang="en-US" b="1" dirty="0">
              <a:latin typeface="+mj-lt"/>
              <a:cs typeface="Consolas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595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Stream components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9552" y="1916832"/>
            <a:ext cx="7173695" cy="424731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Fifo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depth: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latin typeface="+mj-lt"/>
                <a:cs typeface="Arial" pitchFamily="34" charset="0"/>
              </a:rPr>
              <a:t>write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Port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slave Stream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lang="en-US" b="1" i="1" dirty="0" err="1" smtClean="0">
                <a:solidFill>
                  <a:srgbClr val="660E7A"/>
                </a:solidFill>
                <a:latin typeface="+mj-lt"/>
                <a:cs typeface="Arial" pitchFamily="34" charset="0"/>
              </a:rPr>
              <a:t>read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Port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master Stream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//…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Arbiter[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Arial" pitchFamily="34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inputs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slave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portCount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output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master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  <a:t>//...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56" y="2637195"/>
            <a:ext cx="1992313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94" y="4869160"/>
            <a:ext cx="19970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7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smtClean="0"/>
              <a:t>Stream </a:t>
            </a:r>
            <a:r>
              <a:rPr lang="fr-CH" dirty="0" err="1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9512" y="1556792"/>
            <a:ext cx="5754460" cy="5078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case class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&lt;: Data](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...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connectFrom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connections between this and that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m2sPipe():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 =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cloneOf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validReg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RegInit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False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dataType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 some logic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return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outputStage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.connectFrom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(that)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(that: Stream[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+mj-lt"/>
                <a:cs typeface="Courier New" pitchFamily="49" charset="0"/>
              </a:rPr>
              <a:t>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])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this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that.m2sPipe()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myStreamA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&lt;-&lt;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myStreamB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3923928" y="3519884"/>
            <a:ext cx="115212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204864"/>
            <a:ext cx="3409950" cy="283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8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Functional programming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8136" y="1757472"/>
            <a:ext cx="7225311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Case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32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bit)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dirty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hit(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Bool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valid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&amp;&amp;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address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===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Vec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rgbClr val="000080"/>
                </a:solidFill>
                <a:latin typeface="+mj-lt"/>
                <a:cs typeface="Arial" pitchFamily="34" charset="0"/>
              </a:rPr>
              <a:t>L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(),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Arial" pitchFamily="34" charset="0"/>
              </a:rPr>
              <a:t>8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lineTags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.map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=&gt;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lineTag.hit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targetAddress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lineHitValid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.reduce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a,b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 =&gt; a || b)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</a:b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lineHitIndex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OHToUInt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(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Arial" pitchFamily="34" charset="0"/>
              </a:rPr>
              <a:t>lineHits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301208"/>
            <a:ext cx="3888432" cy="13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Because of current HDL :</a:t>
            </a:r>
          </a:p>
          <a:p>
            <a:pPr lvl="1"/>
            <a:r>
              <a:rPr lang="en-GB" dirty="0">
                <a:latin typeface="+mj-lt"/>
              </a:rPr>
              <a:t>Verbosity, endless wiring, copy paste</a:t>
            </a:r>
          </a:p>
          <a:p>
            <a:pPr lvl="1"/>
            <a:r>
              <a:rPr lang="en-GB" dirty="0">
                <a:latin typeface="+mj-lt"/>
              </a:rPr>
              <a:t>Wire level, can’t define abstractions</a:t>
            </a:r>
          </a:p>
          <a:p>
            <a:pPr lvl="1"/>
            <a:r>
              <a:rPr lang="en-GB" dirty="0">
                <a:latin typeface="+mj-lt"/>
              </a:rPr>
              <a:t>Broken features </a:t>
            </a:r>
          </a:p>
          <a:p>
            <a:pPr lvl="2"/>
            <a:r>
              <a:rPr lang="en-GB" dirty="0">
                <a:latin typeface="+mj-lt"/>
              </a:rPr>
              <a:t>Can’t parameterize records/</a:t>
            </a:r>
            <a:r>
              <a:rPr lang="en-GB" dirty="0" err="1">
                <a:latin typeface="+mj-lt"/>
              </a:rPr>
              <a:t>struct</a:t>
            </a:r>
            <a:endParaRPr lang="en-GB" dirty="0">
              <a:latin typeface="+mj-lt"/>
            </a:endParaRPr>
          </a:p>
          <a:p>
            <a:pPr lvl="2"/>
            <a:r>
              <a:rPr lang="en-GB" dirty="0">
                <a:latin typeface="+mj-lt"/>
              </a:rPr>
              <a:t>Can’t define record’s elements directions individually</a:t>
            </a:r>
          </a:p>
          <a:p>
            <a:pPr lvl="2"/>
            <a:r>
              <a:rPr lang="en-GB" dirty="0" err="1">
                <a:latin typeface="+mj-lt"/>
              </a:rPr>
              <a:t>SystemVerilog</a:t>
            </a:r>
            <a:r>
              <a:rPr lang="en-GB" dirty="0">
                <a:latin typeface="+mj-lt"/>
              </a:rPr>
              <a:t> interface </a:t>
            </a:r>
          </a:p>
          <a:p>
            <a:pPr lvl="2"/>
            <a:r>
              <a:rPr lang="fr-CH" dirty="0">
                <a:latin typeface="+mj-lt"/>
              </a:rPr>
              <a:t>No hardware «</a:t>
            </a:r>
            <a:r>
              <a:rPr lang="fr-CH" dirty="0" err="1">
                <a:latin typeface="+mj-lt"/>
              </a:rPr>
              <a:t>meta</a:t>
            </a:r>
            <a:r>
              <a:rPr lang="fr-CH" dirty="0">
                <a:latin typeface="+mj-lt"/>
              </a:rPr>
              <a:t>-description» </a:t>
            </a:r>
            <a:r>
              <a:rPr lang="fr-CH" dirty="0" err="1">
                <a:latin typeface="+mj-lt"/>
              </a:rPr>
              <a:t>capabilities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They were initially designed for simulation</a:t>
            </a:r>
          </a:p>
          <a:p>
            <a:pPr lvl="1"/>
            <a:r>
              <a:rPr lang="en-GB" dirty="0">
                <a:latin typeface="+mj-lt"/>
              </a:rPr>
              <a:t>Heavy legacy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Why a new language</a:t>
            </a:r>
            <a:endParaRPr lang="en-GB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397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 smtClean="0"/>
              <a:t>Scala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here</a:t>
            </a:r>
            <a:r>
              <a:rPr lang="fr-CH" dirty="0" smtClean="0"/>
              <a:t> to help </a:t>
            </a:r>
            <a:r>
              <a:rPr lang="fr-CH" dirty="0" err="1" smtClean="0"/>
              <a:t>you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2204864"/>
            <a:ext cx="8161593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SinusGenerator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Int,sampleCount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: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extends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Component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io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Bundle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out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bits)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def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0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until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).map(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=&gt; {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Math.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*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Math.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PI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*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sampleIndex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/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  S((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sinValue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* ((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&lt;&lt;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 /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2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-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cs typeface="Courier New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toInt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bits)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})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/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rom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Mem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resolutionWidth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bit),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initialContent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sinTable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phase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CounterFreeRun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sampleCount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val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alibri" pitchFamily="34" charset="0"/>
                <a:cs typeface="Courier New" pitchFamily="49" charset="0"/>
              </a:rPr>
              <a:t>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sin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= </a:t>
            </a:r>
            <a:r>
              <a:rPr kumimoji="0" 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rom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.readSync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(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alibri" pitchFamily="34" charset="0"/>
                <a:cs typeface="Courier New" pitchFamily="49" charset="0"/>
              </a:rPr>
              <a:t>phase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)</a:t>
            </a:r>
            <a:b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</a:b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Courier New" pitchFamily="49" charset="0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Netlist</a:t>
            </a:r>
            <a:r>
              <a:rPr lang="en-GB" dirty="0" smtClean="0"/>
              <a:t> analyser / Latency analysis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4" y="2132856"/>
            <a:ext cx="7294817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MyComponentWithLatencyAssert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slave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master Stream 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These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3 line are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equivalent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 to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io.slavePort.queue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>(16) &gt;/-&gt; </a:t>
            </a:r>
            <a:r>
              <a:rPr lang="fr-FR" b="1" i="1" dirty="0" err="1">
                <a:solidFill>
                  <a:srgbClr val="808080"/>
                </a:solidFill>
                <a:latin typeface="+mj-lt"/>
                <a:cs typeface="Courier New" pitchFamily="49" charset="0"/>
              </a:rPr>
              <a:t>io.masterPort</a:t>
            </a:r>
            <a: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  <a:t/>
            </a:r>
            <a:br>
              <a:rPr lang="fr-FR" b="1" i="1" dirty="0">
                <a:solidFill>
                  <a:srgbClr val="808080"/>
                </a:solidFill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StreamFifo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((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UInt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bits)),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16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push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&lt;&lt;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fifo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pop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&gt;/-&gt;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3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data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assert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2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latencyAnalysis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masterPort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slavePort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ready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092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Meta-hardware description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4" y="2420888"/>
            <a:ext cx="9052123" cy="310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9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45754"/>
            <a:ext cx="7948024" cy="2724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75309"/>
              </p:ext>
            </p:extLst>
          </p:nvPr>
        </p:nvGraphicFramePr>
        <p:xfrm>
          <a:off x="395537" y="3693941"/>
          <a:ext cx="8450630" cy="2864219"/>
        </p:xfrm>
        <a:graphic>
          <a:graphicData uri="http://schemas.openxmlformats.org/drawingml/2006/table">
            <a:tbl>
              <a:tblPr/>
              <a:tblGrid>
                <a:gridCol w="1080119"/>
                <a:gridCol w="1728192"/>
                <a:gridCol w="648072"/>
                <a:gridCol w="720080"/>
                <a:gridCol w="4274167"/>
              </a:tblGrid>
              <a:tr h="29157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Access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Address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500" b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7777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clockDivider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UInt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UartCtrl clock divider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frame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UartCtrlFrameConfig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Set the dataLength, the parity and the stop bit configuration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921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W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Send a write command to the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UartCtrl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09909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 err="1">
                          <a:effectLst/>
                          <a:latin typeface="+mj-lt"/>
                        </a:rPr>
                        <a:t>writeBusy</a:t>
                      </a:r>
                      <a:endParaRPr lang="en-GB" sz="1500" b="1" dirty="0">
                        <a:effectLst/>
                        <a:latin typeface="+mj-lt"/>
                      </a:endParaRP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0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=&gt;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zero when a new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writeCmd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could be sent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900"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read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Bits ## Bool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R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500" b="1" dirty="0">
                          <a:effectLst/>
                          <a:latin typeface="+mj-lt"/>
                        </a:rPr>
                        <a:t>Bit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0                    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 valid </a:t>
                      </a:r>
                      <a:br>
                        <a:rPr lang="en-GB" sz="1500" b="1" dirty="0">
                          <a:effectLst/>
                          <a:latin typeface="+mj-lt"/>
                        </a:rPr>
                      </a:br>
                      <a:r>
                        <a:rPr lang="en-GB" sz="1500" b="1" dirty="0">
                          <a:effectLst/>
                          <a:latin typeface="+mj-lt"/>
                        </a:rPr>
                        <a:t>Bit 8 </a:t>
                      </a:r>
                      <a:r>
                        <a:rPr lang="en-GB" sz="1500" b="1" dirty="0" err="1">
                          <a:effectLst/>
                          <a:latin typeface="+mj-lt"/>
                        </a:rPr>
                        <a:t>downto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 1 </a:t>
                      </a:r>
                      <a:r>
                        <a:rPr lang="en-GB" sz="1500" b="1" dirty="0" smtClean="0">
                          <a:effectLst/>
                          <a:latin typeface="+mj-lt"/>
                        </a:rPr>
                        <a:t> =&gt; read </a:t>
                      </a:r>
                      <a:r>
                        <a:rPr lang="en-GB" sz="1500" b="1" dirty="0">
                          <a:effectLst/>
                          <a:latin typeface="+mj-lt"/>
                        </a:rPr>
                        <a:t>data</a:t>
                      </a:r>
                    </a:p>
                  </a:txBody>
                  <a:tcPr marL="43034" marR="43034" marT="43034" marB="43034" anchor="ctr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3326" y="117693"/>
            <a:ext cx="8930674" cy="6740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UartCtrlGenerics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: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Int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Bundle{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slave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AvalonMMUartCtrl.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getAvalonMMConfig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master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&lt;&gt;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AvalonMMSlaveFactory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clockDivider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0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frame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.driveAndRead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config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frame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4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writeCmd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.createAndDriveFlow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(Bits(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uartCtrlConfig.dataWidthMax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bits),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writeFlow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.toStream.stage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() &gt;&gt;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endParaRPr kumimoji="0" lang="en-US" sz="1600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writeBusy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write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valid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8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//Make read register</a:t>
            </a:r>
            <a:b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busCtrl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.readStreamNonBlocking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uartCtrl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read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.toStream.queue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rxFifoDepth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), address =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itchFamily="49" charset="0"/>
              </a:rPr>
              <a:t>12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About </a:t>
            </a:r>
            <a:r>
              <a:rPr lang="en-GB" dirty="0" err="1" smtClean="0"/>
              <a:t>Scala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  <a:noFill/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Free </a:t>
            </a:r>
            <a:r>
              <a:rPr lang="en-GB" dirty="0" err="1" smtClean="0">
                <a:latin typeface="+mj-lt"/>
              </a:rPr>
              <a:t>Scala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IDE </a:t>
            </a:r>
            <a:r>
              <a:rPr lang="en-GB" dirty="0" smtClean="0">
                <a:latin typeface="+mj-lt"/>
              </a:rPr>
              <a:t>(eclipse, </a:t>
            </a:r>
            <a:r>
              <a:rPr lang="en-GB" dirty="0" err="1" smtClean="0">
                <a:latin typeface="+mj-lt"/>
              </a:rPr>
              <a:t>intelij</a:t>
            </a:r>
            <a:r>
              <a:rPr lang="en-GB" dirty="0" smtClean="0">
                <a:latin typeface="+mj-lt"/>
              </a:rPr>
              <a:t>)</a:t>
            </a:r>
            <a:endParaRPr lang="en-GB" dirty="0">
              <a:latin typeface="+mj-lt"/>
            </a:endParaRPr>
          </a:p>
          <a:p>
            <a:pPr lvl="1"/>
            <a:r>
              <a:rPr lang="en-GB" dirty="0" smtClean="0">
                <a:latin typeface="+mj-lt"/>
              </a:rPr>
              <a:t>Highlight syntax error</a:t>
            </a:r>
          </a:p>
          <a:p>
            <a:pPr lvl="1"/>
            <a:r>
              <a:rPr lang="en-GB" dirty="0" smtClean="0">
                <a:latin typeface="+mj-lt"/>
              </a:rPr>
              <a:t>Renaming flexibility</a:t>
            </a:r>
          </a:p>
          <a:p>
            <a:pPr lvl="1"/>
            <a:r>
              <a:rPr lang="en-GB" dirty="0" smtClean="0">
                <a:latin typeface="+mj-lt"/>
              </a:rPr>
              <a:t>Intelligent auto completion</a:t>
            </a:r>
          </a:p>
          <a:p>
            <a:pPr lvl="1"/>
            <a:r>
              <a:rPr lang="en-GB" dirty="0" smtClean="0">
                <a:latin typeface="+mj-lt"/>
              </a:rPr>
              <a:t>Code’s structure overview</a:t>
            </a:r>
          </a:p>
          <a:p>
            <a:pPr lvl="1"/>
            <a:r>
              <a:rPr lang="en-GB" dirty="0" smtClean="0">
                <a:latin typeface="+mj-lt"/>
              </a:rPr>
              <a:t>Navigation tools</a:t>
            </a:r>
          </a:p>
          <a:p>
            <a:r>
              <a:rPr lang="en-GB" dirty="0" smtClean="0">
                <a:latin typeface="+mj-lt"/>
              </a:rPr>
              <a:t>Allow you to extend the language</a:t>
            </a:r>
          </a:p>
          <a:p>
            <a:r>
              <a:rPr lang="en-GB" dirty="0" smtClean="0">
                <a:latin typeface="+mj-lt"/>
              </a:rPr>
              <a:t>Provide many libraries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6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It work perfectly on FPGA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66875" y="1790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356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RISCV </a:t>
            </a:r>
            <a:r>
              <a:rPr lang="fr-CH" sz="2400" dirty="0" smtClean="0">
                <a:latin typeface="+mj-lt"/>
              </a:rPr>
              <a:t>CPU, 5 stages, 1.15 DMIPS/Mhz</a:t>
            </a:r>
          </a:p>
          <a:p>
            <a:pPr lvl="1"/>
            <a:r>
              <a:rPr lang="fr-CH" dirty="0" smtClean="0">
                <a:latin typeface="+mj-lt"/>
              </a:rPr>
              <a:t>MUL/DIV</a:t>
            </a:r>
          </a:p>
          <a:p>
            <a:pPr lvl="1"/>
            <a:r>
              <a:rPr lang="fr-CH" dirty="0" smtClean="0">
                <a:latin typeface="+mj-lt"/>
              </a:rPr>
              <a:t>Instruction/Data cache</a:t>
            </a:r>
          </a:p>
          <a:p>
            <a:pPr lvl="1"/>
            <a:r>
              <a:rPr lang="fr-CH" dirty="0" err="1" smtClean="0">
                <a:latin typeface="+mj-lt"/>
              </a:rPr>
              <a:t>Interrupts</a:t>
            </a:r>
            <a:endParaRPr lang="fr-CH" dirty="0" smtClean="0">
              <a:latin typeface="+mj-lt"/>
            </a:endParaRPr>
          </a:p>
          <a:p>
            <a:pPr lvl="1"/>
            <a:r>
              <a:rPr lang="fr-CH" dirty="0" smtClean="0">
                <a:latin typeface="+mj-lt"/>
              </a:rPr>
              <a:t>JTAG </a:t>
            </a:r>
            <a:r>
              <a:rPr lang="fr-CH" dirty="0" err="1" smtClean="0">
                <a:latin typeface="+mj-lt"/>
              </a:rPr>
              <a:t>debugging</a:t>
            </a:r>
            <a:endParaRPr lang="fr-CH" dirty="0" smtClean="0">
              <a:latin typeface="+mj-lt"/>
            </a:endParaRPr>
          </a:p>
          <a:p>
            <a:r>
              <a:rPr lang="fr-CH" dirty="0" smtClean="0">
                <a:latin typeface="+mj-lt"/>
              </a:rPr>
              <a:t>Avalon/APB UART</a:t>
            </a:r>
          </a:p>
          <a:p>
            <a:r>
              <a:rPr lang="fr-CH" dirty="0" smtClean="0">
                <a:latin typeface="+mj-lt"/>
              </a:rPr>
              <a:t>Avalon VGA</a:t>
            </a:r>
          </a:p>
          <a:p>
            <a:r>
              <a:rPr lang="fr-CH" dirty="0" err="1">
                <a:latin typeface="+mj-lt"/>
              </a:rPr>
              <a:t>Pipelined</a:t>
            </a:r>
            <a:r>
              <a:rPr lang="fr-CH" dirty="0">
                <a:latin typeface="+mj-lt"/>
              </a:rPr>
              <a:t> and </a:t>
            </a:r>
            <a:r>
              <a:rPr lang="fr-CH" dirty="0" smtClean="0">
                <a:latin typeface="+mj-lt"/>
              </a:rPr>
              <a:t>multi-</a:t>
            </a:r>
            <a:r>
              <a:rPr lang="fr-CH" dirty="0" err="1" smtClean="0">
                <a:latin typeface="+mj-lt"/>
              </a:rPr>
              <a:t>core</a:t>
            </a:r>
            <a:r>
              <a:rPr lang="fr-CH" dirty="0" smtClean="0">
                <a:latin typeface="+mj-lt"/>
              </a:rPr>
              <a:t> fractal </a:t>
            </a:r>
            <a:r>
              <a:rPr lang="fr-CH" dirty="0" err="1" smtClean="0">
                <a:latin typeface="+mj-lt"/>
              </a:rPr>
              <a:t>accelerator</a:t>
            </a:r>
            <a:endParaRPr lang="en-GB" dirty="0" smtClean="0"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  <a:p>
            <a:endParaRPr lang="en-GB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4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14810" y="3071810"/>
            <a:ext cx="8229600" cy="1143000"/>
          </a:xfrm>
        </p:spPr>
        <p:txBody>
          <a:bodyPr>
            <a:noAutofit/>
          </a:bodyPr>
          <a:lstStyle/>
          <a:p>
            <a:r>
              <a:rPr lang="en-GB" sz="10000" dirty="0" smtClean="0">
                <a:latin typeface="Algerian" pitchFamily="82" charset="0"/>
              </a:rPr>
              <a:t>?</a:t>
            </a:r>
            <a:endParaRPr lang="en-GB" sz="10000" dirty="0">
              <a:latin typeface="Algerian" pitchFamily="82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27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Component instance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576" y="1916832"/>
            <a:ext cx="5940152" cy="44012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...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 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in 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out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MySubComponent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subIn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:= 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compInstance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subOut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|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83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</a:t>
            </a:r>
            <a:r>
              <a:rPr lang="en-GB" smtClean="0"/>
              <a:t>, Stream, </a:t>
            </a:r>
            <a:r>
              <a:rPr lang="en-GB" dirty="0" smtClean="0"/>
              <a:t>Fragment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9592" y="2060848"/>
            <a:ext cx="6736139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Flow[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Stream[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case class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Fragment[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&lt;: Data](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last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urier New" pitchFamily="49" charset="0"/>
                <a:cs typeface="Courier New" pitchFamily="49" charset="0"/>
              </a:rPr>
              <a:t>T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cloneOf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dataType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975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sz="2400" dirty="0">
                <a:latin typeface="+mj-lt"/>
              </a:rPr>
              <a:t>Open source , </a:t>
            </a:r>
            <a:r>
              <a:rPr lang="fr-CH" sz="2400" dirty="0" err="1">
                <a:latin typeface="+mj-lt"/>
              </a:rPr>
              <a:t>started</a:t>
            </a:r>
            <a:r>
              <a:rPr lang="fr-CH" sz="2400" dirty="0">
                <a:latin typeface="+mj-lt"/>
              </a:rPr>
              <a:t> in </a:t>
            </a:r>
            <a:r>
              <a:rPr lang="fr-CH" sz="2400" dirty="0" err="1">
                <a:latin typeface="+mj-lt"/>
              </a:rPr>
              <a:t>december</a:t>
            </a:r>
            <a:r>
              <a:rPr lang="fr-CH" sz="2400" dirty="0">
                <a:latin typeface="+mj-lt"/>
              </a:rPr>
              <a:t> 2014</a:t>
            </a:r>
          </a:p>
          <a:p>
            <a:r>
              <a:rPr lang="en-GB" dirty="0">
                <a:latin typeface="+mj-lt"/>
              </a:rPr>
              <a:t>Focus on only on RTL</a:t>
            </a:r>
          </a:p>
          <a:p>
            <a:r>
              <a:rPr lang="en-GB" dirty="0">
                <a:latin typeface="+mj-lt"/>
              </a:rPr>
              <a:t>Compatibility/interoperability is fine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generate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files</a:t>
            </a:r>
          </a:p>
          <a:p>
            <a:pPr lvl="1"/>
            <a:r>
              <a:rPr lang="fr-CH" dirty="0">
                <a:latin typeface="+mj-lt"/>
              </a:rPr>
              <a:t>It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integrate</a:t>
            </a:r>
            <a:r>
              <a:rPr lang="fr-CH" dirty="0">
                <a:latin typeface="+mj-lt"/>
              </a:rPr>
              <a:t>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IP as </a:t>
            </a:r>
            <a:r>
              <a:rPr lang="fr-CH" dirty="0" err="1">
                <a:latin typeface="+mj-lt"/>
              </a:rPr>
              <a:t>blackbox</a:t>
            </a:r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Abstraction level :</a:t>
            </a:r>
          </a:p>
          <a:p>
            <a:pPr lvl="1"/>
            <a:r>
              <a:rPr lang="en-GB" dirty="0">
                <a:latin typeface="+mj-lt"/>
              </a:rPr>
              <a:t>Start at the same level than VHDL</a:t>
            </a:r>
          </a:p>
          <a:p>
            <a:pPr lvl="1"/>
            <a:r>
              <a:rPr lang="en-GB" dirty="0">
                <a:latin typeface="+mj-lt"/>
              </a:rPr>
              <a:t>Finish between VHDL and HLS</a:t>
            </a:r>
          </a:p>
          <a:p>
            <a:pPr lvl="1"/>
            <a:r>
              <a:rPr lang="en-GB" dirty="0">
                <a:latin typeface="+mj-lt"/>
              </a:rPr>
              <a:t>The user can create new abstraction levels</a:t>
            </a:r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introduction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smtClean="0"/>
              <a:t>Stream </a:t>
            </a:r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40</a:t>
            </a:fld>
            <a:endParaRPr lang="fr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1916832"/>
            <a:ext cx="7165744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&lt;-/&lt;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haltedPort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.haltWhen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filteredPort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.throwWhen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===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outPortWithMsb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.translateWith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inPort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.msb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1024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Stream(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10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.streamReadSync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memReadCmd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valid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ready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//arbitration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Readed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memReadPort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Linked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value (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memReadCmd.data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Flow of Fragment example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718" y="1988840"/>
            <a:ext cx="8884163" cy="41857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ase 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delay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32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samplesLeftAfterTrigger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UInt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//...</a:t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Component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 {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slave Flow Fragment(Bits(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8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bit))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}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waitTrigger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0x01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Bool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init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userTrigger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pulseOn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0x02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configs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cfgPort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filterHeader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0x0F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toRegOf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LogicAnalyserConfig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254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Generator, Logic Analyser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3648" y="2420888"/>
            <a:ext cx="5232523" cy="24622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LogicAnalyserBuilder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setSampleCount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256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exTrigger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trigger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signalA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somewhere.inThe.hierarchy.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signalB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.probe(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somewhere.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signalC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.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build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val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fr-F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 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.read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&gt;&gt;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slavePort</a:t>
            </a:r>
            <a: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fr-FR" sz="14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uartCtrl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.write</a:t>
            </a:r>
            <a:r>
              <a:rPr kumimoji="0" 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&lt;&lt; 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logicAnalyser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fr-FR" sz="14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io</a:t>
            </a:r>
            <a:r>
              <a:rPr kumimoji="0" 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.masterPort</a:t>
            </a:r>
            <a:endParaRPr kumimoji="0" 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536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2400" dirty="0">
                <a:latin typeface="+mj-lt"/>
              </a:rPr>
              <a:t>Spinal </a:t>
            </a:r>
            <a:r>
              <a:rPr lang="fr-CH" sz="2400" dirty="0" err="1">
                <a:latin typeface="+mj-lt"/>
              </a:rPr>
              <a:t>language</a:t>
            </a:r>
            <a:r>
              <a:rPr lang="fr-CH" sz="2400" dirty="0">
                <a:latin typeface="+mj-lt"/>
              </a:rPr>
              <a:t> </a:t>
            </a:r>
            <a:r>
              <a:rPr lang="fr-CH" sz="2400" dirty="0" err="1">
                <a:latin typeface="+mj-lt"/>
              </a:rPr>
              <a:t>is</a:t>
            </a:r>
            <a:r>
              <a:rPr lang="fr-CH" sz="2400" dirty="0">
                <a:latin typeface="+mj-lt"/>
              </a:rPr>
              <a:t> «</a:t>
            </a:r>
            <a:r>
              <a:rPr lang="fr-CH" sz="2400" dirty="0" err="1">
                <a:latin typeface="+mj-lt"/>
              </a:rPr>
              <a:t>integrated</a:t>
            </a:r>
            <a:r>
              <a:rPr lang="fr-CH" sz="2400" dirty="0">
                <a:latin typeface="+mj-lt"/>
              </a:rPr>
              <a:t>» in Scala</a:t>
            </a:r>
          </a:p>
          <a:p>
            <a:pPr lvl="1"/>
            <a:r>
              <a:rPr lang="fr-CH" dirty="0">
                <a:latin typeface="+mj-lt"/>
              </a:rPr>
              <a:t>You </a:t>
            </a:r>
            <a:r>
              <a:rPr lang="fr-CH" dirty="0" err="1">
                <a:latin typeface="+mj-lt"/>
              </a:rPr>
              <a:t>can</a:t>
            </a:r>
            <a:r>
              <a:rPr lang="fr-CH" dirty="0">
                <a:latin typeface="+mj-lt"/>
              </a:rPr>
              <a:t> use all the Scala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/ </a:t>
            </a:r>
            <a:r>
              <a:rPr lang="fr-CH" dirty="0" err="1">
                <a:latin typeface="+mj-lt"/>
              </a:rPr>
              <a:t>library</a:t>
            </a:r>
            <a:endParaRPr lang="fr-CH" dirty="0">
              <a:latin typeface="+mj-lt"/>
            </a:endParaRPr>
          </a:p>
          <a:p>
            <a:pPr lvl="1"/>
            <a:r>
              <a:rPr lang="fr-CH" dirty="0">
                <a:latin typeface="+mj-lt"/>
              </a:rPr>
              <a:t>Scala IDE are </a:t>
            </a:r>
            <a:r>
              <a:rPr lang="fr-CH" dirty="0" err="1">
                <a:latin typeface="+mj-lt"/>
              </a:rPr>
              <a:t>helpfull</a:t>
            </a:r>
            <a:r>
              <a:rPr lang="fr-CH" dirty="0">
                <a:latin typeface="+mj-lt"/>
              </a:rPr>
              <a:t> and free</a:t>
            </a:r>
          </a:p>
          <a:p>
            <a:pPr lvl="1"/>
            <a:r>
              <a:rPr lang="fr-CH" dirty="0">
                <a:latin typeface="+mj-lt"/>
              </a:rPr>
              <a:t>Object </a:t>
            </a:r>
            <a:r>
              <a:rPr lang="fr-CH" dirty="0" err="1">
                <a:latin typeface="+mj-lt"/>
              </a:rPr>
              <a:t>oriented</a:t>
            </a:r>
            <a:r>
              <a:rPr lang="fr-CH" dirty="0">
                <a:latin typeface="+mj-lt"/>
              </a:rPr>
              <a:t> and </a:t>
            </a:r>
            <a:r>
              <a:rPr lang="fr-CH" dirty="0" err="1">
                <a:latin typeface="+mj-lt"/>
              </a:rPr>
              <a:t>functional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paradigms</a:t>
            </a:r>
            <a:endParaRPr lang="fr-CH" dirty="0">
              <a:latin typeface="+mj-lt"/>
            </a:endParaRPr>
          </a:p>
          <a:p>
            <a:r>
              <a:rPr lang="fr-CH" dirty="0">
                <a:latin typeface="+mj-lt"/>
              </a:rPr>
              <a:t>2 </a:t>
            </a:r>
            <a:r>
              <a:rPr lang="fr-CH" dirty="0" err="1">
                <a:latin typeface="+mj-lt"/>
              </a:rPr>
              <a:t>layers</a:t>
            </a:r>
            <a:endParaRPr lang="fr-CH" dirty="0">
              <a:latin typeface="+mj-lt"/>
            </a:endParaRPr>
          </a:p>
          <a:p>
            <a:pPr lvl="1">
              <a:tabLst>
                <a:tab pos="1346200" algn="l"/>
              </a:tabLst>
            </a:pP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	: </a:t>
            </a:r>
            <a:r>
              <a:rPr lang="fr-CH" dirty="0" err="1">
                <a:latin typeface="+mj-lt"/>
              </a:rPr>
              <a:t>Low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</a:t>
            </a:r>
          </a:p>
          <a:p>
            <a:pPr lvl="1">
              <a:tabLst>
                <a:tab pos="1346200" algn="l"/>
              </a:tabLst>
            </a:pPr>
            <a:r>
              <a:rPr lang="fr-CH" dirty="0">
                <a:latin typeface="+mj-lt"/>
              </a:rPr>
              <a:t>Lib	: High </a:t>
            </a:r>
            <a:r>
              <a:rPr lang="fr-CH" dirty="0" err="1">
                <a:latin typeface="+mj-lt"/>
              </a:rPr>
              <a:t>level</a:t>
            </a:r>
            <a:r>
              <a:rPr lang="fr-CH" dirty="0">
                <a:latin typeface="+mj-lt"/>
              </a:rPr>
              <a:t> RTL, </a:t>
            </a:r>
            <a:r>
              <a:rPr lang="fr-CH" dirty="0" err="1">
                <a:latin typeface="+mj-lt"/>
              </a:rPr>
              <a:t>based</a:t>
            </a:r>
            <a:r>
              <a:rPr lang="fr-CH" dirty="0">
                <a:latin typeface="+mj-lt"/>
              </a:rPr>
              <a:t> on the </a:t>
            </a:r>
            <a:r>
              <a:rPr lang="fr-CH" dirty="0" err="1">
                <a:latin typeface="+mj-lt"/>
              </a:rPr>
              <a:t>Core</a:t>
            </a:r>
            <a:r>
              <a:rPr lang="fr-CH" dirty="0">
                <a:latin typeface="+mj-lt"/>
              </a:rPr>
              <a:t> layer</a:t>
            </a:r>
          </a:p>
          <a:p>
            <a:r>
              <a:rPr lang="fr-CH" dirty="0">
                <a:latin typeface="+mj-lt"/>
              </a:rPr>
              <a:t>How </a:t>
            </a:r>
            <a:r>
              <a:rPr lang="fr-CH" dirty="0" err="1">
                <a:latin typeface="+mj-lt"/>
              </a:rPr>
              <a:t>it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work</a:t>
            </a:r>
            <a:endParaRPr lang="fr-CH" dirty="0">
              <a:latin typeface="+mj-lt"/>
            </a:endParaRP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Use Spinal </a:t>
            </a:r>
            <a:r>
              <a:rPr lang="fr-CH" dirty="0" err="1">
                <a:latin typeface="+mj-lt"/>
              </a:rPr>
              <a:t>syntax</a:t>
            </a:r>
            <a:r>
              <a:rPr lang="fr-CH" dirty="0">
                <a:latin typeface="+mj-lt"/>
              </a:rPr>
              <a:t>  to </a:t>
            </a:r>
            <a:r>
              <a:rPr lang="fr-CH" dirty="0" err="1">
                <a:latin typeface="+mj-lt"/>
              </a:rPr>
              <a:t>describe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your</a:t>
            </a:r>
            <a:r>
              <a:rPr lang="fr-CH" dirty="0">
                <a:latin typeface="+mj-lt"/>
              </a:rPr>
              <a:t> RTL,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 err="1">
                <a:latin typeface="+mj-lt"/>
              </a:rPr>
              <a:t>Run</a:t>
            </a:r>
            <a:r>
              <a:rPr lang="fr-CH" dirty="0">
                <a:latin typeface="+mj-lt"/>
              </a:rPr>
              <a:t> Scala,</a:t>
            </a:r>
          </a:p>
          <a:p>
            <a:pPr marL="850392" lvl="1" indent="-457200">
              <a:buClr>
                <a:schemeClr val="accent3"/>
              </a:buClr>
              <a:buFont typeface="+mj-lt"/>
              <a:buAutoNum type="arabicPeriod"/>
            </a:pPr>
            <a:r>
              <a:rPr lang="fr-CH" dirty="0">
                <a:latin typeface="+mj-lt"/>
              </a:rPr>
              <a:t>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generated</a:t>
            </a:r>
            <a:r>
              <a:rPr lang="fr-CH" dirty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Language dissection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128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869784"/>
          </a:xfrm>
        </p:spPr>
        <p:txBody>
          <a:bodyPr>
            <a:normAutofit/>
          </a:bodyPr>
          <a:lstStyle/>
          <a:p>
            <a:r>
              <a:rPr lang="fr-CH" dirty="0" smtClean="0">
                <a:latin typeface="+mj-lt"/>
              </a:rPr>
              <a:t>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open </a:t>
            </a:r>
            <a:r>
              <a:rPr lang="fr-CH" dirty="0" err="1">
                <a:latin typeface="+mj-lt"/>
              </a:rPr>
              <a:t>minded</a:t>
            </a:r>
            <a:endParaRPr lang="fr-CH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To </a:t>
            </a:r>
            <a:r>
              <a:rPr lang="fr-CH" dirty="0" err="1" smtClean="0">
                <a:latin typeface="+mj-lt"/>
              </a:rPr>
              <a:t>forget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pessimism</a:t>
            </a:r>
            <a:r>
              <a:rPr lang="fr-CH" dirty="0" smtClean="0">
                <a:latin typeface="+mj-lt"/>
              </a:rPr>
              <a:t> as </a:t>
            </a:r>
            <a:r>
              <a:rPr lang="fr-CH" dirty="0" err="1" smtClean="0">
                <a:latin typeface="+mj-lt"/>
              </a:rPr>
              <a:t>there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is</a:t>
            </a:r>
            <a:r>
              <a:rPr lang="fr-CH" dirty="0" smtClean="0">
                <a:latin typeface="+mj-lt"/>
              </a:rPr>
              <a:t> no </a:t>
            </a:r>
            <a:r>
              <a:rPr lang="fr-CH" dirty="0" err="1" smtClean="0">
                <a:latin typeface="+mj-lt"/>
              </a:rPr>
              <a:t>logic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overhead</a:t>
            </a:r>
            <a:r>
              <a:rPr lang="fr-CH" dirty="0" smtClean="0">
                <a:latin typeface="+mj-lt"/>
              </a:rPr>
              <a:t> in the </a:t>
            </a:r>
            <a:r>
              <a:rPr lang="fr-CH" dirty="0" err="1" smtClean="0">
                <a:latin typeface="+mj-lt"/>
              </a:rPr>
              <a:t>generated</a:t>
            </a:r>
            <a:r>
              <a:rPr lang="fr-CH" dirty="0" smtClean="0">
                <a:latin typeface="+mj-lt"/>
              </a:rPr>
              <a:t> code.</a:t>
            </a:r>
            <a:endParaRPr lang="fr-CH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Not 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disturbed</a:t>
            </a:r>
            <a:r>
              <a:rPr lang="fr-CH" dirty="0" smtClean="0">
                <a:latin typeface="+mj-lt"/>
              </a:rPr>
              <a:t> </a:t>
            </a:r>
            <a:r>
              <a:rPr lang="fr-CH" dirty="0">
                <a:latin typeface="+mj-lt"/>
              </a:rPr>
              <a:t>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Spinal HDL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only</a:t>
            </a:r>
            <a:r>
              <a:rPr lang="fr-CH" dirty="0">
                <a:latin typeface="+mj-lt"/>
              </a:rPr>
              <a:t> a RTL </a:t>
            </a:r>
            <a:r>
              <a:rPr lang="fr-CH" dirty="0" err="1" smtClean="0">
                <a:latin typeface="+mj-lt"/>
              </a:rPr>
              <a:t>language</a:t>
            </a:r>
            <a:r>
              <a:rPr lang="fr-CH" dirty="0" smtClean="0">
                <a:latin typeface="+mj-lt"/>
              </a:rPr>
              <a:t>. </a:t>
            </a:r>
            <a:r>
              <a:rPr lang="fr-CH" dirty="0" err="1">
                <a:latin typeface="+mj-lt"/>
              </a:rPr>
              <a:t>That’s</a:t>
            </a:r>
            <a:r>
              <a:rPr lang="fr-CH" dirty="0">
                <a:latin typeface="+mj-lt"/>
              </a:rPr>
              <a:t> not </a:t>
            </a:r>
            <a:r>
              <a:rPr lang="fr-CH" dirty="0" smtClean="0">
                <a:latin typeface="+mj-lt"/>
              </a:rPr>
              <a:t>a </a:t>
            </a:r>
            <a:r>
              <a:rPr lang="fr-CH" dirty="0" err="1" smtClean="0">
                <a:latin typeface="+mj-lt"/>
              </a:rPr>
              <a:t>problem</a:t>
            </a:r>
            <a:r>
              <a:rPr lang="fr-CH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r>
              <a:rPr lang="fr-CH" dirty="0" smtClean="0">
                <a:latin typeface="+mj-lt"/>
              </a:rPr>
              <a:t>Not to </a:t>
            </a:r>
            <a:r>
              <a:rPr lang="fr-CH" dirty="0" err="1" smtClean="0">
                <a:latin typeface="+mj-lt"/>
              </a:rPr>
              <a:t>be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afraid</a:t>
            </a:r>
            <a:r>
              <a:rPr lang="fr-CH" dirty="0" smtClean="0">
                <a:latin typeface="+mj-lt"/>
              </a:rPr>
              <a:t> </a:t>
            </a:r>
            <a:r>
              <a:rPr lang="fr-CH" dirty="0">
                <a:latin typeface="+mj-lt"/>
              </a:rPr>
              <a:t>by the </a:t>
            </a:r>
            <a:r>
              <a:rPr lang="fr-CH" dirty="0" err="1">
                <a:latin typeface="+mj-lt"/>
              </a:rPr>
              <a:t>fact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that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you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will</a:t>
            </a:r>
            <a:r>
              <a:rPr lang="fr-CH" dirty="0">
                <a:latin typeface="+mj-lt"/>
              </a:rPr>
              <a:t> have to </a:t>
            </a:r>
            <a:r>
              <a:rPr lang="fr-CH" dirty="0" err="1">
                <a:latin typeface="+mj-lt"/>
              </a:rPr>
              <a:t>simulate</a:t>
            </a:r>
            <a:r>
              <a:rPr lang="fr-CH" dirty="0">
                <a:latin typeface="+mj-lt"/>
              </a:rPr>
              <a:t>/</a:t>
            </a:r>
            <a:r>
              <a:rPr lang="fr-CH" dirty="0" err="1">
                <a:latin typeface="+mj-lt"/>
              </a:rPr>
              <a:t>synthesize</a:t>
            </a:r>
            <a:r>
              <a:rPr lang="fr-CH" dirty="0">
                <a:latin typeface="+mj-lt"/>
              </a:rPr>
              <a:t> a VHDL/</a:t>
            </a:r>
            <a:r>
              <a:rPr lang="fr-CH" dirty="0" err="1">
                <a:latin typeface="+mj-lt"/>
              </a:rPr>
              <a:t>Verilog</a:t>
            </a:r>
            <a:r>
              <a:rPr lang="fr-CH" dirty="0">
                <a:latin typeface="+mj-lt"/>
              </a:rPr>
              <a:t> file, </a:t>
            </a:r>
            <a:r>
              <a:rPr lang="fr-CH" dirty="0" err="1">
                <a:latin typeface="+mj-lt"/>
              </a:rPr>
              <a:t>while</a:t>
            </a:r>
            <a:r>
              <a:rPr lang="fr-CH" dirty="0">
                <a:latin typeface="+mj-lt"/>
              </a:rPr>
              <a:t> the </a:t>
            </a:r>
            <a:r>
              <a:rPr lang="fr-CH" dirty="0" err="1">
                <a:latin typeface="+mj-lt"/>
              </a:rPr>
              <a:t>specification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is</a:t>
            </a:r>
            <a:r>
              <a:rPr lang="fr-CH" dirty="0">
                <a:latin typeface="+mj-lt"/>
              </a:rPr>
              <a:t> </a:t>
            </a:r>
            <a:r>
              <a:rPr lang="fr-CH" dirty="0" err="1">
                <a:latin typeface="+mj-lt"/>
              </a:rPr>
              <a:t>written</a:t>
            </a:r>
            <a:r>
              <a:rPr lang="fr-CH" dirty="0">
                <a:latin typeface="+mj-lt"/>
              </a:rPr>
              <a:t> in Spinal. </a:t>
            </a:r>
            <a:r>
              <a:rPr lang="fr-CH" dirty="0" smtClean="0">
                <a:latin typeface="+mj-lt"/>
              </a:rPr>
              <a:t>That </a:t>
            </a:r>
            <a:r>
              <a:rPr lang="fr-CH" dirty="0" err="1" smtClean="0">
                <a:latin typeface="+mj-lt"/>
              </a:rPr>
              <a:t>too</a:t>
            </a:r>
            <a:r>
              <a:rPr lang="fr-CH" dirty="0" smtClean="0">
                <a:latin typeface="+mj-lt"/>
              </a:rPr>
              <a:t> </a:t>
            </a:r>
            <a:r>
              <a:rPr lang="fr-CH" dirty="0" err="1" smtClean="0">
                <a:latin typeface="+mj-lt"/>
              </a:rPr>
              <a:t>isn’t</a:t>
            </a:r>
            <a:r>
              <a:rPr lang="fr-CH" dirty="0" smtClean="0">
                <a:latin typeface="+mj-lt"/>
              </a:rPr>
              <a:t> a </a:t>
            </a:r>
            <a:r>
              <a:rPr lang="fr-CH" dirty="0" err="1" smtClean="0">
                <a:latin typeface="+mj-lt"/>
              </a:rPr>
              <a:t>problem</a:t>
            </a:r>
            <a:r>
              <a:rPr lang="fr-CH" dirty="0" smtClean="0">
                <a:latin typeface="+mj-lt"/>
              </a:rPr>
              <a:t>.</a:t>
            </a:r>
            <a:endParaRPr lang="en-GB" dirty="0"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  <a:p>
            <a:endParaRPr lang="en-GB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fr-CH" sz="3200" dirty="0" err="1" smtClean="0"/>
              <a:t>At</a:t>
            </a:r>
            <a:r>
              <a:rPr lang="fr-CH" sz="3200" dirty="0" smtClean="0"/>
              <a:t> </a:t>
            </a:r>
            <a:r>
              <a:rPr lang="fr-CH" sz="3200" dirty="0" err="1" smtClean="0"/>
              <a:t>this</a:t>
            </a:r>
            <a:r>
              <a:rPr lang="fr-CH" sz="3200" dirty="0" smtClean="0"/>
              <a:t> point </a:t>
            </a:r>
            <a:r>
              <a:rPr lang="fr-CH" sz="3200" dirty="0" err="1" smtClean="0"/>
              <a:t>it’s</a:t>
            </a:r>
            <a:r>
              <a:rPr lang="fr-CH" sz="3200" dirty="0" smtClean="0"/>
              <a:t> </a:t>
            </a:r>
            <a:r>
              <a:rPr lang="fr-CH" sz="3200" dirty="0" err="1"/>
              <a:t>very</a:t>
            </a:r>
            <a:r>
              <a:rPr lang="fr-CH" sz="3200" dirty="0"/>
              <a:t> important </a:t>
            </a:r>
            <a:r>
              <a:rPr lang="fr-CH" sz="3200" dirty="0" smtClean="0"/>
              <a:t>:</a:t>
            </a:r>
            <a:endParaRPr lang="en-GB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57200" y="6111272"/>
            <a:ext cx="8229600" cy="4947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800" dirty="0" smtClean="0">
                <a:latin typeface="+mj-lt"/>
              </a:rPr>
              <a:t>Justification : </a:t>
            </a:r>
          </a:p>
          <a:p>
            <a:r>
              <a:rPr lang="fr-CH" sz="800" dirty="0"/>
              <a:t>There </a:t>
            </a:r>
            <a:r>
              <a:rPr lang="fr-CH" sz="800" dirty="0" err="1" smtClean="0"/>
              <a:t>is</a:t>
            </a:r>
            <a:r>
              <a:rPr lang="fr-CH" sz="800" dirty="0" smtClean="0"/>
              <a:t> </a:t>
            </a:r>
            <a:r>
              <a:rPr lang="fr-CH" sz="800" dirty="0" err="1" smtClean="0"/>
              <a:t>many</a:t>
            </a:r>
            <a:r>
              <a:rPr lang="fr-CH" sz="800" dirty="0" smtClean="0"/>
              <a:t> </a:t>
            </a:r>
            <a:r>
              <a:rPr lang="fr-CH" sz="800" dirty="0" smtClean="0"/>
              <a:t>good </a:t>
            </a:r>
            <a:r>
              <a:rPr lang="fr-CH" sz="800" dirty="0" err="1"/>
              <a:t>verification</a:t>
            </a:r>
            <a:r>
              <a:rPr lang="fr-CH" sz="800" dirty="0"/>
              <a:t> </a:t>
            </a:r>
            <a:r>
              <a:rPr lang="fr-CH" sz="800" dirty="0" smtClean="0"/>
              <a:t>solutions for the </a:t>
            </a:r>
            <a:r>
              <a:rPr lang="fr-CH" sz="800" dirty="0" err="1" smtClean="0"/>
              <a:t>generated</a:t>
            </a:r>
            <a:r>
              <a:rPr lang="fr-CH" sz="800" dirty="0" smtClean="0"/>
              <a:t> VHDL/</a:t>
            </a:r>
            <a:r>
              <a:rPr lang="fr-CH" sz="800" dirty="0" err="1" smtClean="0"/>
              <a:t>Verilog</a:t>
            </a:r>
            <a:r>
              <a:rPr lang="fr-CH" sz="800" dirty="0" smtClean="0"/>
              <a:t> (</a:t>
            </a:r>
            <a:r>
              <a:rPr lang="fr-CH" sz="800" dirty="0" err="1" smtClean="0"/>
              <a:t>SystemVerilog</a:t>
            </a:r>
            <a:r>
              <a:rPr lang="fr-CH" sz="800" dirty="0" smtClean="0"/>
              <a:t>, </a:t>
            </a:r>
            <a:r>
              <a:rPr lang="fr-CH" sz="800" dirty="0" err="1" smtClean="0"/>
              <a:t>Formal</a:t>
            </a:r>
            <a:r>
              <a:rPr lang="fr-CH" sz="800" dirty="0" smtClean="0"/>
              <a:t> </a:t>
            </a:r>
            <a:r>
              <a:rPr lang="fr-CH" sz="800" dirty="0" err="1" smtClean="0"/>
              <a:t>verification</a:t>
            </a:r>
            <a:r>
              <a:rPr lang="fr-CH" sz="800" dirty="0" smtClean="0"/>
              <a:t>, </a:t>
            </a:r>
            <a:r>
              <a:rPr lang="fr-CH" sz="800" dirty="0" err="1" smtClean="0"/>
              <a:t>cocotb</a:t>
            </a:r>
            <a:r>
              <a:rPr lang="fr-CH" sz="800" dirty="0"/>
              <a:t>)</a:t>
            </a:r>
            <a:endParaRPr lang="fr-CH" sz="800" dirty="0" smtClean="0"/>
          </a:p>
          <a:p>
            <a:r>
              <a:rPr lang="fr-CH" sz="800" dirty="0" smtClean="0">
                <a:latin typeface="+mj-lt"/>
              </a:rPr>
              <a:t>The </a:t>
            </a:r>
            <a:r>
              <a:rPr lang="fr-CH" sz="800" dirty="0">
                <a:latin typeface="+mj-lt"/>
              </a:rPr>
              <a:t>component </a:t>
            </a:r>
            <a:r>
              <a:rPr lang="fr-CH" sz="800" dirty="0" err="1" smtClean="0">
                <a:latin typeface="+mj-lt"/>
              </a:rPr>
              <a:t>hierarchy</a:t>
            </a:r>
            <a:r>
              <a:rPr lang="fr-CH" sz="800" dirty="0" smtClean="0">
                <a:latin typeface="+mj-lt"/>
              </a:rPr>
              <a:t> and all </a:t>
            </a:r>
            <a:r>
              <a:rPr lang="fr-CH" sz="800" dirty="0" err="1" smtClean="0">
                <a:latin typeface="+mj-lt"/>
              </a:rPr>
              <a:t>names</a:t>
            </a:r>
            <a:r>
              <a:rPr lang="fr-CH" sz="800" dirty="0" smtClean="0">
                <a:latin typeface="+mj-lt"/>
              </a:rPr>
              <a:t> are </a:t>
            </a:r>
            <a:r>
              <a:rPr lang="fr-CH" sz="800" dirty="0" err="1" smtClean="0">
                <a:latin typeface="+mj-lt"/>
              </a:rPr>
              <a:t>preserved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durring</a:t>
            </a:r>
            <a:r>
              <a:rPr lang="fr-CH" sz="800" dirty="0" smtClean="0">
                <a:latin typeface="+mj-lt"/>
              </a:rPr>
              <a:t> the VHDL/</a:t>
            </a:r>
            <a:r>
              <a:rPr lang="fr-CH" sz="800" dirty="0" err="1" smtClean="0">
                <a:latin typeface="+mj-lt"/>
              </a:rPr>
              <a:t>Verilog</a:t>
            </a:r>
            <a:r>
              <a:rPr lang="fr-CH" sz="800" dirty="0" smtClean="0">
                <a:latin typeface="+mj-lt"/>
              </a:rPr>
              <a:t> </a:t>
            </a:r>
            <a:r>
              <a:rPr lang="fr-CH" sz="800" dirty="0" err="1" smtClean="0">
                <a:latin typeface="+mj-lt"/>
              </a:rPr>
              <a:t>generation</a:t>
            </a:r>
            <a:r>
              <a:rPr lang="fr-CH" sz="800" dirty="0" smtClean="0">
                <a:latin typeface="+mj-lt"/>
              </a:rPr>
              <a:t>. This </a:t>
            </a:r>
            <a:r>
              <a:rPr lang="fr-CH" sz="800" dirty="0" err="1" smtClean="0">
                <a:latin typeface="+mj-lt"/>
              </a:rPr>
              <a:t>make</a:t>
            </a:r>
            <a:r>
              <a:rPr lang="fr-CH" sz="800" dirty="0" smtClean="0">
                <a:latin typeface="+mj-lt"/>
              </a:rPr>
              <a:t> the navigation </a:t>
            </a:r>
            <a:r>
              <a:rPr lang="fr-CH" sz="800" dirty="0" err="1" smtClean="0">
                <a:latin typeface="+mj-lt"/>
              </a:rPr>
              <a:t>between</a:t>
            </a:r>
            <a:r>
              <a:rPr lang="fr-CH" sz="800" dirty="0" smtClean="0">
                <a:latin typeface="+mj-lt"/>
              </a:rPr>
              <a:t> the Scala code and the </a:t>
            </a:r>
            <a:r>
              <a:rPr lang="fr-CH" sz="800" dirty="0" err="1" smtClean="0">
                <a:latin typeface="+mj-lt"/>
              </a:rPr>
              <a:t>generated</a:t>
            </a:r>
            <a:r>
              <a:rPr lang="fr-CH" sz="800" dirty="0" smtClean="0">
                <a:latin typeface="+mj-lt"/>
              </a:rPr>
              <a:t> one </a:t>
            </a:r>
            <a:r>
              <a:rPr lang="fr-CH" sz="800" dirty="0" err="1" smtClean="0">
                <a:latin typeface="+mj-lt"/>
              </a:rPr>
              <a:t>easy</a:t>
            </a:r>
            <a:r>
              <a:rPr lang="fr-CH" sz="8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3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 simple component</a:t>
            </a:r>
            <a:endParaRPr lang="en-GB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9672" y="2780928"/>
            <a:ext cx="5004048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Combinatorial, Latch/Loop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91680" y="1916832"/>
            <a:ext cx="5760401" cy="255454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(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&amp;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 | (!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)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13906" y="4903334"/>
            <a:ext cx="8496944" cy="10772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//…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</a:t>
            </a:r>
            <a:r>
              <a:rPr kumimoji="0" lang="fr-FR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sz="1600" b="1" dirty="0" err="1" smtClean="0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sz="1600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output</a:t>
            </a:r>
            <a:r>
              <a:rPr lang="fr-FR" sz="1600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//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Latch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/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Loop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 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detected</a:t>
            </a:r>
            <a:r>
              <a:rPr lang="fr-FR" sz="1600" b="1" i="1" dirty="0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, not </a:t>
            </a:r>
            <a:r>
              <a:rPr lang="fr-FR" sz="1600" b="1" i="1" dirty="0" err="1" smtClean="0">
                <a:solidFill>
                  <a:srgbClr val="808080"/>
                </a:solidFill>
                <a:latin typeface="+mj-lt"/>
                <a:cs typeface="Courier New" pitchFamily="49" charset="0"/>
              </a:rPr>
              <a:t>allowed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44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Signals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83768" y="2182398"/>
            <a:ext cx="5688632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class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MyComponent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extends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Component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new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Bundle {</a:t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  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in 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out 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Bool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}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Bool</a:t>
            </a:r>
            <a:endParaRPr kumimoji="0" lang="fr-FR" b="1" i="1" u="none" strike="noStrike" cap="none" normalizeH="0" baseline="0" dirty="0" smtClean="0">
              <a:ln>
                <a:noFill/>
              </a:ln>
              <a:solidFill>
                <a:srgbClr val="660E7A"/>
              </a:solidFill>
              <a:effectLst/>
              <a:latin typeface="+mj-lt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i="1" dirty="0" err="1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a_and_b</a:t>
            </a:r>
            <a:r>
              <a:rPr lang="fr-FR" b="1" i="1" dirty="0" smtClean="0">
                <a:solidFill>
                  <a:srgbClr val="660E7A"/>
                </a:solidFill>
                <a:latin typeface="+mj-lt"/>
                <a:cs typeface="Courier New" pitchFamily="49" charset="0"/>
              </a:rPr>
              <a:t> :=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a</a:t>
            </a:r>
            <a:r>
              <a:rPr lang="fr-FR" b="1" i="1" dirty="0">
                <a:solidFill>
                  <a:srgbClr val="660E7A"/>
                </a:solidFill>
                <a:latin typeface="+mj-lt"/>
                <a:cs typeface="Courier New" pitchFamily="49" charset="0"/>
              </a:rPr>
              <a:t> </a:t>
            </a:r>
            <a:r>
              <a:rPr lang="fr-FR" b="1" dirty="0">
                <a:solidFill>
                  <a:srgbClr val="000000"/>
                </a:solidFill>
                <a:latin typeface="+mj-lt"/>
                <a:cs typeface="Courier New" pitchFamily="49" charset="0"/>
              </a:rPr>
              <a:t>&amp; 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io</a:t>
            </a:r>
            <a:r>
              <a:rPr lang="fr-FR" b="1" dirty="0" err="1">
                <a:solidFill>
                  <a:srgbClr val="000000"/>
                </a:solidFill>
                <a:latin typeface="+mj-lt"/>
                <a:cs typeface="Courier New" pitchFamily="49" charset="0"/>
              </a:rPr>
              <a:t>.</a:t>
            </a:r>
            <a:r>
              <a:rPr lang="fr-FR" b="1" i="1" dirty="0" err="1">
                <a:solidFill>
                  <a:srgbClr val="660E7A"/>
                </a:solidFill>
                <a:latin typeface="+mj-lt"/>
                <a:cs typeface="Courier New" pitchFamily="49" charset="0"/>
              </a:rPr>
              <a:t>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itchFamily="49" charset="0"/>
              </a:rPr>
              <a:t>val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= !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io</a:t>
            </a:r>
            <a:r>
              <a:rPr kumimoji="0" 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.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output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:=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a_and_b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 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| </a:t>
            </a:r>
            <a:r>
              <a:rPr kumimoji="0" lang="fr-FR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>not_c</a:t>
            </a:r>
            <a: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  <a:t/>
            </a:r>
            <a:br>
              <a:rPr kumimoji="0" lang="fr-FR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itchFamily="49" charset="0"/>
              </a:rPr>
            </a:b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}</a:t>
            </a:r>
            <a:endParaRPr kumimoji="0" lang="fr-F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228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17855</TotalTime>
  <Words>2316</Words>
  <Application>Microsoft Office PowerPoint</Application>
  <PresentationFormat>Affichage à l'écran (4:3)</PresentationFormat>
  <Paragraphs>360</Paragraphs>
  <Slides>42</Slides>
  <Notes>42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3" baseType="lpstr">
      <vt:lpstr>Débit</vt:lpstr>
      <vt:lpstr>SpinalHDL</vt:lpstr>
      <vt:lpstr>Summary</vt:lpstr>
      <vt:lpstr>Why a new language</vt:lpstr>
      <vt:lpstr>Language introduction</vt:lpstr>
      <vt:lpstr>Language dissection</vt:lpstr>
      <vt:lpstr>At this point it’s very important :</vt:lpstr>
      <vt:lpstr>A simple component</vt:lpstr>
      <vt:lpstr>Combinatorial, Latch/Loop</vt:lpstr>
      <vt:lpstr>Signals</vt:lpstr>
      <vt:lpstr>Generated VHDL</vt:lpstr>
      <vt:lpstr>Registers</vt:lpstr>
      <vt:lpstr>ClockDomains</vt:lpstr>
      <vt:lpstr>Organize things</vt:lpstr>
      <vt:lpstr>Unify logic and FF</vt:lpstr>
      <vt:lpstr>No more component binding</vt:lpstr>
      <vt:lpstr>Component instance</vt:lpstr>
      <vt:lpstr>Uint, Vec, When</vt:lpstr>
      <vt:lpstr>Enum, Area, switch</vt:lpstr>
      <vt:lpstr>For, Variable, Generics</vt:lpstr>
      <vt:lpstr>Bundle, Generics, Vec, Packing</vt:lpstr>
      <vt:lpstr>Memory</vt:lpstr>
      <vt:lpstr>Less scope limitations</vt:lpstr>
      <vt:lpstr>Function, User utils (1)</vt:lpstr>
      <vt:lpstr>Function, User utils (2)</vt:lpstr>
      <vt:lpstr>Basic abstractions</vt:lpstr>
      <vt:lpstr>Flow, Stream</vt:lpstr>
      <vt:lpstr>Stream components</vt:lpstr>
      <vt:lpstr>Stream functions</vt:lpstr>
      <vt:lpstr>Functional programming</vt:lpstr>
      <vt:lpstr>Scala is here to help you</vt:lpstr>
      <vt:lpstr>Netlist analyser / Latency analysis</vt:lpstr>
      <vt:lpstr> Meta-hardware description</vt:lpstr>
      <vt:lpstr>Présentation PowerPoint</vt:lpstr>
      <vt:lpstr>Présentation PowerPoint</vt:lpstr>
      <vt:lpstr>About Scala</vt:lpstr>
      <vt:lpstr> It work perfectly on FPGA</vt:lpstr>
      <vt:lpstr>?</vt:lpstr>
      <vt:lpstr>Component instance</vt:lpstr>
      <vt:lpstr>Flow, Stream, Fragment</vt:lpstr>
      <vt:lpstr>Stream functions</vt:lpstr>
      <vt:lpstr>Flow of Fragment example</vt:lpstr>
      <vt:lpstr>Generator, Logic Analyser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PIC18F</dc:creator>
  <cp:lastModifiedBy>PIC32F_USER</cp:lastModifiedBy>
  <cp:revision>707</cp:revision>
  <dcterms:created xsi:type="dcterms:W3CDTF">2014-06-07T19:29:55Z</dcterms:created>
  <dcterms:modified xsi:type="dcterms:W3CDTF">2016-06-13T17:02:33Z</dcterms:modified>
</cp:coreProperties>
</file>