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289" r:id="rId4"/>
    <p:sldId id="286" r:id="rId5"/>
    <p:sldId id="307" r:id="rId6"/>
    <p:sldId id="284" r:id="rId7"/>
    <p:sldId id="308" r:id="rId8"/>
    <p:sldId id="309" r:id="rId9"/>
    <p:sldId id="310" r:id="rId10"/>
    <p:sldId id="312" r:id="rId11"/>
    <p:sldId id="330" r:id="rId12"/>
    <p:sldId id="320" r:id="rId13"/>
    <p:sldId id="311" r:id="rId14"/>
    <p:sldId id="313" r:id="rId15"/>
    <p:sldId id="327" r:id="rId16"/>
    <p:sldId id="314" r:id="rId17"/>
    <p:sldId id="315" r:id="rId18"/>
    <p:sldId id="316" r:id="rId19"/>
    <p:sldId id="317" r:id="rId20"/>
    <p:sldId id="328" r:id="rId21"/>
    <p:sldId id="318" r:id="rId22"/>
    <p:sldId id="322" r:id="rId23"/>
    <p:sldId id="324" r:id="rId24"/>
    <p:sldId id="323" r:id="rId25"/>
    <p:sldId id="325" r:id="rId26"/>
    <p:sldId id="326" r:id="rId27"/>
    <p:sldId id="299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>
        <p:scale>
          <a:sx n="66" d="100"/>
          <a:sy n="66" d="100"/>
        </p:scale>
        <p:origin x="-200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10.05.2015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10/05/2015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 </a:t>
            </a:r>
            <a:r>
              <a:rPr lang="fr-CH" baseline="0" dirty="0" err="1" smtClean="0"/>
              <a:t>agree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SpinalEnum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the best. Probable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change (not the concept).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Some</a:t>
            </a:r>
            <a:r>
              <a:rPr lang="fr-CH" baseline="0" dirty="0" smtClean="0"/>
              <a:t> basics abstraction are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in the Spinal </a:t>
            </a:r>
            <a:r>
              <a:rPr lang="fr-CH" baseline="0" smtClean="0"/>
              <a:t>Lib.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Flow,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, Fragment.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a «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exemple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component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Handshake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handshakeReadSync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to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and a « 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It return a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 of «</a:t>
            </a:r>
            <a:r>
              <a:rPr lang="fr-CH" baseline="0" dirty="0" err="1" smtClean="0"/>
              <a:t>readed</a:t>
            </a:r>
            <a:r>
              <a:rPr lang="fr-CH" baseline="0" dirty="0" smtClean="0"/>
              <a:t> value and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context</a:t>
            </a:r>
            <a:r>
              <a:rPr lang="fr-CH" baseline="0" dirty="0" smtClean="0"/>
              <a:t>» value»</a:t>
            </a:r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26</a:t>
            </a:fld>
            <a:endParaRPr lang="fr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27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affect the value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 (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signal)</a:t>
            </a:r>
            <a:r>
              <a:rPr lang="fr-CH" baseline="0" dirty="0" smtClean="0"/>
              <a:t>. </a:t>
            </a:r>
          </a:p>
          <a:p>
            <a:r>
              <a:rPr lang="fr-CH" baseline="0" dirty="0" smtClean="0"/>
              <a:t>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assigne </a:t>
            </a:r>
            <a:r>
              <a:rPr lang="fr-CH" baseline="0" dirty="0" err="1" smtClean="0"/>
              <a:t>a_and_b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any</a:t>
            </a:r>
            <a:r>
              <a:rPr lang="fr-CH" baseline="0" dirty="0" smtClean="0"/>
              <a:t> value, </a:t>
            </a:r>
            <a:r>
              <a:rPr lang="fr-CH" baseline="0" dirty="0" err="1" smtClean="0"/>
              <a:t>spinalHDL</a:t>
            </a:r>
            <a:r>
              <a:rPr lang="fr-CH" baseline="0" dirty="0" smtClean="0"/>
              <a:t> tell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avoid</a:t>
            </a:r>
            <a:r>
              <a:rPr lang="fr-CH" baseline="0" dirty="0" smtClean="0"/>
              <a:t> the split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signal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and the signal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mtClean="0">
                <a:solidFill>
                  <a:schemeClr val="tx1"/>
                </a:solidFill>
              </a:rPr>
              <a:t>Spinal 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5793" y="2492896"/>
            <a:ext cx="4860032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reg1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reg2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reg3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reg4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RegNext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7744" y="2636912"/>
            <a:ext cx="319189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//Memory of 1024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//Read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.readAsync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read1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r>
              <a:rPr lang="en-GB" dirty="0" smtClean="0"/>
              <a:t>, Area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969095"/>
            <a:ext cx="882047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MyTopLevel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//Not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BufferCC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2585" y="2213000"/>
            <a:ext cx="4139952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,Bool)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otherwise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Enum</a:t>
            </a:r>
            <a:r>
              <a:rPr lang="en-GB" dirty="0" smtClean="0"/>
              <a:t>, Area, switch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1720" y="1628800"/>
            <a:ext cx="5125121" cy="5047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SpinalEnum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anotherState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Value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fsm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._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988840"/>
            <a:ext cx="522007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CarryAdder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(size: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 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 := a ^ b ^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(a &amp; b) | (a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(b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2071301"/>
            <a:ext cx="856895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MyColorSelector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Int,channelWidth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Bits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toBits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2569" y="1700808"/>
            <a:ext cx="5876930" cy="46166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right: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(value, carry)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adderAndCarry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(right,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Mux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(carry,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left.maxValue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value)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348880"/>
            <a:ext cx="8454559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MyColorSumming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But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you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do all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stuff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by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balanced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bonus :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//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io.sources.reduceBalancedSpinal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(_ + _)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</a:p>
          <a:p>
            <a:r>
              <a:rPr lang="en-GB" dirty="0" smtClean="0"/>
              <a:t>Language introduction / dissection</a:t>
            </a:r>
          </a:p>
          <a:p>
            <a:r>
              <a:rPr lang="en-GB" dirty="0" smtClean="0"/>
              <a:t>Examples</a:t>
            </a:r>
          </a:p>
          <a:p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Basic abstractions from Lib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6624" y="2132856"/>
            <a:ext cx="8024954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Create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 timeout,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he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become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asserted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if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in the last 1000 cycles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conversion to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.clear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the flag and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Create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of 10 states (0 to 9)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current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reset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It's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a flag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.inc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increment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It's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a flag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//Flag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indicate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if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cycle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implicitly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Flow, Handshake, 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Handshake examples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333" y="1765260"/>
            <a:ext cx="8884163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occupancy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HandshakeArbiter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chosen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HandshakeFork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7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Handshake 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916832"/>
            <a:ext cx="7487947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.handshakeReadSync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Readed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 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memReadCmd.data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</a:t>
            </a:r>
            <a:r>
              <a:rPr lang="en-GB" dirty="0" err="1" smtClean="0"/>
              <a:t>analyer</a:t>
            </a:r>
            <a:r>
              <a:rPr lang="en-GB" dirty="0" smtClean="0"/>
              <a:t>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2528610"/>
            <a:ext cx="8239756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MyComponentWithLatencyAssert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These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3 line are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equivalent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io.slavePort.queue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(16) &gt;/-&gt;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io.masterPort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bit)),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&gt;/-&gt;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Because of current HDL</a:t>
            </a:r>
          </a:p>
          <a:p>
            <a:pPr lvl="1"/>
            <a:r>
              <a:rPr lang="en-GB" dirty="0" smtClean="0"/>
              <a:t>Verbosity, endless wiring, copy past</a:t>
            </a:r>
          </a:p>
          <a:p>
            <a:pPr lvl="1"/>
            <a:r>
              <a:rPr lang="en-GB" dirty="0" smtClean="0"/>
              <a:t>Wire level, can’t define abstractions</a:t>
            </a:r>
          </a:p>
          <a:p>
            <a:pPr lvl="1"/>
            <a:r>
              <a:rPr lang="en-GB" dirty="0"/>
              <a:t>Broken </a:t>
            </a:r>
            <a:r>
              <a:rPr lang="en-GB" dirty="0" smtClean="0"/>
              <a:t>features </a:t>
            </a:r>
          </a:p>
          <a:p>
            <a:pPr lvl="2"/>
            <a:r>
              <a:rPr lang="en-GB" dirty="0" smtClean="0"/>
              <a:t>Can’t parameterize records</a:t>
            </a:r>
          </a:p>
          <a:p>
            <a:pPr lvl="2"/>
            <a:r>
              <a:rPr lang="en-GB" dirty="0" smtClean="0"/>
              <a:t>Can’t define record’s elements </a:t>
            </a:r>
            <a:r>
              <a:rPr lang="en-GB" dirty="0"/>
              <a:t>directions individually</a:t>
            </a:r>
            <a:endParaRPr lang="en-GB" dirty="0" smtClean="0"/>
          </a:p>
          <a:p>
            <a:pPr lvl="2"/>
            <a:r>
              <a:rPr lang="en-GB" dirty="0" err="1" smtClean="0"/>
              <a:t>SystemVerilog</a:t>
            </a:r>
            <a:r>
              <a:rPr lang="en-GB" dirty="0" smtClean="0"/>
              <a:t> interface parameterized </a:t>
            </a:r>
            <a:r>
              <a:rPr lang="en-GB" dirty="0" err="1" smtClean="0"/>
              <a:t>datatype</a:t>
            </a:r>
            <a:endParaRPr lang="en-GB" dirty="0" smtClean="0"/>
          </a:p>
          <a:p>
            <a:pPr lvl="1"/>
            <a:r>
              <a:rPr lang="en-GB" dirty="0" smtClean="0"/>
              <a:t>They were initially designed for simulation</a:t>
            </a:r>
          </a:p>
          <a:p>
            <a:pPr lvl="1"/>
            <a:r>
              <a:rPr lang="en-GB" dirty="0" smtClean="0"/>
              <a:t>Heavy legacy</a:t>
            </a:r>
            <a:endParaRPr lang="en-GB" dirty="0"/>
          </a:p>
          <a:p>
            <a:pPr marL="667512" lvl="2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Open Source </a:t>
            </a:r>
            <a:r>
              <a:rPr lang="fr-CH" sz="2400" dirty="0" smtClean="0"/>
              <a:t>, </a:t>
            </a:r>
            <a:r>
              <a:rPr lang="fr-CH" sz="2400" dirty="0" err="1" smtClean="0"/>
              <a:t>started</a:t>
            </a:r>
            <a:r>
              <a:rPr lang="fr-CH" sz="2400" dirty="0" smtClean="0"/>
              <a:t> in </a:t>
            </a:r>
            <a:r>
              <a:rPr lang="fr-CH" sz="2400" dirty="0" err="1" smtClean="0"/>
              <a:t>december</a:t>
            </a:r>
            <a:r>
              <a:rPr lang="fr-CH" sz="2400" dirty="0" smtClean="0"/>
              <a:t> 2014</a:t>
            </a:r>
          </a:p>
          <a:p>
            <a:r>
              <a:rPr lang="en-GB" dirty="0" smtClean="0"/>
              <a:t>Is designed for RTL</a:t>
            </a:r>
          </a:p>
          <a:p>
            <a:r>
              <a:rPr lang="en-GB" dirty="0"/>
              <a:t>Compatibility is assured</a:t>
            </a:r>
            <a:endParaRPr lang="en-GB" dirty="0" smtClean="0"/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generate</a:t>
            </a:r>
            <a:r>
              <a:rPr lang="fr-CH" dirty="0" smtClean="0"/>
              <a:t> a </a:t>
            </a:r>
            <a:r>
              <a:rPr lang="fr-CH" dirty="0"/>
              <a:t>VHDL file</a:t>
            </a:r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/>
              <a:t>integrate</a:t>
            </a:r>
            <a:r>
              <a:rPr lang="fr-CH" dirty="0"/>
              <a:t> VHDL IP as </a:t>
            </a:r>
            <a:r>
              <a:rPr lang="fr-CH" dirty="0" err="1" smtClean="0"/>
              <a:t>blackbox</a:t>
            </a:r>
            <a:endParaRPr lang="en-GB" dirty="0" smtClean="0"/>
          </a:p>
          <a:p>
            <a:r>
              <a:rPr lang="en-GB" dirty="0" smtClean="0"/>
              <a:t>Abstraction level :</a:t>
            </a:r>
          </a:p>
          <a:p>
            <a:pPr lvl="1"/>
            <a:r>
              <a:rPr lang="en-GB" dirty="0" smtClean="0"/>
              <a:t>Start at the same level than VHDL</a:t>
            </a:r>
          </a:p>
          <a:p>
            <a:pPr lvl="1"/>
            <a:r>
              <a:rPr lang="en-GB" dirty="0" smtClean="0"/>
              <a:t>Finish between VHDL and HLS</a:t>
            </a:r>
          </a:p>
          <a:p>
            <a:pPr lvl="1"/>
            <a:r>
              <a:rPr lang="en-GB" dirty="0" smtClean="0"/>
              <a:t>The user can create new levels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err="1" smtClean="0"/>
              <a:t>SpinalHDL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a «Scala </a:t>
            </a:r>
            <a:r>
              <a:rPr lang="fr-CH" sz="2400" dirty="0" err="1" smtClean="0"/>
              <a:t>internal</a:t>
            </a:r>
            <a:r>
              <a:rPr lang="fr-CH" sz="2400" dirty="0" smtClean="0"/>
              <a:t> DSL»</a:t>
            </a:r>
          </a:p>
          <a:p>
            <a:pPr lvl="1"/>
            <a:r>
              <a:rPr lang="fr-CH" dirty="0" smtClean="0"/>
              <a:t>You </a:t>
            </a:r>
            <a:r>
              <a:rPr lang="fr-CH" dirty="0" err="1" smtClean="0"/>
              <a:t>can</a:t>
            </a:r>
            <a:r>
              <a:rPr lang="fr-CH" dirty="0" smtClean="0"/>
              <a:t> use all Scala </a:t>
            </a:r>
            <a:r>
              <a:rPr lang="fr-CH" dirty="0" err="1" smtClean="0"/>
              <a:t>syntax</a:t>
            </a:r>
            <a:r>
              <a:rPr lang="fr-CH" dirty="0" smtClean="0"/>
              <a:t> / </a:t>
            </a:r>
            <a:r>
              <a:rPr lang="fr-CH" dirty="0" err="1" smtClean="0"/>
              <a:t>library</a:t>
            </a:r>
            <a:endParaRPr lang="fr-CH" dirty="0" smtClean="0"/>
          </a:p>
          <a:p>
            <a:pPr lvl="1"/>
            <a:r>
              <a:rPr lang="fr-CH" dirty="0" smtClean="0"/>
              <a:t>Scala IDE are mature and free</a:t>
            </a:r>
          </a:p>
          <a:p>
            <a:pPr lvl="1"/>
            <a:r>
              <a:rPr lang="fr-CH" dirty="0" smtClean="0"/>
              <a:t>Object </a:t>
            </a:r>
            <a:r>
              <a:rPr lang="fr-CH" dirty="0" err="1" smtClean="0"/>
              <a:t>oriented</a:t>
            </a:r>
            <a:r>
              <a:rPr lang="fr-CH" dirty="0" smtClean="0"/>
              <a:t> and </a:t>
            </a:r>
            <a:r>
              <a:rPr lang="fr-CH" dirty="0" err="1" smtClean="0"/>
              <a:t>functional</a:t>
            </a:r>
            <a:r>
              <a:rPr lang="fr-CH" dirty="0"/>
              <a:t> </a:t>
            </a:r>
            <a:r>
              <a:rPr lang="fr-CH" dirty="0" err="1" smtClean="0"/>
              <a:t>paradigms</a:t>
            </a:r>
            <a:endParaRPr lang="fr-CH" dirty="0" smtClean="0"/>
          </a:p>
          <a:p>
            <a:r>
              <a:rPr lang="fr-CH" dirty="0"/>
              <a:t>How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 smtClean="0"/>
              <a:t>work</a:t>
            </a:r>
            <a:endParaRPr lang="fr-CH" dirty="0" smtClean="0"/>
          </a:p>
          <a:p>
            <a:pPr lvl="1"/>
            <a:r>
              <a:rPr lang="fr-CH" dirty="0" smtClean="0"/>
              <a:t>Use the </a:t>
            </a:r>
            <a:r>
              <a:rPr lang="fr-CH" dirty="0" err="1" smtClean="0"/>
              <a:t>library</a:t>
            </a:r>
            <a:r>
              <a:rPr lang="fr-CH" dirty="0" smtClean="0"/>
              <a:t> =&gt;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build</a:t>
            </a:r>
            <a:r>
              <a:rPr lang="fr-CH" dirty="0" smtClean="0"/>
              <a:t> </a:t>
            </a:r>
            <a:r>
              <a:rPr lang="fr-CH" dirty="0" err="1" smtClean="0"/>
              <a:t>internal</a:t>
            </a:r>
            <a:r>
              <a:rPr lang="fr-CH" dirty="0" smtClean="0"/>
              <a:t> </a:t>
            </a:r>
            <a:r>
              <a:rPr lang="fr-CH" dirty="0" err="1" smtClean="0"/>
              <a:t>netlist</a:t>
            </a:r>
            <a:r>
              <a:rPr lang="fr-CH" dirty="0" smtClean="0"/>
              <a:t> =&gt; VHDL</a:t>
            </a:r>
            <a:endParaRPr lang="fr-CH" dirty="0"/>
          </a:p>
          <a:p>
            <a:r>
              <a:rPr lang="fr-CH" dirty="0" smtClean="0"/>
              <a:t>2 </a:t>
            </a:r>
            <a:r>
              <a:rPr lang="fr-CH" dirty="0" err="1" smtClean="0"/>
              <a:t>layers</a:t>
            </a:r>
            <a:endParaRPr lang="fr-CH" dirty="0" smtClean="0"/>
          </a:p>
          <a:p>
            <a:pPr lvl="1"/>
            <a:r>
              <a:rPr lang="fr-CH" dirty="0" err="1" smtClean="0"/>
              <a:t>Core</a:t>
            </a:r>
            <a:r>
              <a:rPr lang="fr-CH" dirty="0" smtClean="0"/>
              <a:t>   	(</a:t>
            </a:r>
            <a:r>
              <a:rPr lang="fr-CH" dirty="0" err="1" smtClean="0"/>
              <a:t>low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r>
              <a:rPr lang="fr-CH" dirty="0" smtClean="0"/>
              <a:t> RTL)</a:t>
            </a:r>
          </a:p>
          <a:p>
            <a:pPr lvl="1"/>
            <a:r>
              <a:rPr lang="fr-CH" dirty="0" smtClean="0"/>
              <a:t>Lib  	(high </a:t>
            </a:r>
            <a:r>
              <a:rPr lang="fr-CH" dirty="0" err="1" smtClean="0"/>
              <a:t>level</a:t>
            </a:r>
            <a:r>
              <a:rPr lang="fr-CH" dirty="0" smtClean="0"/>
              <a:t> RTL, </a:t>
            </a:r>
            <a:r>
              <a:rPr lang="fr-CH" dirty="0" err="1" smtClean="0"/>
              <a:t>based</a:t>
            </a:r>
            <a:r>
              <a:rPr lang="fr-CH" dirty="0" smtClean="0"/>
              <a:t> on Code layer)</a:t>
            </a:r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904038"/>
            <a:ext cx="5004048" cy="20621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617454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4910663"/>
            <a:ext cx="849694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//…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Latch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detected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, not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3648" y="2232585"/>
            <a:ext cx="5688632" cy="3046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endParaRPr kumimoji="0" lang="fr-FR" sz="1600" b="0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a_and_b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823" y="2074020"/>
            <a:ext cx="5688632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6016" y="2122398"/>
            <a:ext cx="4392488" cy="37548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port(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architecture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begin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(not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14844</TotalTime>
  <Words>1566</Words>
  <Application>Microsoft Office PowerPoint</Application>
  <PresentationFormat>Affichage à l'écran (4:3)</PresentationFormat>
  <Paragraphs>212</Paragraphs>
  <Slides>27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Débit</vt:lpstr>
      <vt:lpstr>Spinal HDL</vt:lpstr>
      <vt:lpstr>Summary</vt:lpstr>
      <vt:lpstr>Why a new language</vt:lpstr>
      <vt:lpstr>Language introduction</vt:lpstr>
      <vt:lpstr>Language dissection</vt:lpstr>
      <vt:lpstr>A simple component</vt:lpstr>
      <vt:lpstr>Combinatorial, Latch/Loop</vt:lpstr>
      <vt:lpstr>Signals</vt:lpstr>
      <vt:lpstr>Generated VHDL</vt:lpstr>
      <vt:lpstr>Registers</vt:lpstr>
      <vt:lpstr>Memory</vt:lpstr>
      <vt:lpstr>ClockDomains, Area</vt:lpstr>
      <vt:lpstr>Component instance</vt:lpstr>
      <vt:lpstr>Uint, Vec, When</vt:lpstr>
      <vt:lpstr>Enum, Area, switch</vt:lpstr>
      <vt:lpstr>For, Variable, Generics</vt:lpstr>
      <vt:lpstr>Bundle, Generics, Vec, Packing</vt:lpstr>
      <vt:lpstr>Function, User utils (1)</vt:lpstr>
      <vt:lpstr>Function, User utils (2)</vt:lpstr>
      <vt:lpstr>Basic abstractions from Lib</vt:lpstr>
      <vt:lpstr>Flow, Handshake, Fragment</vt:lpstr>
      <vt:lpstr>Handshake examples</vt:lpstr>
      <vt:lpstr>Handshake functions</vt:lpstr>
      <vt:lpstr>Flow of Fragment example</vt:lpstr>
      <vt:lpstr>Generator, Logic Analyser</vt:lpstr>
      <vt:lpstr>Netlist analyer / Latency analysis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</cp:lastModifiedBy>
  <cp:revision>630</cp:revision>
  <dcterms:created xsi:type="dcterms:W3CDTF">2014-06-07T19:29:55Z</dcterms:created>
  <dcterms:modified xsi:type="dcterms:W3CDTF">2015-05-10T22:33:29Z</dcterms:modified>
</cp:coreProperties>
</file>