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41"/>
  </p:notesMasterIdLst>
  <p:handoutMasterIdLst>
    <p:handoutMasterId r:id="rId42"/>
  </p:handoutMasterIdLst>
  <p:sldIdLst>
    <p:sldId id="342" r:id="rId2"/>
    <p:sldId id="276" r:id="rId3"/>
    <p:sldId id="286" r:id="rId4"/>
    <p:sldId id="307" r:id="rId5"/>
    <p:sldId id="340" r:id="rId6"/>
    <p:sldId id="284" r:id="rId7"/>
    <p:sldId id="362" r:id="rId8"/>
    <p:sldId id="309" r:id="rId9"/>
    <p:sldId id="310" r:id="rId10"/>
    <p:sldId id="312" r:id="rId11"/>
    <p:sldId id="332" r:id="rId12"/>
    <p:sldId id="359" r:id="rId13"/>
    <p:sldId id="336" r:id="rId14"/>
    <p:sldId id="313" r:id="rId15"/>
    <p:sldId id="360" r:id="rId16"/>
    <p:sldId id="361" r:id="rId17"/>
    <p:sldId id="363" r:id="rId18"/>
    <p:sldId id="358" r:id="rId19"/>
    <p:sldId id="330" r:id="rId20"/>
    <p:sldId id="334" r:id="rId21"/>
    <p:sldId id="316" r:id="rId22"/>
    <p:sldId id="317" r:id="rId23"/>
    <p:sldId id="328" r:id="rId24"/>
    <p:sldId id="318" r:id="rId25"/>
    <p:sldId id="344" r:id="rId26"/>
    <p:sldId id="343" r:id="rId27"/>
    <p:sldId id="346" r:id="rId28"/>
    <p:sldId id="345" r:id="rId29"/>
    <p:sldId id="326" r:id="rId30"/>
    <p:sldId id="350" r:id="rId31"/>
    <p:sldId id="351" r:id="rId32"/>
    <p:sldId id="353" r:id="rId33"/>
    <p:sldId id="337" r:id="rId34"/>
    <p:sldId id="339" r:id="rId35"/>
    <p:sldId id="338" r:id="rId36"/>
    <p:sldId id="354" r:id="rId37"/>
    <p:sldId id="349" r:id="rId38"/>
    <p:sldId id="341" r:id="rId39"/>
    <p:sldId id="348"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5" autoAdjust="0"/>
    <p:restoredTop sz="74587" autoAdjust="0"/>
  </p:normalViewPr>
  <p:slideViewPr>
    <p:cSldViewPr>
      <p:cViewPr varScale="1">
        <p:scale>
          <a:sx n="69" d="100"/>
          <a:sy n="69" d="100"/>
        </p:scale>
        <p:origin x="-172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16.06.2016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16/06/2016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16/06/2016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16/06/2016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16/06/2016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16/06/2016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16/06/2016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16/06/2016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16/06/2016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16/06/2016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16/06/2016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16/06/2016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16/06/2016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16/06/2016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3" name="Rectangle 1"/>
          <p:cNvSpPr>
            <a:spLocks noChangeArrowheads="1"/>
          </p:cNvSpPr>
          <p:nvPr/>
        </p:nvSpPr>
        <p:spPr bwMode="auto">
          <a:xfrm>
            <a:off x="755576" y="2420888"/>
            <a:ext cx="5226687"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a:t>
            </a:r>
            <a:r>
              <a:rPr kumimoji="0" lang="fr-FR" b="1" i="0" u="none" strike="noStrike" cap="none" normalizeH="0" baseline="0" dirty="0" smtClean="0">
                <a:ln>
                  <a:noFill/>
                </a:ln>
                <a:solidFill>
                  <a:srgbClr val="000000"/>
                </a:solidFill>
                <a:effectLst/>
                <a:latin typeface="+mj-lt"/>
                <a:cs typeface="Courier New" pitchFamily="49" charset="0"/>
              </a:rPr>
              <a:t>x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y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(x </a:t>
            </a:r>
            <a:r>
              <a:rPr kumimoji="0" lang="fr-FR" b="1" i="0" u="none" strike="noStrike" cap="none" normalizeH="0" baseline="0" dirty="0" smtClean="0">
                <a:ln>
                  <a:noFill/>
                </a:ln>
                <a:solidFill>
                  <a:srgbClr val="000000"/>
                </a:solidFill>
                <a:effectLst/>
                <a:latin typeface="+mj-lt"/>
                <a:cs typeface="Courier New" pitchFamily="49" charset="0"/>
              </a:rPr>
              <a:t>&amp; </a:t>
            </a:r>
            <a:r>
              <a:rPr kumimoji="0" lang="fr-FR" b="1" i="0" u="none" strike="noStrike" cap="none" normalizeH="0" baseline="0" dirty="0" smtClean="0">
                <a:ln>
                  <a:noFill/>
                </a:ln>
                <a:solidFill>
                  <a:srgbClr val="000000"/>
                </a:solidFill>
                <a:effectLst/>
                <a:latin typeface="+mj-lt"/>
                <a:cs typeface="Courier New" pitchFamily="49" charset="0"/>
              </a:rPr>
              <a:t>y)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(x </a:t>
            </a:r>
            <a:r>
              <a:rPr kumimoji="0" lang="fr-FR" b="1" i="0" u="none" strike="noStrike" cap="none" normalizeH="0" baseline="0" dirty="0" smtClean="0">
                <a:ln>
                  <a:noFill/>
                </a:ln>
                <a:solidFill>
                  <a:srgbClr val="000000"/>
                </a:solidFill>
                <a:effectLst/>
                <a:latin typeface="+mj-lt"/>
                <a:cs typeface="Courier New" pitchFamily="49" charset="0"/>
              </a:rPr>
              <a:t>&amp;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smtClean="0">
                <a:ln>
                  <a:noFill/>
                </a:ln>
                <a:solidFill>
                  <a:srgbClr val="000000"/>
                </a:solidFill>
                <a:effectLst/>
                <a:latin typeface="+mj-lt"/>
                <a:cs typeface="Courier New" pitchFamily="49" charset="0"/>
              </a:rPr>
              <a:t>(y </a:t>
            </a:r>
            <a:r>
              <a:rPr kumimoji="0" lang="fr-FR" b="1" i="0" u="none" strike="noStrike" cap="none" normalizeH="0" baseline="0" dirty="0" smtClean="0">
                <a:ln>
                  <a:noFill/>
                </a:ln>
                <a:solidFill>
                  <a:srgbClr val="000000"/>
                </a:solidFill>
                <a:effectLst/>
                <a:latin typeface="+mj-lt"/>
                <a:cs typeface="Courier New" pitchFamily="49" charset="0"/>
              </a:rPr>
              <a:t>&amp;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924944"/>
            <a:ext cx="6480720" cy="2062103"/>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io</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new </a:t>
            </a:r>
            <a:r>
              <a:rPr lang="fr-FR" sz="1600" b="1" dirty="0">
                <a:solidFill>
                  <a:srgbClr val="000000"/>
                </a:solidFill>
                <a:latin typeface="+mj-lt"/>
                <a:cs typeface="Courier New" pitchFamily="49" charset="0"/>
              </a:rPr>
              <a:t>Bundle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in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out </a:t>
            </a:r>
            <a:r>
              <a:rPr lang="fr-FR" sz="1600" b="1" dirty="0" err="1">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p>
          <a:p>
            <a:pPr lvl="0" fontAlgn="base">
              <a:spcBef>
                <a:spcPct val="0"/>
              </a:spcBef>
              <a:spcAft>
                <a:spcPct val="0"/>
              </a:spcAft>
            </a:pPr>
            <a:r>
              <a:rPr lang="fr-FR" sz="1600" b="1" dirty="0">
                <a:solidFill>
                  <a:srgbClr val="000000"/>
                </a:solidFill>
                <a:cs typeface="Courier New" pitchFamily="49" charset="0"/>
              </a:rPr>
              <a:t>   </a:t>
            </a:r>
            <a:r>
              <a:rPr lang="fr-FR" sz="1600" b="1" dirty="0" smtClean="0">
                <a:solidFill>
                  <a:srgbClr val="000000"/>
                </a:solidFill>
                <a:cs typeface="Courier New" pitchFamily="49" charset="0"/>
              </a:rPr>
              <a:t> </a:t>
            </a:r>
            <a:r>
              <a:rPr lang="fr-FR" sz="1600" b="1" i="1" dirty="0" smtClean="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Latch</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fr-FR" sz="1600" b="1" i="1" dirty="0" smtClean="0">
                <a:solidFill>
                  <a:srgbClr val="808080"/>
                </a:solidFill>
                <a:latin typeface="+mj-lt"/>
                <a:cs typeface="Courier New" pitchFamily="49" charset="0"/>
              </a:rPr>
              <a:t>=&gt; </a:t>
            </a:r>
            <a:r>
              <a:rPr lang="fr-FR" sz="1600" b="1" i="1" dirty="0" err="1" smtClean="0">
                <a:solidFill>
                  <a:srgbClr val="808080"/>
                </a:solidFill>
                <a:latin typeface="+mj-lt"/>
                <a:cs typeface="Courier New" pitchFamily="49" charset="0"/>
              </a:rPr>
              <a:t>Error</a:t>
            </a:r>
            <a:r>
              <a:rPr lang="fr-FR" sz="1600" b="1" i="1" dirty="0" smtClean="0">
                <a:solidFill>
                  <a:srgbClr val="808080"/>
                </a:solidFill>
                <a:latin typeface="+mj-lt"/>
                <a:cs typeface="Courier New" pitchFamily="49" charset="0"/>
              </a:rPr>
              <a:t> message </a:t>
            </a:r>
            <a:r>
              <a:rPr lang="fr-FR" sz="1600" b="1" i="1" dirty="0" err="1" smtClean="0">
                <a:solidFill>
                  <a:srgbClr val="808080"/>
                </a:solidFill>
                <a:latin typeface="+mj-lt"/>
                <a:cs typeface="Courier New" pitchFamily="49" charset="0"/>
              </a:rPr>
              <a:t>will</a:t>
            </a:r>
            <a:r>
              <a:rPr lang="fr-FR" sz="1600" b="1" i="1" dirty="0" smtClean="0">
                <a:solidFill>
                  <a:srgbClr val="808080"/>
                </a:solidFill>
                <a:latin typeface="+mj-lt"/>
                <a:cs typeface="Courier New" pitchFamily="49" charset="0"/>
              </a:rPr>
              <a:t> come </a:t>
            </a:r>
            <a:r>
              <a:rPr lang="fr-FR" sz="1600" b="1" i="1" dirty="0" err="1" smtClean="0">
                <a:solidFill>
                  <a:srgbClr val="808080"/>
                </a:solidFill>
                <a:latin typeface="+mj-lt"/>
                <a:cs typeface="Courier New" pitchFamily="49" charset="0"/>
              </a:rPr>
              <a:t>from</a:t>
            </a:r>
            <a:r>
              <a:rPr lang="fr-FR" sz="1600" b="1" i="1" dirty="0" smtClean="0">
                <a:solidFill>
                  <a:srgbClr val="808080"/>
                </a:solidFill>
                <a:latin typeface="+mj-lt"/>
                <a:cs typeface="Courier New" pitchFamily="49" charset="0"/>
              </a:rPr>
              <a:t> Spinal</a:t>
            </a:r>
          </a:p>
          <a:p>
            <a:pPr lvl="0"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io</a:t>
            </a:r>
            <a:r>
              <a:rPr lang="fr-FR" sz="1600" b="1" dirty="0" err="1" smtClean="0">
                <a:solidFill>
                  <a:srgbClr val="000000"/>
                </a:solidFill>
                <a:latin typeface="+mj-lt"/>
                <a:cs typeface="Courier New" pitchFamily="49" charset="0"/>
              </a:rPr>
              <a:t>.</a:t>
            </a:r>
            <a:r>
              <a:rPr lang="fr-FR" sz="1600" b="1" i="1" dirty="0" err="1" smtClean="0">
                <a:solidFill>
                  <a:srgbClr val="660E7A"/>
                </a:solidFill>
                <a:latin typeface="+mj-lt"/>
                <a:cs typeface="Courier New" pitchFamily="49" charset="0"/>
              </a:rPr>
              <a:t>result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17</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5157192"/>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2268453">
            <a:off x="3567911" y="487903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4571429" y="5336074"/>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GB" dirty="0" smtClean="0">
                <a:latin typeface="+mj-lt"/>
              </a:rPr>
              <a:t>Language introduction</a:t>
            </a:r>
          </a:p>
          <a:p>
            <a:r>
              <a:rPr lang="fr-CH" dirty="0" err="1" smtClean="0">
                <a:latin typeface="+mj-lt"/>
              </a:rPr>
              <a:t>Language</a:t>
            </a:r>
            <a:r>
              <a:rPr lang="fr-CH" dirty="0" smtClean="0">
                <a:latin typeface="+mj-lt"/>
              </a:rPr>
              <a:t> flow</a:t>
            </a:r>
            <a:endParaRPr lang="en-GB" dirty="0" smtClean="0">
              <a:latin typeface="+mj-lt"/>
            </a:endParaRPr>
          </a:p>
          <a:p>
            <a:r>
              <a:rPr lang="fr-CH" dirty="0" err="1" smtClean="0">
                <a:latin typeface="+mj-lt"/>
              </a:rPr>
              <a:t>Syntax</a:t>
            </a:r>
            <a:r>
              <a:rPr lang="fr-CH" dirty="0" smtClean="0">
                <a:latin typeface="+mj-lt"/>
              </a:rPr>
              <a:t> introduction</a:t>
            </a:r>
          </a:p>
          <a:p>
            <a:r>
              <a:rPr lang="fr-CH" dirty="0" err="1" smtClean="0">
                <a:latin typeface="+mj-lt"/>
              </a:rPr>
              <a:t>Many</a:t>
            </a:r>
            <a:r>
              <a:rPr lang="fr-CH" dirty="0" smtClean="0">
                <a:latin typeface="+mj-lt"/>
              </a:rPr>
              <a:t> </a:t>
            </a:r>
            <a:r>
              <a:rPr lang="fr-CH" dirty="0" err="1" smtClean="0">
                <a:latin typeface="+mj-lt"/>
              </a:rPr>
              <a:t>examples</a:t>
            </a:r>
            <a:endParaRPr lang="en-GB" dirty="0" smtClean="0">
              <a:latin typeface="+mj-lt"/>
            </a:endParaRPr>
          </a:p>
          <a:p>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994357"/>
            <a:ext cx="5188985"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r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g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1887215"/>
            <a:ext cx="7755136"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 But </a:t>
            </a:r>
            <a:r>
              <a:rPr kumimoji="0" lang="fr-FR" b="1" i="1" u="none" strike="noStrike" cap="none" normalizeH="0" baseline="0" dirty="0" err="1" smtClean="0">
                <a:ln>
                  <a:noFill/>
                </a:ln>
                <a:solidFill>
                  <a:srgbClr val="808080"/>
                </a:solidFill>
                <a:effectLst/>
                <a:latin typeface="+mj-lt"/>
                <a:cs typeface="Courier New" pitchFamily="49" charset="0"/>
              </a:rPr>
              <a:t>you</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can</a:t>
            </a:r>
            <a:r>
              <a:rPr kumimoji="0" lang="fr-FR" b="1" i="1" u="none" strike="noStrike" cap="none" normalizeH="0" baseline="0" dirty="0" smtClean="0">
                <a:ln>
                  <a:noFill/>
                </a:ln>
                <a:solidFill>
                  <a:srgbClr val="808080"/>
                </a:solidFill>
                <a:effectLst/>
                <a:latin typeface="+mj-lt"/>
                <a:cs typeface="Courier New" pitchFamily="49" charset="0"/>
              </a:rPr>
              <a:t> do all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stuff</a:t>
            </a:r>
            <a:r>
              <a:rPr kumimoji="0" lang="fr-FR" b="1" i="1" u="none" strike="noStrike" cap="none" normalizeH="0" baseline="0" dirty="0" smtClean="0">
                <a:ln>
                  <a:noFill/>
                </a:ln>
                <a:solidFill>
                  <a:srgbClr val="808080"/>
                </a:solidFill>
                <a:effectLst/>
                <a:latin typeface="+mj-lt"/>
                <a:cs typeface="Courier New" pitchFamily="49" charset="0"/>
              </a:rPr>
              <a:t> by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way</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 </a:t>
            </a:r>
            <a:r>
              <a:rPr kumimoji="0" lang="fr-FR" b="1" i="1" u="none" strike="noStrike" cap="none" normalizeH="0" baseline="0" dirty="0" err="1" smtClean="0">
                <a:ln>
                  <a:noFill/>
                </a:ln>
                <a:solidFill>
                  <a:srgbClr val="808080"/>
                </a:solidFill>
                <a:effectLst/>
                <a:latin typeface="+mj-lt"/>
                <a:cs typeface="Courier New" pitchFamily="49" charset="0"/>
              </a:rPr>
              <a:t>io.result</a:t>
            </a:r>
            <a:r>
              <a:rPr kumimoji="0" lang="fr-FR" b="1" i="1" u="none" strike="noStrike" cap="none" normalizeH="0" baseline="0" dirty="0" smtClean="0">
                <a:ln>
                  <a:noFill/>
                </a:ln>
                <a:solidFill>
                  <a:srgbClr val="808080"/>
                </a:solidFill>
                <a:effectLst/>
                <a:latin typeface="+mj-lt"/>
                <a:cs typeface="Courier New" pitchFamily="49" charset="0"/>
              </a:rPr>
              <a:t> := </a:t>
            </a:r>
            <a:r>
              <a:rPr kumimoji="0" lang="fr-FR" b="1" i="1" u="none" strike="noStrike" cap="none" normalizeH="0" baseline="0" dirty="0" err="1" smtClean="0">
                <a:ln>
                  <a:noFill/>
                </a:ln>
                <a:solidFill>
                  <a:srgbClr val="808080"/>
                </a:solidFill>
                <a:effectLst/>
                <a:latin typeface="+mj-lt"/>
                <a:cs typeface="Courier New" pitchFamily="49" charset="0"/>
              </a:rPr>
              <a:t>io.sources.reduce</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a,b</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dirty="0" smtClean="0">
                <a:ln>
                  <a:noFill/>
                </a:ln>
                <a:solidFill>
                  <a:srgbClr val="808080"/>
                </a:solidFill>
                <a:effectLst/>
                <a:latin typeface="+mj-lt"/>
                <a:cs typeface="Courier New" pitchFamily="49" charset="0"/>
              </a:rPr>
              <a:t> =&gt; a</a:t>
            </a:r>
            <a:r>
              <a:rPr kumimoji="0" lang="fr-FR" b="1" i="1" u="none" strike="noStrike" cap="none" normalizeH="0" baseline="0" dirty="0" smtClean="0">
                <a:ln>
                  <a:noFill/>
                </a:ln>
                <a:solidFill>
                  <a:srgbClr val="808080"/>
                </a:solidFill>
                <a:effectLst/>
                <a:latin typeface="+mj-lt"/>
                <a:cs typeface="Courier New" pitchFamily="49" charset="0"/>
              </a:rPr>
              <a:t> + b)</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29000"/>
            <a:ext cx="3986516" cy="1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3707904" y="421249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24</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256"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971" y="5085184"/>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26</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sp>
        <p:nvSpPr>
          <p:cNvPr id="3" name="Rectangle 1"/>
          <p:cNvSpPr>
            <a:spLocks noChangeArrowheads="1"/>
          </p:cNvSpPr>
          <p:nvPr/>
        </p:nvSpPr>
        <p:spPr bwMode="auto">
          <a:xfrm>
            <a:off x="678136" y="1757472"/>
            <a:ext cx="7331109"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Case class </a:t>
            </a:r>
            <a:r>
              <a:rPr kumimoji="0" lang="en-US" b="1" i="0" u="none" strike="noStrike" cap="none" normalizeH="0" baseline="0" dirty="0" err="1" smtClean="0">
                <a:ln>
                  <a:noFill/>
                </a:ln>
                <a:solidFill>
                  <a:srgbClr val="000000"/>
                </a:solidFill>
                <a:effectLst/>
                <a:latin typeface="+mj-lt"/>
                <a:cs typeface="Arial" pitchFamily="34" charset="0"/>
              </a:rPr>
              <a:t>LineTag</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valid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Bool</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address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UInt</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0000FF"/>
                </a:solidFill>
                <a:effectLst/>
                <a:latin typeface="+mj-lt"/>
                <a:cs typeface="Arial" pitchFamily="34" charset="0"/>
              </a:rPr>
              <a:t>32 </a:t>
            </a:r>
            <a:r>
              <a:rPr kumimoji="0" lang="en-US" b="1" i="0" u="none" strike="noStrike" cap="none" normalizeH="0" baseline="0" dirty="0" smtClean="0">
                <a:ln>
                  <a:noFill/>
                </a:ln>
                <a:solidFill>
                  <a:srgbClr val="000000"/>
                </a:solidFill>
                <a:effectLst/>
                <a:latin typeface="+mj-lt"/>
                <a:cs typeface="Arial" pitchFamily="34" charset="0"/>
              </a:rPr>
              <a:t>bits)</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dirty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Bool</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def</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hit(</a:t>
            </a:r>
            <a:r>
              <a:rPr kumimoji="0" lang="en-US" b="1" i="0" u="none" strike="noStrike" cap="none" normalizeH="0" baseline="0" dirty="0" err="1" smtClean="0">
                <a:ln>
                  <a:noFill/>
                </a:ln>
                <a:solidFill>
                  <a:srgbClr val="000000"/>
                </a:solidFill>
                <a:effectLst/>
                <a:latin typeface="+mj-lt"/>
                <a:cs typeface="Arial" pitchFamily="34" charset="0"/>
              </a:rPr>
              <a:t>targetAddress</a:t>
            </a:r>
            <a:r>
              <a:rPr kumimoji="0" lang="en-US" b="1" i="0" u="none" strike="noStrike" cap="none" normalizeH="0" baseline="0" dirty="0" smtClean="0">
                <a:ln>
                  <a:noFill/>
                </a:ln>
                <a:solidFill>
                  <a:srgbClr val="000000"/>
                </a:solidFill>
                <a:effectLst/>
                <a:latin typeface="+mj-lt"/>
                <a:cs typeface="Arial" pitchFamily="34" charset="0"/>
              </a:rPr>
              <a:t> : </a:t>
            </a:r>
            <a:r>
              <a:rPr kumimoji="0" lang="en-US" b="1" i="0" u="none" strike="noStrike" cap="none" normalizeH="0" baseline="0" dirty="0" err="1" smtClean="0">
                <a:ln>
                  <a:noFill/>
                </a:ln>
                <a:solidFill>
                  <a:srgbClr val="000000"/>
                </a:solidFill>
                <a:effectLst/>
                <a:latin typeface="+mj-lt"/>
                <a:cs typeface="Arial" pitchFamily="34" charset="0"/>
              </a:rPr>
              <a:t>UInt</a:t>
            </a:r>
            <a:r>
              <a:rPr kumimoji="0" lang="en-US" b="1" i="0" u="none" strike="noStrike" cap="none" normalizeH="0" baseline="0" dirty="0" smtClean="0">
                <a:ln>
                  <a:noFill/>
                </a:ln>
                <a:solidFill>
                  <a:srgbClr val="000000"/>
                </a:solidFill>
                <a:effectLst/>
                <a:latin typeface="+mj-lt"/>
                <a:cs typeface="Arial" pitchFamily="34" charset="0"/>
              </a:rPr>
              <a:t>) : </a:t>
            </a:r>
            <a:r>
              <a:rPr kumimoji="0" lang="en-US" b="1" i="0" u="none" strike="noStrike" cap="none" normalizeH="0" baseline="0" dirty="0" err="1" smtClean="0">
                <a:ln>
                  <a:noFill/>
                </a:ln>
                <a:solidFill>
                  <a:srgbClr val="000000"/>
                </a:solidFill>
                <a:effectLst/>
                <a:latin typeface="+mj-lt"/>
                <a:cs typeface="Arial" pitchFamily="34" charset="0"/>
              </a:rPr>
              <a:t>Bool</a:t>
            </a:r>
            <a:r>
              <a:rPr kumimoji="0" lang="en-US" b="1" i="0" u="none" strike="noStrike" cap="none" normalizeH="0" baseline="0" dirty="0" smtClean="0">
                <a:ln>
                  <a:noFill/>
                </a:ln>
                <a:solidFill>
                  <a:srgbClr val="000000"/>
                </a:solidFill>
                <a:effectLst/>
                <a:latin typeface="+mj-lt"/>
                <a:cs typeface="Arial" pitchFamily="34" charset="0"/>
              </a:rPr>
              <a:t> = </a:t>
            </a:r>
            <a:r>
              <a:rPr kumimoji="0" lang="en-US" b="1" i="1" u="none" strike="noStrike" cap="none" normalizeH="0" baseline="0" dirty="0" smtClean="0">
                <a:ln>
                  <a:noFill/>
                </a:ln>
                <a:solidFill>
                  <a:srgbClr val="660E7A"/>
                </a:solidFill>
                <a:effectLst/>
                <a:latin typeface="+mj-lt"/>
                <a:cs typeface="Arial" pitchFamily="34" charset="0"/>
              </a:rPr>
              <a:t>valid </a:t>
            </a:r>
            <a:r>
              <a:rPr kumimoji="0" lang="en-US" b="1" i="0" u="none" strike="noStrike" cap="none" normalizeH="0" baseline="0" dirty="0" smtClean="0">
                <a:ln>
                  <a:noFill/>
                </a:ln>
                <a:solidFill>
                  <a:srgbClr val="000000"/>
                </a:solidFill>
                <a:effectLst/>
                <a:latin typeface="+mj-lt"/>
                <a:cs typeface="Arial" pitchFamily="34" charset="0"/>
              </a:rPr>
              <a:t>&amp;&amp; </a:t>
            </a:r>
            <a:r>
              <a:rPr kumimoji="0" lang="en-US" b="1" i="1" u="none" strike="noStrike" cap="none" normalizeH="0" baseline="0" dirty="0" smtClean="0">
                <a:ln>
                  <a:noFill/>
                </a:ln>
                <a:solidFill>
                  <a:srgbClr val="660E7A"/>
                </a:solidFill>
                <a:effectLst/>
                <a:latin typeface="+mj-lt"/>
                <a:cs typeface="Arial" pitchFamily="34" charset="0"/>
              </a:rPr>
              <a:t>address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targetAddress</a:t>
            </a: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lineTags</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lang="en-US" b="1" dirty="0" err="1" smtClean="0">
                <a:solidFill>
                  <a:srgbClr val="000080"/>
                </a:solidFill>
                <a:latin typeface="+mj-lt"/>
                <a:cs typeface="Arial" pitchFamily="34" charset="0"/>
              </a:rPr>
              <a:t>L</a:t>
            </a:r>
            <a:r>
              <a:rPr kumimoji="0" lang="en-US" b="1" i="0" u="none" strike="noStrike" cap="none" normalizeH="0" baseline="0" dirty="0" err="1" smtClean="0">
                <a:ln>
                  <a:noFill/>
                </a:ln>
                <a:solidFill>
                  <a:srgbClr val="000000"/>
                </a:solidFill>
                <a:effectLst/>
                <a:latin typeface="+mj-lt"/>
                <a:cs typeface="Arial" pitchFamily="34" charset="0"/>
              </a:rPr>
              <a:t>ineTag</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FF"/>
                </a:solidFill>
                <a:effectLst/>
                <a:latin typeface="+mj-lt"/>
                <a:cs typeface="Arial" pitchFamily="34" charset="0"/>
              </a:rPr>
              <a:t>8</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lineHits</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lineTags</a:t>
            </a:r>
            <a:r>
              <a:rPr kumimoji="0" lang="en-US" b="1" i="0" u="none" strike="noStrike" cap="none" normalizeH="0" baseline="0" dirty="0" err="1" smtClean="0">
                <a:ln>
                  <a:noFill/>
                </a:ln>
                <a:solidFill>
                  <a:srgbClr val="000000"/>
                </a:solidFill>
                <a:effectLst/>
                <a:latin typeface="+mj-lt"/>
                <a:cs typeface="Arial" pitchFamily="34" charset="0"/>
              </a:rPr>
              <a:t>.map</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lineTag</a:t>
            </a:r>
            <a:r>
              <a:rPr kumimoji="0" lang="en-US" b="1" i="0" u="none" strike="noStrike" cap="none" normalizeH="0" baseline="0" dirty="0" smtClean="0">
                <a:ln>
                  <a:noFill/>
                </a:ln>
                <a:solidFill>
                  <a:srgbClr val="000000"/>
                </a:solidFill>
                <a:effectLst/>
                <a:latin typeface="+mj-lt"/>
                <a:cs typeface="Arial" pitchFamily="34" charset="0"/>
              </a:rPr>
              <a:t> =&gt; </a:t>
            </a:r>
            <a:r>
              <a:rPr kumimoji="0" lang="en-US" b="1" i="0" u="none" strike="noStrike" cap="none" normalizeH="0" baseline="0" dirty="0" err="1" smtClean="0">
                <a:ln>
                  <a:noFill/>
                </a:ln>
                <a:solidFill>
                  <a:srgbClr val="000000"/>
                </a:solidFill>
                <a:effectLst/>
                <a:latin typeface="+mj-lt"/>
                <a:cs typeface="Arial" pitchFamily="34" charset="0"/>
              </a:rPr>
              <a:t>lineTag.hit</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err="1" smtClean="0">
                <a:ln>
                  <a:noFill/>
                </a:ln>
                <a:solidFill>
                  <a:srgbClr val="660E7A"/>
                </a:solidFill>
                <a:effectLst/>
                <a:latin typeface="+mj-lt"/>
                <a:cs typeface="Arial" pitchFamily="34" charset="0"/>
              </a:rPr>
              <a:t>targetAddress</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lineHitValid</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lineHits</a:t>
            </a:r>
            <a:r>
              <a:rPr kumimoji="0" lang="en-US" b="1" i="0" u="none" strike="noStrike" cap="none" normalizeH="0" baseline="0" dirty="0" err="1" smtClean="0">
                <a:ln>
                  <a:noFill/>
                </a:ln>
                <a:solidFill>
                  <a:srgbClr val="000000"/>
                </a:solidFill>
                <a:effectLst/>
                <a:latin typeface="+mj-lt"/>
                <a:cs typeface="Arial" pitchFamily="34" charset="0"/>
              </a:rPr>
              <a:t>.reduce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a,b</a:t>
            </a:r>
            <a:r>
              <a:rPr kumimoji="0" lang="en-US" b="1" i="0" u="none" strike="noStrike" cap="none" normalizeH="0" baseline="0" dirty="0" smtClean="0">
                <a:ln>
                  <a:noFill/>
                </a:ln>
                <a:solidFill>
                  <a:srgbClr val="000000"/>
                </a:solidFill>
                <a:effectLst/>
                <a:latin typeface="+mj-lt"/>
                <a:cs typeface="Arial" pitchFamily="34" charset="0"/>
              </a:rPr>
              <a:t>) =&gt; a || b)</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lineHitIndex</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err="1" smtClean="0">
                <a:ln>
                  <a:noFill/>
                </a:ln>
                <a:solidFill>
                  <a:srgbClr val="000000"/>
                </a:solidFill>
                <a:effectLst/>
                <a:latin typeface="+mj-lt"/>
                <a:cs typeface="Arial" pitchFamily="34" charset="0"/>
              </a:rPr>
              <a:t>OHToUInt</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err="1" smtClean="0">
                <a:ln>
                  <a:noFill/>
                </a:ln>
                <a:solidFill>
                  <a:srgbClr val="660E7A"/>
                </a:solidFill>
                <a:effectLst/>
                <a:latin typeface="+mj-lt"/>
                <a:cs typeface="Arial" pitchFamily="34" charset="0"/>
              </a:rPr>
              <a:t>lineHits</a:t>
            </a: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5301208"/>
            <a:ext cx="3888432" cy="137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fontScale="90000"/>
          </a:bodyPr>
          <a:lstStyle/>
          <a:p>
            <a:r>
              <a:rPr lang="en-GB" dirty="0" err="1" smtClean="0"/>
              <a:t>Netlist</a:t>
            </a:r>
            <a:r>
              <a:rPr lang="en-GB" dirty="0" smtClean="0"/>
              <a:t> analyser / Latency analysis</a:t>
            </a:r>
            <a:endParaRPr lang="en-GB" dirty="0"/>
          </a:p>
        </p:txBody>
      </p:sp>
      <p:sp>
        <p:nvSpPr>
          <p:cNvPr id="4" name="Rectangle 2"/>
          <p:cNvSpPr>
            <a:spLocks noChangeArrowheads="1"/>
          </p:cNvSpPr>
          <p:nvPr/>
        </p:nvSpPr>
        <p:spPr bwMode="auto">
          <a:xfrm>
            <a:off x="827584" y="2132856"/>
            <a:ext cx="8557856" cy="39703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MyComponentWithLatencyAssert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slave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master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a:solidFill>
                  <a:srgbClr val="660E7A"/>
                </a:solidFill>
                <a:latin typeface="+mj-lt"/>
                <a:cs typeface="Courier New" pitchFamily="49" charset="0"/>
              </a:rPr>
              <a:t> </a:t>
            </a:r>
            <a:r>
              <a:rPr lang="fr-FR" b="1" i="1" dirty="0">
                <a:solidFill>
                  <a:srgbClr val="808080"/>
                </a:solidFill>
                <a:latin typeface="+mj-lt"/>
                <a:cs typeface="Courier New" pitchFamily="49" charset="0"/>
              </a:rPr>
              <a:t>//</a:t>
            </a:r>
            <a:r>
              <a:rPr lang="fr-FR" b="1" i="1" dirty="0" err="1">
                <a:solidFill>
                  <a:srgbClr val="808080"/>
                </a:solidFill>
                <a:latin typeface="+mj-lt"/>
                <a:cs typeface="Courier New" pitchFamily="49" charset="0"/>
              </a:rPr>
              <a:t>These</a:t>
            </a:r>
            <a:r>
              <a:rPr lang="fr-FR" b="1" i="1" dirty="0">
                <a:solidFill>
                  <a:srgbClr val="808080"/>
                </a:solidFill>
                <a:latin typeface="+mj-lt"/>
                <a:cs typeface="Courier New" pitchFamily="49" charset="0"/>
              </a:rPr>
              <a:t> 3 line are </a:t>
            </a:r>
            <a:r>
              <a:rPr lang="fr-FR" b="1" i="1" dirty="0" err="1">
                <a:solidFill>
                  <a:srgbClr val="808080"/>
                </a:solidFill>
                <a:latin typeface="+mj-lt"/>
                <a:cs typeface="Courier New" pitchFamily="49" charset="0"/>
              </a:rPr>
              <a:t>equivalent</a:t>
            </a:r>
            <a:r>
              <a:rPr lang="fr-FR" b="1" i="1" dirty="0">
                <a:solidFill>
                  <a:srgbClr val="808080"/>
                </a:solidFill>
                <a:latin typeface="+mj-lt"/>
                <a:cs typeface="Courier New" pitchFamily="49" charset="0"/>
              </a:rPr>
              <a:t> to </a:t>
            </a:r>
            <a:r>
              <a:rPr lang="fr-FR" b="1" i="1" dirty="0" err="1">
                <a:solidFill>
                  <a:srgbClr val="808080"/>
                </a:solidFill>
                <a:latin typeface="+mj-lt"/>
                <a:cs typeface="Courier New" pitchFamily="49" charset="0"/>
              </a:rPr>
              <a:t>io.slavePort.queue</a:t>
            </a:r>
            <a:r>
              <a:rPr lang="fr-FR" b="1" i="1" dirty="0">
                <a:solidFill>
                  <a:srgbClr val="808080"/>
                </a:solidFill>
                <a:latin typeface="+mj-lt"/>
                <a:cs typeface="Courier New" pitchFamily="49" charset="0"/>
              </a:rPr>
              <a:t>(16) &gt;/-&gt; </a:t>
            </a:r>
            <a:r>
              <a:rPr lang="fr-FR" b="1" i="1" dirty="0" err="1">
                <a:solidFill>
                  <a:srgbClr val="808080"/>
                </a:solidFill>
                <a:latin typeface="+mj-lt"/>
                <a:cs typeface="Courier New" pitchFamily="49" charset="0"/>
              </a:rPr>
              <a:t>io.masterPort</a:t>
            </a:r>
            <a:r>
              <a:rPr lang="fr-FR" b="1" i="1" dirty="0">
                <a:solidFill>
                  <a:srgbClr val="808080"/>
                </a:solidFill>
                <a:latin typeface="+mj-lt"/>
                <a:cs typeface="Courier New" pitchFamily="49" charset="0"/>
              </a:rPr>
              <a:t/>
            </a:r>
            <a:br>
              <a:rPr lang="fr-FR" b="1" i="1" dirty="0">
                <a:solidFill>
                  <a:srgbClr val="80808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err="1" smtClean="0">
                <a:ln>
                  <a:noFill/>
                </a:ln>
                <a:solidFill>
                  <a:srgbClr val="000000"/>
                </a:solidFill>
                <a:effectLst/>
                <a:latin typeface="+mj-lt"/>
                <a:cs typeface="Courier New" pitchFamily="49" charset="0"/>
              </a:rPr>
              <a:t>StreamFifo</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FF"/>
                </a:solidFill>
                <a:effectLst/>
                <a:latin typeface="+mj-lt"/>
                <a:cs typeface="Courier New" pitchFamily="49" charset="0"/>
              </a:rPr>
              <a:t>16</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push</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&lt;&lt;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&lt;&lt;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t>
            </a:r>
            <a:r>
              <a:rPr lang="fr-FR" b="1" i="1" dirty="0">
                <a:solidFill>
                  <a:srgbClr val="808080"/>
                </a:solidFill>
                <a:latin typeface="+mj-lt"/>
                <a:cs typeface="Courier New" pitchFamily="49" charset="0"/>
              </a:rPr>
              <a:t>a </a:t>
            </a:r>
            <a:r>
              <a:rPr lang="fr-FR" b="1" i="1" dirty="0" err="1">
                <a:solidFill>
                  <a:srgbClr val="808080"/>
                </a:solidFill>
                <a:latin typeface="+mj-lt"/>
                <a:cs typeface="Courier New" pitchFamily="49" charset="0"/>
              </a:rPr>
              <a:t>connection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operator</a:t>
            </a:r>
            <a:r>
              <a:rPr lang="fr-FR" b="1" i="1" dirty="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without</a:t>
            </a:r>
            <a:r>
              <a:rPr lang="fr-FR" b="1" i="1" dirty="0" smtClean="0">
                <a:solidFill>
                  <a:srgbClr val="808080"/>
                </a:solidFill>
                <a:latin typeface="+mj-lt"/>
                <a:cs typeface="Courier New" pitchFamily="49" charset="0"/>
              </a:rPr>
              <a:t> </a:t>
            </a:r>
            <a:r>
              <a:rPr lang="fr-FR" b="1" i="1" dirty="0" err="1">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pop</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&gt;/-&gt;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//&gt;/-&gt;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 </a:t>
            </a:r>
            <a:r>
              <a:rPr lang="fr-FR" b="1" i="1" dirty="0" err="1" smtClean="0">
                <a:solidFill>
                  <a:srgbClr val="808080"/>
                </a:solidFill>
                <a:latin typeface="+mj-lt"/>
                <a:cs typeface="Courier New" pitchFamily="49" charset="0"/>
              </a:rPr>
              <a:t>connection</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operator</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3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2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spTree>
    <p:extLst>
      <p:ext uri="{BB962C8B-B14F-4D97-AF65-F5344CB8AC3E}">
        <p14:creationId xmlns:p14="http://schemas.microsoft.com/office/powerpoint/2010/main" val="310923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32</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Meta-hardware description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4" y="2420888"/>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2982884056"/>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UInt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Set the dataLength,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Bits ## 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a:effectLst/>
                          <a:latin typeface="+mj-lt"/>
                        </a:rPr>
                        <a:t>Bit </a:t>
                      </a:r>
                      <a:r>
                        <a:rPr lang="en-GB" sz="1500" b="1" dirty="0" smtClean="0">
                          <a:effectLst/>
                          <a:latin typeface="+mj-lt"/>
                        </a:rPr>
                        <a:t>0                       </a:t>
                      </a:r>
                      <a:r>
                        <a:rPr lang="en-GB" sz="1500" b="1" dirty="0" smtClean="0">
                          <a:effectLst/>
                          <a:latin typeface="+mj-lt"/>
                        </a:rPr>
                        <a:t>=&gt; </a:t>
                      </a:r>
                      <a:r>
                        <a:rPr lang="en-GB" sz="1500" b="1" dirty="0" err="1" smtClean="0">
                          <a:effectLst/>
                          <a:latin typeface="+mj-lt"/>
                        </a:rPr>
                        <a:t>fifo</a:t>
                      </a:r>
                      <a:r>
                        <a:rPr lang="en-GB" sz="1500" b="1" dirty="0" smtClean="0">
                          <a:effectLst/>
                          <a:latin typeface="+mj-lt"/>
                        </a:rPr>
                        <a:t> pop valid</a:t>
                      </a:r>
                      <a:r>
                        <a:rPr lang="en-GB" sz="1500" b="1" dirty="0">
                          <a:effectLst/>
                          <a:latin typeface="+mj-lt"/>
                        </a:rPr>
                        <a:t> </a:t>
                      </a:r>
                      <a:br>
                        <a:rPr lang="en-GB" sz="1500" b="1" dirty="0">
                          <a:effectLst/>
                          <a:latin typeface="+mj-lt"/>
                        </a:rPr>
                      </a:br>
                      <a:r>
                        <a:rPr lang="en-GB" sz="1500" b="1" dirty="0">
                          <a:effectLst/>
                          <a:latin typeface="+mj-lt"/>
                        </a:rPr>
                        <a:t>Bit 8 </a:t>
                      </a:r>
                      <a:r>
                        <a:rPr lang="en-GB" sz="1500" b="1" dirty="0" err="1">
                          <a:effectLst/>
                          <a:latin typeface="+mj-lt"/>
                        </a:rPr>
                        <a:t>downto</a:t>
                      </a:r>
                      <a:r>
                        <a:rPr lang="en-GB" sz="1500" b="1" dirty="0">
                          <a:effectLst/>
                          <a:latin typeface="+mj-lt"/>
                        </a:rPr>
                        <a:t> </a:t>
                      </a:r>
                      <a:r>
                        <a:rPr lang="en-GB" sz="1500" b="1" dirty="0" smtClean="0">
                          <a:effectLst/>
                          <a:latin typeface="+mj-lt"/>
                        </a:rPr>
                        <a:t>1    =&gt; </a:t>
                      </a:r>
                      <a:r>
                        <a:rPr lang="en-GB" sz="1500" b="1" dirty="0" err="1" smtClean="0">
                          <a:effectLst/>
                          <a:latin typeface="+mj-lt"/>
                        </a:rPr>
                        <a:t>fifo</a:t>
                      </a:r>
                      <a:r>
                        <a:rPr lang="en-GB" sz="1500" b="1" dirty="0" smtClean="0">
                          <a:effectLst/>
                          <a:latin typeface="+mj-lt"/>
                        </a:rPr>
                        <a:t> pop payload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117693"/>
            <a:ext cx="8930674" cy="67403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AvalonMMUartCtrl.</a:t>
            </a:r>
            <a:r>
              <a:rPr kumimoji="0" lang="en-US" sz="1600" b="1" i="1" u="none" strike="noStrike" cap="none" normalizeH="0" baseline="0" dirty="0" err="1" smtClean="0">
                <a:ln>
                  <a:noFill/>
                </a:ln>
                <a:solidFill>
                  <a:srgbClr val="000000"/>
                </a:solidFill>
                <a:effectLst/>
                <a:latin typeface="+mj-lt"/>
                <a:cs typeface="Courier New" pitchFamily="49" charset="0"/>
              </a:rPr>
              <a:t>getAvalonMMConfig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err="1" smtClean="0"/>
              <a:t>AvalonMMSlaveFactory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a:latin typeface="+mj-lt"/>
              </a:rPr>
              <a:t>RISCV </a:t>
            </a:r>
            <a:r>
              <a:rPr lang="fr-CH" sz="2400" dirty="0" smtClean="0">
                <a:latin typeface="+mj-lt"/>
              </a:rPr>
              <a:t>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in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9</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20713</TotalTime>
  <Words>1449</Words>
  <Application>Microsoft Office PowerPoint</Application>
  <PresentationFormat>Affichage à l'écran (4:3)</PresentationFormat>
  <Paragraphs>319</Paragraphs>
  <Slides>39</Slides>
  <Notes>39</Notes>
  <HiddenSlides>0</HiddenSlides>
  <MMClips>0</MMClip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Débit</vt:lpstr>
      <vt:lpstr>SpinalHDL</vt:lpstr>
      <vt:lpstr>Summary</vt:lpstr>
      <vt:lpstr>Language introduction</vt:lpstr>
      <vt:lpstr>Language flow</vt:lpstr>
      <vt:lpstr>Some points about Spinal</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Basic abstractions</vt:lpstr>
      <vt:lpstr>Flow, Stream</vt:lpstr>
      <vt:lpstr>Stream components</vt:lpstr>
      <vt:lpstr>Stream functions</vt:lpstr>
      <vt:lpstr>Functional programming</vt:lpstr>
      <vt:lpstr>Scala is here to help you</vt:lpstr>
      <vt:lpstr>Netlist analyser / Latency analysis</vt:lpstr>
      <vt:lpstr>FSM</vt:lpstr>
      <vt:lpstr>FSM style A</vt:lpstr>
      <vt:lpstr>FSM style B</vt:lpstr>
      <vt:lpstr> Meta-hardware description</vt:lpstr>
      <vt:lpstr>Présentation PowerPoint</vt:lpstr>
      <vt:lpstr>Présentation PowerPoint</vt:lpstr>
      <vt:lpstr>About FSM and AvalonMMSlaveFactory</vt:lpstr>
      <vt:lpstr>About Scala</vt:lpstr>
      <vt:lpstr> Spinal work perfectly on FPGA</vt:lpstr>
      <vt:lpstr> About Spinal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820</cp:revision>
  <dcterms:created xsi:type="dcterms:W3CDTF">2014-06-07T19:29:55Z</dcterms:created>
  <dcterms:modified xsi:type="dcterms:W3CDTF">2016-06-16T11:11:20Z</dcterms:modified>
</cp:coreProperties>
</file>