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4"/>
  </p:notesMasterIdLst>
  <p:handoutMasterIdLst>
    <p:handoutMasterId r:id="rId55"/>
  </p:handoutMasterIdLst>
  <p:sldIdLst>
    <p:sldId id="342" r:id="rId2"/>
    <p:sldId id="276" r:id="rId3"/>
    <p:sldId id="286" r:id="rId4"/>
    <p:sldId id="307" r:id="rId5"/>
    <p:sldId id="340" r:id="rId6"/>
    <p:sldId id="364" r:id="rId7"/>
    <p:sldId id="284" r:id="rId8"/>
    <p:sldId id="362" r:id="rId9"/>
    <p:sldId id="309" r:id="rId10"/>
    <p:sldId id="310" r:id="rId11"/>
    <p:sldId id="312" r:id="rId12"/>
    <p:sldId id="332" r:id="rId13"/>
    <p:sldId id="359" r:id="rId14"/>
    <p:sldId id="336" r:id="rId15"/>
    <p:sldId id="313" r:id="rId16"/>
    <p:sldId id="360" r:id="rId17"/>
    <p:sldId id="361" r:id="rId18"/>
    <p:sldId id="363" r:id="rId19"/>
    <p:sldId id="358" r:id="rId20"/>
    <p:sldId id="330" r:id="rId21"/>
    <p:sldId id="334" r:id="rId22"/>
    <p:sldId id="316" r:id="rId23"/>
    <p:sldId id="317" r:id="rId24"/>
    <p:sldId id="365" r:id="rId25"/>
    <p:sldId id="346" r:id="rId26"/>
    <p:sldId id="328" r:id="rId27"/>
    <p:sldId id="318" r:id="rId28"/>
    <p:sldId id="344" r:id="rId29"/>
    <p:sldId id="343" r:id="rId30"/>
    <p:sldId id="345" r:id="rId31"/>
    <p:sldId id="326" r:id="rId32"/>
    <p:sldId id="366" r:id="rId33"/>
    <p:sldId id="350" r:id="rId34"/>
    <p:sldId id="351" r:id="rId35"/>
    <p:sldId id="353" r:id="rId36"/>
    <p:sldId id="337" r:id="rId37"/>
    <p:sldId id="368" r:id="rId38"/>
    <p:sldId id="369" r:id="rId39"/>
    <p:sldId id="370" r:id="rId40"/>
    <p:sldId id="371" r:id="rId41"/>
    <p:sldId id="372" r:id="rId42"/>
    <p:sldId id="373" r:id="rId43"/>
    <p:sldId id="374" r:id="rId44"/>
    <p:sldId id="375" r:id="rId45"/>
    <p:sldId id="354" r:id="rId46"/>
    <p:sldId id="349" r:id="rId47"/>
    <p:sldId id="341" r:id="rId48"/>
    <p:sldId id="348" r:id="rId49"/>
    <p:sldId id="376" r:id="rId50"/>
    <p:sldId id="367" r:id="rId51"/>
    <p:sldId id="339" r:id="rId52"/>
    <p:sldId id="338"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varScale="1">
        <p:scale>
          <a:sx n="69" d="100"/>
          <a:sy n="69" d="100"/>
        </p:scale>
        <p:origin x="-172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20.07.2016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20/07/2016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43</a:t>
            </a:fld>
            <a:endParaRPr lang="fr-C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44</a:t>
            </a:fld>
            <a:endParaRPr lang="fr-C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45</a:t>
            </a:fld>
            <a:endParaRPr lang="fr-C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46</a:t>
            </a:fld>
            <a:endParaRPr lang="fr-C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47</a:t>
            </a:fld>
            <a:endParaRPr lang="fr-C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48</a:t>
            </a:fld>
            <a:endParaRPr lang="fr-C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49</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50</a:t>
            </a:fld>
            <a:endParaRPr lang="fr-C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51</a:t>
            </a:fld>
            <a:endParaRPr lang="fr-CH"/>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52</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20/07/2016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20/07/2016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20/07/2016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20/07/2016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20/07/2016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20/07/2016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20/07/2016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20/07/2016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20/07/2016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20/07/2016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20/07/2016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20/07/2016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420888"/>
            <a:ext cx="5226687"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55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27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90983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924944"/>
            <a:ext cx="6480720" cy="2062103"/>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io</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new </a:t>
            </a:r>
            <a:r>
              <a:rPr lang="fr-FR" sz="1600" b="1" dirty="0">
                <a:solidFill>
                  <a:srgbClr val="000000"/>
                </a:solidFill>
                <a:latin typeface="+mj-lt"/>
                <a:cs typeface="Courier New" pitchFamily="49" charset="0"/>
              </a:rPr>
              <a:t>Bundle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in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out </a:t>
            </a:r>
            <a:r>
              <a:rPr lang="fr-FR" sz="1600" b="1" dirty="0" err="1">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p>
          <a:p>
            <a:pPr lvl="0" fontAlgn="base">
              <a:spcBef>
                <a:spcPct val="0"/>
              </a:spcBef>
              <a:spcAft>
                <a:spcPct val="0"/>
              </a:spcAft>
            </a:pPr>
            <a:r>
              <a:rPr lang="fr-FR" sz="1600" b="1" dirty="0">
                <a:solidFill>
                  <a:srgbClr val="000000"/>
                </a:solidFill>
                <a:cs typeface="Courier New" pitchFamily="49" charset="0"/>
              </a:rPr>
              <a:t>   </a:t>
            </a:r>
            <a:r>
              <a:rPr lang="fr-FR" sz="1600" b="1" dirty="0" smtClean="0">
                <a:solidFill>
                  <a:srgbClr val="000000"/>
                </a:solidFill>
                <a:cs typeface="Courier New" pitchFamily="49" charset="0"/>
              </a:rPr>
              <a:t> </a:t>
            </a:r>
            <a:r>
              <a:rPr lang="fr-FR" sz="1600" b="1" i="1" dirty="0" smtClean="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Latch</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fr-FR" sz="1600" b="1" i="1" dirty="0" smtClean="0">
                <a:solidFill>
                  <a:srgbClr val="808080"/>
                </a:solidFill>
                <a:latin typeface="+mj-lt"/>
                <a:cs typeface="Courier New" pitchFamily="49" charset="0"/>
              </a:rPr>
              <a:t>=&gt; </a:t>
            </a:r>
            <a:r>
              <a:rPr lang="fr-FR" sz="1600" b="1" i="1" dirty="0" err="1" smtClean="0">
                <a:solidFill>
                  <a:srgbClr val="808080"/>
                </a:solidFill>
                <a:latin typeface="+mj-lt"/>
                <a:cs typeface="Courier New" pitchFamily="49" charset="0"/>
              </a:rPr>
              <a:t>Error</a:t>
            </a:r>
            <a:r>
              <a:rPr lang="fr-FR" sz="1600" b="1" i="1" dirty="0" smtClean="0">
                <a:solidFill>
                  <a:srgbClr val="808080"/>
                </a:solidFill>
                <a:latin typeface="+mj-lt"/>
                <a:cs typeface="Courier New" pitchFamily="49" charset="0"/>
              </a:rPr>
              <a:t> message </a:t>
            </a:r>
            <a:r>
              <a:rPr lang="fr-FR" sz="1600" b="1" i="1" dirty="0" err="1" smtClean="0">
                <a:solidFill>
                  <a:srgbClr val="808080"/>
                </a:solidFill>
                <a:latin typeface="+mj-lt"/>
                <a:cs typeface="Courier New" pitchFamily="49" charset="0"/>
              </a:rPr>
              <a:t>will</a:t>
            </a:r>
            <a:r>
              <a:rPr lang="fr-FR" sz="1600" b="1" i="1" dirty="0" smtClean="0">
                <a:solidFill>
                  <a:srgbClr val="808080"/>
                </a:solidFill>
                <a:latin typeface="+mj-lt"/>
                <a:cs typeface="Courier New" pitchFamily="49" charset="0"/>
              </a:rPr>
              <a:t> come </a:t>
            </a:r>
            <a:r>
              <a:rPr lang="fr-FR" sz="1600" b="1" i="1" dirty="0" err="1" smtClean="0">
                <a:solidFill>
                  <a:srgbClr val="808080"/>
                </a:solidFill>
                <a:latin typeface="+mj-lt"/>
                <a:cs typeface="Courier New" pitchFamily="49" charset="0"/>
              </a:rPr>
              <a:t>from</a:t>
            </a:r>
            <a:r>
              <a:rPr lang="fr-FR" sz="1600" b="1" i="1" dirty="0" smtClean="0">
                <a:solidFill>
                  <a:srgbClr val="808080"/>
                </a:solidFill>
                <a:latin typeface="+mj-lt"/>
                <a:cs typeface="Courier New" pitchFamily="49" charset="0"/>
              </a:rPr>
              <a:t> Spinal</a:t>
            </a:r>
          </a:p>
          <a:p>
            <a:pPr lvl="0"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io</a:t>
            </a:r>
            <a:r>
              <a:rPr lang="fr-FR" sz="1600" b="1" dirty="0" err="1" smtClean="0">
                <a:solidFill>
                  <a:srgbClr val="000000"/>
                </a:solidFill>
                <a:latin typeface="+mj-lt"/>
                <a:cs typeface="Courier New" pitchFamily="49" charset="0"/>
              </a:rPr>
              <a:t>.</a:t>
            </a:r>
            <a:r>
              <a:rPr lang="fr-FR" sz="1600" b="1" i="1" dirty="0" err="1" smtClean="0">
                <a:solidFill>
                  <a:srgbClr val="660E7A"/>
                </a:solidFill>
                <a:latin typeface="+mj-lt"/>
                <a:cs typeface="Courier New" pitchFamily="49" charset="0"/>
              </a:rPr>
              <a:t>result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18</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5157192"/>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2268453">
            <a:off x="3567911" y="487903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4571429" y="5336074"/>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251685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(1)</a:t>
            </a:r>
            <a:endParaRPr lang="en-GB" dirty="0"/>
          </a:p>
        </p:txBody>
      </p:sp>
      <p:sp>
        <p:nvSpPr>
          <p:cNvPr id="4" name="Rectangle 2"/>
          <p:cNvSpPr>
            <a:spLocks noChangeArrowheads="1"/>
          </p:cNvSpPr>
          <p:nvPr/>
        </p:nvSpPr>
        <p:spPr bwMode="auto">
          <a:xfrm>
            <a:off x="1459046" y="1994357"/>
            <a:ext cx="5188985"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r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g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860935"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smtClean="0">
                <a:ln>
                  <a:noFill/>
                </a:ln>
                <a:solidFill>
                  <a:srgbClr val="000000"/>
                </a:solidFill>
                <a:effectLst/>
                <a:latin typeface="+mj-lt"/>
                <a:cs typeface="Courier New" pitchFamily="49" charset="0"/>
              </a:rPr>
              <a:t>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smtClean="0">
                <a:ln>
                  <a:noFill/>
                </a:ln>
                <a:solidFill>
                  <a:srgbClr val="000000"/>
                </a:solidFill>
                <a:effectLst/>
                <a:latin typeface="+mj-lt"/>
                <a:cs typeface="Courier New" pitchFamily="49" charset="0"/>
              </a:rPr>
              <a:t>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939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24</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26</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27</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4283401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fontScale="90000"/>
          </a:bodyPr>
          <a:lstStyle/>
          <a:p>
            <a:r>
              <a:rPr lang="en-GB" dirty="0" err="1" smtClean="0"/>
              <a:t>Netlist</a:t>
            </a:r>
            <a:r>
              <a:rPr lang="en-GB" dirty="0" smtClean="0"/>
              <a:t> analyser / Latency analysis</a:t>
            </a:r>
            <a:endParaRPr lang="en-GB" dirty="0"/>
          </a:p>
        </p:txBody>
      </p:sp>
      <p:sp>
        <p:nvSpPr>
          <p:cNvPr id="4" name="Rectangle 2"/>
          <p:cNvSpPr>
            <a:spLocks noChangeArrowheads="1"/>
          </p:cNvSpPr>
          <p:nvPr/>
        </p:nvSpPr>
        <p:spPr bwMode="auto">
          <a:xfrm>
            <a:off x="539552" y="2132856"/>
            <a:ext cx="8557856" cy="39703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MyComponentWithLatencyAssert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slave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master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a:solidFill>
                  <a:srgbClr val="660E7A"/>
                </a:solidFill>
                <a:latin typeface="+mj-lt"/>
                <a:cs typeface="Courier New" pitchFamily="49" charset="0"/>
              </a:rPr>
              <a:t> </a:t>
            </a:r>
            <a:r>
              <a:rPr lang="fr-FR" b="1" i="1" dirty="0">
                <a:solidFill>
                  <a:srgbClr val="808080"/>
                </a:solidFill>
                <a:latin typeface="+mj-lt"/>
                <a:cs typeface="Courier New" pitchFamily="49" charset="0"/>
              </a:rPr>
              <a:t>//</a:t>
            </a:r>
            <a:r>
              <a:rPr lang="fr-FR" b="1" i="1" dirty="0" err="1">
                <a:solidFill>
                  <a:srgbClr val="808080"/>
                </a:solidFill>
                <a:latin typeface="+mj-lt"/>
                <a:cs typeface="Courier New" pitchFamily="49" charset="0"/>
              </a:rPr>
              <a:t>These</a:t>
            </a:r>
            <a:r>
              <a:rPr lang="fr-FR" b="1" i="1" dirty="0">
                <a:solidFill>
                  <a:srgbClr val="808080"/>
                </a:solidFill>
                <a:latin typeface="+mj-lt"/>
                <a:cs typeface="Courier New" pitchFamily="49" charset="0"/>
              </a:rPr>
              <a:t> 3 line are </a:t>
            </a:r>
            <a:r>
              <a:rPr lang="fr-FR" b="1" i="1" dirty="0" err="1">
                <a:solidFill>
                  <a:srgbClr val="808080"/>
                </a:solidFill>
                <a:latin typeface="+mj-lt"/>
                <a:cs typeface="Courier New" pitchFamily="49" charset="0"/>
              </a:rPr>
              <a:t>equivalent</a:t>
            </a:r>
            <a:r>
              <a:rPr lang="fr-FR" b="1" i="1" dirty="0">
                <a:solidFill>
                  <a:srgbClr val="808080"/>
                </a:solidFill>
                <a:latin typeface="+mj-lt"/>
                <a:cs typeface="Courier New" pitchFamily="49" charset="0"/>
              </a:rPr>
              <a:t> to </a:t>
            </a:r>
            <a:r>
              <a:rPr lang="fr-FR" b="1" i="1" dirty="0" err="1">
                <a:solidFill>
                  <a:srgbClr val="808080"/>
                </a:solidFill>
                <a:latin typeface="+mj-lt"/>
                <a:cs typeface="Courier New" pitchFamily="49" charset="0"/>
              </a:rPr>
              <a:t>io.slavePort.queue</a:t>
            </a:r>
            <a:r>
              <a:rPr lang="fr-FR" b="1" i="1" dirty="0">
                <a:solidFill>
                  <a:srgbClr val="808080"/>
                </a:solidFill>
                <a:latin typeface="+mj-lt"/>
                <a:cs typeface="Courier New" pitchFamily="49" charset="0"/>
              </a:rPr>
              <a:t>(16) &gt;/-&gt; </a:t>
            </a:r>
            <a:r>
              <a:rPr lang="fr-FR" b="1" i="1" dirty="0" err="1">
                <a:solidFill>
                  <a:srgbClr val="808080"/>
                </a:solidFill>
                <a:latin typeface="+mj-lt"/>
                <a:cs typeface="Courier New" pitchFamily="49" charset="0"/>
              </a:rPr>
              <a:t>io.masterPort</a:t>
            </a:r>
            <a:r>
              <a:rPr lang="fr-FR" b="1" i="1" dirty="0">
                <a:solidFill>
                  <a:srgbClr val="808080"/>
                </a:solidFill>
                <a:latin typeface="+mj-lt"/>
                <a:cs typeface="Courier New" pitchFamily="49" charset="0"/>
              </a:rPr>
              <a:t/>
            </a:r>
            <a:br>
              <a:rPr lang="fr-FR" b="1" i="1" dirty="0">
                <a:solidFill>
                  <a:srgbClr val="80808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err="1" smtClean="0">
                <a:ln>
                  <a:noFill/>
                </a:ln>
                <a:solidFill>
                  <a:srgbClr val="000000"/>
                </a:solidFill>
                <a:effectLst/>
                <a:latin typeface="+mj-lt"/>
                <a:cs typeface="Courier New" pitchFamily="49" charset="0"/>
              </a:rPr>
              <a:t>StreamFifo</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FF"/>
                </a:solidFill>
                <a:effectLst/>
                <a:latin typeface="+mj-lt"/>
                <a:cs typeface="Courier New" pitchFamily="49" charset="0"/>
              </a:rPr>
              <a:t>16</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push</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&lt;&lt;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a:t>
            </a:r>
            <a:r>
              <a:rPr lang="fr-FR" b="1" i="1" dirty="0" smtClean="0">
                <a:solidFill>
                  <a:srgbClr val="808080"/>
                </a:solidFill>
                <a:latin typeface="+mj-lt"/>
                <a:cs typeface="Courier New" pitchFamily="49" charset="0"/>
              </a:rPr>
              <a:t> </a:t>
            </a:r>
            <a:r>
              <a:rPr lang="fr-FR" b="1" i="1" dirty="0" smtClean="0">
                <a:solidFill>
                  <a:srgbClr val="808080"/>
                </a:solidFill>
                <a:latin typeface="+mj-lt"/>
                <a:cs typeface="Courier New" pitchFamily="49" charset="0"/>
              </a:rPr>
              <a:t>&lt;&lt;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t>
            </a:r>
            <a:r>
              <a:rPr lang="fr-FR" b="1" i="1" dirty="0">
                <a:solidFill>
                  <a:srgbClr val="808080"/>
                </a:solidFill>
                <a:latin typeface="+mj-lt"/>
                <a:cs typeface="Courier New" pitchFamily="49" charset="0"/>
              </a:rPr>
              <a:t>a </a:t>
            </a:r>
            <a:r>
              <a:rPr lang="fr-FR" b="1" i="1" dirty="0" err="1">
                <a:solidFill>
                  <a:srgbClr val="808080"/>
                </a:solidFill>
                <a:latin typeface="+mj-lt"/>
                <a:cs typeface="Courier New" pitchFamily="49" charset="0"/>
              </a:rPr>
              <a:t>connection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operator</a:t>
            </a:r>
            <a:r>
              <a:rPr lang="fr-FR" b="1" i="1" dirty="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without</a:t>
            </a:r>
            <a:r>
              <a:rPr lang="fr-FR" b="1" i="1" dirty="0" smtClean="0">
                <a:solidFill>
                  <a:srgbClr val="808080"/>
                </a:solidFill>
                <a:latin typeface="+mj-lt"/>
                <a:cs typeface="Courier New" pitchFamily="49" charset="0"/>
              </a:rPr>
              <a:t> </a:t>
            </a:r>
            <a:r>
              <a:rPr lang="fr-FR" b="1" i="1" dirty="0" err="1">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pop</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&gt;/-&gt;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&gt;/-&gt;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 </a:t>
            </a:r>
            <a:r>
              <a:rPr lang="fr-FR" b="1" i="1" dirty="0" err="1" smtClean="0">
                <a:solidFill>
                  <a:srgbClr val="808080"/>
                </a:solidFill>
                <a:latin typeface="+mj-lt"/>
                <a:cs typeface="Courier New" pitchFamily="49" charset="0"/>
              </a:rPr>
              <a:t>connection</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operator</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3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2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Tree>
    <p:extLst>
      <p:ext uri="{BB962C8B-B14F-4D97-AF65-F5344CB8AC3E}">
        <p14:creationId xmlns:p14="http://schemas.microsoft.com/office/powerpoint/2010/main" val="3109231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32</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22243"/>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B</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556792"/>
            <a:ext cx="8229600" cy="4389120"/>
          </a:xfrm>
        </p:spPr>
        <p:txBody>
          <a:bodyPr>
            <a:normAutofit/>
          </a:bodyPr>
          <a:lstStyle/>
          <a:p>
            <a:r>
              <a:rPr lang="en-US" dirty="0" smtClean="0">
                <a:latin typeface="+mj-lt"/>
              </a:rPr>
              <a:t>Imagine you want to control an UART controller from a bus (for example AMBA-APB), you will have to implement a “bridge logic”.</a:t>
            </a:r>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Bus Slave 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51" y="3140968"/>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Let’s detail the situation</a:t>
            </a:r>
            <a:endParaRPr lang="en-US" dirty="0" smtClean="0">
              <a:solidFill>
                <a:srgbClr val="FF0000"/>
              </a:solidFill>
              <a:latin typeface="+mj-lt"/>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 y="2534968"/>
            <a:ext cx="9043965" cy="353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8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a:t>
            </a:r>
            <a:r>
              <a:rPr lang="en-GB" dirty="0" smtClean="0"/>
              <a:t>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IO / instances / direct connections</a:t>
            </a:r>
            <a:endParaRPr lang="en-US" dirty="0" smtClean="0">
              <a:solidFill>
                <a:srgbClr val="FF0000"/>
              </a:solidFill>
              <a:latin typeface="+mj-lt"/>
            </a:endParaRPr>
          </a:p>
        </p:txBody>
      </p:sp>
      <p:sp>
        <p:nvSpPr>
          <p:cNvPr id="4" name="Rectangle 2"/>
          <p:cNvSpPr>
            <a:spLocks noChangeArrowheads="1"/>
          </p:cNvSpPr>
          <p:nvPr/>
        </p:nvSpPr>
        <p:spPr bwMode="auto">
          <a:xfrm>
            <a:off x="1403648" y="2204864"/>
            <a:ext cx="5390578" cy="403187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smtClean="0">
                <a:ln>
                  <a:noFill/>
                </a:ln>
                <a:solidFill>
                  <a:srgbClr val="000000"/>
                </a:solidFill>
                <a:effectLst/>
                <a:latin typeface="+mj-lt"/>
                <a:cs typeface="Courier New" pitchFamily="49" charset="0"/>
              </a:rPr>
              <a:t>Apb3UartCtrl_A(</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000000"/>
                </a:solidFill>
                <a:effectLst/>
                <a:latin typeface="+mj-lt"/>
                <a:cs typeface="Courier New" pitchFamily="49" charset="0"/>
              </a:rPr>
              <a:t>Apb3</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addressWidth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dataWidth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32</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 </a:t>
            </a:r>
            <a:r>
              <a:rPr lang="en-US" sz="1600" b="1" i="1" dirty="0">
                <a:solidFill>
                  <a:srgbClr val="808080"/>
                </a:solidFill>
                <a:latin typeface="+mj-lt"/>
                <a:cs typeface="Courier New" pitchFamily="49" charset="0"/>
              </a:rPr>
              <a:t>Instantiate an </a:t>
            </a:r>
            <a:r>
              <a:rPr kumimoji="0" lang="en-US" sz="1600" b="1" i="1" u="none" strike="noStrike" cap="none" normalizeH="0" baseline="0" dirty="0" smtClean="0">
                <a:ln>
                  <a:noFill/>
                </a:ln>
                <a:solidFill>
                  <a:srgbClr val="808080"/>
                </a:solidFill>
                <a:effectLst/>
                <a:latin typeface="+mj-lt"/>
                <a:cs typeface="Courier New" pitchFamily="49" charset="0"/>
              </a:rPr>
              <a:t>simple </a:t>
            </a:r>
            <a:r>
              <a:rPr kumimoji="0" lang="en-US" sz="1600" b="1" i="1" u="none" strike="noStrike" cap="none" normalizeH="0" baseline="0" dirty="0" smtClean="0">
                <a:ln>
                  <a:noFill/>
                </a:ln>
                <a:solidFill>
                  <a:srgbClr val="808080"/>
                </a:solidFill>
                <a:effectLst/>
                <a:latin typeface="+mj-lt"/>
                <a:cs typeface="Courier New" pitchFamily="49" charset="0"/>
              </a:rPr>
              <a:t>UART controller</a:t>
            </a:r>
            <a:r>
              <a:rPr kumimoji="0" lang="en-US" sz="1600" b="1" i="1" u="none" strike="noStrike" cap="none" normalizeH="0" baseline="0" dirty="0" smtClean="0">
                <a:ln>
                  <a:noFill/>
                </a:ln>
                <a:solidFill>
                  <a:srgbClr val="808080"/>
                </a:solidFill>
                <a:effectLst/>
                <a:latin typeface="+mj-lt"/>
                <a:cs typeface="Courier New" pitchFamily="49" charset="0"/>
              </a:rPr>
              <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//Connect its </a:t>
            </a:r>
            <a:r>
              <a:rPr kumimoji="0" lang="en-US" sz="1600" b="1" i="1" u="none" strike="noStrike" cap="none" normalizeH="0" baseline="0" dirty="0" smtClean="0">
                <a:ln>
                  <a:noFill/>
                </a:ln>
                <a:solidFill>
                  <a:srgbClr val="808080"/>
                </a:solidFill>
                <a:effectLst/>
                <a:latin typeface="+mj-lt"/>
                <a:cs typeface="Courier New" pitchFamily="49" charset="0"/>
              </a:rPr>
              <a:t>UART bus</a:t>
            </a:r>
            <a:r>
              <a:rPr kumimoji="0" lang="en-US" sz="1600" b="1" i="1" u="none" strike="noStrike" cap="none" normalizeH="0" baseline="0" dirty="0" smtClean="0">
                <a:ln>
                  <a:noFill/>
                </a:ln>
                <a:solidFill>
                  <a:srgbClr val="808080"/>
                </a:solidFill>
                <a:effectLst/>
                <a:latin typeface="+mj-lt"/>
                <a:cs typeface="Courier New" pitchFamily="49" charset="0"/>
              </a:rPr>
              <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//Here </a:t>
            </a:r>
            <a:r>
              <a:rPr kumimoji="0" lang="en-US" sz="1600" b="1" i="1" u="none" strike="noStrike" cap="none" normalizeH="0" baseline="0" dirty="0" smtClean="0">
                <a:ln>
                  <a:noFill/>
                </a:ln>
                <a:solidFill>
                  <a:srgbClr val="808080"/>
                </a:solidFill>
                <a:effectLst/>
                <a:latin typeface="+mj-lt"/>
                <a:cs typeface="Courier New" pitchFamily="49" charset="0"/>
              </a:rPr>
              <a:t>we have </a:t>
            </a:r>
            <a:r>
              <a:rPr kumimoji="0" lang="en-US" sz="1600" b="1" i="1" u="none" strike="noStrike" cap="none" normalizeH="0" baseline="0" dirty="0" smtClean="0">
                <a:ln>
                  <a:noFill/>
                </a:ln>
                <a:solidFill>
                  <a:srgbClr val="808080"/>
                </a:solidFill>
                <a:effectLst/>
                <a:latin typeface="+mj-lt"/>
                <a:cs typeface="Courier New" pitchFamily="49" charset="0"/>
              </a:rPr>
              <a:t>to implement the “bridge logic”.</a:t>
            </a:r>
            <a:r>
              <a:rPr kumimoji="0" lang="en-US" sz="1600" b="1" i="1" u="none" strike="noStrike" cap="none" normalizeH="0" dirty="0" smtClean="0">
                <a:ln>
                  <a:noFill/>
                </a:ln>
                <a:solidFill>
                  <a:srgbClr val="808080"/>
                </a:solidFill>
                <a:effectLst/>
                <a:latin typeface="+mj-lt"/>
                <a:cs typeface="Courier New" pitchFamily="49" charset="0"/>
              </a:rPr>
              <a:t> </a:t>
            </a:r>
            <a:endParaRPr kumimoji="0" lang="en-US" sz="1600" b="1" i="1" u="none" strike="noStrike" cap="none" normalizeH="0" dirty="0" smtClean="0">
              <a:ln>
                <a:noFill/>
              </a:ln>
              <a:solidFill>
                <a:srgbClr val="808080"/>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a:solidFill>
                  <a:srgbClr val="808080"/>
                </a:solidFill>
                <a:latin typeface="+mj-lt"/>
                <a:cs typeface="Courier New" pitchFamily="49" charset="0"/>
              </a:rPr>
              <a:t> </a:t>
            </a:r>
            <a:r>
              <a:rPr lang="en-US" sz="1600" b="1" i="1" dirty="0" smtClean="0">
                <a:solidFill>
                  <a:srgbClr val="808080"/>
                </a:solidFill>
                <a:latin typeface="+mj-lt"/>
                <a:cs typeface="Courier New" pitchFamily="49" charset="0"/>
              </a:rPr>
              <a:t> //</a:t>
            </a:r>
            <a:r>
              <a:rPr kumimoji="0" lang="en-US" sz="1600" b="1" i="1" u="none" strike="noStrike" cap="none" normalizeH="0" dirty="0" smtClean="0">
                <a:ln>
                  <a:noFill/>
                </a:ln>
                <a:solidFill>
                  <a:srgbClr val="808080"/>
                </a:solidFill>
                <a:effectLst/>
                <a:latin typeface="+mj-lt"/>
                <a:cs typeface="Courier New" pitchFamily="49" charset="0"/>
              </a:rPr>
              <a:t>All </a:t>
            </a:r>
            <a:r>
              <a:rPr kumimoji="0" lang="en-US" sz="1600" b="1" i="1" u="none" strike="noStrike" cap="none" normalizeH="0" dirty="0" smtClean="0">
                <a:ln>
                  <a:noFill/>
                </a:ln>
                <a:solidFill>
                  <a:srgbClr val="808080"/>
                </a:solidFill>
                <a:effectLst/>
                <a:latin typeface="+mj-lt"/>
                <a:cs typeface="Courier New" pitchFamily="49" charset="0"/>
              </a:rPr>
              <a:t>the code of next slides should be inserted </a:t>
            </a:r>
            <a:r>
              <a:rPr kumimoji="0" lang="en-US" sz="1600" b="1" i="1" u="none" strike="noStrike" cap="none" normalizeH="0" dirty="0" smtClean="0">
                <a:ln>
                  <a:noFill/>
                </a:ln>
                <a:solidFill>
                  <a:srgbClr val="808080"/>
                </a:solidFill>
                <a:effectLst/>
                <a:latin typeface="+mj-lt"/>
                <a:cs typeface="Courier New" pitchFamily="49" charset="0"/>
              </a:rPr>
              <a:t>there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baseline="0" dirty="0">
                <a:solidFill>
                  <a:srgbClr val="808080"/>
                </a:solidFill>
                <a:latin typeface="+mj-lt"/>
                <a:cs typeface="Courier New" pitchFamily="49" charset="0"/>
              </a:rPr>
              <a:t> </a:t>
            </a:r>
            <a:r>
              <a:rPr lang="en-US" sz="1600" b="1" i="1" baseline="0" dirty="0" smtClean="0">
                <a:solidFill>
                  <a:srgbClr val="808080"/>
                </a:solidFill>
                <a:latin typeface="+mj-lt"/>
                <a:cs typeface="Courier New" pitchFamily="49" charset="0"/>
              </a:rPr>
              <a:t> //…</a:t>
            </a:r>
            <a:endParaRPr kumimoji="0" lang="en-US" sz="1600" b="1" i="1" u="none" strike="noStrike" cap="none" normalizeH="0" baseline="0" dirty="0" smtClean="0">
              <a:ln>
                <a:noFill/>
              </a:ln>
              <a:solidFill>
                <a:srgbClr val="808080"/>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567190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Apb3SlaveFactory is </a:t>
            </a:r>
            <a:r>
              <a:rPr lang="en-US" dirty="0" smtClean="0">
                <a:latin typeface="+mj-lt"/>
              </a:rPr>
              <a:t>able to create some “bridge logic” by using an abstract </a:t>
            </a:r>
            <a:r>
              <a:rPr lang="en-US" dirty="0" smtClean="0">
                <a:latin typeface="+mj-lt"/>
              </a:rPr>
              <a:t>way. Let’s use it !</a:t>
            </a:r>
            <a:endParaRPr lang="en-US" dirty="0" smtClean="0">
              <a:solidFill>
                <a:srgbClr val="FF0000"/>
              </a:solidFill>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140968"/>
            <a:ext cx="4842272" cy="12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678348" y="5534719"/>
            <a:ext cx="3437031" cy="33855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Apb3SlaveFactory(</a:t>
            </a:r>
            <a:r>
              <a:rPr kumimoji="0" lang="en-US" sz="1600" b="1" i="0" u="none" strike="noStrike" cap="none" normalizeH="0" baseline="0" dirty="0" err="1" smtClean="0">
                <a:ln>
                  <a:noFill/>
                </a:ln>
                <a:solidFill>
                  <a:srgbClr val="000000"/>
                </a:solidFill>
                <a:effectLst/>
                <a:latin typeface="+mj-lt"/>
                <a:cs typeface="Courier New" pitchFamily="49" charset="0"/>
              </a:rPr>
              <a:t>io.bus</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9744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a:t>
            </a:r>
            <a:r>
              <a:rPr lang="en-US" dirty="0" smtClean="0">
                <a:latin typeface="+mj-lt"/>
              </a:rPr>
              <a:t>the </a:t>
            </a:r>
            <a:r>
              <a:rPr lang="en-US" dirty="0" err="1" smtClean="0">
                <a:latin typeface="+mj-lt"/>
              </a:rPr>
              <a:t>clockDivider</a:t>
            </a:r>
            <a:r>
              <a:rPr lang="en-US" dirty="0" smtClean="0">
                <a:latin typeface="+mj-lt"/>
              </a:rPr>
              <a:t> readable/writable by the bus</a:t>
            </a:r>
            <a:endParaRPr lang="en-US" dirty="0" smtClean="0">
              <a:solidFill>
                <a:srgbClr val="FF0000"/>
              </a:solidFill>
              <a:latin typeface="+mj-lt"/>
            </a:endParaRPr>
          </a:p>
        </p:txBody>
      </p:sp>
      <p:sp>
        <p:nvSpPr>
          <p:cNvPr id="6" name="Rectangle 5"/>
          <p:cNvSpPr/>
          <p:nvPr/>
        </p:nvSpPr>
        <p:spPr>
          <a:xfrm>
            <a:off x="780954" y="2137296"/>
            <a:ext cx="7200800" cy="784830"/>
          </a:xfrm>
          <a:prstGeom prst="rect">
            <a:avLst/>
          </a:prstGeom>
          <a:noFill/>
        </p:spPr>
        <p:txBody>
          <a:bodyPr wrap="square">
            <a:spAutoFit/>
          </a:bodyPr>
          <a:lstStyle/>
          <a:p>
            <a:pPr lvl="0" fontAlgn="base">
              <a:spcBef>
                <a:spcPct val="0"/>
              </a:spcBef>
              <a:spcAft>
                <a:spcPct val="0"/>
              </a:spcAft>
            </a:pPr>
            <a:r>
              <a:rPr lang="en-US" sz="1500" b="1" i="1" dirty="0">
                <a:solidFill>
                  <a:srgbClr val="808080"/>
                </a:solidFill>
                <a:latin typeface="+mj-lt"/>
                <a:cs typeface="Courier New" pitchFamily="49" charset="0"/>
              </a:rPr>
              <a:t>// Ask the </a:t>
            </a:r>
            <a:r>
              <a:rPr lang="en-US" sz="1500" b="1" i="1" dirty="0" err="1">
                <a:solidFill>
                  <a:srgbClr val="808080"/>
                </a:solidFill>
                <a:latin typeface="+mj-lt"/>
                <a:cs typeface="Courier New" pitchFamily="49" charset="0"/>
              </a:rPr>
              <a:t>busCtrl</a:t>
            </a:r>
            <a:r>
              <a:rPr lang="en-US" sz="1500" b="1" i="1" dirty="0">
                <a:solidFill>
                  <a:srgbClr val="808080"/>
                </a:solidFill>
                <a:latin typeface="+mj-lt"/>
                <a:cs typeface="Courier New" pitchFamily="49" charset="0"/>
              </a:rPr>
              <a:t> to create a readable/writable register at the address 0</a:t>
            </a:r>
            <a:br>
              <a:rPr lang="en-US" sz="1500" b="1" i="1" dirty="0">
                <a:solidFill>
                  <a:srgbClr val="808080"/>
                </a:solidFill>
                <a:latin typeface="+mj-lt"/>
                <a:cs typeface="Courier New" pitchFamily="49" charset="0"/>
              </a:rPr>
            </a:br>
            <a:r>
              <a:rPr lang="en-US" sz="1500" b="1" i="1" dirty="0">
                <a:solidFill>
                  <a:srgbClr val="808080"/>
                </a:solidFill>
                <a:latin typeface="+mj-lt"/>
                <a:cs typeface="Courier New" pitchFamily="49" charset="0"/>
              </a:rPr>
              <a:t>// and drive </a:t>
            </a:r>
            <a:r>
              <a:rPr lang="en-US" sz="1500" b="1" i="1" dirty="0" err="1">
                <a:solidFill>
                  <a:srgbClr val="808080"/>
                </a:solidFill>
                <a:latin typeface="+mj-lt"/>
                <a:cs typeface="Courier New" pitchFamily="49" charset="0"/>
              </a:rPr>
              <a:t>uartCtrl.io.config.clockDivider</a:t>
            </a:r>
            <a:r>
              <a:rPr lang="en-US" sz="1500" b="1" i="1" dirty="0">
                <a:solidFill>
                  <a:srgbClr val="808080"/>
                </a:solidFill>
                <a:latin typeface="+mj-lt"/>
                <a:cs typeface="Courier New" pitchFamily="49" charset="0"/>
              </a:rPr>
              <a:t> with this register</a:t>
            </a:r>
            <a:br>
              <a:rPr lang="en-US" sz="1500" b="1" i="1" dirty="0">
                <a:solidFill>
                  <a:srgbClr val="808080"/>
                </a:solidFill>
                <a:latin typeface="+mj-lt"/>
                <a:cs typeface="Courier New" pitchFamily="49" charset="0"/>
              </a:rPr>
            </a:br>
            <a:r>
              <a:rPr lang="en-US" sz="1500" b="1" i="1" dirty="0" err="1" smtClean="0">
                <a:solidFill>
                  <a:srgbClr val="660E7A"/>
                </a:solidFill>
                <a:latin typeface="+mj-lt"/>
                <a:cs typeface="Courier New" pitchFamily="49" charset="0"/>
              </a:rPr>
              <a:t>busCtrl</a:t>
            </a:r>
            <a:r>
              <a:rPr lang="en-US" sz="1500" b="1" dirty="0" err="1" smtClean="0">
                <a:solidFill>
                  <a:srgbClr val="000000"/>
                </a:solidFill>
                <a:latin typeface="+mj-lt"/>
                <a:cs typeface="Courier New" pitchFamily="49" charset="0"/>
              </a:rPr>
              <a:t>.driveAndRead</a:t>
            </a:r>
            <a:r>
              <a:rPr lang="en-US" sz="1500" b="1" dirty="0"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uartCtrl</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io</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config</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clockDivider</a:t>
            </a:r>
            <a:r>
              <a:rPr lang="en-US" sz="1500" b="1" dirty="0" err="1" smtClean="0">
                <a:solidFill>
                  <a:srgbClr val="000000"/>
                </a:solidFill>
                <a:latin typeface="+mj-lt"/>
                <a:cs typeface="Courier New" pitchFamily="49" charset="0"/>
              </a:rPr>
              <a:t>,address</a:t>
            </a:r>
            <a:r>
              <a:rPr lang="en-US" sz="1500" b="1" dirty="0" smtClean="0">
                <a:solidFill>
                  <a:srgbClr val="000000"/>
                </a:solidFill>
                <a:latin typeface="+mj-lt"/>
                <a:cs typeface="Courier New" pitchFamily="49" charset="0"/>
              </a:rPr>
              <a:t> </a:t>
            </a:r>
            <a:r>
              <a:rPr lang="en-US" sz="1500" b="1" dirty="0">
                <a:solidFill>
                  <a:srgbClr val="000000"/>
                </a:solidFill>
                <a:latin typeface="+mj-lt"/>
                <a:cs typeface="Courier New" pitchFamily="49" charset="0"/>
              </a:rPr>
              <a:t>= </a:t>
            </a:r>
            <a:r>
              <a:rPr lang="en-US" sz="1500" b="1" dirty="0">
                <a:solidFill>
                  <a:srgbClr val="0000FF"/>
                </a:solidFill>
                <a:latin typeface="+mj-lt"/>
                <a:cs typeface="Courier New" pitchFamily="49" charset="0"/>
              </a:rPr>
              <a:t>0</a:t>
            </a:r>
            <a:r>
              <a:rPr lang="en-US" sz="1500" b="1" dirty="0" smtClean="0">
                <a:solidFill>
                  <a:srgbClr val="000000"/>
                </a:solidFill>
                <a:latin typeface="+mj-lt"/>
                <a:cs typeface="Courier New" pitchFamily="49" charset="0"/>
              </a:rPr>
              <a:t>)</a:t>
            </a:r>
            <a:endParaRPr lang="en-US" sz="1500" b="1" dirty="0">
              <a:latin typeface="+mj-lt"/>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087" y="3357823"/>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5013176"/>
            <a:ext cx="453072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954" y="3152998"/>
            <a:ext cx="28082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frame </a:t>
            </a:r>
            <a:r>
              <a:rPr lang="en-US" dirty="0" err="1" smtClean="0">
                <a:latin typeface="+mj-lt"/>
              </a:rPr>
              <a:t>config</a:t>
            </a:r>
            <a:r>
              <a:rPr lang="en-US" dirty="0" smtClean="0">
                <a:latin typeface="+mj-lt"/>
              </a:rPr>
              <a:t>  </a:t>
            </a:r>
            <a:r>
              <a:rPr lang="en-US" dirty="0" smtClean="0">
                <a:latin typeface="+mj-lt"/>
              </a:rPr>
              <a:t>readable/writable by the bus</a:t>
            </a:r>
            <a:endParaRPr lang="en-US" dirty="0" smtClean="0">
              <a:solidFill>
                <a:srgbClr val="FF0000"/>
              </a:solidFill>
              <a:latin typeface="+mj-lt"/>
            </a:endParaRPr>
          </a:p>
        </p:txBody>
      </p:sp>
      <p:sp>
        <p:nvSpPr>
          <p:cNvPr id="3" name="Rectangle 1"/>
          <p:cNvSpPr>
            <a:spLocks noChangeArrowheads="1"/>
          </p:cNvSpPr>
          <p:nvPr/>
        </p:nvSpPr>
        <p:spPr bwMode="auto">
          <a:xfrm>
            <a:off x="780954" y="2132856"/>
            <a:ext cx="7389844"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Do the same thing than </a:t>
            </a:r>
            <a:r>
              <a:rPr kumimoji="0" lang="en-US" sz="1600" b="1" i="1" u="none" strike="noStrike" cap="none" normalizeH="0" baseline="0" dirty="0" smtClean="0">
                <a:ln>
                  <a:noFill/>
                </a:ln>
                <a:solidFill>
                  <a:srgbClr val="808080"/>
                </a:solidFill>
                <a:effectLst/>
                <a:latin typeface="+mj-lt"/>
                <a:cs typeface="Courier New" pitchFamily="49" charset="0"/>
              </a:rPr>
              <a:t>previously but </a:t>
            </a:r>
            <a:r>
              <a:rPr kumimoji="0" lang="en-US" sz="1600" b="1" i="1" u="none" strike="noStrike" cap="none" normalizeH="0" baseline="0" dirty="0" smtClean="0">
                <a:ln>
                  <a:noFill/>
                </a:ln>
                <a:solidFill>
                  <a:srgbClr val="808080"/>
                </a:solidFill>
                <a:effectLst/>
                <a:latin typeface="+mj-lt"/>
                <a:cs typeface="Courier New" pitchFamily="49" charset="0"/>
              </a:rPr>
              <a:t>for </a:t>
            </a:r>
            <a:r>
              <a:rPr kumimoji="0" lang="en-US" sz="1600" b="1" i="1" u="none" strike="noStrike" cap="none" normalizeH="0" baseline="0" dirty="0" err="1" smtClean="0">
                <a:ln>
                  <a:noFill/>
                </a:ln>
                <a:solidFill>
                  <a:srgbClr val="808080"/>
                </a:solidFill>
                <a:effectLst/>
                <a:latin typeface="+mj-lt"/>
                <a:cs typeface="Courier New" pitchFamily="49" charset="0"/>
              </a:rPr>
              <a:t>uartCtrl.io.config.frame</a:t>
            </a:r>
            <a:r>
              <a:rPr kumimoji="0" lang="en-US" sz="1600" b="1" i="1" u="none" strike="noStrike" cap="none" normalizeH="0" baseline="0" dirty="0" smtClean="0">
                <a:ln>
                  <a:noFill/>
                </a:ln>
                <a:solidFill>
                  <a:srgbClr val="808080"/>
                </a:solidFill>
                <a:effectLst/>
                <a:latin typeface="+mj-lt"/>
                <a:cs typeface="Courier New" pitchFamily="49" charset="0"/>
              </a:rPr>
              <a:t> at the address 4</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10" y="3431459"/>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725144"/>
            <a:ext cx="4102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641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42</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emit UART write requests</a:t>
            </a:r>
            <a:endParaRPr lang="en-US" dirty="0" smtClean="0">
              <a:solidFill>
                <a:srgbClr val="FF0000"/>
              </a:solidFill>
              <a:latin typeface="+mj-lt"/>
            </a:endParaRPr>
          </a:p>
        </p:txBody>
      </p:sp>
      <p:sp>
        <p:nvSpPr>
          <p:cNvPr id="4" name="Rectangle 1"/>
          <p:cNvSpPr>
            <a:spLocks noChangeArrowheads="1"/>
          </p:cNvSpPr>
          <p:nvPr/>
        </p:nvSpPr>
        <p:spPr bwMode="auto">
          <a:xfrm>
            <a:off x="426958" y="1988840"/>
            <a:ext cx="8537530" cy="10772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Ask the </a:t>
            </a:r>
            <a:r>
              <a:rPr kumimoji="0" lang="en-US" sz="1600" b="1" i="1" u="none" strike="noStrike" cap="none" normalizeH="0" baseline="0" dirty="0" err="1" smtClean="0">
                <a:ln>
                  <a:noFill/>
                </a:ln>
                <a:solidFill>
                  <a:srgbClr val="808080"/>
                </a:solidFill>
                <a:effectLst/>
                <a:latin typeface="+mj-lt"/>
                <a:cs typeface="Courier New" pitchFamily="49" charset="0"/>
              </a:rPr>
              <a:t>busCtrl</a:t>
            </a:r>
            <a:r>
              <a:rPr kumimoji="0" lang="en-US" sz="1600" b="1" i="1" u="none" strike="noStrike" cap="none" normalizeH="0" baseline="0" dirty="0" smtClean="0">
                <a:ln>
                  <a:noFill/>
                </a:ln>
                <a:solidFill>
                  <a:srgbClr val="808080"/>
                </a:solidFill>
                <a:effectLst/>
                <a:latin typeface="+mj-lt"/>
                <a:cs typeface="Courier New" pitchFamily="49" charset="0"/>
              </a:rPr>
              <a:t> to create a writable Flow[Bits] (valid/payload) at the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Then convert it into a stream, add a register </a:t>
            </a:r>
            <a:r>
              <a:rPr kumimoji="0" lang="en-US" sz="1600" b="1" i="1" u="none" strike="noStrike" cap="none" normalizeH="0" baseline="0" dirty="0" err="1" smtClean="0">
                <a:ln>
                  <a:noFill/>
                </a:ln>
                <a:solidFill>
                  <a:srgbClr val="808080"/>
                </a:solidFill>
                <a:effectLst/>
                <a:latin typeface="+mj-lt"/>
                <a:cs typeface="Courier New" pitchFamily="49" charset="0"/>
              </a:rPr>
              <a:t>register</a:t>
            </a:r>
            <a:r>
              <a:rPr kumimoji="0" lang="en-US" sz="1600" b="1" i="1" u="none" strike="noStrike" cap="none" normalizeH="0" baseline="0" dirty="0" smtClean="0">
                <a:ln>
                  <a:noFill/>
                </a:ln>
                <a:solidFill>
                  <a:srgbClr val="808080"/>
                </a:solidFill>
                <a:effectLst/>
                <a:latin typeface="+mj-lt"/>
                <a:cs typeface="Courier New" pitchFamily="49" charset="0"/>
              </a:rPr>
              <a:t> stage and connect it to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a:t>
            </a:r>
          </a:p>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writeFlow</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lang="en-US" sz="1600" b="1" dirty="0">
                <a:solidFill>
                  <a:srgbClr val="0000FF"/>
                </a:solidFill>
                <a:cs typeface="Courier New" pitchFamily="49" charset="0"/>
              </a:rPr>
              <a:t>8</a:t>
            </a:r>
            <a:r>
              <a:rPr kumimoji="0" lang="en-US" sz="1600" b="1" i="0" u="none" strike="noStrike" cap="none" normalizeH="0" baseline="0" dirty="0" smtClean="0">
                <a:ln>
                  <a:noFill/>
                </a:ln>
                <a:solidFill>
                  <a:srgbClr val="0000FF"/>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bits),address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00"/>
                </a:solidFill>
                <a:effectLst/>
                <a:latin typeface="+mj-lt"/>
                <a:cs typeface="Courier New" pitchFamily="49" charset="0"/>
              </a:rPr>
              <a:t>writeFlow.toStream.stage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5496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 y="3837822"/>
            <a:ext cx="842962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01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43</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get the occupancy of the write buffer</a:t>
            </a:r>
            <a:endParaRPr lang="en-US" dirty="0" smtClean="0">
              <a:solidFill>
                <a:srgbClr val="FF0000"/>
              </a:solidFill>
              <a:latin typeface="+mj-lt"/>
            </a:endParaRPr>
          </a:p>
        </p:txBody>
      </p:sp>
      <p:sp>
        <p:nvSpPr>
          <p:cNvPr id="3" name="Rectangle 1"/>
          <p:cNvSpPr>
            <a:spLocks noChangeArrowheads="1"/>
          </p:cNvSpPr>
          <p:nvPr/>
        </p:nvSpPr>
        <p:spPr bwMode="auto">
          <a:xfrm>
            <a:off x="539552" y="2021939"/>
            <a:ext cx="7999241"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To avoid losing writes commands between the Flow to Stream transformation just above,</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make the occupancy of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readable at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419" y="4378216"/>
            <a:ext cx="367982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512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161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44</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read received UART frames through a FIFO</a:t>
            </a:r>
            <a:endParaRPr lang="en-US" dirty="0" smtClean="0">
              <a:solidFill>
                <a:srgbClr val="FF0000"/>
              </a:solidFill>
              <a:latin typeface="+mj-lt"/>
            </a:endParaRPr>
          </a:p>
        </p:txBody>
      </p:sp>
      <p:sp>
        <p:nvSpPr>
          <p:cNvPr id="4" name="Rectangle 1"/>
          <p:cNvSpPr>
            <a:spLocks noChangeArrowheads="1"/>
          </p:cNvSpPr>
          <p:nvPr/>
        </p:nvSpPr>
        <p:spPr bwMode="auto">
          <a:xfrm>
            <a:off x="472549" y="2060848"/>
            <a:ext cx="8563947" cy="132343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Take </a:t>
            </a:r>
            <a:r>
              <a:rPr kumimoji="0" lang="en-US" sz="1600" b="1" i="1" u="none" strike="noStrike" cap="none" normalizeH="0" baseline="0" dirty="0" err="1" smtClean="0">
                <a:ln>
                  <a:noFill/>
                </a:ln>
                <a:solidFill>
                  <a:srgbClr val="808080"/>
                </a:solidFill>
                <a:effectLst/>
                <a:latin typeface="+mj-lt"/>
                <a:cs typeface="Courier New" pitchFamily="49" charset="0"/>
              </a:rPr>
              <a:t>uartCtrl.io.read</a:t>
            </a:r>
            <a:r>
              <a:rPr kumimoji="0" lang="en-US" sz="1600" b="1" i="1" u="none" strike="noStrike" cap="none" normalizeH="0" baseline="0" dirty="0" smtClean="0">
                <a:ln>
                  <a:noFill/>
                </a:ln>
                <a:solidFill>
                  <a:srgbClr val="808080"/>
                </a:solidFill>
                <a:effectLst/>
                <a:latin typeface="+mj-lt"/>
                <a:cs typeface="Courier New" pitchFamily="49" charset="0"/>
              </a:rPr>
              <a:t>, convert it into a Stream, then connect it to the input of a FIFO</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Then make the output of the FIFO readable at the address 12 by using a non blocking protocol</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(bit 31 =&gt; data valid, bits 7 </a:t>
            </a:r>
            <a:r>
              <a:rPr kumimoji="0" lang="en-US" sz="1600" b="1" i="1" u="none" strike="noStrike" cap="none" normalizeH="0" baseline="0" dirty="0" err="1" smtClean="0">
                <a:ln>
                  <a:noFill/>
                </a:ln>
                <a:solidFill>
                  <a:srgbClr val="808080"/>
                </a:solidFill>
                <a:effectLst/>
                <a:latin typeface="+mj-lt"/>
                <a:cs typeface="Courier New" pitchFamily="49" charset="0"/>
              </a:rPr>
              <a:t>downto</a:t>
            </a:r>
            <a:r>
              <a:rPr kumimoji="0" lang="en-US" sz="1600" b="1" i="1" u="none" strike="noStrike" cap="none" normalizeH="0" baseline="0" dirty="0" smtClean="0">
                <a:ln>
                  <a:noFill/>
                </a:ln>
                <a:solidFill>
                  <a:srgbClr val="808080"/>
                </a:solidFill>
                <a:effectLst/>
                <a:latin typeface="+mj-lt"/>
                <a:cs typeface="Courier New" pitchFamily="49" charset="0"/>
              </a:rPr>
              <a:t> 0 =&gt; data)</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,validBitOffset = </a:t>
            </a:r>
            <a:r>
              <a:rPr kumimoji="0" lang="en-US" sz="1600" b="1" i="0" u="none" strike="noStrike" cap="none" normalizeH="0" baseline="0" dirty="0" smtClean="0">
                <a:ln>
                  <a:noFill/>
                </a:ln>
                <a:solidFill>
                  <a:srgbClr val="0000FF"/>
                </a:solidFill>
                <a:effectLst/>
                <a:latin typeface="+mj-lt"/>
                <a:cs typeface="Courier New" pitchFamily="49" charset="0"/>
              </a:rPr>
              <a:t>31</a:t>
            </a:r>
            <a:r>
              <a:rPr kumimoji="0" lang="en-US" sz="1600" b="1" i="0" u="none" strike="noStrike" cap="none" normalizeH="0" baseline="0" dirty="0" smtClean="0">
                <a:ln>
                  <a:noFill/>
                </a:ln>
                <a:solidFill>
                  <a:srgbClr val="000000"/>
                </a:solidFill>
                <a:effectLst/>
                <a:latin typeface="+mj-lt"/>
                <a:cs typeface="Courier New" pitchFamily="49" charset="0"/>
              </a:rPr>
              <a:t>,payloadBitOffset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36353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46" y="4221088"/>
            <a:ext cx="884555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540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smtClean="0"/>
              <a:t>Apb3SlaveFactory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45</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46</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47</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smtClean="0">
                <a:latin typeface="+mj-lt"/>
              </a:rPr>
              <a:t>RISCV </a:t>
            </a:r>
            <a:r>
              <a:rPr lang="fr-CH" sz="2400" dirty="0" smtClean="0">
                <a:latin typeface="+mj-lt"/>
              </a:rPr>
              <a:t>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End / reserve slides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49</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4" name="Espace réservé du contenu 3"/>
          <p:cNvSpPr>
            <a:spLocks noGrp="1"/>
          </p:cNvSpPr>
          <p:nvPr>
            <p:ph idx="1"/>
          </p:nvPr>
        </p:nvSpPr>
        <p:spPr/>
        <p:txBody>
          <a:bodyPr/>
          <a:lstStyle/>
          <a:p>
            <a:endParaRPr lang="en-GB"/>
          </a:p>
        </p:txBody>
      </p:sp>
    </p:spTree>
    <p:extLst>
      <p:ext uri="{BB962C8B-B14F-4D97-AF65-F5344CB8AC3E}">
        <p14:creationId xmlns:p14="http://schemas.microsoft.com/office/powerpoint/2010/main" val="362751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Meta-hardware description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1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51</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52</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21265</TotalTime>
  <Words>1692</Words>
  <Application>Microsoft Office PowerPoint</Application>
  <PresentationFormat>Affichage à l'écran (4:3)</PresentationFormat>
  <Paragraphs>381</Paragraphs>
  <Slides>52</Slides>
  <Notes>52</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internal organisation</vt:lpstr>
      <vt:lpstr>Component instance</vt:lpstr>
      <vt:lpstr>UInt, Vec, When</vt:lpstr>
      <vt:lpstr>Enum, Switch</vt:lpstr>
      <vt:lpstr>For, Variable, Generics</vt:lpstr>
      <vt:lpstr>Latch/Loop</vt:lpstr>
      <vt:lpstr>ClockDomains</vt:lpstr>
      <vt:lpstr>Memory</vt:lpstr>
      <vt:lpstr>Function</vt:lpstr>
      <vt:lpstr>Function, User utils (1)</vt:lpstr>
      <vt:lpstr>Function, User utils (2)</vt:lpstr>
      <vt:lpstr>Advanced examples</vt:lpstr>
      <vt:lpstr>Functional programming</vt:lpstr>
      <vt:lpstr>Basic abstractions</vt:lpstr>
      <vt:lpstr>Flow, Stream</vt:lpstr>
      <vt:lpstr>Stream components</vt:lpstr>
      <vt:lpstr>Stream functions</vt:lpstr>
      <vt:lpstr>Scala is here to help you</vt:lpstr>
      <vt:lpstr>Netlist analyser / Latency analysis</vt:lpstr>
      <vt:lpstr>Meta-hardware description examples</vt:lpstr>
      <vt:lpstr>FSM</vt:lpstr>
      <vt:lpstr>FSM style A</vt:lpstr>
      <vt:lpstr>FSM style B</vt:lpstr>
      <vt:lpstr> Bus Slave Factory</vt:lpstr>
      <vt:lpstr> Bus Slave Factory</vt:lpstr>
      <vt:lpstr> Bus Slave Factory</vt:lpstr>
      <vt:lpstr> Bus Slave Factory</vt:lpstr>
      <vt:lpstr> Bus Slave Factory</vt:lpstr>
      <vt:lpstr> Bus Slave Factory</vt:lpstr>
      <vt:lpstr> Bus Slave Factory</vt:lpstr>
      <vt:lpstr> Bus Slave Factory</vt:lpstr>
      <vt:lpstr> Bus Slave Factory</vt:lpstr>
      <vt:lpstr>About FSM and Apb3SlaveFactory</vt:lpstr>
      <vt:lpstr>About Scala</vt:lpstr>
      <vt:lpstr> Spinal work perfectly on FPGA</vt:lpstr>
      <vt:lpstr> About Spinal project</vt:lpstr>
      <vt:lpstr>End / reserve slides</vt:lpstr>
      <vt:lpstr> Meta-hardware description</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869</cp:revision>
  <dcterms:created xsi:type="dcterms:W3CDTF">2014-06-07T19:29:55Z</dcterms:created>
  <dcterms:modified xsi:type="dcterms:W3CDTF">2016-07-20T11:04:41Z</dcterms:modified>
</cp:coreProperties>
</file>