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344" r:id="rId4"/>
    <p:sldId id="334" r:id="rId5"/>
    <p:sldId id="335" r:id="rId6"/>
    <p:sldId id="341" r:id="rId7"/>
    <p:sldId id="342" r:id="rId8"/>
    <p:sldId id="354" r:id="rId9"/>
    <p:sldId id="351" r:id="rId10"/>
    <p:sldId id="337" r:id="rId11"/>
    <p:sldId id="338" r:id="rId12"/>
    <p:sldId id="340" r:id="rId13"/>
    <p:sldId id="345" r:id="rId14"/>
    <p:sldId id="353" r:id="rId15"/>
    <p:sldId id="346" r:id="rId16"/>
    <p:sldId id="348" r:id="rId17"/>
    <p:sldId id="347" r:id="rId18"/>
    <p:sldId id="349" r:id="rId19"/>
    <p:sldId id="350" r:id="rId20"/>
    <p:sldId id="352" r:id="rId21"/>
    <p:sldId id="29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75" d="100"/>
          <a:sy n="75" d="100"/>
        </p:scale>
        <p:origin x="-1565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13.10.2015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13/10/2015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to records, Package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an solution good solution.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use  </a:t>
            </a:r>
            <a:r>
              <a:rPr lang="fr-CH" baseline="0" dirty="0" err="1" smtClean="0"/>
              <a:t>generic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 in VHDL,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std_logic_vector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store multiple </a:t>
            </a:r>
            <a:r>
              <a:rPr lang="fr-CH" baseline="0" dirty="0" err="1" smtClean="0"/>
              <a:t>fields</a:t>
            </a:r>
            <a:r>
              <a:rPr lang="fr-CH" baseline="0" dirty="0" smtClean="0"/>
              <a:t> (ex </a:t>
            </a:r>
            <a:r>
              <a:rPr lang="fr-CH" baseline="0" dirty="0" err="1" smtClean="0"/>
              <a:t>fifo</a:t>
            </a:r>
            <a:r>
              <a:rPr lang="fr-CH" baseline="0" dirty="0" smtClean="0"/>
              <a:t> pack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 </a:t>
            </a:r>
            <a:br>
              <a:rPr lang="fr-CH" baseline="0" dirty="0" smtClean="0"/>
            </a:br>
            <a:r>
              <a:rPr lang="fr-CH" baseline="0" dirty="0" err="1" smtClean="0"/>
              <a:t>timer_counter</a:t>
            </a:r>
            <a:r>
              <a:rPr lang="fr-CH" baseline="0" dirty="0" smtClean="0"/>
              <a:t> …</a:t>
            </a:r>
          </a:p>
          <a:p>
            <a:r>
              <a:rPr lang="fr-CH" baseline="0" dirty="0" err="1" smtClean="0"/>
              <a:t>timer_reset</a:t>
            </a:r>
            <a:r>
              <a:rPr lang="fr-CH" baseline="0" dirty="0" smtClean="0"/>
              <a:t> ….</a:t>
            </a:r>
          </a:p>
          <a:p>
            <a:r>
              <a:rPr lang="fr-CH" baseline="0" dirty="0" err="1" smtClean="0"/>
              <a:t>timer_tick</a:t>
            </a:r>
            <a:r>
              <a:rPr lang="fr-CH" baseline="0" dirty="0" smtClean="0"/>
              <a:t> …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val </a:t>
            </a:r>
            <a:r>
              <a:rPr lang="fr-CH" baseline="0" dirty="0" err="1" smtClean="0"/>
              <a:t>tick</a:t>
            </a:r>
            <a:r>
              <a:rPr lang="fr-CH" baseline="0" dirty="0" smtClean="0"/>
              <a:t> =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=== 192 in a single line. You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split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area.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exprime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default value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 val reset = False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abstraction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simple.</a:t>
            </a:r>
          </a:p>
          <a:p>
            <a:r>
              <a:rPr lang="fr-CH" baseline="0" dirty="0" smtClean="0"/>
              <a:t>(the timeout abstraction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20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34 </a:t>
            </a:r>
            <a:r>
              <a:rPr lang="fr-CH" baseline="0" dirty="0" err="1" smtClean="0"/>
              <a:t>lines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  <a:p>
            <a:r>
              <a:rPr lang="fr-CH" baseline="0" dirty="0" smtClean="0"/>
              <a:t>In VHDL or in (system)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alwas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write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beavorial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yourself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a component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much</a:t>
            </a:r>
            <a:r>
              <a:rPr lang="fr-CH" baseline="0" dirty="0" smtClean="0"/>
              <a:t> setup.</a:t>
            </a:r>
          </a:p>
          <a:p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easy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instanciate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probably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counter</a:t>
            </a:r>
            <a:r>
              <a:rPr lang="fr-CH" baseline="0" dirty="0" smtClean="0"/>
              <a:t> abstraction.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carry </a:t>
            </a:r>
            <a:r>
              <a:rPr lang="fr-CH" baseline="0" dirty="0" err="1" smtClean="0"/>
              <a:t>every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 and reset signal,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clearly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</a:t>
            </a:r>
            <a:r>
              <a:rPr lang="fr-CH" baseline="0" dirty="0" smtClean="0"/>
              <a:t> area.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13/10/2015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>
                <a:solidFill>
                  <a:schemeClr val="tx1"/>
                </a:solidFill>
              </a:rPr>
              <a:t>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another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way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44704" y="5779762"/>
            <a:ext cx="466031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TopComponent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Component{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sub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SubComponent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Make things </a:t>
            </a:r>
            <a:r>
              <a:rPr lang="en-GB" dirty="0" err="1"/>
              <a:t>parameterizable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3143" y="1855858"/>
            <a:ext cx="645375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Color(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green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blue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channelWidth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valid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ready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</a:br>
            <a:r>
              <a:rPr lang="en-US" b="1" dirty="0" err="1">
                <a:solidFill>
                  <a:srgbClr val="000080"/>
                </a:solidFill>
                <a:latin typeface="Source Code Pro"/>
                <a:cs typeface="Courier New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en-US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myStreamOfColor</a:t>
            </a:r>
            <a:r>
              <a:rPr lang="en-US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= </a:t>
            </a:r>
            <a:r>
              <a:rPr lang="en-US" i="1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Source Code Pro"/>
                <a:cs typeface="Courier New" pitchFamily="49" charset="0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))</a:t>
            </a:r>
            <a:endParaRPr lang="en-US" dirty="0">
              <a:latin typeface="Source Code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And extend them !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645375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case 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])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some connections between this and that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m2sPipe():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]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cloneOf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validReg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False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dataReg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return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outputStage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&lt;&lt;(that: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this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.connectFrom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(that)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&lt;-&lt;(that: Stream[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Courier New" pitchFamily="49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this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&lt;&lt; that.m2sPipe()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myStreamA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myStreamB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myStreamA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&lt;-&lt;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myStreamB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312120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78751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Fifo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depth: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Source Code Pro"/>
                <a:cs typeface="Arial" pitchFamily="34" charset="0"/>
              </a:rPr>
              <a:t>write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slave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lang="en-US" i="1" dirty="0" err="1" smtClean="0">
                <a:solidFill>
                  <a:srgbClr val="660E7A"/>
                </a:solidFill>
                <a:latin typeface="Source Code Pro"/>
                <a:cs typeface="Arial" pitchFamily="34" charset="0"/>
              </a:rPr>
              <a:t>read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Port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master Stream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Source Code Pro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Arial" pitchFamily="34" charset="0"/>
              </a:rPr>
              <a:t>//…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Arbiter[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Arial" pitchFamily="34" charset="0"/>
              </a:rPr>
              <a:t>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&lt;: Data](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  <a:cs typeface="Arial" pitchFamily="34" charset="0"/>
              </a:rPr>
              <a:t>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inputs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)),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portCount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output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dataType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Arial" pitchFamily="34" charset="0"/>
              </a:rPr>
              <a:t>//...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637195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94" y="4869160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3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616" y="1839307"/>
            <a:ext cx="775122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address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32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bit)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dirty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lineTags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Vec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8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lineHits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lineTags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.map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lineTag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=&gt;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lineTag.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valid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===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True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&amp;&amp;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lineTag.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address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===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addressTarget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lineHitValid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.reduce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(_ || _)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lineHitIndex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OHToUInt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lineHits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Payday – Dynamic generation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7533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66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Payday – </a:t>
            </a:r>
            <a:r>
              <a:rPr lang="en-GB" dirty="0" smtClean="0"/>
              <a:t>Logic generator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1848" y="2132856"/>
            <a:ext cx="689169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: Apb3Config)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apb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slave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master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Uart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&lt;&gt;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busCtrl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apb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0x10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write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0x20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busCtrl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uartCtrl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read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.toStream.queue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16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0x30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Payday – Easy connections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8" y="1772816"/>
            <a:ext cx="8423051" cy="374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5949280"/>
            <a:ext cx="258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+mj-lt"/>
              </a:rPr>
              <a:t>How many lines of code ?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98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Payday – Easy connections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916832"/>
            <a:ext cx="9076587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class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FrameTaskSolver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(p: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MandelbrotCoreParameters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extends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Component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Bundle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slave Stream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FrameTask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master Stream 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pixelTaskGenerator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pixelTaskDispatcher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DispatcherInOrder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PixelTask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pixelTaskSolver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yield new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pixelResultArbiter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StreamArbiter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.inOrder.build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(Fragment(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PixelResult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(p)),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frameTask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input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pixelTaskGenerator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for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&lt;-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0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until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p.pixelTaskSolverCount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{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&lt;-/&lt;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pixelTaskDispatcher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outputs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inputs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&lt;/&lt;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pixelTaskSolver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solverId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b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&lt;-&lt; 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pixelResultArbiter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io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  <a:r>
              <a:rPr kumimoji="0" lang="en-US" sz="15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output</a:t>
            </a:r>
            <a: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sz="15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Payday - </a:t>
            </a:r>
            <a:r>
              <a:rPr lang="en-GB" dirty="0" err="1" smtClean="0"/>
              <a:t>Netlist</a:t>
            </a:r>
            <a:r>
              <a:rPr lang="en-GB" dirty="0" smtClean="0"/>
              <a:t> analyser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6011582" cy="31085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slave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master Stream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StreamFifo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</a:t>
            </a:r>
            <a:r>
              <a:rPr lang="en-GB" dirty="0"/>
              <a:t>issues  / Alternatives</a:t>
            </a:r>
            <a:endParaRPr lang="en-GB" dirty="0" smtClean="0"/>
          </a:p>
          <a:p>
            <a:pPr lvl="1"/>
            <a:r>
              <a:rPr lang="en-GB" dirty="0" smtClean="0"/>
              <a:t>Verbosity</a:t>
            </a:r>
          </a:p>
          <a:p>
            <a:pPr lvl="1"/>
            <a:r>
              <a:rPr lang="en-GB" dirty="0" smtClean="0"/>
              <a:t>Parameterization / reusability</a:t>
            </a:r>
          </a:p>
          <a:p>
            <a:pPr lvl="1"/>
            <a:r>
              <a:rPr lang="en-GB" dirty="0" smtClean="0"/>
              <a:t>Process / always</a:t>
            </a:r>
          </a:p>
          <a:p>
            <a:pPr lvl="1"/>
            <a:r>
              <a:rPr lang="en-GB" dirty="0" smtClean="0"/>
              <a:t>Lack of abstraction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/>
              <a:t>Payday </a:t>
            </a:r>
            <a:r>
              <a:rPr lang="en-GB" dirty="0" smtClean="0"/>
              <a:t>-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Free </a:t>
            </a:r>
            <a:r>
              <a:rPr lang="en-GB" dirty="0" err="1" smtClean="0"/>
              <a:t>Scala</a:t>
            </a:r>
            <a:r>
              <a:rPr lang="en-GB" dirty="0" smtClean="0"/>
              <a:t> </a:t>
            </a:r>
            <a:r>
              <a:rPr lang="en-GB" dirty="0"/>
              <a:t>IDE </a:t>
            </a:r>
            <a:r>
              <a:rPr lang="en-GB" dirty="0" smtClean="0"/>
              <a:t>(eclipse, </a:t>
            </a:r>
            <a:r>
              <a:rPr lang="en-GB" dirty="0" err="1" smtClean="0"/>
              <a:t>intelij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Highlight syntax error</a:t>
            </a:r>
          </a:p>
          <a:p>
            <a:pPr lvl="1"/>
            <a:r>
              <a:rPr lang="en-GB" dirty="0" smtClean="0"/>
              <a:t>Renaming flexibility</a:t>
            </a:r>
          </a:p>
          <a:p>
            <a:pPr lvl="1"/>
            <a:r>
              <a:rPr lang="en-GB" dirty="0" smtClean="0"/>
              <a:t>Intelligent auto completion</a:t>
            </a:r>
          </a:p>
          <a:p>
            <a:pPr lvl="1"/>
            <a:r>
              <a:rPr lang="en-GB" dirty="0" smtClean="0"/>
              <a:t>Code’s structure overview</a:t>
            </a:r>
          </a:p>
          <a:p>
            <a:pPr lvl="1"/>
            <a:r>
              <a:rPr lang="en-GB" dirty="0" smtClean="0"/>
              <a:t>Navigation tools</a:t>
            </a:r>
          </a:p>
          <a:p>
            <a:r>
              <a:rPr lang="en-GB" dirty="0" smtClean="0"/>
              <a:t>Allow you to extend the language</a:t>
            </a:r>
          </a:p>
          <a:p>
            <a:r>
              <a:rPr lang="en-GB" dirty="0" smtClean="0"/>
              <a:t>Allow you to read/</a:t>
            </a:r>
            <a:r>
              <a:rPr lang="en-GB" u="sng" dirty="0" smtClean="0"/>
              <a:t>write</a:t>
            </a:r>
            <a:r>
              <a:rPr lang="en-GB" dirty="0" smtClean="0"/>
              <a:t> files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It’s a </a:t>
            </a:r>
            <a:r>
              <a:rPr lang="en-GB" dirty="0" err="1"/>
              <a:t>S</a:t>
            </a:r>
            <a:r>
              <a:rPr lang="en-GB" dirty="0" err="1" smtClean="0"/>
              <a:t>cala</a:t>
            </a:r>
            <a:r>
              <a:rPr lang="en-GB" dirty="0" smtClean="0"/>
              <a:t> library to describe digital hardware</a:t>
            </a:r>
            <a:endParaRPr lang="en-GB" dirty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Begins at the same level than VHDL</a:t>
            </a:r>
          </a:p>
          <a:p>
            <a:pPr lvl="1"/>
            <a:r>
              <a:rPr lang="en-GB" dirty="0" smtClean="0"/>
              <a:t>Finishes between VHDL and HLS</a:t>
            </a:r>
          </a:p>
          <a:p>
            <a:pPr lvl="1"/>
            <a:r>
              <a:rPr lang="en-GB" dirty="0" smtClean="0"/>
              <a:t>The user can extend it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SpinalHDL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899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636912"/>
            <a:ext cx="4998035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myRegisterWithInit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init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mySignal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myRegister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Extend scope of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72644" y="2060848"/>
            <a:ext cx="3448380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4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(value 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 =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valid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True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regA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value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???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doSomething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2282389"/>
            <a:ext cx="49680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UartCtrlTx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extends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Component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Bundle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io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definition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  // in the state 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81128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6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7704" y="1700808"/>
            <a:ext cx="334578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timer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reset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False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===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192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+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1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tick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||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:=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0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stateMachine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Courier New" pitchFamily="49" charset="0"/>
              </a:rPr>
              <a:t>new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Area 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some logic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when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timer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.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Courier New" pitchFamily="49" charset="0"/>
              </a:rPr>
              <a:t>tick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// do something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0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Create simple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6624" y="2348299"/>
            <a:ext cx="5939190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400" b="1" dirty="0">
                <a:solidFill>
                  <a:srgbClr val="000080"/>
                </a:solidFill>
                <a:latin typeface="Source Code Pro"/>
                <a:cs typeface="Courier New" pitchFamily="49" charset="0"/>
              </a:rPr>
              <a:t>val 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timeout 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= </a:t>
            </a:r>
            <a:r>
              <a:rPr lang="fr-FR" sz="1400" i="1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Timeout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Source Code Pro"/>
                <a:cs typeface="Courier New" pitchFamily="49" charset="0"/>
              </a:rPr>
              <a:t>1000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when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timeout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){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implicit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conversion to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Bool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 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timeout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.clear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()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Clear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the flag and the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internal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}</a:t>
            </a:r>
            <a:b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</a:b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/>
            </a:r>
            <a:b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Create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a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of 10 states (0 to 9)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b="1" dirty="0">
                <a:solidFill>
                  <a:srgbClr val="000080"/>
                </a:solidFill>
                <a:latin typeface="Source Code Pro"/>
                <a:cs typeface="Courier New" pitchFamily="49" charset="0"/>
              </a:rPr>
              <a:t>val 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= </a:t>
            </a:r>
            <a:r>
              <a:rPr lang="fr-FR" sz="1400" i="1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Source Code Pro"/>
                <a:cs typeface="Courier New" pitchFamily="49" charset="0"/>
              </a:rPr>
              <a:t>10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)</a:t>
            </a:r>
            <a:b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.clear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()    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reset the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.increment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() 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When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called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increment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the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.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It's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not a flag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value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   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current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value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valueNext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Next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value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.willO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verflow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//Flag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that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indicate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if the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overflow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this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cycle</a:t>
            </a:r>
            <a:b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</a:br>
            <a:r>
              <a:rPr lang="fr-FR" sz="1400" i="1" dirty="0" err="1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when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(</a:t>
            </a:r>
            <a:r>
              <a:rPr lang="fr-FR" sz="1400" i="1" dirty="0" err="1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660E7A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=== </a:t>
            </a:r>
            <a:r>
              <a:rPr lang="fr-FR" sz="1400" dirty="0">
                <a:solidFill>
                  <a:srgbClr val="0000FF"/>
                </a:solidFill>
                <a:latin typeface="Source Code Pro"/>
                <a:cs typeface="Courier New" pitchFamily="49" charset="0"/>
              </a:rPr>
              <a:t>5</a:t>
            </a:r>
            <a:r>
              <a:rPr lang="fr-FR" sz="1400" dirty="0">
                <a:solidFill>
                  <a:srgbClr val="000000"/>
                </a:solidFill>
                <a:latin typeface="Source Code Pro"/>
                <a:cs typeface="Courier New" pitchFamily="49" charset="0"/>
              </a:rPr>
              <a:t>){ }  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counter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is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implicitly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its</a:t>
            </a:r>
            <a:r>
              <a:rPr lang="fr-FR" sz="1400" i="1" dirty="0">
                <a:solidFill>
                  <a:srgbClr val="808080"/>
                </a:solidFill>
                <a:latin typeface="Source Code Pro"/>
                <a:cs typeface="Courier New" pitchFamily="49" charset="0"/>
              </a:rPr>
              <a:t> value</a:t>
            </a:r>
            <a:endParaRPr lang="fr-FR" sz="1400" dirty="0">
              <a:latin typeface="Source Code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8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Clock 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59632" y="2703403"/>
            <a:ext cx="653897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coreClk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coreReset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Bool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coreClockDomain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coreClk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coreReset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coreClockedArea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new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ClockingArea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coreClockDomain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  <a:cs typeface="Arial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  <a:cs typeface="Arial" pitchFamily="34" charset="0"/>
              </a:rPr>
              <a:t>counter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UInt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/>
                <a:cs typeface="Arial" pitchFamily="34" charset="0"/>
              </a:rPr>
              <a:t>8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bit))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17762</TotalTime>
  <Words>628</Words>
  <Application>Microsoft Office PowerPoint</Application>
  <PresentationFormat>Affichage à l'écran (4:3)</PresentationFormat>
  <Paragraphs>138</Paragraphs>
  <Slides>21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Débit</vt:lpstr>
      <vt:lpstr>HDL</vt:lpstr>
      <vt:lpstr>Summary</vt:lpstr>
      <vt:lpstr>About SpinalHDL</vt:lpstr>
      <vt:lpstr>Unify logic and FF</vt:lpstr>
      <vt:lpstr>Extend scope of things</vt:lpstr>
      <vt:lpstr>Organize things</vt:lpstr>
      <vt:lpstr>Organize things</vt:lpstr>
      <vt:lpstr>Create simple abstractions</vt:lpstr>
      <vt:lpstr>Clock domains</vt:lpstr>
      <vt:lpstr>No more component binding</vt:lpstr>
      <vt:lpstr>Make things parameterizable</vt:lpstr>
      <vt:lpstr>And extend them !</vt:lpstr>
      <vt:lpstr>Example of components</vt:lpstr>
      <vt:lpstr>Functional programming</vt:lpstr>
      <vt:lpstr> Payday – Dynamic generation</vt:lpstr>
      <vt:lpstr> Payday – Logic generator</vt:lpstr>
      <vt:lpstr> Payday – Easy connections</vt:lpstr>
      <vt:lpstr> Payday – Easy connections</vt:lpstr>
      <vt:lpstr>Payday - Netlist analyser</vt:lpstr>
      <vt:lpstr>Payday - Scala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697</cp:revision>
  <dcterms:created xsi:type="dcterms:W3CDTF">2014-06-07T19:29:55Z</dcterms:created>
  <dcterms:modified xsi:type="dcterms:W3CDTF">2015-10-13T20:14:15Z</dcterms:modified>
</cp:coreProperties>
</file>