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54"/>
  </p:notesMasterIdLst>
  <p:handoutMasterIdLst>
    <p:handoutMasterId r:id="rId55"/>
  </p:handoutMasterIdLst>
  <p:sldIdLst>
    <p:sldId id="342" r:id="rId2"/>
    <p:sldId id="276" r:id="rId3"/>
    <p:sldId id="286" r:id="rId4"/>
    <p:sldId id="307" r:id="rId5"/>
    <p:sldId id="340" r:id="rId6"/>
    <p:sldId id="364" r:id="rId7"/>
    <p:sldId id="284" r:id="rId8"/>
    <p:sldId id="362" r:id="rId9"/>
    <p:sldId id="309" r:id="rId10"/>
    <p:sldId id="310" r:id="rId11"/>
    <p:sldId id="312" r:id="rId12"/>
    <p:sldId id="377" r:id="rId13"/>
    <p:sldId id="359" r:id="rId14"/>
    <p:sldId id="336" r:id="rId15"/>
    <p:sldId id="313" r:id="rId16"/>
    <p:sldId id="360" r:id="rId17"/>
    <p:sldId id="361" r:id="rId18"/>
    <p:sldId id="378" r:id="rId19"/>
    <p:sldId id="358" r:id="rId20"/>
    <p:sldId id="330" r:id="rId21"/>
    <p:sldId id="334" r:id="rId22"/>
    <p:sldId id="316" r:id="rId23"/>
    <p:sldId id="317" r:id="rId24"/>
    <p:sldId id="365" r:id="rId25"/>
    <p:sldId id="346" r:id="rId26"/>
    <p:sldId id="328" r:id="rId27"/>
    <p:sldId id="318" r:id="rId28"/>
    <p:sldId id="344" r:id="rId29"/>
    <p:sldId id="343" r:id="rId30"/>
    <p:sldId id="345" r:id="rId31"/>
    <p:sldId id="379" r:id="rId32"/>
    <p:sldId id="366" r:id="rId33"/>
    <p:sldId id="350" r:id="rId34"/>
    <p:sldId id="351" r:id="rId35"/>
    <p:sldId id="353" r:id="rId36"/>
    <p:sldId id="337" r:id="rId37"/>
    <p:sldId id="368" r:id="rId38"/>
    <p:sldId id="369" r:id="rId39"/>
    <p:sldId id="370" r:id="rId40"/>
    <p:sldId id="371" r:id="rId41"/>
    <p:sldId id="372" r:id="rId42"/>
    <p:sldId id="373" r:id="rId43"/>
    <p:sldId id="374" r:id="rId44"/>
    <p:sldId id="375" r:id="rId45"/>
    <p:sldId id="354" r:id="rId46"/>
    <p:sldId id="349" r:id="rId47"/>
    <p:sldId id="341" r:id="rId48"/>
    <p:sldId id="348" r:id="rId49"/>
    <p:sldId id="376" r:id="rId50"/>
    <p:sldId id="367" r:id="rId51"/>
    <p:sldId id="339" r:id="rId52"/>
    <p:sldId id="338" r:id="rId5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5" autoAdjust="0"/>
    <p:restoredTop sz="74587" autoAdjust="0"/>
  </p:normalViewPr>
  <p:slideViewPr>
    <p:cSldViewPr>
      <p:cViewPr varScale="1">
        <p:scale>
          <a:sx n="69" d="100"/>
          <a:sy n="69" d="100"/>
        </p:scale>
        <p:origin x="-172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6B0573-E84D-411F-83E6-927D45D38F37}" type="datetimeFigureOut">
              <a:rPr lang="fr-CH" smtClean="0"/>
              <a:t>23.07.2016</a:t>
            </a:fld>
            <a:endParaRPr lang="fr-CH"/>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79BE21-3EFA-418C-BFE2-6963E1B909CE}" type="slidenum">
              <a:rPr lang="fr-CH" smtClean="0"/>
              <a:t>‹N°›</a:t>
            </a:fld>
            <a:endParaRPr lang="fr-CH"/>
          </a:p>
        </p:txBody>
      </p:sp>
    </p:spTree>
    <p:extLst>
      <p:ext uri="{BB962C8B-B14F-4D97-AF65-F5344CB8AC3E}">
        <p14:creationId xmlns:p14="http://schemas.microsoft.com/office/powerpoint/2010/main" val="408679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F15219-E518-4F4F-A7FD-143A6C395AF1}" type="datetimeFigureOut">
              <a:rPr lang="fr-FR" smtClean="0"/>
              <a:pPr/>
              <a:t>23/07/2016</a:t>
            </a:fld>
            <a:endParaRPr lang="fr-CH"/>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27250-8B47-4F68-8793-9A72923BC0F6}" type="slidenum">
              <a:rPr lang="fr-CH" smtClean="0"/>
              <a:pPr/>
              <a:t>‹N°›</a:t>
            </a:fld>
            <a:endParaRPr lang="fr-CH"/>
          </a:p>
        </p:txBody>
      </p:sp>
    </p:spTree>
    <p:extLst>
      <p:ext uri="{BB962C8B-B14F-4D97-AF65-F5344CB8AC3E}">
        <p14:creationId xmlns:p14="http://schemas.microsoft.com/office/powerpoint/2010/main" val="1669243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a:t>
            </a:fld>
            <a:endParaRPr lang="fr-C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smtClean="0"/>
              <a:t>As you can see you can avoid the split between the signal declaration and the signal 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10</a:t>
            </a:fld>
            <a:endParaRPr lang="fr-C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don’t</a:t>
            </a:r>
            <a:r>
              <a:rPr lang="fr-CH" baseline="0" dirty="0" smtClean="0"/>
              <a:t> </a:t>
            </a:r>
            <a:r>
              <a:rPr lang="fr-CH" baseline="0" dirty="0" err="1" smtClean="0"/>
              <a:t>need</a:t>
            </a:r>
            <a:r>
              <a:rPr lang="fr-CH" baseline="0" dirty="0" smtClean="0"/>
              <a:t> for </a:t>
            </a:r>
            <a:r>
              <a:rPr lang="fr-CH" baseline="0" dirty="0" err="1" smtClean="0"/>
              <a:t>each</a:t>
            </a:r>
            <a:r>
              <a:rPr lang="fr-CH" baseline="0" dirty="0" smtClean="0"/>
              <a:t> </a:t>
            </a:r>
            <a:r>
              <a:rPr lang="fr-CH" baseline="0" dirty="0" err="1" smtClean="0"/>
              <a:t>register</a:t>
            </a:r>
            <a:r>
              <a:rPr lang="fr-CH" baseline="0" dirty="0" smtClean="0"/>
              <a:t> to </a:t>
            </a:r>
            <a:r>
              <a:rPr lang="fr-CH" baseline="0" dirty="0" err="1" smtClean="0"/>
              <a:t>specify</a:t>
            </a:r>
            <a:r>
              <a:rPr lang="fr-CH" baseline="0" dirty="0" smtClean="0"/>
              <a:t> </a:t>
            </a:r>
            <a:r>
              <a:rPr lang="fr-CH" baseline="0" dirty="0" err="1" smtClean="0"/>
              <a:t>his</a:t>
            </a:r>
            <a:r>
              <a:rPr lang="fr-CH" baseline="0" dirty="0" smtClean="0"/>
              <a:t> </a:t>
            </a:r>
            <a:r>
              <a:rPr lang="fr-CH" baseline="0" dirty="0" err="1" smtClean="0"/>
              <a:t>clock</a:t>
            </a:r>
            <a:r>
              <a:rPr lang="fr-CH" baseline="0" dirty="0" smtClean="0"/>
              <a:t>, </a:t>
            </a:r>
            <a:r>
              <a:rPr lang="fr-CH" baseline="0" dirty="0" err="1" smtClean="0"/>
              <a:t>it’s</a:t>
            </a:r>
            <a:r>
              <a:rPr lang="fr-CH" baseline="0" dirty="0" smtClean="0"/>
              <a:t> </a:t>
            </a:r>
            <a:r>
              <a:rPr lang="fr-CH" baseline="0" dirty="0" err="1" smtClean="0"/>
              <a:t>implicit</a:t>
            </a:r>
            <a:r>
              <a:rPr lang="fr-CH" baseline="0" dirty="0" smtClean="0"/>
              <a:t> (</a:t>
            </a:r>
            <a:r>
              <a:rPr lang="fr-CH" baseline="0" dirty="0" err="1" smtClean="0"/>
              <a:t>next</a:t>
            </a:r>
            <a:r>
              <a:rPr lang="fr-CH" baseline="0" dirty="0" smtClean="0"/>
              <a:t> </a:t>
            </a:r>
            <a:r>
              <a:rPr lang="fr-CH" baseline="0" dirty="0" err="1" smtClean="0"/>
              <a:t>clock</a:t>
            </a:r>
            <a:r>
              <a:rPr lang="fr-CH" baseline="0" dirty="0" smtClean="0"/>
              <a:t>)</a:t>
            </a:r>
          </a:p>
          <a:p>
            <a:r>
              <a:rPr lang="fr-CH" baseline="0" dirty="0" smtClean="0"/>
              <a:t>There </a:t>
            </a:r>
            <a:r>
              <a:rPr lang="fr-CH" baseline="0" dirty="0" err="1" smtClean="0"/>
              <a:t>is</a:t>
            </a:r>
            <a:r>
              <a:rPr lang="fr-CH" baseline="0" dirty="0" smtClean="0"/>
              <a:t> no </a:t>
            </a:r>
            <a:r>
              <a:rPr lang="fr-CH" baseline="0" dirty="0" err="1" smtClean="0"/>
              <a:t>process</a:t>
            </a:r>
            <a:r>
              <a:rPr lang="fr-CH" baseline="0" dirty="0" smtClean="0"/>
              <a:t> !</a:t>
            </a:r>
          </a:p>
          <a:p>
            <a:r>
              <a:rPr lang="fr-CH" baseline="0" dirty="0" smtClean="0"/>
              <a:t>Reg1 </a:t>
            </a:r>
            <a:r>
              <a:rPr lang="fr-CH" baseline="0" dirty="0" err="1" smtClean="0"/>
              <a:t>is</a:t>
            </a:r>
            <a:r>
              <a:rPr lang="fr-CH" baseline="0" dirty="0" smtClean="0"/>
              <a:t> a simple </a:t>
            </a:r>
            <a:r>
              <a:rPr lang="fr-CH" baseline="0" dirty="0" err="1" smtClean="0"/>
              <a:t>register</a:t>
            </a:r>
            <a:r>
              <a:rPr lang="fr-CH" baseline="0" dirty="0" smtClean="0"/>
              <a:t> </a:t>
            </a:r>
            <a:r>
              <a:rPr lang="fr-CH" baseline="0" dirty="0" err="1" smtClean="0"/>
              <a:t>with</a:t>
            </a:r>
            <a:r>
              <a:rPr lang="fr-CH" baseline="0" dirty="0" smtClean="0"/>
              <a:t> no reset</a:t>
            </a:r>
          </a:p>
          <a:p>
            <a:r>
              <a:rPr lang="fr-CH" baseline="0" dirty="0" smtClean="0"/>
              <a:t>Reg2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with</a:t>
            </a:r>
            <a:r>
              <a:rPr lang="fr-CH" baseline="0" dirty="0" smtClean="0"/>
              <a:t> a reset value </a:t>
            </a:r>
            <a:r>
              <a:rPr lang="fr-CH" baseline="0" dirty="0" err="1" smtClean="0"/>
              <a:t>at</a:t>
            </a:r>
            <a:r>
              <a:rPr lang="fr-CH" baseline="0" dirty="0" smtClean="0"/>
              <a:t> false</a:t>
            </a:r>
          </a:p>
          <a:p>
            <a:r>
              <a:rPr lang="fr-CH" baseline="0" dirty="0" smtClean="0"/>
              <a:t>Reg3 </a:t>
            </a:r>
            <a:r>
              <a:rPr lang="fr-CH" baseline="0" dirty="0" err="1" smtClean="0"/>
              <a:t>is</a:t>
            </a:r>
            <a:r>
              <a:rPr lang="fr-CH" baseline="0" dirty="0" smtClean="0"/>
              <a:t> the </a:t>
            </a:r>
            <a:r>
              <a:rPr lang="fr-CH" baseline="0" dirty="0" err="1" smtClean="0"/>
              <a:t>same</a:t>
            </a:r>
            <a:r>
              <a:rPr lang="fr-CH" baseline="0" dirty="0" smtClean="0"/>
              <a:t> </a:t>
            </a:r>
            <a:r>
              <a:rPr lang="fr-CH" baseline="0" dirty="0" err="1" smtClean="0"/>
              <a:t>than</a:t>
            </a:r>
            <a:r>
              <a:rPr lang="fr-CH" baseline="0" dirty="0" smtClean="0"/>
              <a:t> Reg2 </a:t>
            </a:r>
            <a:r>
              <a:rPr lang="fr-CH" baseline="0" dirty="0" err="1" smtClean="0"/>
              <a:t>with</a:t>
            </a:r>
            <a:r>
              <a:rPr lang="fr-CH" baseline="0" dirty="0" smtClean="0"/>
              <a:t> a more compact </a:t>
            </a:r>
            <a:r>
              <a:rPr lang="fr-CH" baseline="0" dirty="0" err="1" smtClean="0"/>
              <a:t>syntax</a:t>
            </a:r>
            <a:endParaRPr lang="fr-CH" baseline="0" dirty="0" smtClean="0"/>
          </a:p>
          <a:p>
            <a:r>
              <a:rPr lang="fr-CH" baseline="0" dirty="0" smtClean="0"/>
              <a:t>Reg4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that</a:t>
            </a:r>
            <a:r>
              <a:rPr lang="fr-CH" baseline="0" dirty="0" smtClean="0"/>
              <a:t> </a:t>
            </a:r>
            <a:r>
              <a:rPr lang="fr-CH" baseline="0" dirty="0" err="1" smtClean="0"/>
              <a:t>take</a:t>
            </a:r>
            <a:r>
              <a:rPr lang="fr-CH" baseline="0" dirty="0" smtClean="0"/>
              <a:t> the </a:t>
            </a:r>
            <a:r>
              <a:rPr lang="fr-CH" baseline="0" dirty="0" err="1" smtClean="0"/>
              <a:t>io.a</a:t>
            </a:r>
            <a:r>
              <a:rPr lang="fr-CH" baseline="0" dirty="0" smtClean="0"/>
              <a:t> value </a:t>
            </a:r>
            <a:r>
              <a:rPr lang="fr-CH" baseline="0" dirty="0" err="1" smtClean="0"/>
              <a:t>at</a:t>
            </a:r>
            <a:r>
              <a:rPr lang="fr-CH" baseline="0" dirty="0" smtClean="0"/>
              <a:t> </a:t>
            </a:r>
            <a:r>
              <a:rPr lang="fr-CH" baseline="0" dirty="0" err="1" smtClean="0"/>
              <a:t>each</a:t>
            </a:r>
            <a:r>
              <a:rPr lang="fr-CH" baseline="0" dirty="0" smtClean="0"/>
              <a:t> </a:t>
            </a:r>
            <a:r>
              <a:rPr lang="fr-CH" baseline="0" dirty="0" err="1" smtClean="0"/>
              <a:t>clock</a:t>
            </a:r>
            <a:r>
              <a:rPr lang="fr-CH" baseline="0" dirty="0" smtClean="0"/>
              <a:t>. You </a:t>
            </a:r>
            <a:r>
              <a:rPr lang="fr-CH" baseline="0" dirty="0" err="1" smtClean="0"/>
              <a:t>can</a:t>
            </a:r>
            <a:r>
              <a:rPr lang="fr-CH" baseline="0" dirty="0" smtClean="0"/>
              <a:t> </a:t>
            </a:r>
            <a:r>
              <a:rPr lang="fr-CH" baseline="0" dirty="0" err="1" smtClean="0"/>
              <a:t>add</a:t>
            </a:r>
            <a:r>
              <a:rPr lang="fr-CH" baseline="0" dirty="0" smtClean="0"/>
              <a:t> the </a:t>
            </a:r>
            <a:r>
              <a:rPr lang="fr-CH" baseline="0" dirty="0" err="1" smtClean="0"/>
              <a:t>init</a:t>
            </a:r>
            <a:r>
              <a:rPr lang="fr-CH" baseline="0" dirty="0" smtClean="0"/>
              <a:t>(XXX) to </a:t>
            </a:r>
            <a:r>
              <a:rPr lang="fr-CH" baseline="0" dirty="0" err="1" smtClean="0"/>
              <a:t>specify</a:t>
            </a:r>
            <a:r>
              <a:rPr lang="fr-CH" baseline="0" dirty="0" smtClean="0"/>
              <a:t> a reset value.</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11</a:t>
            </a:fld>
            <a:endParaRPr lang="fr-C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noProof="0" dirty="0" smtClean="0"/>
              <a:t>In VHDL you need to split the logic between </a:t>
            </a:r>
            <a:r>
              <a:rPr lang="en-US" baseline="0" noProof="0" dirty="0" err="1" smtClean="0"/>
              <a:t>combinatoral</a:t>
            </a:r>
            <a:r>
              <a:rPr lang="en-US" baseline="0" noProof="0" dirty="0" smtClean="0"/>
              <a:t> / </a:t>
            </a:r>
            <a:r>
              <a:rPr lang="en-US" baseline="0" noProof="0" dirty="0" err="1" smtClean="0"/>
              <a:t>sequancial</a:t>
            </a:r>
            <a:r>
              <a:rPr lang="en-US" baseline="0" noProof="0" dirty="0" smtClean="0"/>
              <a:t> with reset / </a:t>
            </a:r>
            <a:r>
              <a:rPr lang="en-US" baseline="0" noProof="0" dirty="0" err="1" smtClean="0"/>
              <a:t>sequancial</a:t>
            </a:r>
            <a:r>
              <a:rPr lang="en-US" baseline="0" noProof="0" dirty="0" smtClean="0"/>
              <a:t> without reset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12</a:t>
            </a:fld>
            <a:endParaRPr lang="fr-C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13</a:t>
            </a:fld>
            <a:endParaRPr lang="fr-C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No </a:t>
            </a:r>
            <a:r>
              <a:rPr lang="fr-CH" baseline="0" dirty="0" err="1" smtClean="0"/>
              <a:t>declaration</a:t>
            </a:r>
            <a:r>
              <a:rPr lang="fr-CH" baseline="0" dirty="0" smtClean="0"/>
              <a:t> of    components instances </a:t>
            </a:r>
            <a:r>
              <a:rPr lang="fr-CH" baseline="0" dirty="0" err="1" smtClean="0"/>
              <a:t>io</a:t>
            </a:r>
            <a:r>
              <a:rPr lang="fr-CH" baseline="0" dirty="0" smtClean="0"/>
              <a:t>. You </a:t>
            </a:r>
            <a:r>
              <a:rPr lang="fr-CH" baseline="0" dirty="0" err="1" smtClean="0"/>
              <a:t>directly</a:t>
            </a:r>
            <a:r>
              <a:rPr lang="fr-CH" baseline="0" dirty="0" smtClean="0"/>
              <a:t> </a:t>
            </a:r>
            <a:r>
              <a:rPr lang="fr-CH" baseline="0" dirty="0" err="1" smtClean="0"/>
              <a:t>wire</a:t>
            </a:r>
            <a:r>
              <a:rPr lang="fr-CH" baseline="0" dirty="0" smtClean="0"/>
              <a:t> </a:t>
            </a:r>
            <a:r>
              <a:rPr lang="fr-CH" baseline="0" dirty="0" err="1" smtClean="0"/>
              <a:t>it</a:t>
            </a:r>
            <a:r>
              <a:rPr lang="fr-CH" baseline="0" dirty="0" smtClean="0"/>
              <a:t> </a:t>
            </a:r>
            <a:r>
              <a:rPr lang="fr-CH" baseline="0" dirty="0" err="1" smtClean="0"/>
              <a:t>with</a:t>
            </a:r>
            <a:r>
              <a:rPr lang="fr-CH" baseline="0" dirty="0" smtClean="0"/>
              <a:t> «</a:t>
            </a:r>
            <a:r>
              <a:rPr lang="fr-CH" baseline="0" dirty="0" err="1" smtClean="0"/>
              <a:t>componentInstance.io.XXX</a:t>
            </a:r>
            <a:r>
              <a:rPr lang="fr-CH"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14</a:t>
            </a:fld>
            <a:endParaRPr lang="fr-C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 </a:t>
            </a:r>
            <a:r>
              <a:rPr lang="fr-CH" baseline="0" dirty="0" err="1" smtClean="0"/>
              <a:t>array</a:t>
            </a:r>
            <a:r>
              <a:rPr lang="fr-CH" baseline="0" dirty="0" smtClean="0"/>
              <a:t> of data </a:t>
            </a:r>
            <a:r>
              <a:rPr lang="fr-CH" baseline="0" dirty="0" err="1" smtClean="0"/>
              <a:t>elements</a:t>
            </a:r>
            <a:r>
              <a:rPr lang="fr-CH" baseline="0" dirty="0" smtClean="0"/>
              <a:t> by </a:t>
            </a:r>
            <a:r>
              <a:rPr lang="fr-CH" baseline="0" dirty="0" err="1" smtClean="0"/>
              <a:t>using</a:t>
            </a:r>
            <a:r>
              <a:rPr lang="fr-CH" baseline="0" dirty="0" smtClean="0"/>
              <a:t> </a:t>
            </a:r>
            <a:r>
              <a:rPr lang="fr-CH" baseline="0" dirty="0" err="1" smtClean="0"/>
              <a:t>Vec</a:t>
            </a:r>
            <a:r>
              <a:rPr lang="fr-CH" baseline="0" dirty="0" smtClean="0"/>
              <a:t>(</a:t>
            </a:r>
            <a:r>
              <a:rPr lang="fr-CH" baseline="0" dirty="0" err="1" smtClean="0"/>
              <a:t>numberOfElement,dataType</a:t>
            </a:r>
            <a:r>
              <a:rPr lang="fr-CH" baseline="0" dirty="0" smtClean="0"/>
              <a:t>)</a:t>
            </a:r>
          </a:p>
          <a:p>
            <a:r>
              <a:rPr lang="fr-CH" baseline="0" dirty="0" smtClean="0"/>
              <a:t>For hardware </a:t>
            </a:r>
            <a:r>
              <a:rPr lang="fr-CH" baseline="0" dirty="0" err="1" smtClean="0"/>
              <a:t>conditional</a:t>
            </a:r>
            <a:r>
              <a:rPr lang="fr-CH" baseline="0" dirty="0" smtClean="0"/>
              <a:t> blocks, </a:t>
            </a:r>
            <a:r>
              <a:rPr lang="fr-CH" baseline="0" dirty="0" err="1" smtClean="0"/>
              <a:t>you</a:t>
            </a:r>
            <a:r>
              <a:rPr lang="fr-CH" baseline="0" dirty="0" smtClean="0"/>
              <a:t> </a:t>
            </a:r>
            <a:r>
              <a:rPr lang="fr-CH" baseline="0" dirty="0" err="1" smtClean="0"/>
              <a:t>can</a:t>
            </a:r>
            <a:r>
              <a:rPr lang="fr-CH" baseline="0" dirty="0" smtClean="0"/>
              <a:t> use the </a:t>
            </a:r>
            <a:r>
              <a:rPr lang="fr-CH" baseline="0" dirty="0" err="1" smtClean="0"/>
              <a:t>when</a:t>
            </a:r>
            <a:r>
              <a:rPr lang="fr-CH" baseline="0" dirty="0" smtClean="0"/>
              <a:t>(</a:t>
            </a:r>
            <a:r>
              <a:rPr lang="fr-CH" baseline="0" dirty="0" err="1" smtClean="0"/>
              <a:t>cond</a:t>
            </a:r>
            <a:r>
              <a:rPr lang="fr-CH" baseline="0" dirty="0" smtClean="0"/>
              <a:t>){}.</a:t>
            </a:r>
            <a:r>
              <a:rPr lang="fr-CH" baseline="0" dirty="0" err="1" smtClean="0"/>
              <a:t>elsewhen</a:t>
            </a:r>
            <a:r>
              <a:rPr lang="fr-CH" baseline="0" dirty="0" smtClean="0"/>
              <a:t>(</a:t>
            </a:r>
            <a:r>
              <a:rPr lang="fr-CH" baseline="0" dirty="0" err="1" smtClean="0"/>
              <a:t>cond</a:t>
            </a:r>
            <a:r>
              <a:rPr lang="fr-CH" baseline="0" dirty="0" smtClean="0"/>
              <a:t>){}.</a:t>
            </a:r>
            <a:r>
              <a:rPr lang="fr-CH" baseline="0" dirty="0" err="1" smtClean="0"/>
              <a:t>otherwise</a:t>
            </a:r>
            <a:r>
              <a:rPr lang="fr-CH" baseline="0" dirty="0" smtClean="0"/>
              <a:t> {} </a:t>
            </a:r>
            <a:br>
              <a:rPr lang="fr-CH" baseline="0" dirty="0" smtClean="0"/>
            </a:br>
            <a:r>
              <a:rPr lang="fr-CH" baseline="0" dirty="0" smtClean="0"/>
              <a:t>The dot </a:t>
            </a:r>
            <a:r>
              <a:rPr lang="fr-CH" baseline="0" dirty="0" err="1" smtClean="0"/>
              <a:t>before</a:t>
            </a:r>
            <a:r>
              <a:rPr lang="fr-CH" baseline="0" dirty="0" smtClean="0"/>
              <a:t> the </a:t>
            </a:r>
            <a:r>
              <a:rPr lang="fr-CH" baseline="0" dirty="0" err="1" smtClean="0"/>
              <a:t>elsewhen</a:t>
            </a:r>
            <a:r>
              <a:rPr lang="fr-CH" baseline="0" dirty="0" smtClean="0"/>
              <a:t> </a:t>
            </a:r>
            <a:r>
              <a:rPr lang="fr-CH" baseline="0" dirty="0" err="1" smtClean="0"/>
              <a:t>is</a:t>
            </a:r>
            <a:r>
              <a:rPr lang="fr-CH" baseline="0" dirty="0" smtClean="0"/>
              <a:t> </a:t>
            </a:r>
            <a:r>
              <a:rPr lang="fr-CH" baseline="0" dirty="0" err="1" smtClean="0"/>
              <a:t>mandatory</a:t>
            </a:r>
            <a:r>
              <a:rPr lang="fr-CH" baseline="0" dirty="0" smtClean="0"/>
              <a:t>, but not for the </a:t>
            </a:r>
            <a:r>
              <a:rPr lang="fr-CH" baseline="0" dirty="0" err="1" smtClean="0"/>
              <a:t>otherwise</a:t>
            </a:r>
            <a:r>
              <a:rPr lang="fr-CH" baseline="0" dirty="0" smtClean="0"/>
              <a:t>. </a:t>
            </a:r>
            <a:r>
              <a:rPr lang="fr-CH" baseline="0" dirty="0" err="1" smtClean="0"/>
              <a:t>It’s</a:t>
            </a:r>
            <a:r>
              <a:rPr lang="fr-CH" baseline="0" dirty="0" smtClean="0"/>
              <a:t> </a:t>
            </a:r>
            <a:r>
              <a:rPr lang="fr-CH" baseline="0" dirty="0" err="1" smtClean="0"/>
              <a:t>because</a:t>
            </a:r>
            <a:r>
              <a:rPr lang="fr-CH" baseline="0" dirty="0" smtClean="0"/>
              <a:t> of scala.</a:t>
            </a:r>
          </a:p>
          <a:p>
            <a:endParaRPr lang="fr-CH" baseline="0" dirty="0" smtClean="0"/>
          </a:p>
          <a:p>
            <a:r>
              <a:rPr lang="fr-CH" baseline="0" dirty="0" smtClean="0"/>
              <a:t>N.B. En </a:t>
            </a:r>
            <a:r>
              <a:rPr lang="fr-CH" baseline="0" dirty="0" err="1" smtClean="0"/>
              <a:t>each</a:t>
            </a:r>
            <a:r>
              <a:rPr lang="fr-CH" baseline="0" dirty="0" smtClean="0"/>
              <a:t> </a:t>
            </a:r>
            <a:r>
              <a:rPr lang="fr-CH" baseline="0" dirty="0" err="1" smtClean="0"/>
              <a:t>when</a:t>
            </a:r>
            <a:r>
              <a:rPr lang="fr-CH" baseline="0" dirty="0" smtClean="0"/>
              <a:t>, </a:t>
            </a:r>
            <a:r>
              <a:rPr lang="fr-CH" baseline="0" dirty="0" err="1" smtClean="0"/>
              <a:t>you</a:t>
            </a:r>
            <a:r>
              <a:rPr lang="fr-CH" baseline="0" dirty="0" smtClean="0"/>
              <a:t> </a:t>
            </a:r>
            <a:r>
              <a:rPr lang="fr-CH" baseline="0" dirty="0" err="1" smtClean="0"/>
              <a:t>can</a:t>
            </a:r>
            <a:r>
              <a:rPr lang="fr-CH" baseline="0" dirty="0" smtClean="0"/>
              <a:t> mix assignement of </a:t>
            </a:r>
            <a:r>
              <a:rPr lang="fr-CH" baseline="0" dirty="0" err="1" smtClean="0"/>
              <a:t>syncronous</a:t>
            </a:r>
            <a:r>
              <a:rPr lang="fr-CH" baseline="0" dirty="0" smtClean="0"/>
              <a:t> and </a:t>
            </a:r>
            <a:r>
              <a:rPr lang="fr-CH" baseline="0" dirty="0" err="1" smtClean="0"/>
              <a:t>asyncronous</a:t>
            </a:r>
            <a:r>
              <a:rPr lang="fr-CH" baseline="0" dirty="0" smtClean="0"/>
              <a:t> </a:t>
            </a:r>
            <a:r>
              <a:rPr lang="fr-CH" baseline="0" dirty="0" err="1" smtClean="0"/>
              <a:t>logic</a:t>
            </a:r>
            <a:r>
              <a:rPr lang="fr-CH" baseline="0" dirty="0" smtClean="0"/>
              <a:t>. You </a:t>
            </a:r>
            <a:r>
              <a:rPr lang="fr-CH" baseline="0" dirty="0" err="1" smtClean="0"/>
              <a:t>don’t</a:t>
            </a:r>
            <a:r>
              <a:rPr lang="fr-CH" baseline="0" dirty="0" smtClean="0"/>
              <a:t> have the VHDL </a:t>
            </a:r>
            <a:r>
              <a:rPr lang="fr-CH" baseline="0" dirty="0" err="1" smtClean="0"/>
              <a:t>process</a:t>
            </a:r>
            <a:r>
              <a:rPr lang="fr-CH" baseline="0" dirty="0" smtClean="0"/>
              <a:t> </a:t>
            </a:r>
            <a:r>
              <a:rPr lang="fr-CH" baseline="0" dirty="0" err="1" smtClean="0"/>
              <a:t>barrier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15</a:t>
            </a:fld>
            <a:endParaRPr lang="fr-C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16</a:t>
            </a:fld>
            <a:endParaRPr lang="fr-C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This component has a construction </a:t>
            </a:r>
            <a:r>
              <a:rPr lang="fr-CH" baseline="0" dirty="0" err="1" smtClean="0"/>
              <a:t>parameter</a:t>
            </a:r>
            <a:r>
              <a:rPr lang="fr-CH" baseline="0" dirty="0" smtClean="0"/>
              <a:t> (size). </a:t>
            </a:r>
            <a:r>
              <a:rPr lang="fr-CH" baseline="0" dirty="0" err="1" smtClean="0"/>
              <a:t>It’s</a:t>
            </a:r>
            <a:r>
              <a:rPr lang="fr-CH" baseline="0" dirty="0" smtClean="0"/>
              <a:t> </a:t>
            </a:r>
            <a:r>
              <a:rPr lang="fr-CH" baseline="0" dirty="0" err="1" smtClean="0"/>
              <a:t>like</a:t>
            </a:r>
            <a:r>
              <a:rPr lang="fr-CH" baseline="0" dirty="0" smtClean="0"/>
              <a:t> </a:t>
            </a:r>
            <a:r>
              <a:rPr lang="fr-CH" baseline="0" dirty="0" err="1" smtClean="0"/>
              <a:t>generics</a:t>
            </a:r>
            <a:r>
              <a:rPr lang="fr-CH" baseline="0" dirty="0" smtClean="0"/>
              <a:t> in VHDL.</a:t>
            </a:r>
          </a:p>
          <a:p>
            <a:endParaRPr lang="fr-CH" baseline="0" dirty="0" smtClean="0"/>
          </a:p>
          <a:p>
            <a:r>
              <a:rPr lang="fr-CH" baseline="0" dirty="0" smtClean="0"/>
              <a:t>The carry </a:t>
            </a:r>
            <a:r>
              <a:rPr lang="fr-CH" baseline="0" dirty="0" err="1" smtClean="0"/>
              <a:t>adder</a:t>
            </a:r>
            <a:r>
              <a:rPr lang="fr-CH" baseline="0" dirty="0" smtClean="0"/>
              <a:t> use a carry variable (c) . Variable in spinal </a:t>
            </a:r>
            <a:r>
              <a:rPr lang="fr-CH" baseline="0" dirty="0" err="1" smtClean="0"/>
              <a:t>play</a:t>
            </a:r>
            <a:r>
              <a:rPr lang="fr-CH" baseline="0" dirty="0" smtClean="0"/>
              <a:t> </a:t>
            </a:r>
            <a:r>
              <a:rPr lang="fr-CH" baseline="0" dirty="0" err="1" smtClean="0"/>
              <a:t>with</a:t>
            </a:r>
            <a:r>
              <a:rPr lang="fr-CH" baseline="0" dirty="0" smtClean="0"/>
              <a:t> scala var.</a:t>
            </a:r>
          </a:p>
          <a:p>
            <a:r>
              <a:rPr lang="fr-CH" baseline="0" dirty="0" smtClean="0"/>
              <a:t>If </a:t>
            </a:r>
            <a:r>
              <a:rPr lang="fr-CH" baseline="0" dirty="0" err="1" smtClean="0"/>
              <a:t>you</a:t>
            </a:r>
            <a:r>
              <a:rPr lang="fr-CH" baseline="0" dirty="0" smtClean="0"/>
              <a:t> </a:t>
            </a:r>
            <a:r>
              <a:rPr lang="fr-CH" baseline="0" dirty="0" err="1" smtClean="0"/>
              <a:t>totaly</a:t>
            </a:r>
            <a:r>
              <a:rPr lang="fr-CH" baseline="0" dirty="0" smtClean="0"/>
              <a:t> </a:t>
            </a:r>
            <a:r>
              <a:rPr lang="fr-CH" baseline="0" dirty="0" err="1" smtClean="0"/>
              <a:t>override</a:t>
            </a:r>
            <a:r>
              <a:rPr lang="fr-CH" baseline="0" dirty="0" smtClean="0"/>
              <a:t> the value of the variable, </a:t>
            </a:r>
            <a:r>
              <a:rPr lang="fr-CH" baseline="0" dirty="0" err="1" smtClean="0"/>
              <a:t>you</a:t>
            </a:r>
            <a:r>
              <a:rPr lang="fr-CH" baseline="0" dirty="0" smtClean="0"/>
              <a:t> </a:t>
            </a:r>
            <a:r>
              <a:rPr lang="fr-CH" baseline="0" dirty="0" err="1" smtClean="0"/>
              <a:t>can</a:t>
            </a:r>
            <a:r>
              <a:rPr lang="fr-CH" baseline="0" dirty="0" smtClean="0"/>
              <a:t> use the = assignement. </a:t>
            </a:r>
          </a:p>
          <a:p>
            <a:r>
              <a:rPr lang="fr-CH" baseline="0" dirty="0" smtClean="0"/>
              <a:t>If </a:t>
            </a:r>
            <a:r>
              <a:rPr lang="fr-CH" baseline="0" dirty="0" err="1" smtClean="0"/>
              <a:t>you</a:t>
            </a:r>
            <a:r>
              <a:rPr lang="fr-CH" baseline="0" dirty="0" smtClean="0"/>
              <a:t> do a </a:t>
            </a:r>
            <a:r>
              <a:rPr lang="fr-CH" baseline="0" dirty="0" err="1" smtClean="0"/>
              <a:t>incremental</a:t>
            </a:r>
            <a:r>
              <a:rPr lang="fr-CH" baseline="0" dirty="0" smtClean="0"/>
              <a:t> assignement, (for </a:t>
            </a:r>
            <a:r>
              <a:rPr lang="fr-CH" baseline="0" dirty="0" err="1" smtClean="0"/>
              <a:t>example</a:t>
            </a:r>
            <a:r>
              <a:rPr lang="fr-CH" baseline="0" dirty="0" smtClean="0"/>
              <a:t> a </a:t>
            </a:r>
            <a:r>
              <a:rPr lang="fr-CH" baseline="0" dirty="0" err="1" smtClean="0"/>
              <a:t>conditional</a:t>
            </a:r>
            <a:r>
              <a:rPr lang="fr-CH" baseline="0" dirty="0" smtClean="0"/>
              <a:t> (</a:t>
            </a:r>
            <a:r>
              <a:rPr lang="fr-CH" baseline="0" dirty="0" err="1" smtClean="0"/>
              <a:t>when</a:t>
            </a:r>
            <a:r>
              <a:rPr lang="fr-CH" baseline="0" dirty="0" smtClean="0"/>
              <a:t>) assignement), </a:t>
            </a:r>
            <a:r>
              <a:rPr lang="fr-CH" baseline="0" dirty="0" err="1" smtClean="0"/>
              <a:t>you</a:t>
            </a:r>
            <a:r>
              <a:rPr lang="fr-CH" baseline="0" dirty="0" smtClean="0"/>
              <a:t> must use the \= assignement </a:t>
            </a:r>
            <a:r>
              <a:rPr lang="fr-CH" baseline="0" dirty="0" err="1" smtClean="0"/>
              <a:t>operator</a:t>
            </a:r>
            <a:r>
              <a:rPr lang="fr-CH" baseline="0" dirty="0" smtClean="0"/>
              <a:t>.</a:t>
            </a:r>
          </a:p>
          <a:p>
            <a:endParaRPr lang="fr-CH" baseline="0" dirty="0" smtClean="0"/>
          </a:p>
          <a:p>
            <a:r>
              <a:rPr lang="fr-CH" baseline="0" dirty="0" smtClean="0"/>
              <a:t>You </a:t>
            </a:r>
            <a:r>
              <a:rPr lang="fr-CH" baseline="0" dirty="0" err="1" smtClean="0"/>
              <a:t>can</a:t>
            </a:r>
            <a:r>
              <a:rPr lang="fr-CH" baseline="0" dirty="0" smtClean="0"/>
              <a:t> </a:t>
            </a:r>
            <a:r>
              <a:rPr lang="fr-CH" baseline="0" dirty="0" err="1" smtClean="0"/>
              <a:t>declare</a:t>
            </a:r>
            <a:r>
              <a:rPr lang="fr-CH" baseline="0" dirty="0" smtClean="0"/>
              <a:t> </a:t>
            </a:r>
            <a:r>
              <a:rPr lang="fr-CH" baseline="0" dirty="0" err="1" smtClean="0"/>
              <a:t>intermediate</a:t>
            </a:r>
            <a:r>
              <a:rPr lang="fr-CH" baseline="0" dirty="0" smtClean="0"/>
              <a:t> value (</a:t>
            </a:r>
            <a:r>
              <a:rPr lang="fr-CH" baseline="0" dirty="0" err="1" smtClean="0"/>
              <a:t>a,b</a:t>
            </a:r>
            <a:r>
              <a:rPr lang="fr-CH" baseline="0" dirty="0" smtClean="0"/>
              <a:t>) in the for. </a:t>
            </a:r>
            <a:r>
              <a:rPr lang="fr-CH" baseline="0" dirty="0" err="1" smtClean="0"/>
              <a:t>It’s</a:t>
            </a:r>
            <a:r>
              <a:rPr lang="fr-CH" baseline="0" dirty="0" smtClean="0"/>
              <a:t> as </a:t>
            </a:r>
            <a:r>
              <a:rPr lang="fr-CH" baseline="0" dirty="0" err="1" smtClean="0"/>
              <a:t>you</a:t>
            </a:r>
            <a:r>
              <a:rPr lang="fr-CH" baseline="0" dirty="0" smtClean="0"/>
              <a:t> </a:t>
            </a:r>
            <a:r>
              <a:rPr lang="fr-CH" baseline="0" dirty="0" err="1" smtClean="0"/>
              <a:t>want</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17</a:t>
            </a:fld>
            <a:endParaRPr lang="fr-C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Spinal check if </a:t>
            </a:r>
            <a:r>
              <a:rPr lang="fr-CH" baseline="0" dirty="0" err="1" smtClean="0"/>
              <a:t>there</a:t>
            </a:r>
            <a:r>
              <a:rPr lang="fr-CH" baseline="0" dirty="0" smtClean="0"/>
              <a:t> </a:t>
            </a:r>
            <a:r>
              <a:rPr lang="fr-CH" baseline="0" dirty="0" err="1" smtClean="0"/>
              <a:t>is</a:t>
            </a:r>
            <a:r>
              <a:rPr lang="fr-CH" baseline="0" dirty="0" smtClean="0"/>
              <a:t> </a:t>
            </a:r>
            <a:r>
              <a:rPr lang="fr-CH" baseline="0" dirty="0" err="1" smtClean="0"/>
              <a:t>combinatorial</a:t>
            </a:r>
            <a:r>
              <a:rPr lang="fr-CH" baseline="0" dirty="0" smtClean="0"/>
              <a:t> </a:t>
            </a:r>
            <a:r>
              <a:rPr lang="fr-CH" baseline="0" dirty="0" err="1" smtClean="0"/>
              <a:t>loop</a:t>
            </a:r>
            <a:r>
              <a:rPr lang="fr-CH" baseline="0" dirty="0" smtClean="0"/>
              <a:t> and </a:t>
            </a:r>
            <a:r>
              <a:rPr lang="fr-CH" baseline="0" dirty="0" err="1" smtClean="0"/>
              <a:t>print</a:t>
            </a:r>
            <a:r>
              <a:rPr lang="fr-CH" baseline="0" dirty="0" smtClean="0"/>
              <a:t> a </a:t>
            </a:r>
            <a:r>
              <a:rPr lang="fr-CH" baseline="0" dirty="0" err="1" smtClean="0"/>
              <a:t>error</a:t>
            </a:r>
            <a:r>
              <a:rPr lang="fr-CH" baseline="0" dirty="0" smtClean="0"/>
              <a:t> </a:t>
            </a:r>
            <a:r>
              <a:rPr lang="fr-CH" baseline="0" dirty="0" err="1" smtClean="0"/>
              <a:t>when</a:t>
            </a:r>
            <a:r>
              <a:rPr lang="fr-CH" baseline="0" dirty="0" smtClean="0"/>
              <a:t> one </a:t>
            </a:r>
            <a:r>
              <a:rPr lang="fr-CH" baseline="0" dirty="0" err="1" smtClean="0"/>
              <a:t>is</a:t>
            </a:r>
            <a:r>
              <a:rPr lang="fr-CH" baseline="0" dirty="0" smtClean="0"/>
              <a:t> </a:t>
            </a:r>
            <a:r>
              <a:rPr lang="fr-CH" baseline="0" dirty="0" err="1" smtClean="0"/>
              <a:t>detected</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18</a:t>
            </a:fld>
            <a:endParaRPr lang="fr-C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19</a:t>
            </a:fld>
            <a:endParaRPr lang="fr-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a:t>
            </a:fld>
            <a:endParaRPr lang="fr-C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20</a:t>
            </a:fld>
            <a:endParaRPr lang="fr-C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VHDL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create</a:t>
            </a:r>
            <a:r>
              <a:rPr lang="fr-CH" baseline="0" dirty="0" smtClean="0"/>
              <a:t> a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assign</a:t>
            </a:r>
            <a:r>
              <a:rPr lang="fr-CH" baseline="0" dirty="0" smtClean="0"/>
              <a:t> </a:t>
            </a:r>
            <a:r>
              <a:rPr lang="fr-CH" baseline="0" dirty="0" err="1" smtClean="0"/>
              <a:t>combinatoral</a:t>
            </a:r>
            <a:r>
              <a:rPr lang="fr-CH" baseline="0" dirty="0" smtClean="0"/>
              <a:t> and </a:t>
            </a:r>
            <a:r>
              <a:rPr lang="fr-CH" baseline="0" dirty="0" err="1" smtClean="0"/>
              <a:t>sequancial</a:t>
            </a:r>
            <a:r>
              <a:rPr lang="fr-CH" baseline="0" dirty="0" smtClean="0"/>
              <a:t> </a:t>
            </a:r>
            <a:r>
              <a:rPr lang="fr-CH" baseline="0" dirty="0" err="1" smtClean="0"/>
              <a:t>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21</a:t>
            </a:fld>
            <a:endParaRPr lang="fr-C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extend</a:t>
            </a:r>
            <a:r>
              <a:rPr lang="fr-CH" baseline="0" dirty="0" smtClean="0"/>
              <a:t> a bundle </a:t>
            </a:r>
            <a:r>
              <a:rPr lang="fr-CH" baseline="0" dirty="0" err="1" smtClean="0"/>
              <a:t>definition</a:t>
            </a:r>
            <a:r>
              <a:rPr lang="fr-CH" baseline="0" dirty="0" smtClean="0"/>
              <a:t> </a:t>
            </a:r>
            <a:r>
              <a:rPr lang="fr-CH" baseline="0" dirty="0" err="1" smtClean="0"/>
              <a:t>with</a:t>
            </a:r>
            <a:r>
              <a:rPr lang="fr-CH" baseline="0" dirty="0" smtClean="0"/>
              <a:t> all user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a:t>
            </a:r>
            <a:r>
              <a:rPr lang="fr-CH" baseline="0" dirty="0" err="1" smtClean="0"/>
              <a:t>where</a:t>
            </a:r>
            <a:r>
              <a:rPr lang="fr-CH" baseline="0" dirty="0" smtClean="0"/>
              <a:t> the plus </a:t>
            </a:r>
            <a:r>
              <a:rPr lang="fr-CH" baseline="0" dirty="0" err="1" smtClean="0"/>
              <a:t>operator</a:t>
            </a:r>
            <a:r>
              <a:rPr lang="fr-CH" baseline="0" dirty="0" smtClean="0"/>
              <a:t> </a:t>
            </a:r>
            <a:r>
              <a:rPr lang="fr-CH" baseline="0" dirty="0" err="1" smtClean="0"/>
              <a:t>is</a:t>
            </a:r>
            <a:r>
              <a:rPr lang="fr-CH" baseline="0" dirty="0" smtClean="0"/>
              <a:t> </a:t>
            </a:r>
            <a:r>
              <a:rPr lang="fr-CH" baseline="0" dirty="0" err="1" smtClean="0"/>
              <a:t>provided</a:t>
            </a:r>
            <a:r>
              <a:rPr lang="fr-CH" baseline="0" dirty="0" smtClean="0"/>
              <a:t> for </a:t>
            </a:r>
            <a:r>
              <a:rPr lang="fr-CH" baseline="0" dirty="0" err="1" smtClean="0"/>
              <a:t>Color</a:t>
            </a:r>
            <a:r>
              <a:rPr lang="fr-CH" baseline="0" dirty="0" smtClean="0"/>
              <a:t> Bundle(</a:t>
            </a:r>
            <a:r>
              <a:rPr lang="fr-CH" baseline="0" dirty="0" err="1" smtClean="0"/>
              <a:t>with</a:t>
            </a:r>
            <a:r>
              <a:rPr lang="fr-CH" baseline="0" dirty="0" smtClean="0"/>
              <a:t> </a:t>
            </a:r>
            <a:r>
              <a:rPr lang="fr-CH" baseline="0" dirty="0" err="1" smtClean="0"/>
              <a:t>overflow</a:t>
            </a:r>
            <a:r>
              <a:rPr lang="fr-CH" baseline="0" dirty="0" smtClean="0"/>
              <a:t> protection).</a:t>
            </a:r>
          </a:p>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t>
            </a:r>
            <a:r>
              <a:rPr lang="fr-CH" baseline="0" dirty="0" err="1" smtClean="0"/>
              <a:t>inner</a:t>
            </a:r>
            <a:r>
              <a:rPr lang="fr-CH" baseline="0" dirty="0" smtClean="0"/>
              <a:t> </a:t>
            </a:r>
            <a:r>
              <a:rPr lang="fr-CH" baseline="0" dirty="0" err="1" smtClean="0"/>
              <a:t>function</a:t>
            </a:r>
            <a:r>
              <a:rPr lang="fr-CH" baseline="0" dirty="0" smtClean="0"/>
              <a:t> (</a:t>
            </a:r>
            <a:r>
              <a:rPr lang="fr-CH" baseline="0" dirty="0" err="1" smtClean="0"/>
              <a:t>channelAdd</a:t>
            </a:r>
            <a:r>
              <a:rPr lang="fr-CH" baseline="0" dirty="0" smtClean="0"/>
              <a:t>)</a:t>
            </a:r>
          </a:p>
          <a:p>
            <a:r>
              <a:rPr lang="fr-CH" baseline="0" dirty="0" err="1" smtClean="0"/>
              <a:t>AdderAndCarry</a:t>
            </a:r>
            <a:r>
              <a:rPr lang="fr-CH" baseline="0" dirty="0" smtClean="0"/>
              <a:t> return 2 </a:t>
            </a:r>
            <a:r>
              <a:rPr lang="fr-CH" baseline="0" dirty="0" err="1" smtClean="0"/>
              <a:t>things</a:t>
            </a:r>
            <a:r>
              <a:rPr lang="fr-CH" baseline="0" dirty="0" smtClean="0"/>
              <a:t>, the </a:t>
            </a:r>
            <a:r>
              <a:rPr lang="fr-CH" baseline="0" dirty="0" err="1" smtClean="0"/>
              <a:t>sum</a:t>
            </a:r>
            <a:r>
              <a:rPr lang="fr-CH" baseline="0" dirty="0" smtClean="0"/>
              <a:t> of 2 </a:t>
            </a:r>
            <a:r>
              <a:rPr lang="fr-CH" baseline="0" dirty="0" err="1" smtClean="0"/>
              <a:t>Uint</a:t>
            </a:r>
            <a:r>
              <a:rPr lang="fr-CH" baseline="0" dirty="0" smtClean="0"/>
              <a:t> and the carry value. (scala </a:t>
            </a:r>
            <a:r>
              <a:rPr lang="fr-CH" baseline="0" dirty="0" err="1" smtClean="0"/>
              <a:t>allow</a:t>
            </a:r>
            <a:r>
              <a:rPr lang="fr-CH" baseline="0" dirty="0" smtClean="0"/>
              <a:t> return </a:t>
            </a:r>
            <a:r>
              <a:rPr lang="fr-CH" baseline="0" dirty="0" err="1" smtClean="0"/>
              <a:t>mutiple</a:t>
            </a:r>
            <a:r>
              <a:rPr lang="fr-CH" baseline="0" dirty="0" smtClean="0"/>
              <a:t> value in the </a:t>
            </a:r>
            <a:r>
              <a:rPr lang="fr-CH" baseline="0" dirty="0" err="1" smtClean="0"/>
              <a:t>same</a:t>
            </a:r>
            <a:r>
              <a:rPr lang="fr-CH" baseline="0" dirty="0" smtClean="0"/>
              <a:t> type by </a:t>
            </a:r>
            <a:r>
              <a:rPr lang="fr-CH" baseline="0" dirty="0" err="1" smtClean="0"/>
              <a:t>using</a:t>
            </a:r>
            <a:r>
              <a:rPr lang="fr-CH" baseline="0" dirty="0" smtClean="0"/>
              <a:t> </a:t>
            </a:r>
            <a:r>
              <a:rPr lang="fr-CH" baseline="0" dirty="0" err="1" smtClean="0"/>
              <a:t>Tuple</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22</a:t>
            </a:fld>
            <a:endParaRPr lang="fr-C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of a block </a:t>
            </a:r>
            <a:r>
              <a:rPr lang="fr-CH" baseline="0" dirty="0" err="1" smtClean="0"/>
              <a:t>with</a:t>
            </a:r>
            <a:r>
              <a:rPr lang="fr-CH" baseline="0" dirty="0" smtClean="0"/>
              <a:t> N </a:t>
            </a:r>
            <a:r>
              <a:rPr lang="fr-CH" baseline="0" dirty="0" err="1" smtClean="0"/>
              <a:t>Color</a:t>
            </a:r>
            <a:r>
              <a:rPr lang="fr-CH" baseline="0" dirty="0" smtClean="0"/>
              <a:t> input, and a </a:t>
            </a:r>
            <a:r>
              <a:rPr lang="fr-CH" baseline="0" dirty="0" err="1" smtClean="0"/>
              <a:t>result</a:t>
            </a:r>
            <a:r>
              <a:rPr lang="fr-CH" baseline="0" dirty="0" smtClean="0"/>
              <a:t> output </a:t>
            </a:r>
            <a:r>
              <a:rPr lang="fr-CH" baseline="0" dirty="0" err="1" smtClean="0"/>
              <a:t>that</a:t>
            </a:r>
            <a:r>
              <a:rPr lang="fr-CH" baseline="0" dirty="0" smtClean="0"/>
              <a:t> </a:t>
            </a:r>
            <a:r>
              <a:rPr lang="fr-CH" baseline="0" dirty="0" err="1" smtClean="0"/>
              <a:t>is</a:t>
            </a:r>
            <a:r>
              <a:rPr lang="fr-CH" baseline="0" dirty="0" smtClean="0"/>
              <a:t> the </a:t>
            </a:r>
            <a:r>
              <a:rPr lang="fr-CH" baseline="0" dirty="0" err="1" smtClean="0"/>
              <a:t>sum</a:t>
            </a:r>
            <a:r>
              <a:rPr lang="fr-CH" baseline="0" dirty="0" smtClean="0"/>
              <a:t> of all </a:t>
            </a:r>
            <a:r>
              <a:rPr lang="fr-CH" baseline="0" dirty="0" err="1" smtClean="0"/>
              <a:t>colors</a:t>
            </a:r>
            <a:r>
              <a:rPr lang="fr-CH" baseline="0" dirty="0" smtClean="0"/>
              <a:t> by </a:t>
            </a:r>
            <a:r>
              <a:rPr lang="fr-CH" baseline="0" dirty="0" err="1" smtClean="0"/>
              <a:t>using</a:t>
            </a:r>
            <a:r>
              <a:rPr lang="fr-CH" baseline="0" dirty="0" smtClean="0"/>
              <a:t> the </a:t>
            </a:r>
            <a:r>
              <a:rPr lang="fr-CH" baseline="0" dirty="0" err="1" smtClean="0"/>
              <a:t>precedent</a:t>
            </a:r>
            <a:r>
              <a:rPr lang="fr-CH" baseline="0" dirty="0" smtClean="0"/>
              <a:t> </a:t>
            </a:r>
            <a:r>
              <a:rPr lang="fr-CH" baseline="0" dirty="0" err="1" smtClean="0"/>
              <a:t>slide</a:t>
            </a:r>
            <a:r>
              <a:rPr lang="fr-CH" baseline="0" dirty="0" smtClean="0"/>
              <a:t> plus </a:t>
            </a:r>
            <a:r>
              <a:rPr lang="fr-CH" baseline="0" dirty="0" err="1" smtClean="0"/>
              <a:t>operator</a:t>
            </a:r>
            <a:r>
              <a:rPr lang="fr-CH" baseline="0" dirty="0" smtClean="0"/>
              <a:t>.</a:t>
            </a:r>
          </a:p>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23</a:t>
            </a:fld>
            <a:endParaRPr lang="fr-C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24</a:t>
            </a:fld>
            <a:endParaRPr lang="fr-C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25</a:t>
            </a:fld>
            <a:endParaRPr lang="fr-C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Some</a:t>
            </a:r>
            <a:r>
              <a:rPr lang="fr-CH" baseline="0" dirty="0" smtClean="0"/>
              <a:t> basics abstraction are </a:t>
            </a:r>
            <a:r>
              <a:rPr lang="fr-CH" baseline="0" dirty="0" err="1" smtClean="0"/>
              <a:t>defined</a:t>
            </a:r>
            <a:r>
              <a:rPr lang="fr-CH" baseline="0" dirty="0" smtClean="0"/>
              <a:t> in the Spinal Lib.</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26</a:t>
            </a:fld>
            <a:endParaRPr lang="fr-C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27</a:t>
            </a:fld>
            <a:endParaRPr lang="fr-C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28</a:t>
            </a:fld>
            <a:endParaRPr lang="fr-C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system </a:t>
            </a:r>
            <a:r>
              <a:rPr lang="fr-CH" baseline="0" dirty="0" err="1" smtClean="0"/>
              <a:t>verilog</a:t>
            </a:r>
            <a:r>
              <a:rPr lang="fr-CH" baseline="0" dirty="0" smtClean="0"/>
              <a:t>, </a:t>
            </a:r>
            <a:r>
              <a:rPr lang="fr-CH" baseline="0" dirty="0" err="1" smtClean="0"/>
              <a:t>even</a:t>
            </a:r>
            <a:r>
              <a:rPr lang="fr-CH" baseline="0" dirty="0" smtClean="0"/>
              <a:t> if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define</a:t>
            </a:r>
            <a:r>
              <a:rPr lang="fr-CH" baseline="0" dirty="0" smtClean="0"/>
              <a:t> interface,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define</a:t>
            </a:r>
            <a:r>
              <a:rPr lang="fr-CH" baseline="0" dirty="0" smtClean="0"/>
              <a:t> </a:t>
            </a:r>
            <a:r>
              <a:rPr lang="fr-CH" baseline="0" dirty="0" err="1" smtClean="0"/>
              <a:t>function</a:t>
            </a:r>
            <a:r>
              <a:rPr lang="fr-CH" baseline="0" dirty="0" smtClean="0"/>
              <a:t>/</a:t>
            </a:r>
            <a:r>
              <a:rPr lang="fr-CH" baseline="0" dirty="0" err="1" smtClean="0"/>
              <a:t>task</a:t>
            </a:r>
            <a:r>
              <a:rPr lang="fr-CH" baseline="0" dirty="0" smtClean="0"/>
              <a:t> </a:t>
            </a:r>
            <a:r>
              <a:rPr lang="fr-CH" baseline="0" dirty="0" err="1" smtClean="0"/>
              <a:t>inside</a:t>
            </a:r>
            <a:r>
              <a:rPr lang="fr-CH" baseline="0" dirty="0" smtClean="0"/>
              <a:t> </a:t>
            </a:r>
            <a:r>
              <a:rPr lang="fr-CH" baseline="0" dirty="0" err="1" smtClean="0"/>
              <a:t>it</a:t>
            </a:r>
            <a:r>
              <a:rPr lang="fr-CH" baseline="0" dirty="0" smtClean="0"/>
              <a:t> </a:t>
            </a:r>
            <a:r>
              <a:rPr lang="fr-CH" baseline="0" dirty="0" err="1" smtClean="0"/>
              <a:t>that</a:t>
            </a:r>
            <a:r>
              <a:rPr lang="fr-CH" baseline="0" dirty="0" smtClean="0"/>
              <a:t> </a:t>
            </a:r>
            <a:r>
              <a:rPr lang="fr-CH" baseline="0" dirty="0" err="1" smtClean="0"/>
              <a:t>will</a:t>
            </a:r>
            <a:r>
              <a:rPr lang="fr-CH" baseline="0" dirty="0" smtClean="0"/>
              <a:t> </a:t>
            </a:r>
            <a:r>
              <a:rPr lang="fr-CH" baseline="0" dirty="0" err="1" smtClean="0"/>
              <a:t>generate</a:t>
            </a:r>
            <a:r>
              <a:rPr lang="fr-CH" baseline="0" dirty="0" smtClean="0"/>
              <a:t> flops and </a:t>
            </a:r>
            <a:r>
              <a:rPr lang="fr-CH" baseline="0" dirty="0" err="1" smtClean="0"/>
              <a:t>logic</a:t>
            </a:r>
            <a:r>
              <a:rPr lang="fr-CH" baseline="0" dirty="0" smtClean="0"/>
              <a:t>.</a:t>
            </a:r>
          </a:p>
          <a:p>
            <a:r>
              <a:rPr lang="fr-CH" baseline="0" dirty="0" smtClean="0"/>
              <a:t>This </a:t>
            </a:r>
            <a:r>
              <a:rPr lang="fr-CH" baseline="0" dirty="0" err="1" smtClean="0"/>
              <a:t>is</a:t>
            </a:r>
            <a:r>
              <a:rPr lang="fr-CH" baseline="0" dirty="0" smtClean="0"/>
              <a:t> a </a:t>
            </a:r>
            <a:r>
              <a:rPr lang="fr-CH" baseline="0" dirty="0" err="1" smtClean="0"/>
              <a:t>breaking</a:t>
            </a:r>
            <a:r>
              <a:rPr lang="fr-CH" baseline="0" dirty="0" smtClean="0"/>
              <a:t> point </a:t>
            </a:r>
            <a:r>
              <a:rPr lang="fr-CH" baseline="0" dirty="0" err="1" smtClean="0"/>
              <a:t>with</a:t>
            </a:r>
            <a:r>
              <a:rPr lang="fr-CH" baseline="0" dirty="0" smtClean="0"/>
              <a:t> </a:t>
            </a:r>
            <a:r>
              <a:rPr lang="fr-CH" baseline="0" dirty="0" err="1" smtClean="0"/>
              <a:t>systemverilog</a:t>
            </a:r>
            <a:r>
              <a:rPr lang="fr-CH" baseline="0" dirty="0" smtClean="0"/>
              <a:t>, </a:t>
            </a:r>
            <a:r>
              <a:rPr lang="fr-CH" baseline="0" dirty="0" err="1" smtClean="0"/>
              <a:t>some</a:t>
            </a:r>
            <a:r>
              <a:rPr lang="fr-CH" baseline="0" dirty="0" smtClean="0"/>
              <a:t> application of </a:t>
            </a:r>
            <a:r>
              <a:rPr lang="fr-CH" baseline="0" dirty="0" err="1" smtClean="0"/>
              <a:t>that</a:t>
            </a:r>
            <a:r>
              <a:rPr lang="fr-CH" baseline="0" dirty="0" smtClean="0"/>
              <a:t> </a:t>
            </a:r>
            <a:r>
              <a:rPr lang="fr-CH" baseline="0" dirty="0" err="1" smtClean="0"/>
              <a:t>will</a:t>
            </a:r>
            <a:r>
              <a:rPr lang="fr-CH" baseline="0" dirty="0" smtClean="0"/>
              <a:t> come in </a:t>
            </a:r>
            <a:r>
              <a:rPr lang="fr-CH" baseline="0" dirty="0" err="1" smtClean="0"/>
              <a:t>next</a:t>
            </a:r>
            <a:r>
              <a:rPr lang="fr-CH" baseline="0" dirty="0" smtClean="0"/>
              <a:t> </a:t>
            </a:r>
            <a:r>
              <a:rPr lang="fr-CH" baseline="0" dirty="0" err="1" smtClean="0"/>
              <a:t>slides</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29</a:t>
            </a:fld>
            <a:endParaRPr lang="fr-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a:t>
            </a:fld>
            <a:endParaRPr lang="fr-C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30</a:t>
            </a:fld>
            <a:endParaRPr lang="fr-C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Because</a:t>
            </a:r>
            <a:r>
              <a:rPr lang="fr-CH" baseline="0" dirty="0" smtClean="0"/>
              <a:t> spinal </a:t>
            </a:r>
            <a:r>
              <a:rPr lang="fr-CH" baseline="0" dirty="0" err="1" smtClean="0"/>
              <a:t>build</a:t>
            </a:r>
            <a:r>
              <a:rPr lang="fr-CH" baseline="0" dirty="0" smtClean="0"/>
              <a:t> a </a:t>
            </a:r>
            <a:r>
              <a:rPr lang="fr-CH" baseline="0" dirty="0" err="1" smtClean="0"/>
              <a:t>netlist</a:t>
            </a:r>
            <a:r>
              <a:rPr lang="fr-CH" baseline="0" dirty="0" smtClean="0"/>
              <a:t> in the memory, </a:t>
            </a:r>
            <a:r>
              <a:rPr lang="fr-CH" baseline="0" dirty="0" err="1" smtClean="0"/>
              <a:t>you</a:t>
            </a:r>
            <a:r>
              <a:rPr lang="fr-CH" baseline="0" dirty="0" smtClean="0"/>
              <a:t> </a:t>
            </a:r>
            <a:r>
              <a:rPr lang="fr-CH" baseline="0" dirty="0" err="1" smtClean="0"/>
              <a:t>can</a:t>
            </a:r>
            <a:r>
              <a:rPr lang="fr-CH" baseline="0" dirty="0" smtClean="0"/>
              <a:t> use </a:t>
            </a:r>
            <a:r>
              <a:rPr lang="fr-CH" baseline="0" dirty="0" err="1" smtClean="0"/>
              <a:t>it</a:t>
            </a:r>
            <a:r>
              <a:rPr lang="fr-CH" baseline="0" dirty="0" smtClean="0"/>
              <a:t> to </a:t>
            </a:r>
            <a:r>
              <a:rPr lang="fr-CH" baseline="0" dirty="0" err="1" smtClean="0"/>
              <a:t>extract</a:t>
            </a:r>
            <a:r>
              <a:rPr lang="fr-CH" baseline="0" dirty="0" smtClean="0"/>
              <a:t> </a:t>
            </a:r>
            <a:r>
              <a:rPr lang="fr-CH" baseline="0" dirty="0" err="1" smtClean="0"/>
              <a:t>some</a:t>
            </a:r>
            <a:r>
              <a:rPr lang="fr-CH" baseline="0" dirty="0" smtClean="0"/>
              <a:t> information, for </a:t>
            </a:r>
            <a:r>
              <a:rPr lang="fr-CH" baseline="0" dirty="0" err="1" smtClean="0"/>
              <a:t>example</a:t>
            </a:r>
            <a:r>
              <a:rPr lang="fr-CH" baseline="0" dirty="0" smtClean="0"/>
              <a:t> </a:t>
            </a:r>
            <a:r>
              <a:rPr lang="fr-CH" baseline="0" dirty="0" err="1" smtClean="0"/>
              <a:t>latency</a:t>
            </a:r>
            <a:r>
              <a:rPr lang="fr-CH" baseline="0" dirty="0" smtClean="0"/>
              <a:t> (in cycle) </a:t>
            </a:r>
            <a:r>
              <a:rPr lang="fr-CH" baseline="0" dirty="0" err="1" smtClean="0"/>
              <a:t>between</a:t>
            </a:r>
            <a:r>
              <a:rPr lang="fr-CH" baseline="0" dirty="0" smtClean="0"/>
              <a:t> </a:t>
            </a:r>
            <a:r>
              <a:rPr lang="fr-CH" baseline="0" dirty="0" err="1" smtClean="0"/>
              <a:t>some</a:t>
            </a:r>
            <a:r>
              <a:rPr lang="fr-CH" baseline="0" dirty="0" smtClean="0"/>
              <a:t> points of </a:t>
            </a:r>
            <a:r>
              <a:rPr lang="fr-CH" baseline="0" dirty="0" err="1" smtClean="0"/>
              <a:t>you</a:t>
            </a:r>
            <a:r>
              <a:rPr lang="fr-CH" baseline="0" dirty="0" smtClean="0"/>
              <a:t> design.</a:t>
            </a:r>
          </a:p>
          <a:p>
            <a:r>
              <a:rPr lang="fr-CH" baseline="0" dirty="0" smtClean="0"/>
              <a:t>To do </a:t>
            </a:r>
            <a:r>
              <a:rPr lang="fr-CH" baseline="0" dirty="0" err="1" smtClean="0"/>
              <a:t>that</a:t>
            </a:r>
            <a:r>
              <a:rPr lang="fr-CH" baseline="0" dirty="0" smtClean="0"/>
              <a:t>, call </a:t>
            </a:r>
            <a:r>
              <a:rPr lang="fr-CH" baseline="0" dirty="0" err="1" smtClean="0"/>
              <a:t>LatencyAnalysis</a:t>
            </a:r>
            <a:r>
              <a:rPr lang="fr-CH" baseline="0" dirty="0" smtClean="0"/>
              <a:t> and </a:t>
            </a:r>
            <a:r>
              <a:rPr lang="fr-CH" baseline="0" dirty="0" err="1" smtClean="0"/>
              <a:t>give</a:t>
            </a:r>
            <a:r>
              <a:rPr lang="fr-CH" baseline="0" dirty="0" smtClean="0"/>
              <a:t> to </a:t>
            </a:r>
            <a:r>
              <a:rPr lang="fr-CH" baseline="0" dirty="0" err="1" smtClean="0"/>
              <a:t>it</a:t>
            </a:r>
            <a:r>
              <a:rPr lang="fr-CH" baseline="0" dirty="0" smtClean="0"/>
              <a:t> as argument </a:t>
            </a:r>
            <a:r>
              <a:rPr lang="fr-CH" baseline="0" dirty="0" err="1" smtClean="0"/>
              <a:t>some</a:t>
            </a:r>
            <a:r>
              <a:rPr lang="fr-CH" baseline="0" dirty="0" smtClean="0"/>
              <a:t> the </a:t>
            </a:r>
            <a:r>
              <a:rPr lang="fr-CH" baseline="0" dirty="0" err="1" smtClean="0"/>
              <a:t>start</a:t>
            </a:r>
            <a:r>
              <a:rPr lang="fr-CH" baseline="0" dirty="0" smtClean="0"/>
              <a:t> point, </a:t>
            </a:r>
            <a:r>
              <a:rPr lang="fr-CH" baseline="0" dirty="0" err="1" smtClean="0"/>
              <a:t>some</a:t>
            </a:r>
            <a:r>
              <a:rPr lang="fr-CH" baseline="0" dirty="0" smtClean="0"/>
              <a:t> check point and the end point of </a:t>
            </a:r>
            <a:r>
              <a:rPr lang="fr-CH" baseline="0" dirty="0" err="1" smtClean="0"/>
              <a:t>you</a:t>
            </a:r>
            <a:r>
              <a:rPr lang="fr-CH" baseline="0" dirty="0" smtClean="0"/>
              <a:t> </a:t>
            </a:r>
            <a:r>
              <a:rPr lang="fr-CH" baseline="0" dirty="0" err="1" smtClean="0"/>
              <a:t>path</a:t>
            </a:r>
            <a:r>
              <a:rPr lang="fr-CH" baseline="0" dirty="0" smtClean="0"/>
              <a:t>. It look for the </a:t>
            </a:r>
            <a:r>
              <a:rPr lang="fr-CH" baseline="0" dirty="0" err="1" smtClean="0"/>
              <a:t>shortest</a:t>
            </a:r>
            <a:r>
              <a:rPr lang="fr-CH" baseline="0" dirty="0" smtClean="0"/>
              <a:t> </a:t>
            </a:r>
            <a:r>
              <a:rPr lang="fr-CH" baseline="0" dirty="0" err="1" smtClean="0"/>
              <a:t>path</a:t>
            </a:r>
            <a:r>
              <a:rPr lang="fr-CH" baseline="0" dirty="0" smtClean="0"/>
              <a:t> and return how </a:t>
            </a:r>
            <a:r>
              <a:rPr lang="fr-CH" baseline="0" dirty="0" err="1" smtClean="0"/>
              <a:t>many</a:t>
            </a:r>
            <a:r>
              <a:rPr lang="fr-CH" baseline="0" dirty="0" smtClean="0"/>
              <a:t> cycle </a:t>
            </a:r>
            <a:r>
              <a:rPr lang="fr-CH" baseline="0" dirty="0" err="1" smtClean="0"/>
              <a:t>there</a:t>
            </a:r>
            <a:r>
              <a:rPr lang="fr-CH" baseline="0" dirty="0" smtClean="0"/>
              <a:t> </a:t>
            </a:r>
            <a:r>
              <a:rPr lang="fr-CH" baseline="0" dirty="0" err="1" smtClean="0"/>
              <a:t>is</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31</a:t>
            </a:fld>
            <a:endParaRPr lang="fr-C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32</a:t>
            </a:fld>
            <a:endParaRPr lang="fr-C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33</a:t>
            </a:fld>
            <a:endParaRPr lang="fr-C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34</a:t>
            </a:fld>
            <a:endParaRPr lang="fr-C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35</a:t>
            </a:fld>
            <a:endParaRPr lang="fr-C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36</a:t>
            </a:fld>
            <a:endParaRPr lang="fr-C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37</a:t>
            </a:fld>
            <a:endParaRPr lang="fr-C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38</a:t>
            </a:fld>
            <a:endParaRPr lang="fr-C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39</a:t>
            </a:fld>
            <a:endParaRPr lang="fr-C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a:t>
            </a:fld>
            <a:endParaRPr lang="fr-CH"/>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40</a:t>
            </a:fld>
            <a:endParaRPr lang="fr-CH"/>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41</a:t>
            </a:fld>
            <a:endParaRPr lang="fr-CH"/>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42</a:t>
            </a:fld>
            <a:endParaRPr lang="fr-CH"/>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43</a:t>
            </a:fld>
            <a:endParaRPr lang="fr-CH"/>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44</a:t>
            </a:fld>
            <a:endParaRPr lang="fr-CH"/>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45</a:t>
            </a:fld>
            <a:endParaRPr lang="fr-CH"/>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46</a:t>
            </a:fld>
            <a:endParaRPr lang="fr-CH"/>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47</a:t>
            </a:fld>
            <a:endParaRPr lang="fr-CH"/>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48</a:t>
            </a:fld>
            <a:endParaRPr lang="fr-CH"/>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49</a:t>
            </a:fld>
            <a:endParaRPr lang="fr-C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a:t>
            </a:fld>
            <a:endParaRPr lang="fr-CH"/>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50</a:t>
            </a:fld>
            <a:endParaRPr lang="fr-CH"/>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51</a:t>
            </a:fld>
            <a:endParaRPr lang="fr-CH"/>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52</a:t>
            </a:fld>
            <a:endParaRPr lang="fr-C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6</a:t>
            </a:fld>
            <a:endParaRPr lang="fr-C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It’s</a:t>
            </a:r>
            <a:r>
              <a:rPr lang="fr-CH" baseline="0" dirty="0" smtClean="0"/>
              <a:t> scala, but </a:t>
            </a:r>
            <a:r>
              <a:rPr lang="fr-CH" baseline="0" dirty="0" err="1" smtClean="0"/>
              <a:t>with</a:t>
            </a:r>
            <a:r>
              <a:rPr lang="fr-CH" baseline="0" dirty="0" smtClean="0"/>
              <a:t> </a:t>
            </a:r>
            <a:r>
              <a:rPr lang="fr-CH" baseline="0" dirty="0" err="1" smtClean="0"/>
              <a:t>some</a:t>
            </a:r>
            <a:r>
              <a:rPr lang="fr-CH" baseline="0" dirty="0" smtClean="0"/>
              <a:t> </a:t>
            </a:r>
            <a:r>
              <a:rPr lang="fr-CH" baseline="0" dirty="0" err="1" smtClean="0"/>
              <a:t>pretty</a:t>
            </a:r>
            <a:r>
              <a:rPr lang="fr-CH" baseline="0" dirty="0" smtClean="0"/>
              <a:t> </a:t>
            </a:r>
            <a:r>
              <a:rPr lang="fr-CH" baseline="0" dirty="0" err="1" smtClean="0"/>
              <a:t>things</a:t>
            </a:r>
            <a:r>
              <a:rPr lang="fr-CH" baseline="0" dirty="0" smtClean="0"/>
              <a:t> (in </a:t>
            </a:r>
            <a:r>
              <a:rPr lang="fr-CH" baseline="0" dirty="0" err="1" smtClean="0"/>
              <a:t>Bool</a:t>
            </a:r>
            <a:r>
              <a:rPr lang="fr-CH" baseline="0" dirty="0" smtClean="0"/>
              <a:t> in </a:t>
            </a:r>
            <a:r>
              <a:rPr lang="fr-CH" baseline="0" dirty="0" err="1" smtClean="0"/>
              <a:t>this</a:t>
            </a:r>
            <a:r>
              <a:rPr lang="fr-CH" baseline="0" dirty="0" smtClean="0"/>
              <a:t> case)</a:t>
            </a:r>
          </a:p>
          <a:p>
            <a:r>
              <a:rPr lang="fr-CH" baseline="0" dirty="0" smtClean="0"/>
              <a:t>New Bundle </a:t>
            </a:r>
            <a:r>
              <a:rPr lang="fr-CH" baseline="0" dirty="0" err="1" smtClean="0"/>
              <a:t>is</a:t>
            </a:r>
            <a:r>
              <a:rPr lang="fr-CH" baseline="0" dirty="0" smtClean="0"/>
              <a:t> the </a:t>
            </a:r>
            <a:r>
              <a:rPr lang="fr-CH" baseline="0" dirty="0" err="1" smtClean="0"/>
              <a:t>definition</a:t>
            </a:r>
            <a:r>
              <a:rPr lang="fr-CH" baseline="0" dirty="0" smtClean="0"/>
              <a:t> of a new </a:t>
            </a:r>
            <a:r>
              <a:rPr lang="fr-CH" baseline="0" dirty="0" err="1" smtClean="0"/>
              <a:t>datatype</a:t>
            </a:r>
            <a:r>
              <a:rPr lang="fr-CH" baseline="0" dirty="0" smtClean="0"/>
              <a:t>, a </a:t>
            </a:r>
            <a:r>
              <a:rPr lang="fr-CH" baseline="0" dirty="0" err="1" smtClean="0"/>
              <a:t>little</a:t>
            </a:r>
            <a:r>
              <a:rPr lang="fr-CH" baseline="0" dirty="0" smtClean="0"/>
              <a:t> bit </a:t>
            </a:r>
            <a:r>
              <a:rPr lang="fr-CH" baseline="0" dirty="0" err="1" smtClean="0"/>
              <a:t>like</a:t>
            </a:r>
            <a:r>
              <a:rPr lang="fr-CH" baseline="0" dirty="0" smtClean="0"/>
              <a:t> records in VHDL or </a:t>
            </a:r>
            <a:r>
              <a:rPr lang="fr-CH" baseline="0" dirty="0" err="1" smtClean="0"/>
              <a:t>struct</a:t>
            </a:r>
            <a:r>
              <a:rPr lang="fr-CH" baseline="0" dirty="0" smtClean="0"/>
              <a:t> in </a:t>
            </a:r>
            <a:r>
              <a:rPr lang="fr-CH" baseline="0" dirty="0" err="1" smtClean="0"/>
              <a:t>Verilog</a:t>
            </a:r>
            <a:r>
              <a:rPr lang="fr-CH" baseline="0" dirty="0" smtClean="0"/>
              <a:t>, but </a:t>
            </a:r>
            <a:r>
              <a:rPr lang="fr-CH" baseline="0" dirty="0" err="1" smtClean="0"/>
              <a:t>with</a:t>
            </a:r>
            <a:r>
              <a:rPr lang="fr-CH" baseline="0" dirty="0" smtClean="0"/>
              <a:t> </a:t>
            </a:r>
            <a:r>
              <a:rPr lang="fr-CH" baseline="0" dirty="0" err="1" smtClean="0"/>
              <a:t>individual</a:t>
            </a:r>
            <a:r>
              <a:rPr lang="fr-CH" baseline="0" dirty="0" smtClean="0"/>
              <a:t> </a:t>
            </a:r>
            <a:r>
              <a:rPr lang="fr-CH" baseline="0" dirty="0" err="1" smtClean="0"/>
              <a:t>element</a:t>
            </a:r>
            <a:r>
              <a:rPr lang="fr-CH" baseline="0" dirty="0" smtClean="0"/>
              <a:t> direction </a:t>
            </a:r>
            <a:r>
              <a:rPr lang="fr-CH" baseline="0" dirty="0" err="1" smtClean="0"/>
              <a:t>specification</a:t>
            </a:r>
            <a:endParaRPr lang="fr-CH" baseline="0" dirty="0" smtClean="0"/>
          </a:p>
          <a:p>
            <a:r>
              <a:rPr lang="fr-CH" baseline="0" dirty="0" smtClean="0"/>
              <a:t>This code </a:t>
            </a:r>
            <a:r>
              <a:rPr lang="fr-CH" baseline="0" dirty="0" err="1" smtClean="0"/>
              <a:t>wire</a:t>
            </a:r>
            <a:r>
              <a:rPr lang="fr-CH" baseline="0" dirty="0" smtClean="0"/>
              <a:t> </a:t>
            </a:r>
            <a:r>
              <a:rPr lang="fr-CH" baseline="0" dirty="0" err="1" smtClean="0"/>
              <a:t>io.a</a:t>
            </a:r>
            <a:r>
              <a:rPr lang="fr-CH" baseline="0" dirty="0" smtClean="0"/>
              <a:t> to </a:t>
            </a:r>
            <a:r>
              <a:rPr lang="fr-CH" baseline="0" dirty="0" err="1" smtClean="0"/>
              <a:t>io.output</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7</a:t>
            </a:fld>
            <a:endParaRPr lang="fr-C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Like</a:t>
            </a:r>
            <a:r>
              <a:rPr lang="fr-CH" baseline="0" dirty="0" smtClean="0"/>
              <a:t> in VHDL </a:t>
            </a:r>
            <a:r>
              <a:rPr lang="fr-CH" baseline="0" dirty="0" err="1" smtClean="0"/>
              <a:t>you</a:t>
            </a:r>
            <a:r>
              <a:rPr lang="fr-CH" baseline="0" dirty="0" smtClean="0"/>
              <a:t> </a:t>
            </a:r>
            <a:r>
              <a:rPr lang="fr-CH" baseline="0" dirty="0" err="1" smtClean="0"/>
              <a:t>can</a:t>
            </a:r>
            <a:r>
              <a:rPr lang="fr-CH" baseline="0" dirty="0" smtClean="0"/>
              <a:t> do </a:t>
            </a:r>
            <a:r>
              <a:rPr lang="fr-CH" baseline="0" dirty="0" err="1" smtClean="0"/>
              <a:t>combinatorial</a:t>
            </a:r>
            <a:r>
              <a:rPr lang="fr-CH" baseline="0" dirty="0" smtClean="0"/>
              <a:t> </a:t>
            </a:r>
            <a:r>
              <a:rPr lang="fr-CH" baseline="0" dirty="0" err="1" smtClean="0"/>
              <a:t>things</a:t>
            </a:r>
            <a:r>
              <a:rPr lang="fr-CH" baseline="0" dirty="0" smtClean="0"/>
              <a:t>.</a:t>
            </a:r>
          </a:p>
          <a:p>
            <a:r>
              <a:rPr lang="fr-CH" baseline="0" dirty="0" err="1" smtClean="0"/>
              <a:t>Anyway</a:t>
            </a:r>
            <a:r>
              <a:rPr lang="fr-CH" baseline="0" dirty="0" smtClean="0"/>
              <a:t>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read</a:t>
            </a:r>
            <a:r>
              <a:rPr lang="fr-CH" baseline="0" dirty="0" smtClean="0"/>
              <a:t> the value </a:t>
            </a:r>
            <a:r>
              <a:rPr lang="fr-CH" baseline="0" dirty="0" err="1" smtClean="0"/>
              <a:t>each</a:t>
            </a:r>
            <a:r>
              <a:rPr lang="fr-CH" baseline="0" dirty="0" smtClean="0"/>
              <a:t> out signal, </a:t>
            </a:r>
            <a:r>
              <a:rPr lang="fr-CH" baseline="0" dirty="0" err="1" smtClean="0"/>
              <a:t>like</a:t>
            </a:r>
            <a:r>
              <a:rPr lang="fr-CH" baseline="0" dirty="0" smtClean="0"/>
              <a:t> a VHDL buffer.</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8</a:t>
            </a:fld>
            <a:endParaRPr lang="fr-C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Declare</a:t>
            </a:r>
            <a:r>
              <a:rPr lang="fr-CH" baseline="0" dirty="0" smtClean="0"/>
              <a:t> </a:t>
            </a:r>
            <a:r>
              <a:rPr lang="fr-CH" baseline="0" dirty="0" err="1" smtClean="0"/>
              <a:t>what</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t>
            </a:r>
            <a:r>
              <a:rPr lang="fr-CH" baseline="0" dirty="0" err="1" smtClean="0"/>
              <a:t>where</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and </a:t>
            </a:r>
            <a:r>
              <a:rPr lang="fr-CH" baseline="0" dirty="0" err="1" smtClean="0"/>
              <a:t>directly</a:t>
            </a:r>
            <a:r>
              <a:rPr lang="fr-CH" baseline="0" dirty="0" smtClean="0"/>
              <a:t> affect the value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kumimoji="0" lang="fr-FR" sz="1200" b="0" i="1" u="none" strike="noStrike" cap="none" normalizeH="0" baseline="0" dirty="0" err="1" smtClean="0">
                <a:ln>
                  <a:noFill/>
                </a:ln>
                <a:solidFill>
                  <a:srgbClr val="660E7A"/>
                </a:solidFill>
                <a:effectLst/>
                <a:latin typeface="Courier New" pitchFamily="49" charset="0"/>
                <a:cs typeface="Courier New" pitchFamily="49" charset="0"/>
              </a:rPr>
              <a:t>not_c</a:t>
            </a:r>
            <a:r>
              <a:rPr kumimoji="0" lang="fr-FR" sz="1200" b="0" i="1" u="none" strike="noStrike" cap="none" normalizeH="0" baseline="0" dirty="0" smtClean="0">
                <a:ln>
                  <a:noFill/>
                </a:ln>
                <a:solidFill>
                  <a:srgbClr val="660E7A"/>
                </a:solidFill>
                <a:effectLst/>
                <a:latin typeface="Courier New" pitchFamily="49" charset="0"/>
                <a:cs typeface="Courier New" pitchFamily="49" charset="0"/>
              </a:rPr>
              <a:t>    signal)</a:t>
            </a:r>
            <a:r>
              <a:rPr lang="fr-CH" baseline="0" dirty="0" smtClean="0"/>
              <a:t>. </a:t>
            </a:r>
          </a:p>
          <a:p>
            <a:r>
              <a:rPr lang="fr-CH" baseline="0" dirty="0" smtClean="0"/>
              <a:t>For </a:t>
            </a:r>
            <a:r>
              <a:rPr lang="fr-CH" baseline="0" dirty="0" err="1" smtClean="0"/>
              <a:t>example</a:t>
            </a:r>
            <a:r>
              <a:rPr lang="fr-CH" baseline="0" dirty="0" smtClean="0"/>
              <a:t> if </a:t>
            </a:r>
            <a:r>
              <a:rPr lang="fr-CH" baseline="0" dirty="0" err="1" smtClean="0"/>
              <a:t>you</a:t>
            </a:r>
            <a:r>
              <a:rPr lang="fr-CH" baseline="0" dirty="0" smtClean="0"/>
              <a:t> </a:t>
            </a:r>
            <a:r>
              <a:rPr lang="fr-CH" baseline="0" dirty="0" err="1" smtClean="0"/>
              <a:t>don’t</a:t>
            </a:r>
            <a:r>
              <a:rPr lang="fr-CH" baseline="0" dirty="0" smtClean="0"/>
              <a:t> assigne </a:t>
            </a:r>
            <a:r>
              <a:rPr lang="fr-CH" baseline="0" dirty="0" err="1" smtClean="0"/>
              <a:t>a_and_b</a:t>
            </a:r>
            <a:r>
              <a:rPr lang="fr-CH" baseline="0" dirty="0" smtClean="0"/>
              <a:t> to </a:t>
            </a:r>
            <a:r>
              <a:rPr lang="fr-CH" baseline="0" dirty="0" err="1" smtClean="0"/>
              <a:t>any</a:t>
            </a:r>
            <a:r>
              <a:rPr lang="fr-CH" baseline="0" dirty="0" smtClean="0"/>
              <a:t> value, </a:t>
            </a:r>
            <a:r>
              <a:rPr lang="fr-CH" baseline="0" dirty="0" err="1" smtClean="0"/>
              <a:t>spinalHDL</a:t>
            </a:r>
            <a:r>
              <a:rPr lang="fr-CH" baseline="0" dirty="0" smtClean="0"/>
              <a:t> tell </a:t>
            </a:r>
            <a:r>
              <a:rPr lang="fr-CH" baseline="0" dirty="0" err="1" smtClean="0"/>
              <a:t>you</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9</a:t>
            </a:fld>
            <a:endParaRPr lang="fr-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B8805202-FB89-49B6-8EF1-81B9BCDABD5B}" type="datetime1">
              <a:rPr lang="fr-FR" smtClean="0"/>
              <a:t>23/07/2016</a:t>
            </a:fld>
            <a:endParaRPr lang="fr-BE" dirty="0"/>
          </a:p>
        </p:txBody>
      </p:sp>
      <p:sp>
        <p:nvSpPr>
          <p:cNvPr id="19" name="Espace réservé du pied de page 18"/>
          <p:cNvSpPr>
            <a:spLocks noGrp="1"/>
          </p:cNvSpPr>
          <p:nvPr>
            <p:ph type="ftr" sz="quarter" idx="11"/>
          </p:nvPr>
        </p:nvSpPr>
        <p:spPr/>
        <p:txBody>
          <a:bodyPr/>
          <a:lstStyle/>
          <a:p>
            <a:endParaRPr lang="fr-BE" dirty="0"/>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28A91D-E1E5-4718-9228-38EB4229E4BE}" type="datetime1">
              <a:rPr lang="fr-FR" smtClean="0"/>
              <a:t>23/07/2016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22320D4-4367-45D9-93F8-2F57D6417E8F}" type="datetime1">
              <a:rPr lang="fr-FR" smtClean="0"/>
              <a:t>23/07/2016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FF734EF-6713-4AD5-A177-1DC67BD1323B}" type="datetime1">
              <a:rPr lang="fr-FR" smtClean="0"/>
              <a:t>23/07/2016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338A0164-937D-45E2-A29C-3BDD948B28F9}" type="datetime1">
              <a:rPr lang="fr-FR" smtClean="0"/>
              <a:t>23/07/2016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3294E45-4774-4DB1-9AEC-E1FB31681C07}" type="datetime1">
              <a:rPr lang="fr-FR" smtClean="0"/>
              <a:t>23/07/2016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77554CD-0189-487A-8A67-0FFD1F257931}" type="datetime1">
              <a:rPr lang="fr-FR" smtClean="0"/>
              <a:t>23/07/2016</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892F7BB-4F09-46D5-B08F-121DAC16A20B}" type="datetime1">
              <a:rPr lang="fr-FR" smtClean="0"/>
              <a:t>23/07/2016</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FD4BF16-3F48-443C-9712-9817CBCE6324}" type="datetime1">
              <a:rPr lang="fr-FR" smtClean="0"/>
              <a:t>23/07/2016</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A8DC6B6-2312-4EEE-924D-BDA5E5F56BBE}" type="datetime1">
              <a:rPr lang="fr-FR" smtClean="0"/>
              <a:t>23/07/2016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3F11A625-C0CB-43F7-A97C-8C4912C5C969}" type="datetime1">
              <a:rPr lang="fr-FR" smtClean="0"/>
              <a:t>23/07/2016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600BD2-8C64-4EE3-B6D8-8CBFF30FE641}" type="datetime1">
              <a:rPr lang="fr-FR" smtClean="0"/>
              <a:t>23/07/2016</a:t>
            </a:fld>
            <a:endParaRPr lang="fr-BE"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github.com/SpinalHDL/SpinalBaseProject"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mailto:spinalhdl@gmail.com"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7944" y="1831032"/>
            <a:ext cx="3236984" cy="1828800"/>
          </a:xfrm>
        </p:spPr>
        <p:txBody>
          <a:bodyPr/>
          <a:lstStyle/>
          <a:p>
            <a:pPr algn="l"/>
            <a:r>
              <a:rPr lang="fr-CH" dirty="0" err="1" smtClean="0">
                <a:solidFill>
                  <a:schemeClr val="tx1"/>
                </a:solidFill>
              </a:rPr>
              <a:t>SpinalHDL</a:t>
            </a:r>
            <a:endParaRPr lang="fr-CH" dirty="0">
              <a:solidFill>
                <a:schemeClr val="tx1"/>
              </a:solidFill>
            </a:endParaRPr>
          </a:p>
        </p:txBody>
      </p:sp>
      <p:sp>
        <p:nvSpPr>
          <p:cNvPr id="3" name="Sous-titre 2"/>
          <p:cNvSpPr>
            <a:spLocks noGrp="1"/>
          </p:cNvSpPr>
          <p:nvPr>
            <p:ph type="subTitle" idx="1"/>
          </p:nvPr>
        </p:nvSpPr>
        <p:spPr>
          <a:xfrm>
            <a:off x="4067944" y="3687968"/>
            <a:ext cx="3600400" cy="3629464"/>
          </a:xfrm>
        </p:spPr>
        <p:txBody>
          <a:bodyPr>
            <a:normAutofit/>
          </a:bodyPr>
          <a:lstStyle/>
          <a:p>
            <a:pPr algn="l"/>
            <a:r>
              <a:rPr lang="fr-CH" sz="2000" b="1" dirty="0" smtClean="0">
                <a:effectLst>
                  <a:outerShdw blurRad="38100" dist="38100" dir="2700000" algn="tl">
                    <a:srgbClr val="000000">
                      <a:alpha val="43137"/>
                    </a:srgbClr>
                  </a:outerShdw>
                </a:effectLst>
                <a:latin typeface="+mj-lt"/>
              </a:rPr>
              <a:t>An alternative to standard HDL</a:t>
            </a:r>
            <a:endParaRPr lang="fr-CH" sz="2000" b="1" dirty="0">
              <a:effectLst>
                <a:outerShdw blurRad="38100" dist="38100" dir="2700000" algn="tl">
                  <a:srgbClr val="000000">
                    <a:alpha val="43137"/>
                  </a:srgbClr>
                </a:outerShdw>
              </a:effectLst>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2873149"/>
            <a:ext cx="1614830" cy="1238478"/>
          </a:xfrm>
          <a:prstGeom prst="rect">
            <a:avLst/>
          </a:prstGeom>
        </p:spPr>
      </p:pic>
      <p:cxnSp>
        <p:nvCxnSpPr>
          <p:cNvPr id="7" name="Straight Connector 6"/>
          <p:cNvCxnSpPr/>
          <p:nvPr/>
        </p:nvCxnSpPr>
        <p:spPr>
          <a:xfrm>
            <a:off x="3779912" y="3024336"/>
            <a:ext cx="0" cy="936104"/>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4694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Generated VHDL</a:t>
            </a:r>
            <a:endParaRPr lang="en-GB" dirty="0"/>
          </a:p>
        </p:txBody>
      </p:sp>
      <p:sp>
        <p:nvSpPr>
          <p:cNvPr id="6" name="Rectangle 2"/>
          <p:cNvSpPr>
            <a:spLocks noChangeArrowheads="1"/>
          </p:cNvSpPr>
          <p:nvPr/>
        </p:nvSpPr>
        <p:spPr bwMode="auto">
          <a:xfrm>
            <a:off x="539552" y="1904743"/>
            <a:ext cx="5688632"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3" name="Rectangle 1"/>
          <p:cNvSpPr>
            <a:spLocks noChangeArrowheads="1"/>
          </p:cNvSpPr>
          <p:nvPr/>
        </p:nvSpPr>
        <p:spPr bwMode="auto">
          <a:xfrm>
            <a:off x="4860032" y="1860788"/>
            <a:ext cx="4392488" cy="427809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err="1" smtClean="0">
                <a:ln>
                  <a:noFill/>
                </a:ln>
                <a:solidFill>
                  <a:srgbClr val="000000"/>
                </a:solidFill>
                <a:effectLst/>
                <a:latin typeface="+mj-lt"/>
                <a:cs typeface="Courier New" pitchFamily="49" charset="0"/>
              </a:rPr>
              <a:t>entity</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port(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 out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architecture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 of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err="1" smtClean="0">
                <a:ln>
                  <a:noFill/>
                </a:ln>
                <a:solidFill>
                  <a:srgbClr val="000000"/>
                </a:solidFill>
                <a:effectLst/>
                <a:latin typeface="+mj-lt"/>
                <a:cs typeface="Courier New" pitchFamily="49" charset="0"/>
              </a:rPr>
              <a:t>begin</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or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and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&lt;= (not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Courier New" pitchFamily="49"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10</a:t>
            </a:fld>
            <a:endParaRPr lang="fr-BE" dirty="0"/>
          </a:p>
        </p:txBody>
      </p:sp>
      <p:sp>
        <p:nvSpPr>
          <p:cNvPr id="7" name="Flèche droite 6"/>
          <p:cNvSpPr/>
          <p:nvPr/>
        </p:nvSpPr>
        <p:spPr>
          <a:xfrm>
            <a:off x="3707904" y="353701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5826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619672" y="2170345"/>
            <a:ext cx="4224811"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 </a:t>
            </a:r>
            <a:r>
              <a:rPr kumimoji="0" lang="en-US" b="1" i="0" u="none" strike="noStrike" cap="none" normalizeH="0" baseline="0" dirty="0" smtClean="0">
                <a:ln>
                  <a:noFill/>
                </a:ln>
                <a:solidFill>
                  <a:srgbClr val="000000"/>
                </a:solidFill>
                <a:effectLst/>
                <a:latin typeface="Calibri" pitchFamily="34" charset="0"/>
                <a:cs typeface="Courier New" pitchFamily="49" charset="0"/>
              </a:rPr>
              <a:t>= in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reg1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a:t>
            </a:r>
            <a:r>
              <a:rPr kumimoji="0" lang="en-US" b="1" i="1" u="none" strike="noStrike" cap="none" normalizeH="0" baseline="0" dirty="0" smtClean="0">
                <a:ln>
                  <a:noFill/>
                </a:ln>
                <a:solidFill>
                  <a:srgbClr val="660E7A"/>
                </a:solidFill>
                <a:effectLst/>
                <a:latin typeface="Calibri" pitchFamily="34" charset="0"/>
                <a:cs typeface="Courier New" pitchFamily="49" charset="0"/>
              </a:rPr>
              <a:t/>
            </a:r>
            <a:br>
              <a:rPr kumimoji="0" lang="en-US" b="1" i="1" u="none" strike="noStrike" cap="none" normalizeH="0" baseline="0" dirty="0" smtClean="0">
                <a:ln>
                  <a:noFill/>
                </a:ln>
                <a:solidFill>
                  <a:srgbClr val="660E7A"/>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Registers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11</a:t>
            </a:fld>
            <a:endParaRPr lang="fr-BE" dirty="0"/>
          </a:p>
        </p:txBody>
      </p:sp>
      <p:sp>
        <p:nvSpPr>
          <p:cNvPr id="7" name="Flèche droite 6"/>
          <p:cNvSpPr/>
          <p:nvPr/>
        </p:nvSpPr>
        <p:spPr>
          <a:xfrm>
            <a:off x="5139854" y="422108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èche droite 7"/>
          <p:cNvSpPr/>
          <p:nvPr/>
        </p:nvSpPr>
        <p:spPr>
          <a:xfrm rot="21040082">
            <a:off x="4062252" y="347216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508" y="2973630"/>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778299"/>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1551920">
            <a:off x="4050899" y="4987911"/>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670" y="5105661"/>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53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No more </a:t>
            </a:r>
            <a:r>
              <a:rPr lang="fr-CH" dirty="0" err="1" smtClean="0"/>
              <a:t>Process</a:t>
            </a:r>
            <a:r>
              <a:rPr lang="fr-CH" dirty="0" smtClean="0"/>
              <a:t>/</a:t>
            </a:r>
            <a:r>
              <a:rPr lang="fr-CH" dirty="0" err="1" smtClean="0"/>
              <a:t>Always</a:t>
            </a:r>
            <a:r>
              <a:rPr lang="fr-CH" dirty="0" smtClean="0"/>
              <a:t> blocks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12</a:t>
            </a:fld>
            <a:endParaRPr lang="fr-BE" dirty="0"/>
          </a:p>
        </p:txBody>
      </p:sp>
      <p:sp>
        <p:nvSpPr>
          <p:cNvPr id="3" name="Rectangle 1"/>
          <p:cNvSpPr>
            <a:spLocks noChangeArrowheads="1"/>
          </p:cNvSpPr>
          <p:nvPr/>
        </p:nvSpPr>
        <p:spPr bwMode="auto">
          <a:xfrm>
            <a:off x="755576" y="2559387"/>
            <a:ext cx="5171609"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0</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True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FF"/>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Flèche droite 6"/>
          <p:cNvSpPr/>
          <p:nvPr/>
        </p:nvSpPr>
        <p:spPr>
          <a:xfrm>
            <a:off x="5711614" y="4016316"/>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482659"/>
            <a:ext cx="2589133" cy="349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12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smtClean="0"/>
              <a:t>Component internal organisation</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dirty="0"/>
          </a:p>
        </p:txBody>
      </p:sp>
      <p:sp>
        <p:nvSpPr>
          <p:cNvPr id="9" name="Rectangle 5"/>
          <p:cNvSpPr>
            <a:spLocks noChangeArrowheads="1"/>
          </p:cNvSpPr>
          <p:nvPr/>
        </p:nvSpPr>
        <p:spPr bwMode="auto">
          <a:xfrm>
            <a:off x="1835696" y="2707559"/>
            <a:ext cx="3054747"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sz="1500" b="1" i="0" u="none" strike="noStrike" cap="none" normalizeH="0" baseline="0" dirty="0" smtClean="0">
                <a:ln>
                  <a:noFill/>
                </a:ln>
                <a:solidFill>
                  <a:srgbClr val="000080"/>
                </a:solidFill>
                <a:effectLst/>
                <a:latin typeface="+mj-lt"/>
                <a:cs typeface="Courier New" pitchFamily="49" charset="0"/>
              </a:rPr>
              <a:t>class </a:t>
            </a:r>
            <a:r>
              <a:rPr kumimoji="0" lang="fr-FR" sz="1500" b="1" i="0" u="none" strike="noStrike" cap="none" normalizeH="0" baseline="0" dirty="0" err="1" smtClean="0">
                <a:ln>
                  <a:noFill/>
                </a:ln>
                <a:solidFill>
                  <a:srgbClr val="000000"/>
                </a:solidFill>
                <a:effectLst/>
                <a:latin typeface="+mj-lt"/>
                <a:cs typeface="Courier New" pitchFamily="49" charset="0"/>
              </a:rPr>
              <a:t>TopLevel</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80"/>
                </a:solidFill>
                <a:effectLst/>
                <a:latin typeface="+mj-lt"/>
                <a:cs typeface="Courier New" pitchFamily="49" charset="0"/>
              </a:rPr>
              <a:t>extends</a:t>
            </a:r>
            <a:r>
              <a:rPr kumimoji="0" lang="fr-FR" sz="1500" b="1" i="0" u="none" strike="noStrike" cap="none" normalizeH="0" baseline="0" dirty="0" smtClean="0">
                <a:ln>
                  <a:noFill/>
                </a:ln>
                <a:solidFill>
                  <a:srgbClr val="000080"/>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Component {</a:t>
            </a:r>
          </a:p>
          <a:p>
            <a:pPr lvl="0" fontAlgn="base">
              <a:spcBef>
                <a:spcPct val="0"/>
              </a:spcBef>
              <a:spcAft>
                <a:spcPct val="0"/>
              </a:spcAft>
            </a:pPr>
            <a:r>
              <a:rPr lang="en-US" sz="1500" b="1" i="1" dirty="0" smtClean="0">
                <a:solidFill>
                  <a:srgbClr val="808080"/>
                </a:solidFill>
                <a:cs typeface="Courier New" pitchFamily="49" charset="0"/>
              </a:rPr>
              <a:t>    </a:t>
            </a:r>
            <a:r>
              <a:rPr lang="en-US" sz="1500" b="1" i="1" dirty="0" smtClean="0">
                <a:solidFill>
                  <a:srgbClr val="808080"/>
                </a:solidFill>
                <a:latin typeface="+mj-lt"/>
                <a:cs typeface="Courier New" pitchFamily="49" charset="0"/>
              </a:rPr>
              <a:t>//…</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logicArea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smtClean="0">
                <a:ln>
                  <a:noFill/>
                </a:ln>
                <a:solidFill>
                  <a:srgbClr val="660E7A"/>
                </a:solidFill>
                <a:effectLst/>
                <a:latin typeface="+mj-lt"/>
                <a:cs typeface="Courier New" pitchFamily="49" charset="0"/>
              </a:rPr>
              <a:t>flag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00"/>
                </a:solidFill>
                <a:effectLst/>
                <a:latin typeface="+mj-lt"/>
                <a:cs typeface="Courier New" pitchFamily="49" charset="0"/>
              </a:rPr>
              <a:t>Bool</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fsmArea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dirty="0" smtClean="0">
                <a:ln>
                  <a:noFill/>
                </a:ln>
                <a:solidFill>
                  <a:srgbClr val="000000"/>
                </a:solidFill>
                <a:effectLst/>
                <a:latin typeface="+mj-lt"/>
                <a:cs typeface="Courier New" pitchFamily="49" charset="0"/>
              </a:rPr>
              <a:t>         </a:t>
            </a:r>
            <a:r>
              <a:rPr lang="fr-FR" sz="1500" b="1" i="1" dirty="0" err="1" smtClean="0">
                <a:solidFill>
                  <a:srgbClr val="000000"/>
                </a:solidFill>
                <a:latin typeface="+mj-lt"/>
                <a:cs typeface="Courier New" pitchFamily="49" charset="0"/>
              </a:rPr>
              <a:t>when</a:t>
            </a:r>
            <a:r>
              <a:rPr lang="fr-FR" sz="1500" b="1" dirty="0"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logicArea</a:t>
            </a:r>
            <a:r>
              <a:rPr lang="fr-FR" sz="1500" b="1" dirty="0" err="1"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flag</a:t>
            </a:r>
            <a:r>
              <a:rPr lang="fr-FR" sz="1500" b="1" dirty="0">
                <a:solidFill>
                  <a:srgbClr val="000000"/>
                </a:solidFill>
                <a:latin typeface="+mj-lt"/>
                <a:cs typeface="Courier New" pitchFamily="49" charset="0"/>
              </a:rPr>
              <a:t>) </a:t>
            </a:r>
            <a:r>
              <a:rPr lang="fr-FR" sz="1500" b="1" dirty="0" smtClean="0">
                <a:solidFill>
                  <a:srgbClr val="000000"/>
                </a:solidFill>
                <a:latin typeface="+mj-lt"/>
                <a:cs typeface="Courier New" pitchFamily="49" charset="0"/>
              </a:rPr>
              <a:t>{</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t>
            </a:r>
            <a:r>
              <a:rPr lang="en-US" sz="1500" b="1" i="1" dirty="0" smtClean="0">
                <a:solidFill>
                  <a:srgbClr val="808080"/>
                </a:solidFill>
                <a:latin typeface="+mj-lt"/>
                <a:cs typeface="Courier New" pitchFamily="49" charset="0"/>
              </a:rPr>
              <a:t>//…</a:t>
            </a:r>
            <a:endParaRPr kumimoji="0" lang="fr-FR" sz="1500" b="1" i="0" u="none" strike="noStrike" cap="none" normalizeH="0" dirty="0" smtClean="0">
              <a:ln>
                <a:noFill/>
              </a:ln>
              <a:solidFill>
                <a:srgbClr val="000000"/>
              </a:solidFill>
              <a:effectLst/>
              <a:latin typeface="+mj-lt"/>
              <a:cs typeface="Courier New" pitchFamily="49" charset="0"/>
            </a:endParaRPr>
          </a:p>
          <a:p>
            <a:pPr lvl="0" fontAlgn="base">
              <a:spcBef>
                <a:spcPct val="0"/>
              </a:spcBef>
              <a:spcAft>
                <a:spcPct val="0"/>
              </a:spcAft>
            </a:pPr>
            <a:r>
              <a:rPr lang="fr-FR" sz="1500" b="1" dirty="0" smtClean="0">
                <a:solidFill>
                  <a:srgbClr val="000000"/>
                </a:solidFill>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a:t>
            </a:r>
            <a:endParaRPr kumimoji="0" lang="fr-FR" sz="1500" b="1" i="0" u="none" strike="noStrike" cap="none" normalizeH="0" baseline="0" dirty="0" smtClean="0">
              <a:ln>
                <a:noFill/>
              </a:ln>
              <a:solidFill>
                <a:schemeClr val="tx1"/>
              </a:solidFill>
              <a:effectLst/>
              <a:latin typeface="+mj-lt"/>
              <a:cs typeface="Arial" pitchFamily="34" charset="0"/>
            </a:endParaRPr>
          </a:p>
        </p:txBody>
      </p:sp>
      <p:sp>
        <p:nvSpPr>
          <p:cNvPr id="10" name="Flèche droite 9"/>
          <p:cNvSpPr/>
          <p:nvPr/>
        </p:nvSpPr>
        <p:spPr>
          <a:xfrm>
            <a:off x="4440979" y="454906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èche droite 10"/>
          <p:cNvSpPr/>
          <p:nvPr/>
        </p:nvSpPr>
        <p:spPr>
          <a:xfrm>
            <a:off x="4440980" y="32560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913" y="3001277"/>
            <a:ext cx="1615335" cy="20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8558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Component instance</a:t>
            </a:r>
            <a:endParaRPr lang="en-GB" dirty="0"/>
          </a:p>
        </p:txBody>
      </p:sp>
      <p:sp>
        <p:nvSpPr>
          <p:cNvPr id="5" name="Rectangle 1"/>
          <p:cNvSpPr>
            <a:spLocks noChangeArrowheads="1"/>
          </p:cNvSpPr>
          <p:nvPr/>
        </p:nvSpPr>
        <p:spPr bwMode="auto">
          <a:xfrm>
            <a:off x="683568" y="1631453"/>
            <a:ext cx="5940152" cy="501675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input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TopLevel</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input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099" y="2996952"/>
            <a:ext cx="527843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4096352" y="364502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4952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UInt</a:t>
            </a:r>
            <a:r>
              <a:rPr lang="en-GB" dirty="0" smtClean="0"/>
              <a:t>, </a:t>
            </a:r>
            <a:r>
              <a:rPr lang="en-GB" dirty="0" err="1" smtClean="0"/>
              <a:t>Vec</a:t>
            </a:r>
            <a:r>
              <a:rPr lang="en-GB" dirty="0" smtClean="0"/>
              <a:t>, When</a:t>
            </a:r>
            <a:endParaRPr lang="en-GB" dirty="0"/>
          </a:p>
        </p:txBody>
      </p:sp>
      <p:sp>
        <p:nvSpPr>
          <p:cNvPr id="5" name="Rectangle 1"/>
          <p:cNvSpPr>
            <a:spLocks noChangeArrowheads="1"/>
          </p:cNvSpPr>
          <p:nvPr/>
        </p:nvSpPr>
        <p:spPr bwMode="auto">
          <a:xfrm>
            <a:off x="755576" y="1772816"/>
            <a:ext cx="413995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(Bool,2)</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4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2</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otherwise</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0</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440" y="3861048"/>
            <a:ext cx="432511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527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err="1" smtClean="0"/>
              <a:t>Enum</a:t>
            </a:r>
            <a:r>
              <a:rPr lang="en-GB" sz="3600" dirty="0" smtClean="0"/>
              <a:t>, Switch</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dirty="0"/>
          </a:p>
        </p:txBody>
      </p:sp>
      <p:sp>
        <p:nvSpPr>
          <p:cNvPr id="5" name="Rectangle 1"/>
          <p:cNvSpPr>
            <a:spLocks noChangeArrowheads="1"/>
          </p:cNvSpPr>
          <p:nvPr/>
        </p:nvSpPr>
        <p:spPr bwMode="auto">
          <a:xfrm>
            <a:off x="2287175" y="1556792"/>
            <a:ext cx="4301049" cy="477053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alibri" pitchFamily="34" charset="0"/>
                <a:cs typeface="Courier New" pitchFamily="49" charset="0"/>
              </a:rPr>
              <a:t>object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SpinalEnum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lang="en-US" sz="1600" b="1" dirty="0">
                <a:solidFill>
                  <a:srgbClr val="000000"/>
                </a:solidFill>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newElement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switch</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default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190983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For, Variable, Generics</a:t>
            </a:r>
            <a:endParaRPr lang="en-GB" dirty="0"/>
          </a:p>
        </p:txBody>
      </p:sp>
      <p:sp>
        <p:nvSpPr>
          <p:cNvPr id="6" name="Rectangle 2"/>
          <p:cNvSpPr>
            <a:spLocks noChangeArrowheads="1"/>
          </p:cNvSpPr>
          <p:nvPr/>
        </p:nvSpPr>
        <p:spPr bwMode="auto">
          <a:xfrm>
            <a:off x="1521881" y="1772816"/>
            <a:ext cx="522007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CarryAdder</a:t>
            </a:r>
            <a:r>
              <a:rPr kumimoji="0" lang="fr-FR" b="1" i="0" u="none" strike="noStrike" cap="none" normalizeH="0" baseline="0" dirty="0" smtClean="0">
                <a:ln>
                  <a:noFill/>
                </a:ln>
                <a:solidFill>
                  <a:srgbClr val="000000"/>
                </a:solidFill>
                <a:effectLst/>
                <a:latin typeface="+mj-lt"/>
                <a:cs typeface="Courier New" pitchFamily="49" charset="0"/>
              </a:rPr>
              <a:t>(size: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smtClean="0">
                <a:ln>
                  <a:noFill/>
                </a:ln>
                <a:solidFill>
                  <a:srgbClr val="660E7A"/>
                </a:solidFill>
                <a:effectLst/>
                <a:latin typeface="+mj-lt"/>
                <a:cs typeface="Courier New" pitchFamily="49" charset="0"/>
              </a:rPr>
              <a:t>c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False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0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size)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x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y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(i) := x ^ y ^ </a:t>
            </a:r>
            <a:r>
              <a:rPr kumimoji="0" lang="fr-FR" b="1" i="1" u="none" strike="noStrike" cap="none" normalizeH="0" baseline="0" dirty="0" smtClean="0">
                <a:ln>
                  <a:noFill/>
                </a:ln>
                <a:solidFill>
                  <a:srgbClr val="660E7A"/>
                </a:solidFill>
                <a:effectLst/>
                <a:latin typeface="+mj-lt"/>
                <a:cs typeface="Courier New" pitchFamily="49" charset="0"/>
              </a:rPr>
              <a:t>c</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(x &amp; y) | (x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 (y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dirty="0"/>
          </a:p>
        </p:txBody>
      </p:sp>
    </p:spTree>
    <p:extLst>
      <p:ext uri="{BB962C8B-B14F-4D97-AF65-F5344CB8AC3E}">
        <p14:creationId xmlns:p14="http://schemas.microsoft.com/office/powerpoint/2010/main" val="1203334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Latch/Loop</a:t>
            </a:r>
            <a:endParaRPr lang="en-GB" dirty="0"/>
          </a:p>
        </p:txBody>
      </p:sp>
      <p:sp>
        <p:nvSpPr>
          <p:cNvPr id="4" name="Rectangle 1"/>
          <p:cNvSpPr>
            <a:spLocks noChangeArrowheads="1"/>
          </p:cNvSpPr>
          <p:nvPr/>
        </p:nvSpPr>
        <p:spPr bwMode="auto">
          <a:xfrm>
            <a:off x="1331640" y="2555612"/>
            <a:ext cx="6480720"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smtClean="0">
                <a:solidFill>
                  <a:srgbClr val="660E7A"/>
                </a:solidFill>
                <a:latin typeface="+mj-lt"/>
                <a:cs typeface="Courier New" pitchFamily="49" charset="0"/>
              </a:rPr>
              <a:t>a         </a:t>
            </a:r>
            <a:r>
              <a:rPr lang="fr-FR" sz="1600" b="1" dirty="0" smtClean="0">
                <a:solidFill>
                  <a:srgbClr val="000000"/>
                </a:solidFill>
                <a:latin typeface="+mj-lt"/>
                <a:cs typeface="Courier New" pitchFamily="49" charset="0"/>
              </a:rPr>
              <a:t>= </a:t>
            </a:r>
            <a:r>
              <a:rPr lang="fr-FR" sz="1600" b="1" dirty="0" err="1" smtClean="0">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err="1" smtClean="0">
                <a:solidFill>
                  <a:srgbClr val="000000"/>
                </a:solidFill>
                <a:latin typeface="+mj-lt"/>
                <a:cs typeface="Courier New" pitchFamily="49" charset="0"/>
              </a:rPr>
              <a:t>Bool</a:t>
            </a:r>
            <a:endParaRPr lang="fr-FR" sz="1600" b="1" dirty="0">
              <a:solidFill>
                <a:srgbClr val="000000"/>
              </a:solidFill>
              <a:latin typeface="+mj-lt"/>
              <a:cs typeface="Courier New" pitchFamily="49" charset="0"/>
            </a:endParaRPr>
          </a:p>
          <a:p>
            <a:pPr fontAlgn="base">
              <a:spcBef>
                <a:spcPct val="0"/>
              </a:spcBef>
              <a:spcAft>
                <a:spcPct val="0"/>
              </a:spcAft>
            </a:pP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lang="fr-FR" sz="1600" b="1" i="1" dirty="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Loop</a:t>
            </a:r>
            <a:r>
              <a:rPr lang="fr-FR" sz="1600" b="1" i="1" dirty="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detected</a:t>
            </a:r>
            <a:endParaRPr lang="fr-FR" sz="1600" b="1" i="1" dirty="0" smtClean="0">
              <a:solidFill>
                <a:srgbClr val="660E7A"/>
              </a:solidFill>
              <a:latin typeface="+mj-lt"/>
              <a:cs typeface="Courier New" pitchFamily="49" charset="0"/>
            </a:endParaRPr>
          </a:p>
          <a:p>
            <a:pPr lvl="0" fontAlgn="base">
              <a:spcBef>
                <a:spcPct val="0"/>
              </a:spcBef>
              <a:spcAft>
                <a:spcPct val="0"/>
              </a:spcAft>
            </a:pPr>
            <a:endParaRPr lang="fr-FR" sz="1600" b="1" i="1" dirty="0" smtClean="0">
              <a:solidFill>
                <a:srgbClr val="660E7A"/>
              </a:solidFill>
              <a:latin typeface="+mj-lt"/>
              <a:cs typeface="Courier New" pitchFamily="49" charset="0"/>
            </a:endParaRPr>
          </a:p>
          <a:p>
            <a:pPr fontAlgn="base">
              <a:spcBef>
                <a:spcPct val="0"/>
              </a:spcBef>
              <a:spcAft>
                <a:spcPct val="0"/>
              </a:spcAft>
            </a:pPr>
            <a:r>
              <a:rPr lang="fr-FR" sz="1600" b="1" i="1" dirty="0" smtClean="0">
                <a:solidFill>
                  <a:srgbClr val="808080"/>
                </a:solidFill>
                <a:latin typeface="+mj-lt"/>
                <a:cs typeface="Courier New" pitchFamily="49" charset="0"/>
              </a:rPr>
              <a:t>    </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err="1">
                <a:solidFill>
                  <a:srgbClr val="000000"/>
                </a:solidFill>
                <a:latin typeface="+mj-lt"/>
                <a:cs typeface="Courier New" pitchFamily="49" charset="0"/>
              </a:rPr>
              <a:t>Bool</a:t>
            </a:r>
            <a:r>
              <a:rPr lang="fr-FR" sz="1600" b="1" i="1" dirty="0" smtClean="0">
                <a:solidFill>
                  <a:srgbClr val="660E7A"/>
                </a:solidFill>
                <a:latin typeface="+mj-lt"/>
                <a:cs typeface="Courier New" pitchFamily="49" charset="0"/>
              </a:rPr>
              <a:t>    </a:t>
            </a:r>
          </a:p>
          <a:p>
            <a:pPr fontAlgn="base">
              <a:spcBef>
                <a:spcPct val="0"/>
              </a:spcBef>
              <a:spcAft>
                <a:spcPct val="0"/>
              </a:spcAft>
            </a:pPr>
            <a:r>
              <a:rPr lang="fr-FR" sz="1600" b="1" i="1" dirty="0">
                <a:solidFill>
                  <a:srgbClr val="660E7A"/>
                </a:solidFill>
                <a:latin typeface="+mj-lt"/>
                <a:cs typeface="Courier New" pitchFamily="49" charset="0"/>
              </a:rPr>
              <a:t> </a:t>
            </a:r>
            <a:r>
              <a:rPr lang="fr-FR" sz="1600" b="1" i="1" dirty="0" smtClean="0">
                <a:solidFill>
                  <a:srgbClr val="660E7A"/>
                </a:solidFill>
                <a:latin typeface="+mj-lt"/>
                <a:cs typeface="Courier New" pitchFamily="49" charset="0"/>
              </a:rPr>
              <a:t>   </a:t>
            </a:r>
            <a:r>
              <a:rPr lang="en-US" sz="1600" b="1" i="1" dirty="0" smtClean="0">
                <a:solidFill>
                  <a:srgbClr val="000000"/>
                </a:solidFill>
                <a:latin typeface="+mj-lt"/>
                <a:cs typeface="Courier New" pitchFamily="49" charset="0"/>
              </a:rPr>
              <a:t>when</a:t>
            </a:r>
            <a:r>
              <a:rPr lang="en-US" sz="1600" b="1" dirty="0" smtClean="0">
                <a:solidFill>
                  <a:srgbClr val="000000"/>
                </a:solidFill>
                <a:latin typeface="+mj-lt"/>
                <a:cs typeface="Courier New" pitchFamily="49" charset="0"/>
              </a:rPr>
              <a:t>(</a:t>
            </a:r>
            <a:r>
              <a:rPr lang="en-US" sz="1600" b="1" dirty="0" err="1" smtClean="0">
                <a:solidFill>
                  <a:srgbClr val="000000"/>
                </a:solidFill>
                <a:latin typeface="+mj-lt"/>
                <a:cs typeface="Courier New" pitchFamily="49" charset="0"/>
              </a:rPr>
              <a:t>cond</a:t>
            </a:r>
            <a:r>
              <a:rPr lang="en-US" sz="1600" b="1" dirty="0" smtClean="0">
                <a:solidFill>
                  <a:srgbClr val="000000"/>
                </a:solidFill>
                <a:latin typeface="+mj-lt"/>
                <a:cs typeface="Courier New" pitchFamily="49" charset="0"/>
              </a:rPr>
              <a:t>){     </a:t>
            </a:r>
            <a:r>
              <a:rPr lang="fr-FR" sz="1600" b="1" i="1" dirty="0" smtClean="0">
                <a:solidFill>
                  <a:srgbClr val="808080"/>
                </a:solidFill>
                <a:latin typeface="+mj-lt"/>
                <a:cs typeface="Courier New" pitchFamily="49" charset="0"/>
              </a:rPr>
              <a:t>//</a:t>
            </a:r>
            <a:r>
              <a:rPr lang="fr-FR" sz="1600" b="1" i="1" dirty="0" err="1" smtClean="0">
                <a:solidFill>
                  <a:srgbClr val="808080"/>
                </a:solidFill>
                <a:latin typeface="+mj-lt"/>
                <a:cs typeface="Courier New" pitchFamily="49" charset="0"/>
              </a:rPr>
              <a:t>result</a:t>
            </a:r>
            <a:r>
              <a:rPr lang="fr-FR" sz="1600" b="1" i="1" dirty="0" smtClean="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is</a:t>
            </a:r>
            <a:r>
              <a:rPr lang="fr-FR" sz="1600" b="1" i="1" dirty="0" smtClean="0">
                <a:solidFill>
                  <a:srgbClr val="808080"/>
                </a:solidFill>
                <a:latin typeface="+mj-lt"/>
                <a:cs typeface="Courier New" pitchFamily="49" charset="0"/>
              </a:rPr>
              <a:t> not </a:t>
            </a:r>
            <a:r>
              <a:rPr lang="fr-FR" sz="1600" b="1" i="1" dirty="0" err="1" smtClean="0">
                <a:solidFill>
                  <a:srgbClr val="808080"/>
                </a:solidFill>
                <a:latin typeface="+mj-lt"/>
                <a:cs typeface="Courier New" pitchFamily="49" charset="0"/>
              </a:rPr>
              <a:t>assigned</a:t>
            </a:r>
            <a:r>
              <a:rPr lang="fr-FR" sz="1600" b="1" i="1" dirty="0" smtClean="0">
                <a:solidFill>
                  <a:srgbClr val="808080"/>
                </a:solidFill>
                <a:latin typeface="+mj-lt"/>
                <a:cs typeface="Courier New" pitchFamily="49" charset="0"/>
              </a:rPr>
              <a:t> in all cases =&gt; </a:t>
            </a:r>
            <a:r>
              <a:rPr lang="fr-FR" sz="1600" b="1" i="1" dirty="0" err="1" smtClean="0">
                <a:solidFill>
                  <a:srgbClr val="808080"/>
                </a:solidFill>
                <a:latin typeface="+mj-lt"/>
                <a:cs typeface="Courier New" pitchFamily="49" charset="0"/>
              </a:rPr>
              <a:t>Latch</a:t>
            </a:r>
            <a:r>
              <a:rPr lang="fr-FR" sz="1600" b="1" i="1" dirty="0" smtClean="0">
                <a:solidFill>
                  <a:srgbClr val="808080"/>
                </a:solidFill>
                <a:latin typeface="+mj-lt"/>
                <a:cs typeface="Courier New" pitchFamily="49" charset="0"/>
              </a:rPr>
              <a:t> </a:t>
            </a:r>
            <a:r>
              <a:rPr lang="fr-FR" sz="1600" b="1" i="1" dirty="0" err="1">
                <a:solidFill>
                  <a:srgbClr val="808080"/>
                </a:solidFill>
                <a:latin typeface="+mj-lt"/>
                <a:cs typeface="Courier New" pitchFamily="49" charset="0"/>
              </a:rPr>
              <a:t>detected</a:t>
            </a:r>
            <a:r>
              <a:rPr lang="fr-FR" sz="1600" b="1" i="1" dirty="0">
                <a:solidFill>
                  <a:srgbClr val="808080"/>
                </a:solidFill>
                <a:latin typeface="+mj-lt"/>
                <a:cs typeface="Courier New" pitchFamily="49" charset="0"/>
              </a:rPr>
              <a:t> </a:t>
            </a:r>
            <a:r>
              <a:rPr lang="en-US" sz="1600" b="1" dirty="0">
                <a:solidFill>
                  <a:srgbClr val="000000"/>
                </a:solidFill>
                <a:latin typeface="+mj-lt"/>
                <a:cs typeface="Courier New" pitchFamily="49" charset="0"/>
              </a:rPr>
              <a:t/>
            </a:r>
            <a:br>
              <a:rPr lang="en-US" sz="1600" b="1" dirty="0">
                <a:solidFill>
                  <a:srgbClr val="000000"/>
                </a:solidFill>
                <a:latin typeface="+mj-lt"/>
                <a:cs typeface="Courier New" pitchFamily="49" charset="0"/>
              </a:rPr>
            </a:br>
            <a:r>
              <a:rPr lang="en-US" sz="1600" b="1" dirty="0">
                <a:solidFill>
                  <a:srgbClr val="000000"/>
                </a:solidFill>
                <a:latin typeface="+mj-lt"/>
                <a:cs typeface="Courier New" pitchFamily="49" charset="0"/>
              </a:rPr>
              <a:t>  </a:t>
            </a:r>
            <a:r>
              <a:rPr lang="en-US" sz="1600" b="1" dirty="0" smtClean="0">
                <a:solidFill>
                  <a:srgbClr val="000000"/>
                </a:solidFill>
                <a:latin typeface="+mj-lt"/>
                <a:cs typeface="Courier New" pitchFamily="49" charset="0"/>
              </a:rPr>
              <a:t>      </a:t>
            </a:r>
            <a:r>
              <a:rPr lang="en-US" sz="1600" b="1" i="1" dirty="0" smtClean="0">
                <a:solidFill>
                  <a:srgbClr val="660E7A"/>
                </a:solidFill>
                <a:latin typeface="+mj-lt"/>
                <a:cs typeface="Courier New" pitchFamily="49" charset="0"/>
              </a:rPr>
              <a:t>result </a:t>
            </a:r>
            <a:r>
              <a:rPr lang="en-US" sz="1600" b="1" dirty="0">
                <a:solidFill>
                  <a:srgbClr val="000000"/>
                </a:solidFill>
                <a:latin typeface="+mj-lt"/>
                <a:cs typeface="Courier New" pitchFamily="49" charset="0"/>
              </a:rPr>
              <a:t>:= </a:t>
            </a:r>
            <a:r>
              <a:rPr lang="en-US" sz="1600" b="1" i="1" dirty="0">
                <a:solidFill>
                  <a:srgbClr val="000000"/>
                </a:solidFill>
                <a:latin typeface="+mj-lt"/>
                <a:cs typeface="Courier New" pitchFamily="49" charset="0"/>
              </a:rPr>
              <a:t>True</a:t>
            </a:r>
            <a:br>
              <a:rPr lang="en-US" sz="1600" b="1" i="1" dirty="0">
                <a:solidFill>
                  <a:srgbClr val="000000"/>
                </a:solidFill>
                <a:latin typeface="+mj-lt"/>
                <a:cs typeface="Courier New" pitchFamily="49" charset="0"/>
              </a:rPr>
            </a:br>
            <a:r>
              <a:rPr lang="en-US" sz="1600" b="1" i="1" dirty="0" smtClean="0">
                <a:solidFill>
                  <a:srgbClr val="000000"/>
                </a:solidFill>
                <a:latin typeface="+mj-lt"/>
                <a:cs typeface="Courier New" pitchFamily="49" charset="0"/>
              </a:rPr>
              <a:t>    </a:t>
            </a:r>
            <a:r>
              <a:rPr lang="en-US" sz="1600" b="1" dirty="0" smtClean="0">
                <a:solidFill>
                  <a:srgbClr val="000000"/>
                </a:solidFill>
                <a:latin typeface="+mj-lt"/>
                <a:cs typeface="Courier New" pitchFamily="49" charset="0"/>
              </a:rPr>
              <a: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18</a:t>
            </a:fld>
            <a:endParaRPr lang="fr-BE"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030091"/>
            <a:ext cx="2819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a:off x="5347669" y="32518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ultiplier 7"/>
          <p:cNvSpPr/>
          <p:nvPr/>
        </p:nvSpPr>
        <p:spPr>
          <a:xfrm>
            <a:off x="6659661" y="3208973"/>
            <a:ext cx="308605" cy="308605"/>
          </a:xfrm>
          <a:prstGeom prst="mathMultiply">
            <a:avLst>
              <a:gd name="adj1" fmla="val 35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33258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ClockDomains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19</a:t>
            </a:fld>
            <a:endParaRPr lang="fr-BE" dirty="0"/>
          </a:p>
        </p:txBody>
      </p:sp>
      <p:sp>
        <p:nvSpPr>
          <p:cNvPr id="3" name="Rectangle 1"/>
          <p:cNvSpPr>
            <a:spLocks noChangeArrowheads="1"/>
          </p:cNvSpPr>
          <p:nvPr/>
        </p:nvSpPr>
        <p:spPr bwMode="auto">
          <a:xfrm>
            <a:off x="2123728" y="1635730"/>
            <a:ext cx="4568943" cy="493981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80"/>
                </a:solidFill>
                <a:effectLst/>
                <a:latin typeface="+mj-lt"/>
                <a:cs typeface="Courier New" pitchFamily="49" charset="0"/>
              </a:rPr>
              <a:t>class </a:t>
            </a:r>
            <a:r>
              <a:rPr kumimoji="0" lang="en-US" sz="1500" b="1" i="0" u="none" strike="noStrike" cap="none" normalizeH="0" baseline="0" dirty="0" err="1" smtClean="0">
                <a:ln>
                  <a:noFill/>
                </a:ln>
                <a:solidFill>
                  <a:srgbClr val="000000"/>
                </a:solidFill>
                <a:effectLst/>
                <a:latin typeface="+mj-lt"/>
                <a:cs typeface="Courier New" pitchFamily="49" charset="0"/>
              </a:rPr>
              <a:t>MyTopLevel</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extends </a:t>
            </a:r>
            <a:r>
              <a:rPr kumimoji="0" lang="en-US" sz="1500" b="1" i="0" u="none" strike="noStrike" cap="none" normalizeH="0" baseline="0" dirty="0" smtClean="0">
                <a:ln>
                  <a:noFill/>
                </a:ln>
                <a:solidFill>
                  <a:srgbClr val="000000"/>
                </a:solidFill>
                <a:effectLst/>
                <a:latin typeface="+mj-lt"/>
                <a:cs typeface="Courier New" pitchFamily="49" charset="0"/>
              </a:rPr>
              <a:t>Component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smtClean="0">
                <a:ln>
                  <a:noFill/>
                </a:ln>
                <a:solidFill>
                  <a:srgbClr val="000000"/>
                </a:solidFill>
                <a:effectLst/>
                <a:latin typeface="+mj-lt"/>
                <a:cs typeface="Courier New" pitchFamily="49" charset="0"/>
              </a:rPr>
              <a:t>Bundle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ClockDomain</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clock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reset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config</a:t>
            </a:r>
            <a:r>
              <a:rPr kumimoji="0" lang="en-US" sz="1500" b="1" i="0" u="none" strike="noStrike" cap="none" normalizeH="0" baseline="0" dirty="0" smtClean="0">
                <a:ln>
                  <a:noFill/>
                </a:ln>
                <a:solidFill>
                  <a:srgbClr val="000000"/>
                </a:solidFill>
                <a:effectLst/>
                <a:latin typeface="+mj-lt"/>
                <a:cs typeface="Courier New" pitchFamily="49" charset="0"/>
              </a:rPr>
              <a:t> = </a:t>
            </a:r>
            <a:r>
              <a:rPr kumimoji="0" lang="en-US" sz="1500" b="1" i="1" u="none" strike="noStrike" cap="none" normalizeH="0" baseline="0" dirty="0" err="1" smtClean="0">
                <a:ln>
                  <a:noFill/>
                </a:ln>
                <a:solidFill>
                  <a:srgbClr val="000000"/>
                </a:solidFill>
                <a:effectLst/>
                <a:latin typeface="+mj-lt"/>
                <a:cs typeface="Courier New" pitchFamily="49" charset="0"/>
              </a:rPr>
              <a:t>ClockDomainConfig</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clockEdge</a:t>
            </a:r>
            <a:r>
              <a:rPr kumimoji="0" lang="en-US" sz="1500" b="1" i="0" u="none" strike="noStrike" cap="none" normalizeH="0" baseline="0" dirty="0" smtClean="0">
                <a:ln>
                  <a:noFill/>
                </a:ln>
                <a:solidFill>
                  <a:srgbClr val="000000"/>
                </a:solidFill>
                <a:effectLst/>
                <a:latin typeface="+mj-lt"/>
                <a:cs typeface="Courier New" pitchFamily="49" charset="0"/>
              </a:rPr>
              <a:t>             = RISING,</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resetKind</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 ASYNC,</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resetActiveLevel</a:t>
            </a:r>
            <a:r>
              <a:rPr kumimoji="0" lang="en-US" sz="1500" b="1" i="0" u="none" strike="noStrike" cap="none" normalizeH="0" baseline="0" dirty="0" smtClean="0">
                <a:ln>
                  <a:noFill/>
                </a:ln>
                <a:solidFill>
                  <a:srgbClr val="000000"/>
                </a:solidFill>
                <a:effectLst/>
                <a:latin typeface="+mj-lt"/>
                <a:cs typeface="Courier New" pitchFamily="49" charset="0"/>
              </a:rPr>
              <a:t> = HIGH</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coreArea</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err="1" smtClean="0">
                <a:ln>
                  <a:noFill/>
                </a:ln>
                <a:solidFill>
                  <a:srgbClr val="000000"/>
                </a:solidFill>
                <a:effectLst/>
                <a:latin typeface="+mj-lt"/>
                <a:cs typeface="Courier New" pitchFamily="49" charset="0"/>
              </a:rPr>
              <a:t>ClockingArea</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myCoreClockedRegister</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Reg</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err="1" smtClean="0">
                <a:ln>
                  <a:noFill/>
                </a:ln>
                <a:solidFill>
                  <a:srgbClr val="000000"/>
                </a:solidFill>
                <a:effectLst/>
                <a:latin typeface="+mj-lt"/>
                <a:cs typeface="Courier New" pitchFamily="49" charset="0"/>
              </a:rPr>
              <a:t>UInt</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smtClean="0">
                <a:ln>
                  <a:noFill/>
                </a:ln>
                <a:solidFill>
                  <a:srgbClr val="0000FF"/>
                </a:solidFill>
                <a:effectLst/>
                <a:latin typeface="+mj-lt"/>
                <a:cs typeface="Courier New" pitchFamily="49" charset="0"/>
              </a:rPr>
              <a:t>4 </a:t>
            </a:r>
            <a:r>
              <a:rPr kumimoji="0" lang="en-US" sz="1500" b="1" i="0" u="none" strike="noStrike" cap="none" normalizeH="0" baseline="0" dirty="0" smtClean="0">
                <a:ln>
                  <a:noFill/>
                </a:ln>
                <a:solidFill>
                  <a:srgbClr val="000000"/>
                </a:solidFill>
                <a:effectLst/>
                <a:latin typeface="+mj-lt"/>
                <a:cs typeface="Courier New" pitchFamily="49" charset="0"/>
              </a:rPr>
              <a:t>bit))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smtClean="0">
                <a:ln>
                  <a:noFill/>
                </a:ln>
                <a:solidFill>
                  <a:srgbClr val="808080"/>
                </a:solidFill>
                <a:effectLst/>
                <a:latin typeface="+mj-lt"/>
                <a:cs typeface="Courier New" pitchFamily="49" charset="0"/>
              </a:rPr>
              <a:t>//...</a:t>
            </a:r>
            <a:br>
              <a:rPr kumimoji="0" lang="en-US" sz="1500" b="1" i="1" u="none" strike="noStrike" cap="none" normalizeH="0" baseline="0" dirty="0" smtClean="0">
                <a:ln>
                  <a:noFill/>
                </a:ln>
                <a:solidFill>
                  <a:srgbClr val="808080"/>
                </a:solidFill>
                <a:effectLst/>
                <a:latin typeface="+mj-lt"/>
                <a:cs typeface="Courier New" pitchFamily="49" charset="0"/>
              </a:rPr>
            </a:br>
            <a:r>
              <a:rPr kumimoji="0" lang="en-US" sz="1500" b="1" i="1" u="none" strike="noStrike" cap="none" normalizeH="0" baseline="0" dirty="0" smtClean="0">
                <a:ln>
                  <a:noFill/>
                </a:ln>
                <a:solidFill>
                  <a:srgbClr val="80808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a:t>
            </a:r>
            <a:endParaRPr kumimoji="0" lang="en-US" sz="1500" b="1" i="0" u="none" strike="noStrike" cap="none" normalizeH="0" baseline="0" dirty="0" smtClean="0">
              <a:ln>
                <a:noFill/>
              </a:ln>
              <a:solidFill>
                <a:schemeClr val="tx1"/>
              </a:solidFill>
              <a:effectLst/>
              <a:latin typeface="+mj-lt"/>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565" y="5035773"/>
            <a:ext cx="2049463"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6309867" y="56612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8178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dirty="0" smtClean="0">
                <a:latin typeface="+mj-lt"/>
              </a:rPr>
              <a:t>Language introduction / flow</a:t>
            </a:r>
          </a:p>
          <a:p>
            <a:r>
              <a:rPr lang="en-US" dirty="0" smtClean="0">
                <a:latin typeface="+mj-lt"/>
              </a:rPr>
              <a:t>Simple examples</a:t>
            </a:r>
          </a:p>
          <a:p>
            <a:r>
              <a:rPr lang="en-US" dirty="0" smtClean="0">
                <a:latin typeface="+mj-lt"/>
              </a:rPr>
              <a:t>Advanced examples</a:t>
            </a:r>
          </a:p>
          <a:p>
            <a:r>
              <a:rPr lang="en-US" dirty="0" smtClean="0">
                <a:latin typeface="+mj-lt"/>
              </a:rPr>
              <a:t>Meta-hardware description examples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Summary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a:t>
            </a:fld>
            <a:endParaRPr lang="fr-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Memory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dirty="0"/>
          </a:p>
        </p:txBody>
      </p:sp>
      <p:sp>
        <p:nvSpPr>
          <p:cNvPr id="4" name="Rectangle 1"/>
          <p:cNvSpPr>
            <a:spLocks noChangeArrowheads="1"/>
          </p:cNvSpPr>
          <p:nvPr/>
        </p:nvSpPr>
        <p:spPr bwMode="auto">
          <a:xfrm>
            <a:off x="2699792" y="2273737"/>
            <a:ext cx="3523850" cy="3139321"/>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1" u="none" strike="noStrike" cap="none" normalizeH="0" baseline="0" dirty="0" smtClean="0">
                <a:ln>
                  <a:noFill/>
                </a:ln>
                <a:solidFill>
                  <a:srgbClr val="808080"/>
                </a:solidFill>
                <a:effectLst/>
                <a:latin typeface="+mj-lt"/>
                <a:cs typeface="Courier New" pitchFamily="49" charset="0"/>
              </a:rPr>
              <a:t>//Memory of 1024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smtClean="0">
                <a:solidFill>
                  <a:srgbClr val="660E7A"/>
                </a:solidFill>
                <a:latin typeface="+mj-lt"/>
                <a:cs typeface="Courier New" pitchFamily="49" charset="0"/>
              </a:rPr>
              <a:t>sync</a:t>
            </a:r>
            <a:r>
              <a:rPr kumimoji="0" lang="fr-FR" b="1" i="1" u="none" strike="noStrike" cap="none" normalizeH="0" baseline="0" dirty="0" err="1" smtClean="0">
                <a:ln>
                  <a:noFill/>
                </a:ln>
                <a:solidFill>
                  <a:srgbClr val="660E7A"/>
                </a:solidFill>
                <a:effectLst/>
                <a:latin typeface="+mj-lt"/>
                <a:cs typeface="Courier New" pitchFamily="49" charset="0"/>
              </a:rPr>
              <a:t>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Mem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1024</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dirty="0">
                <a:solidFill>
                  <a:srgbClr val="000080"/>
                </a:solidFill>
                <a:latin typeface="+mj-lt"/>
                <a:cs typeface="Courier New" pitchFamily="49" charset="0"/>
              </a:rPr>
              <a:t>val </a:t>
            </a:r>
            <a:r>
              <a:rPr lang="fr-FR" b="1" i="1" dirty="0" err="1" smtClean="0">
                <a:solidFill>
                  <a:srgbClr val="660E7A"/>
                </a:solidFill>
                <a:latin typeface="+mj-lt"/>
                <a:cs typeface="Courier New" pitchFamily="49" charset="0"/>
              </a:rPr>
              <a:t>asyncRam</a:t>
            </a:r>
            <a:r>
              <a:rPr lang="fr-FR" b="1" i="1" dirty="0" smtClean="0">
                <a:solidFill>
                  <a:srgbClr val="660E7A"/>
                </a:solidFill>
                <a:latin typeface="+mj-lt"/>
                <a:cs typeface="Courier New" pitchFamily="49" charset="0"/>
              </a:rPr>
              <a:t>  </a:t>
            </a:r>
            <a:r>
              <a:rPr lang="fr-FR" b="1" dirty="0" smtClean="0">
                <a:solidFill>
                  <a:srgbClr val="000000"/>
                </a:solidFill>
                <a:latin typeface="+mj-lt"/>
                <a:cs typeface="Courier New" pitchFamily="49" charset="0"/>
              </a:rPr>
              <a:t>= </a:t>
            </a:r>
            <a:r>
              <a:rPr lang="fr-FR" b="1" i="1" dirty="0" err="1">
                <a:solidFill>
                  <a:srgbClr val="000000"/>
                </a:solidFill>
                <a:latin typeface="+mj-lt"/>
                <a:cs typeface="Courier New" pitchFamily="49" charset="0"/>
              </a:rPr>
              <a:t>Mem</a:t>
            </a:r>
            <a:r>
              <a:rPr lang="fr-FR" b="1" dirty="0">
                <a:solidFill>
                  <a:srgbClr val="000000"/>
                </a:solidFill>
                <a:latin typeface="+mj-lt"/>
                <a:cs typeface="Courier New" pitchFamily="49" charset="0"/>
              </a:rPr>
              <a:t>(</a:t>
            </a:r>
            <a:r>
              <a:rPr lang="fr-FR" b="1" dirty="0" err="1">
                <a:solidFill>
                  <a:srgbClr val="000000"/>
                </a:solidFill>
                <a:latin typeface="+mj-lt"/>
                <a:cs typeface="Courier New" pitchFamily="49" charset="0"/>
              </a:rPr>
              <a:t>Bool</a:t>
            </a:r>
            <a:r>
              <a:rPr lang="fr-FR" b="1" dirty="0">
                <a:solidFill>
                  <a:srgbClr val="000000"/>
                </a:solidFill>
                <a:latin typeface="+mj-lt"/>
                <a:cs typeface="Courier New" pitchFamily="49" charset="0"/>
              </a:rPr>
              <a:t>, </a:t>
            </a:r>
            <a:r>
              <a:rPr lang="fr-FR" b="1" dirty="0">
                <a:solidFill>
                  <a:srgbClr val="0000FF"/>
                </a:solidFill>
                <a:latin typeface="+mj-lt"/>
                <a:cs typeface="Courier New" pitchFamily="49" charset="0"/>
              </a:rPr>
              <a:t>1024</a:t>
            </a:r>
            <a:r>
              <a:rPr lang="fr-FR" b="1" dirty="0">
                <a:solidFill>
                  <a:srgbClr val="000000"/>
                </a:solidFill>
                <a:latin typeface="+mj-lt"/>
                <a:cs typeface="Courier New" pitchFamily="49" charset="0"/>
              </a:rPr>
              <a:t>)</a:t>
            </a:r>
            <a:br>
              <a:rPr lang="fr-FR" b="1" dirty="0">
                <a:solidFill>
                  <a:srgbClr val="00000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Write</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lang="fr-FR" b="1" i="1" dirty="0" err="1">
                <a:solidFill>
                  <a:srgbClr val="660E7A"/>
                </a:solidFill>
                <a:latin typeface="+mj-lt"/>
                <a:cs typeface="Courier New" pitchFamily="49" charset="0"/>
              </a:rPr>
              <a:t>syncRam</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5</a:t>
            </a:r>
            <a:r>
              <a:rPr lang="fr-FR" b="1" dirty="0">
                <a:solidFill>
                  <a:srgbClr val="000000"/>
                </a:solidFill>
                <a:latin typeface="+mj-lt"/>
                <a:cs typeface="Courier New" pitchFamily="49" charset="0"/>
              </a:rPr>
              <a:t>) </a:t>
            </a:r>
            <a:r>
              <a:rPr lang="fr-FR" b="1" dirty="0" smtClean="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lang="fr-FR" b="1" i="1" dirty="0" err="1" smtClean="0">
                <a:solidFill>
                  <a:srgbClr val="660E7A"/>
                </a:solidFill>
                <a:latin typeface="+mj-lt"/>
                <a:cs typeface="Courier New" pitchFamily="49" charset="0"/>
              </a:rPr>
              <a:t>asyncRam</a:t>
            </a:r>
            <a:r>
              <a:rPr lang="fr-FR" b="1" dirty="0" smtClean="0">
                <a:solidFill>
                  <a:srgbClr val="000000"/>
                </a:solidFill>
                <a:latin typeface="+mj-lt"/>
                <a:cs typeface="Courier New" pitchFamily="49" charset="0"/>
              </a:rPr>
              <a:t>(</a:t>
            </a:r>
            <a:r>
              <a:rPr lang="fr-FR" b="1" dirty="0" smtClean="0">
                <a:solidFill>
                  <a:srgbClr val="0000FF"/>
                </a:solidFill>
                <a:latin typeface="+mj-lt"/>
                <a:cs typeface="Courier New" pitchFamily="49" charset="0"/>
              </a:rPr>
              <a:t>5</a:t>
            </a:r>
            <a:r>
              <a:rPr lang="fr-FR" b="1" dirty="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//Read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a:solidFill>
                  <a:srgbClr val="660E7A"/>
                </a:solidFill>
                <a:latin typeface="+mj-lt"/>
                <a:cs typeface="Courier New" pitchFamily="49" charset="0"/>
              </a:rPr>
              <a:t>syncRam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mem</a:t>
            </a:r>
            <a:r>
              <a:rPr kumimoji="0" lang="fr-FR" b="1" i="0" u="none" strike="noStrike" cap="none" normalizeH="0" baseline="0" dirty="0" err="1" smtClean="0">
                <a:ln>
                  <a:noFill/>
                </a:ln>
                <a:solidFill>
                  <a:srgbClr val="000000"/>
                </a:solidFill>
                <a:effectLst/>
                <a:latin typeface="+mj-lt"/>
                <a:cs typeface="Courier New" pitchFamily="49" charset="0"/>
              </a:rPr>
              <a:t>.readSync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6</a:t>
            </a:r>
            <a:r>
              <a:rPr kumimoji="0" lang="fr-FR" b="1" i="0" u="none" strike="noStrike" cap="none" normalizeH="0" baseline="0" dirty="0" smtClean="0">
                <a:ln>
                  <a:noFill/>
                </a:ln>
                <a:solidFill>
                  <a:srgbClr val="000000"/>
                </a:solidFill>
                <a:effectLst/>
                <a:latin typeface="+mj-lt"/>
                <a:cs typeface="Courier New" pitchFamily="49" charset="0"/>
              </a:rPr>
              <a:t>)</a:t>
            </a:r>
            <a:r>
              <a:rPr lang="fr-FR" b="1" i="1" dirty="0">
                <a:solidFill>
                  <a:srgbClr val="808080"/>
                </a:solidFill>
                <a:latin typeface="+mj-lt"/>
                <a:cs typeface="Courier New" pitchFamily="49" charset="0"/>
              </a:rPr>
              <a:t> </a:t>
            </a:r>
            <a:br>
              <a:rPr lang="fr-FR" b="1" i="1" dirty="0">
                <a:solidFill>
                  <a:srgbClr val="808080"/>
                </a:solidFill>
                <a:latin typeface="+mj-lt"/>
                <a:cs typeface="Courier New" pitchFamily="49" charset="0"/>
              </a:rPr>
            </a:br>
            <a:r>
              <a:rPr lang="fr-FR" b="1" dirty="0">
                <a:solidFill>
                  <a:srgbClr val="000080"/>
                </a:solidFill>
                <a:latin typeface="+mj-lt"/>
                <a:cs typeface="Courier New" pitchFamily="49" charset="0"/>
              </a:rPr>
              <a:t>val </a:t>
            </a:r>
            <a:r>
              <a:rPr lang="fr-FR" b="1" i="1" dirty="0" err="1">
                <a:solidFill>
                  <a:srgbClr val="660E7A"/>
                </a:solidFill>
                <a:latin typeface="+mj-lt"/>
                <a:cs typeface="Courier New" pitchFamily="49" charset="0"/>
              </a:rPr>
              <a:t>asyncRam</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 </a:t>
            </a:r>
            <a:r>
              <a:rPr lang="fr-FR" b="1" i="1" dirty="0" err="1">
                <a:solidFill>
                  <a:srgbClr val="660E7A"/>
                </a:solidFill>
                <a:latin typeface="+mj-lt"/>
                <a:cs typeface="Courier New" pitchFamily="49" charset="0"/>
              </a:rPr>
              <a:t>mem</a:t>
            </a:r>
            <a:r>
              <a:rPr lang="fr-FR" b="1" dirty="0" err="1">
                <a:solidFill>
                  <a:srgbClr val="000000"/>
                </a:solidFill>
                <a:latin typeface="+mj-lt"/>
                <a:cs typeface="Courier New" pitchFamily="49" charset="0"/>
              </a:rPr>
              <a:t>.readAsync</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4</a:t>
            </a:r>
            <a:r>
              <a:rPr lang="fr-FR" b="1" dirty="0">
                <a:solidFill>
                  <a:srgbClr val="000000"/>
                </a:solidFill>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4251685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err="1" smtClean="0"/>
              <a:t>Function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dirty="0"/>
          </a:p>
        </p:txBody>
      </p:sp>
      <p:sp>
        <p:nvSpPr>
          <p:cNvPr id="4" name="Rectangle 1"/>
          <p:cNvSpPr>
            <a:spLocks noChangeArrowheads="1"/>
          </p:cNvSpPr>
          <p:nvPr/>
        </p:nvSpPr>
        <p:spPr bwMode="auto">
          <a:xfrm>
            <a:off x="827583" y="2132856"/>
            <a:ext cx="7889083"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808080"/>
                </a:solidFill>
                <a:effectLst/>
                <a:latin typeface="Calibri" pitchFamily="34" charset="0"/>
                <a:cs typeface="Courier New" pitchFamily="49" charset="0"/>
              </a:rPr>
              <a:t>// Input RGB color</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g</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b</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 Define a function to multiply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UInt</a:t>
            </a:r>
            <a:r>
              <a:rPr kumimoji="0" lang="en-US" b="1" i="1" u="none" strike="noStrike" cap="none" normalizeH="0" baseline="0" dirty="0" smtClean="0">
                <a:ln>
                  <a:noFill/>
                </a:ln>
                <a:solidFill>
                  <a:srgbClr val="808080"/>
                </a:solidFill>
                <a:effectLst/>
                <a:latin typeface="Calibri" pitchFamily="34" charset="0"/>
                <a:cs typeface="Courier New" pitchFamily="49" charset="0"/>
              </a:rPr>
              <a:t> by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scala</a:t>
            </a:r>
            <a:r>
              <a:rPr kumimoji="0" lang="en-US" b="1" i="1" u="none" strike="noStrike" cap="none" normalizeH="0" baseline="0" dirty="0" smtClean="0">
                <a:ln>
                  <a:noFill/>
                </a:ln>
                <a:solidFill>
                  <a:srgbClr val="808080"/>
                </a:solidFill>
                <a:effectLst/>
                <a:latin typeface="Calibri" pitchFamily="34" charset="0"/>
                <a:cs typeface="Courier New" pitchFamily="49" charset="0"/>
              </a:rPr>
              <a:t> Float value.</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(value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UInt,by</a:t>
            </a:r>
            <a:r>
              <a:rPr kumimoji="0" lang="en-US" b="1" i="0" u="none" strike="noStrike" cap="none" normalizeH="0" baseline="0" dirty="0" smtClean="0">
                <a:ln>
                  <a:noFill/>
                </a:ln>
                <a:solidFill>
                  <a:srgbClr val="000000"/>
                </a:solidFill>
                <a:effectLst/>
                <a:latin typeface="Calibri" pitchFamily="34" charset="0"/>
                <a:cs typeface="Courier New" pitchFamily="49" charset="0"/>
              </a:rPr>
              <a:t> : Float)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 = (value * U((</a:t>
            </a:r>
            <a:r>
              <a:rPr kumimoji="0" lang="en-US" b="1" i="0" u="none" strike="noStrike" cap="none" normalizeH="0" baseline="0" dirty="0" smtClean="0">
                <a:ln>
                  <a:noFill/>
                </a:ln>
                <a:solidFill>
                  <a:srgbClr val="0000FF"/>
                </a:solidFill>
                <a:effectLst/>
                <a:latin typeface="Calibri" pitchFamily="34" charset="0"/>
                <a:cs typeface="Courier New" pitchFamily="49" charset="0"/>
              </a:rPr>
              <a:t>255</a:t>
            </a:r>
            <a:r>
              <a:rPr kumimoji="0" lang="en-US" b="1" i="0" u="none" strike="noStrike" cap="none" normalizeH="0" baseline="0" dirty="0" smtClean="0">
                <a:ln>
                  <a:noFill/>
                </a:ln>
                <a:solidFill>
                  <a:srgbClr val="000000"/>
                </a:solidFill>
                <a:effectLst/>
                <a:latin typeface="Calibri" pitchFamily="34" charset="0"/>
                <a:cs typeface="Courier New" pitchFamily="49" charset="0"/>
              </a:rPr>
              <a:t>*by).toInt,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&gt;&gt; </a:t>
            </a:r>
            <a:r>
              <a:rPr kumimoji="0" lang="en-US" b="1" i="0" u="none" strike="noStrike" cap="none" normalizeH="0" baseline="0" dirty="0" smtClean="0">
                <a:ln>
                  <a:noFill/>
                </a:ln>
                <a:solidFill>
                  <a:srgbClr val="0000FF"/>
                </a:solidFill>
                <a:effectLst/>
                <a:latin typeface="Calibri" pitchFamily="34" charset="0"/>
                <a:cs typeface="Courier New" pitchFamily="49" charset="0"/>
              </a:rPr>
              <a:t>8</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//Calculate the gray level</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gray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r</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g</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0.4f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b</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51" y="3754206"/>
            <a:ext cx="3288216" cy="19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3851920" y="4509120"/>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5613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(1)</a:t>
            </a:r>
            <a:endParaRPr lang="en-GB" dirty="0"/>
          </a:p>
        </p:txBody>
      </p:sp>
      <p:sp>
        <p:nvSpPr>
          <p:cNvPr id="4" name="Rectangle 2"/>
          <p:cNvSpPr>
            <a:spLocks noChangeArrowheads="1"/>
          </p:cNvSpPr>
          <p:nvPr/>
        </p:nvSpPr>
        <p:spPr bwMode="auto">
          <a:xfrm>
            <a:off x="1459046" y="1855858"/>
            <a:ext cx="5188985" cy="452431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r,g,b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def</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 </a:t>
            </a:r>
            <a:r>
              <a:rPr lang="en-US" b="1" i="1" dirty="0">
                <a:solidFill>
                  <a:srgbClr val="000000"/>
                </a:solidFill>
                <a:latin typeface="+mj-lt"/>
                <a:cs typeface="Courier New" pitchFamily="49" charset="0"/>
              </a:rPr>
              <a:t>Color</a:t>
            </a: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channelWidth</a:t>
            </a:r>
            <a:r>
              <a:rPr lang="en-US" b="1" dirty="0">
                <a:solidFill>
                  <a:srgbClr val="000000"/>
                </a:solidFill>
                <a:latin typeface="+mj-lt"/>
                <a:cs typeface="Courier New" pitchFamily="49" charset="0"/>
              </a:rPr>
              <a:t>)</a:t>
            </a:r>
            <a:endParaRPr lang="en-US" b="1"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return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22</a:t>
            </a:fld>
            <a:endParaRPr lang="fr-BE" dirty="0"/>
          </a:p>
        </p:txBody>
      </p:sp>
    </p:spTree>
    <p:extLst>
      <p:ext uri="{BB962C8B-B14F-4D97-AF65-F5344CB8AC3E}">
        <p14:creationId xmlns:p14="http://schemas.microsoft.com/office/powerpoint/2010/main" val="2233993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(2)</a:t>
            </a:r>
            <a:endParaRPr lang="en-GB" dirty="0"/>
          </a:p>
        </p:txBody>
      </p:sp>
      <p:sp>
        <p:nvSpPr>
          <p:cNvPr id="4" name="Rectangle 1"/>
          <p:cNvSpPr>
            <a:spLocks noChangeArrowheads="1"/>
          </p:cNvSpPr>
          <p:nvPr/>
        </p:nvSpPr>
        <p:spPr bwMode="auto">
          <a:xfrm>
            <a:off x="539552" y="2302712"/>
            <a:ext cx="7860935"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ColorSumming</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 Int, </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sources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lang="fr-FR" b="1" dirty="0" smtClean="0">
                <a:solidFill>
                  <a:srgbClr val="000000"/>
                </a:solidFill>
                <a:latin typeface="+mj-lt"/>
                <a:cs typeface="Courier New" pitchFamily="49" charset="0"/>
              </a:rPr>
              <a:t>), </a:t>
            </a:r>
            <a:r>
              <a:rPr lang="fr-FR" b="1" dirty="0" err="1">
                <a:solidFill>
                  <a:srgbClr val="000000"/>
                </a:solidFill>
                <a:latin typeface="+mj-lt"/>
                <a:cs typeface="Courier New" pitchFamily="49" charset="0"/>
              </a:rPr>
              <a:t>sourceCount</a:t>
            </a:r>
            <a:r>
              <a:rPr lang="fr-FR" b="1" dirty="0">
                <a:solidFill>
                  <a:srgbClr val="000000"/>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1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a:solidFill>
                  <a:srgbClr val="660E7A"/>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23</a:t>
            </a:fld>
            <a:endParaRPr lang="fr-BE" dirty="0"/>
          </a:p>
        </p:txBody>
      </p:sp>
      <p:sp>
        <p:nvSpPr>
          <p:cNvPr id="6" name="Flèche droite 5"/>
          <p:cNvSpPr/>
          <p:nvPr/>
        </p:nvSpPr>
        <p:spPr>
          <a:xfrm>
            <a:off x="3815543" y="462075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038" y="3861048"/>
            <a:ext cx="4523482" cy="177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939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smtClean="0"/>
              <a:t>Advanced examples</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24</a:t>
            </a:fld>
            <a:endParaRPr lang="fr-B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0486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354" y="2069166"/>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632877"/>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293096"/>
            <a:ext cx="5097928" cy="179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759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Functional programming</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25</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097177"/>
            <a:ext cx="5661179" cy="199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1592219" y="2062010"/>
            <a:ext cx="5252272" cy="120032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addresses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Vec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r>
              <a:rPr kumimoji="0" lang="en-US" b="1" i="0" u="none" strike="noStrike" cap="none" normalizeH="0" baseline="0" dirty="0" smtClean="0">
                <a:ln>
                  <a:noFill/>
                </a:ln>
                <a:solidFill>
                  <a:srgbClr val="0000FF"/>
                </a:solidFill>
                <a:effectLst/>
                <a:latin typeface="Calibri" pitchFamily="34" charset="0"/>
                <a:cs typeface="Courier New" pitchFamily="49" charset="0"/>
              </a:rPr>
              <a:t>4</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key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addresses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.map</a:t>
            </a:r>
            <a:r>
              <a:rPr kumimoji="0" lang="en-US" b="1" i="0" u="none" strike="noStrike" cap="none" normalizeH="0" baseline="0" dirty="0" smtClean="0">
                <a:ln>
                  <a:noFill/>
                </a:ln>
                <a:solidFill>
                  <a:srgbClr val="000000"/>
                </a:solidFill>
                <a:effectLst/>
                <a:latin typeface="Calibri" pitchFamily="34" charset="0"/>
                <a:cs typeface="Courier New" pitchFamily="49" charset="0"/>
              </a:rPr>
              <a:t>(address =&gt; address === </a:t>
            </a:r>
            <a:r>
              <a:rPr kumimoji="0" lang="en-US" b="1" i="1" u="none" strike="noStrike" cap="none" normalizeH="0" baseline="0" dirty="0" smtClean="0">
                <a:ln>
                  <a:noFill/>
                </a:ln>
                <a:solidFill>
                  <a:srgbClr val="660E7A"/>
                </a:solidFill>
                <a:effectLst/>
                <a:latin typeface="Calibri" pitchFamily="34" charset="0"/>
                <a:cs typeface="Courier New" pitchFamily="49" charset="0"/>
              </a:rPr>
              <a:t>key</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hits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.reduce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a,b</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 || b)</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10" name="Flèche droite 9"/>
          <p:cNvSpPr/>
          <p:nvPr/>
        </p:nvSpPr>
        <p:spPr>
          <a:xfrm rot="5400000">
            <a:off x="3922113" y="362207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737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Basic abstractions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26</a:t>
            </a:fld>
            <a:endParaRPr lang="fr-BE" dirty="0"/>
          </a:p>
        </p:txBody>
      </p:sp>
      <p:sp>
        <p:nvSpPr>
          <p:cNvPr id="9" name="Rectangle 5"/>
          <p:cNvSpPr>
            <a:spLocks noChangeArrowheads="1"/>
          </p:cNvSpPr>
          <p:nvPr/>
        </p:nvSpPr>
        <p:spPr bwMode="auto">
          <a:xfrm>
            <a:off x="899592" y="2204864"/>
            <a:ext cx="7682809" cy="369331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timeout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1000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660E7A"/>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implicit</a:t>
            </a:r>
            <a:r>
              <a:rPr kumimoji="0" lang="fr-FR" b="1" i="1" u="none" strike="noStrike" cap="none" normalizeH="0" baseline="0" dirty="0" smtClean="0">
                <a:ln>
                  <a:noFill/>
                </a:ln>
                <a:solidFill>
                  <a:srgbClr val="808080"/>
                </a:solidFill>
                <a:effectLst/>
                <a:latin typeface="+mj-lt"/>
                <a:cs typeface="Courier New" pitchFamily="49" charset="0"/>
              </a:rPr>
              <a:t> conversion to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timeout</a:t>
            </a:r>
            <a:r>
              <a:rPr kumimoji="0" lang="fr-FR" b="1" i="0" u="none" strike="noStrike" cap="none" normalizeH="0" baseline="0" dirty="0" err="1" smtClean="0">
                <a:ln>
                  <a:noFill/>
                </a:ln>
                <a:solidFill>
                  <a:srgbClr val="000000"/>
                </a:solidFill>
                <a:effectLst/>
                <a:latin typeface="+mj-lt"/>
                <a:cs typeface="Courier New" pitchFamily="49" charset="0"/>
              </a:rPr>
              <a:t>.clear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Clear</a:t>
            </a:r>
            <a:r>
              <a:rPr kumimoji="0" lang="fr-FR" b="1" i="1" u="none" strike="noStrike" cap="none" normalizeH="0" baseline="0" dirty="0" smtClean="0">
                <a:ln>
                  <a:noFill/>
                </a:ln>
                <a:solidFill>
                  <a:srgbClr val="808080"/>
                </a:solidFill>
                <a:effectLst/>
                <a:latin typeface="+mj-lt"/>
                <a:cs typeface="Courier New" pitchFamily="49" charset="0"/>
              </a:rPr>
              <a:t> the flag and the </a:t>
            </a:r>
            <a:r>
              <a:rPr kumimoji="0" lang="fr-FR" b="1" i="1" u="none" strike="noStrike" cap="none" normalizeH="0" baseline="0" dirty="0" err="1" smtClean="0">
                <a:ln>
                  <a:noFill/>
                </a:ln>
                <a:solidFill>
                  <a:srgbClr val="808080"/>
                </a:solidFill>
                <a:effectLst/>
                <a:latin typeface="+mj-lt"/>
                <a:cs typeface="Courier New" pitchFamily="49" charset="0"/>
              </a:rPr>
              <a:t>internal</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Create</a:t>
            </a:r>
            <a:r>
              <a:rPr kumimoji="0" lang="fr-FR" b="1" i="1" u="none" strike="noStrike" cap="none" normalizeH="0" baseline="0" dirty="0" smtClean="0">
                <a:ln>
                  <a:noFill/>
                </a:ln>
                <a:solidFill>
                  <a:srgbClr val="808080"/>
                </a:solidFill>
                <a:effectLst/>
                <a:latin typeface="+mj-lt"/>
                <a:cs typeface="Courier New" pitchFamily="49" charset="0"/>
              </a:rPr>
              <a:t> a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of 10 states (0 to 9)</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Counter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.clear</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reset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.increment</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increment</a:t>
            </a:r>
            <a:r>
              <a:rPr lang="fr-FR" b="1" i="1" dirty="0">
                <a:solidFill>
                  <a:srgbClr val="808080"/>
                </a:solidFill>
                <a:latin typeface="+mj-lt"/>
                <a:cs typeface="Courier New" pitchFamily="49" charset="0"/>
              </a:rPr>
              <a: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current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valueNext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Next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.willO</a:t>
            </a:r>
            <a:r>
              <a:rPr kumimoji="0" lang="fr-FR" b="1" i="1" u="none" strike="noStrike" cap="none" normalizeH="0" baseline="0" dirty="0" err="1" smtClean="0">
                <a:ln>
                  <a:noFill/>
                </a:ln>
                <a:solidFill>
                  <a:srgbClr val="660E7A"/>
                </a:solidFill>
                <a:effectLst/>
                <a:latin typeface="+mj-lt"/>
                <a:cs typeface="Courier New" pitchFamily="49" charset="0"/>
              </a:rPr>
              <a:t>verflow</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//Flag </a:t>
            </a:r>
            <a:r>
              <a:rPr kumimoji="0" lang="fr-FR" b="1" i="1" u="none" strike="noStrike" cap="none" normalizeH="0" baseline="0" dirty="0" err="1" smtClean="0">
                <a:ln>
                  <a:noFill/>
                </a:ln>
                <a:solidFill>
                  <a:srgbClr val="808080"/>
                </a:solidFill>
                <a:effectLst/>
                <a:latin typeface="+mj-lt"/>
                <a:cs typeface="Courier New" pitchFamily="49" charset="0"/>
              </a:rPr>
              <a:t>that</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indicate</a:t>
            </a:r>
            <a:r>
              <a:rPr kumimoji="0" lang="fr-FR" b="1" i="1" u="none" strike="noStrike" cap="none" normalizeH="0" baseline="0" dirty="0" smtClean="0">
                <a:ln>
                  <a:noFill/>
                </a:ln>
                <a:solidFill>
                  <a:srgbClr val="808080"/>
                </a:solidFill>
                <a:effectLst/>
                <a:latin typeface="+mj-lt"/>
                <a:cs typeface="Courier New" pitchFamily="49" charset="0"/>
              </a:rPr>
              <a:t> if the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overflow</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cycle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5</a:t>
            </a:r>
            <a:r>
              <a:rPr kumimoji="0" lang="fr-FR" b="1" i="0" u="none" strike="noStrike" cap="none" normalizeH="0" baseline="0" dirty="0" smtClean="0">
                <a:ln>
                  <a:noFill/>
                </a:ln>
                <a:solidFill>
                  <a:srgbClr val="000000"/>
                </a:solidFill>
                <a:effectLst/>
                <a:latin typeface="+mj-lt"/>
                <a:cs typeface="Courier New" pitchFamily="49" charset="0"/>
              </a:rPr>
              <a:t>){ …}</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788955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Flow, Stream</a:t>
            </a:r>
            <a:endParaRPr lang="en-GB" dirty="0"/>
          </a:p>
        </p:txBody>
      </p:sp>
      <p:sp>
        <p:nvSpPr>
          <p:cNvPr id="5" name="Rectangle 2"/>
          <p:cNvSpPr>
            <a:spLocks noChangeArrowheads="1"/>
          </p:cNvSpPr>
          <p:nvPr/>
        </p:nvSpPr>
        <p:spPr bwMode="auto">
          <a:xfrm>
            <a:off x="683568" y="2215898"/>
            <a:ext cx="6086474"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payloadType</a:t>
            </a:r>
            <a:r>
              <a:rPr lang="fr-FR" b="1" dirty="0" err="1" smtClean="0">
                <a:solidFill>
                  <a:srgbClr val="000000"/>
                </a:solidFill>
                <a:latin typeface="+mj-lt"/>
                <a:cs typeface="Courier New" pitchFamily="49" charset="0"/>
              </a:rPr>
              <a:t>.clone</a:t>
            </a:r>
            <a:r>
              <a:rPr lang="fr-FR" b="1" dirty="0" smtClean="0">
                <a:solidFill>
                  <a:srgbClr val="000000"/>
                </a:solidFill>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payloadType</a:t>
            </a:r>
            <a:r>
              <a:rPr lang="fr-FR" b="1" dirty="0" err="1" smtClean="0">
                <a:solidFill>
                  <a:srgbClr val="000000"/>
                </a:solidFill>
                <a:latin typeface="+mj-lt"/>
                <a:cs typeface="Courier New" pitchFamily="49" charset="0"/>
              </a:rPr>
              <a:t>.clone</a:t>
            </a:r>
            <a:r>
              <a:rPr lang="fr-FR" b="1" dirty="0" smtClean="0">
                <a:solidFill>
                  <a:srgbClr val="000000"/>
                </a:solidFill>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p>
          <a:p>
            <a:pPr lvl="0" fontAlgn="base">
              <a:spcBef>
                <a:spcPct val="0"/>
              </a:spcBef>
              <a:spcAft>
                <a:spcPct val="0"/>
              </a:spcAft>
            </a:pPr>
            <a:endParaRPr lang="fr-FR" b="1" dirty="0">
              <a:solidFill>
                <a:srgbClr val="000000"/>
              </a:solidFill>
              <a:latin typeface="+mj-lt"/>
              <a:cs typeface="Courier New" pitchFamily="49" charset="0"/>
            </a:endParaRPr>
          </a:p>
          <a:p>
            <a:pPr fontAlgn="base">
              <a:spcBef>
                <a:spcPct val="0"/>
              </a:spcBef>
              <a:spcAft>
                <a:spcPct val="0"/>
              </a:spcAft>
            </a:pPr>
            <a:r>
              <a:rPr lang="en-US" b="1" dirty="0" err="1">
                <a:solidFill>
                  <a:srgbClr val="000080"/>
                </a:solidFill>
                <a:latin typeface="+mj-lt"/>
                <a:cs typeface="Consolas" pitchFamily="49" charset="0"/>
              </a:rPr>
              <a:t>val</a:t>
            </a:r>
            <a:r>
              <a:rPr lang="en-US" b="1" dirty="0">
                <a:solidFill>
                  <a:srgbClr val="000080"/>
                </a:solidFill>
                <a:latin typeface="+mj-lt"/>
                <a:cs typeface="Consolas" pitchFamily="49" charset="0"/>
              </a:rPr>
              <a:t> </a:t>
            </a:r>
            <a:r>
              <a:rPr lang="en-US" b="1" i="1" dirty="0" err="1" smtClean="0">
                <a:solidFill>
                  <a:srgbClr val="660E7A"/>
                </a:solidFill>
                <a:latin typeface="+mj-lt"/>
                <a:cs typeface="Consolas" pitchFamily="49" charset="0"/>
              </a:rPr>
              <a:t>myStreamOfRGB</a:t>
            </a:r>
            <a:r>
              <a:rPr lang="en-US" b="1" dirty="0" smtClean="0">
                <a:solidFill>
                  <a:srgbClr val="000000"/>
                </a:solidFill>
                <a:latin typeface="+mj-lt"/>
                <a:cs typeface="Consolas" pitchFamily="49" charset="0"/>
              </a:rPr>
              <a:t>= </a:t>
            </a:r>
            <a:r>
              <a:rPr lang="en-US" b="1" i="1" dirty="0" smtClean="0">
                <a:solidFill>
                  <a:srgbClr val="000000"/>
                </a:solidFill>
                <a:latin typeface="+mj-lt"/>
                <a:cs typeface="Consolas" pitchFamily="49" charset="0"/>
              </a:rPr>
              <a:t>Stream</a:t>
            </a:r>
            <a:r>
              <a:rPr lang="en-US" b="1" dirty="0" smtClean="0">
                <a:solidFill>
                  <a:srgbClr val="000000"/>
                </a:solidFill>
                <a:latin typeface="+mj-lt"/>
                <a:cs typeface="Consolas" pitchFamily="49" charset="0"/>
              </a:rPr>
              <a:t>(</a:t>
            </a:r>
            <a:r>
              <a:rPr lang="en-US" b="1" i="1" dirty="0" smtClean="0">
                <a:solidFill>
                  <a:srgbClr val="000000"/>
                </a:solidFill>
                <a:latin typeface="+mj-lt"/>
                <a:cs typeface="Consolas" pitchFamily="49" charset="0"/>
              </a:rPr>
              <a:t>RGB</a:t>
            </a:r>
            <a:r>
              <a:rPr lang="en-US" b="1" dirty="0" smtClean="0">
                <a:solidFill>
                  <a:srgbClr val="000000"/>
                </a:solidFill>
                <a:latin typeface="+mj-lt"/>
                <a:cs typeface="Consolas" pitchFamily="49" charset="0"/>
              </a:rPr>
              <a:t>(</a:t>
            </a:r>
            <a:r>
              <a:rPr lang="en-US" b="1" dirty="0" smtClean="0">
                <a:solidFill>
                  <a:srgbClr val="0000FF"/>
                </a:solidFill>
                <a:latin typeface="+mj-lt"/>
                <a:cs typeface="Consolas" pitchFamily="49" charset="0"/>
              </a:rPr>
              <a:t>8,8,8</a:t>
            </a:r>
            <a:r>
              <a:rPr lang="en-US" b="1" dirty="0" smtClean="0">
                <a:solidFill>
                  <a:srgbClr val="000000"/>
                </a:solidFill>
                <a:latin typeface="+mj-lt"/>
                <a:cs typeface="Consolas" pitchFamily="49" charset="0"/>
              </a:rPr>
              <a:t>))</a:t>
            </a:r>
            <a:endParaRPr lang="en-US" b="1" dirty="0">
              <a:latin typeface="+mj-lt"/>
              <a:cs typeface="Consolas"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27</a:t>
            </a:fld>
            <a:endParaRPr lang="fr-BE" dirty="0"/>
          </a:p>
        </p:txBody>
      </p:sp>
    </p:spTree>
    <p:extLst>
      <p:ext uri="{BB962C8B-B14F-4D97-AF65-F5344CB8AC3E}">
        <p14:creationId xmlns:p14="http://schemas.microsoft.com/office/powerpoint/2010/main" val="3095952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Stream components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28</a:t>
            </a:fld>
            <a:endParaRPr lang="fr-BE" dirty="0"/>
          </a:p>
        </p:txBody>
      </p:sp>
      <p:sp>
        <p:nvSpPr>
          <p:cNvPr id="4" name="Rectangle 1"/>
          <p:cNvSpPr>
            <a:spLocks noChangeArrowheads="1"/>
          </p:cNvSpPr>
          <p:nvPr/>
        </p:nvSpPr>
        <p:spPr bwMode="auto">
          <a:xfrm>
            <a:off x="539552" y="1916832"/>
            <a:ext cx="7505709"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err="1" smtClean="0">
                <a:ln>
                  <a:noFill/>
                </a:ln>
                <a:solidFill>
                  <a:srgbClr val="000000"/>
                </a:solidFill>
                <a:effectLst/>
                <a:latin typeface="+mj-lt"/>
                <a:cs typeface="Arial" pitchFamily="34" charset="0"/>
              </a:rPr>
              <a:t>Fifo</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depth: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push</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slave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pop</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master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000000"/>
                </a:solidFill>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smtClean="0">
                <a:ln>
                  <a:noFill/>
                </a:ln>
                <a:solidFill>
                  <a:srgbClr val="000000"/>
                </a:solidFill>
                <a:effectLst/>
                <a:latin typeface="+mj-lt"/>
                <a:cs typeface="Arial" pitchFamily="34" charset="0"/>
              </a:rPr>
              <a:t>Arbiter[</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sources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Vec</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slave</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sink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000000"/>
                </a:solidFill>
                <a:effectLst/>
                <a:latin typeface="+mj-lt"/>
                <a:cs typeface="Arial" pitchFamily="34" charset="0"/>
              </a:rPr>
              <a:t>master</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59159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797152"/>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779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1143000"/>
          </a:xfrm>
        </p:spPr>
        <p:txBody>
          <a:bodyPr>
            <a:normAutofit/>
          </a:bodyPr>
          <a:lstStyle/>
          <a:p>
            <a:r>
              <a:rPr lang="fr-CH" dirty="0" smtClean="0"/>
              <a:t>Stream </a:t>
            </a:r>
            <a:r>
              <a:rPr lang="fr-CH" dirty="0" err="1" smtClean="0"/>
              <a:t>functions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29</a:t>
            </a:fld>
            <a:endParaRPr lang="fr-BE" dirty="0"/>
          </a:p>
        </p:txBody>
      </p:sp>
      <p:sp>
        <p:nvSpPr>
          <p:cNvPr id="3" name="Rectangle 1"/>
          <p:cNvSpPr>
            <a:spLocks noChangeArrowheads="1"/>
          </p:cNvSpPr>
          <p:nvPr/>
        </p:nvSpPr>
        <p:spPr bwMode="auto">
          <a:xfrm>
            <a:off x="179512" y="1556792"/>
            <a:ext cx="6086474" cy="507831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Courier New" pitchFamily="49" charset="0"/>
              </a:rPr>
              <a:t>case class </a:t>
            </a:r>
            <a:r>
              <a:rPr kumimoji="0" lang="en-US" b="1" i="0"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20999D"/>
                </a:solidFill>
                <a:effectLst/>
                <a:latin typeface="+mj-lt"/>
                <a:cs typeface="Courier New" pitchFamily="49" charset="0"/>
              </a:rPr>
              <a:t>T </a:t>
            </a:r>
            <a:r>
              <a:rPr kumimoji="0" lang="en-US" b="1" i="0" u="none" strike="noStrike" cap="none" normalizeH="0" baseline="0" dirty="0" smtClean="0">
                <a:ln>
                  <a:noFill/>
                </a:ln>
                <a:solidFill>
                  <a:srgbClr val="000000"/>
                </a:solidFill>
                <a:effectLst/>
                <a:latin typeface="+mj-lt"/>
                <a:cs typeface="Courier New" pitchFamily="49" charset="0"/>
              </a:rPr>
              <a:t>&lt;: Data](</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extends </a:t>
            </a:r>
            <a:r>
              <a:rPr kumimoji="0" lang="en-US" b="1" i="0" u="none" strike="noStrike" cap="none" normalizeH="0" baseline="0" dirty="0" smtClean="0">
                <a:ln>
                  <a:noFill/>
                </a:ln>
                <a:solidFill>
                  <a:srgbClr val="000000"/>
                </a:solidFill>
                <a:effectLst/>
                <a:latin typeface="+mj-lt"/>
                <a:cs typeface="Courier New" pitchFamily="49" charset="0"/>
              </a:rPr>
              <a:t>Bundle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connections between this and that</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stage():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1" u="none" strike="noStrike" cap="none" normalizeH="0" baseline="0" dirty="0" err="1" smtClean="0">
                <a:ln>
                  <a:noFill/>
                </a:ln>
                <a:solidFill>
                  <a:srgbClr val="000000"/>
                </a:solidFill>
                <a:effectLst/>
                <a:latin typeface="+mj-lt"/>
                <a:cs typeface="Courier New" pitchFamily="49" charset="0"/>
              </a:rPr>
              <a:t>dataType</a:t>
            </a:r>
            <a:r>
              <a:rPr kumimoji="0" lang="en-US" b="1" i="1"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validReg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RegInit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1" u="none" strike="noStrike" cap="none" normalizeH="0" baseline="0" dirty="0" smtClean="0">
                <a:ln>
                  <a:noFill/>
                </a:ln>
                <a:solidFill>
                  <a:srgbClr val="000000"/>
                </a:solidFill>
                <a:effectLst/>
                <a:latin typeface="+mj-lt"/>
                <a:cs typeface="Courier New" pitchFamily="49" charset="0"/>
              </a:rPr>
              <a:t>False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payloadReg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logic</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return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err="1" smtClean="0">
                <a:ln>
                  <a:noFill/>
                </a:ln>
                <a:solidFill>
                  <a:srgbClr val="000080"/>
                </a:solidFill>
                <a:effectLst/>
                <a:latin typeface="+mj-lt"/>
                <a:cs typeface="Courier New" pitchFamily="49" charset="0"/>
              </a:rPr>
              <a:t>this</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smtClean="0">
                <a:ln>
                  <a:noFill/>
                </a:ln>
                <a:solidFill>
                  <a:srgbClr val="000080"/>
                </a:solidFill>
                <a:effectLst/>
                <a:latin typeface="+mj-lt"/>
                <a:cs typeface="Courier New" pitchFamily="49" charset="0"/>
              </a:rPr>
              <a:t>this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0" u="none" strike="noStrike" cap="none" normalizeH="0" baseline="0" dirty="0" err="1" smtClean="0">
                <a:ln>
                  <a:noFill/>
                </a:ln>
                <a:solidFill>
                  <a:srgbClr val="000000"/>
                </a:solidFill>
                <a:effectLst/>
                <a:latin typeface="+mj-lt"/>
                <a:cs typeface="Courier New" pitchFamily="49" charset="0"/>
              </a:rPr>
              <a:t>that.stage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0" u="none" strike="noStrike" cap="none" normalizeH="0" baseline="0" dirty="0" err="1" smtClean="0">
                <a:ln>
                  <a:noFill/>
                </a:ln>
                <a:solidFill>
                  <a:srgbClr val="000000"/>
                </a:solidFill>
                <a:effectLst/>
                <a:latin typeface="+mj-lt"/>
                <a:cs typeface="Courier New" pitchFamily="49" charset="0"/>
              </a:rPr>
              <a:t>,</a:t>
            </a:r>
            <a:r>
              <a:rPr kumimoji="0" lang="en-US" b="1" i="1" u="none" strike="noStrike" cap="none" normalizeH="0" baseline="0" dirty="0" err="1" smtClean="0">
                <a:ln>
                  <a:noFill/>
                </a:ln>
                <a:solidFill>
                  <a:srgbClr val="660E7A"/>
                </a:solidFill>
                <a:effectLst/>
                <a:latin typeface="+mj-lt"/>
                <a:cs typeface="Courier New" pitchFamily="49" charset="0"/>
              </a:rPr>
              <a:t>myStreamB</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UInt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FF"/>
                </a:solidFill>
                <a:effectLst/>
                <a:latin typeface="+mj-lt"/>
                <a:cs typeface="Courier New" pitchFamily="49" charset="0"/>
              </a:rPr>
              <a:t>8 </a:t>
            </a:r>
            <a:r>
              <a:rPr kumimoji="0" lang="en-US" b="1" i="0" u="none" strike="noStrike" cap="none" normalizeH="0" baseline="0" dirty="0" smtClean="0">
                <a:ln>
                  <a:noFill/>
                </a:ln>
                <a:solidFill>
                  <a:srgbClr val="000000"/>
                </a:solidFill>
                <a:effectLst/>
                <a:latin typeface="+mj-lt"/>
                <a:cs typeface="Courier New" pitchFamily="49" charset="0"/>
              </a:rPr>
              <a:t>bits))</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1" u="none" strike="noStrike" cap="none" normalizeH="0" baseline="0" dirty="0" err="1" smtClean="0">
                <a:ln>
                  <a:noFill/>
                </a:ln>
                <a:solidFill>
                  <a:srgbClr val="660E7A"/>
                </a:solidFill>
                <a:effectLst/>
                <a:latin typeface="+mj-lt"/>
                <a:cs typeface="Courier New" pitchFamily="49" charset="0"/>
              </a:rPr>
              <a:t>myStreamB</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76872"/>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èche droite 7"/>
          <p:cNvSpPr/>
          <p:nvPr/>
        </p:nvSpPr>
        <p:spPr>
          <a:xfrm>
            <a:off x="4572000" y="369292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9852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H" sz="2400" dirty="0">
                <a:latin typeface="+mj-lt"/>
              </a:rPr>
              <a:t>Open source , </a:t>
            </a:r>
            <a:r>
              <a:rPr lang="fr-CH" sz="2400" dirty="0" err="1">
                <a:latin typeface="+mj-lt"/>
              </a:rPr>
              <a:t>started</a:t>
            </a:r>
            <a:r>
              <a:rPr lang="fr-CH" sz="2400" dirty="0">
                <a:latin typeface="+mj-lt"/>
              </a:rPr>
              <a:t> in </a:t>
            </a:r>
            <a:r>
              <a:rPr lang="fr-CH" sz="2400" dirty="0" err="1">
                <a:latin typeface="+mj-lt"/>
              </a:rPr>
              <a:t>december</a:t>
            </a:r>
            <a:r>
              <a:rPr lang="fr-CH" sz="2400" dirty="0">
                <a:latin typeface="+mj-lt"/>
              </a:rPr>
              <a:t> 2014</a:t>
            </a:r>
          </a:p>
          <a:p>
            <a:r>
              <a:rPr lang="en-GB" sz="2400" dirty="0">
                <a:latin typeface="+mj-lt"/>
              </a:rPr>
              <a:t>Focus </a:t>
            </a:r>
            <a:r>
              <a:rPr lang="en-GB" sz="2400" dirty="0" smtClean="0">
                <a:latin typeface="+mj-lt"/>
              </a:rPr>
              <a:t>on RTL description</a:t>
            </a:r>
            <a:endParaRPr lang="en-GB" sz="2400" dirty="0">
              <a:latin typeface="+mj-lt"/>
            </a:endParaRPr>
          </a:p>
          <a:p>
            <a:r>
              <a:rPr lang="en-GB" sz="2400" dirty="0" err="1">
                <a:latin typeface="+mj-lt"/>
              </a:rPr>
              <a:t>Thinked</a:t>
            </a:r>
            <a:r>
              <a:rPr lang="en-GB" sz="2400" dirty="0">
                <a:latin typeface="+mj-lt"/>
              </a:rPr>
              <a:t> to be interoperable with existing </a:t>
            </a:r>
            <a:r>
              <a:rPr lang="en-GB" sz="2400" dirty="0" smtClean="0">
                <a:latin typeface="+mj-lt"/>
              </a:rPr>
              <a:t>tools</a:t>
            </a:r>
          </a:p>
          <a:p>
            <a:pPr lvl="1"/>
            <a:r>
              <a:rPr lang="fr-CH" dirty="0" smtClean="0">
                <a:latin typeface="+mj-lt"/>
              </a:rPr>
              <a:t>It </a:t>
            </a:r>
            <a:r>
              <a:rPr lang="fr-CH" dirty="0" err="1">
                <a:latin typeface="+mj-lt"/>
              </a:rPr>
              <a:t>generate</a:t>
            </a:r>
            <a:r>
              <a:rPr lang="fr-CH" dirty="0">
                <a:latin typeface="+mj-lt"/>
              </a:rPr>
              <a:t> VHDL/</a:t>
            </a:r>
            <a:r>
              <a:rPr lang="fr-CH" dirty="0" err="1">
                <a:latin typeface="+mj-lt"/>
              </a:rPr>
              <a:t>Verilog</a:t>
            </a:r>
            <a:r>
              <a:rPr lang="fr-CH" dirty="0">
                <a:latin typeface="+mj-lt"/>
              </a:rPr>
              <a:t> files</a:t>
            </a:r>
          </a:p>
          <a:p>
            <a:pPr lvl="1"/>
            <a:r>
              <a:rPr lang="fr-CH" dirty="0">
                <a:latin typeface="+mj-lt"/>
              </a:rPr>
              <a:t>It </a:t>
            </a:r>
            <a:r>
              <a:rPr lang="fr-CH" dirty="0" err="1">
                <a:latin typeface="+mj-lt"/>
              </a:rPr>
              <a:t>can</a:t>
            </a:r>
            <a:r>
              <a:rPr lang="fr-CH" dirty="0">
                <a:latin typeface="+mj-lt"/>
              </a:rPr>
              <a:t> </a:t>
            </a:r>
            <a:r>
              <a:rPr lang="fr-CH" dirty="0" err="1">
                <a:latin typeface="+mj-lt"/>
              </a:rPr>
              <a:t>integrate</a:t>
            </a:r>
            <a:r>
              <a:rPr lang="fr-CH" dirty="0">
                <a:latin typeface="+mj-lt"/>
              </a:rPr>
              <a:t> VHDL/</a:t>
            </a:r>
            <a:r>
              <a:rPr lang="fr-CH" dirty="0" err="1">
                <a:latin typeface="+mj-lt"/>
              </a:rPr>
              <a:t>Verilog</a:t>
            </a:r>
            <a:r>
              <a:rPr lang="fr-CH" dirty="0">
                <a:latin typeface="+mj-lt"/>
              </a:rPr>
              <a:t> IP as </a:t>
            </a:r>
            <a:r>
              <a:rPr lang="fr-CH" dirty="0" err="1">
                <a:latin typeface="+mj-lt"/>
              </a:rPr>
              <a:t>blackbox</a:t>
            </a:r>
            <a:endParaRPr lang="en-GB" dirty="0">
              <a:latin typeface="+mj-lt"/>
            </a:endParaRPr>
          </a:p>
          <a:p>
            <a:r>
              <a:rPr lang="en-GB" sz="2400" dirty="0">
                <a:latin typeface="+mj-lt"/>
              </a:rPr>
              <a:t>Abstraction level :</a:t>
            </a:r>
          </a:p>
          <a:p>
            <a:pPr lvl="1"/>
            <a:r>
              <a:rPr lang="fr-CH" dirty="0" smtClean="0">
                <a:latin typeface="+mj-lt"/>
              </a:rPr>
              <a:t>You </a:t>
            </a:r>
            <a:r>
              <a:rPr lang="fr-CH" dirty="0" err="1" smtClean="0">
                <a:latin typeface="+mj-lt"/>
              </a:rPr>
              <a:t>can</a:t>
            </a:r>
            <a:r>
              <a:rPr lang="fr-CH" dirty="0" smtClean="0">
                <a:latin typeface="+mj-lt"/>
              </a:rPr>
              <a:t> design </a:t>
            </a:r>
            <a:r>
              <a:rPr lang="fr-CH" dirty="0" err="1" smtClean="0">
                <a:latin typeface="+mj-lt"/>
              </a:rPr>
              <a:t>things</a:t>
            </a:r>
            <a:r>
              <a:rPr lang="fr-CH" dirty="0" smtClean="0">
                <a:latin typeface="+mj-lt"/>
              </a:rPr>
              <a:t> </a:t>
            </a:r>
            <a:r>
              <a:rPr lang="fr-CH" dirty="0" err="1" smtClean="0">
                <a:latin typeface="+mj-lt"/>
              </a:rPr>
              <a:t>similary</a:t>
            </a:r>
            <a:r>
              <a:rPr lang="fr-CH" dirty="0" smtClean="0">
                <a:latin typeface="+mj-lt"/>
              </a:rPr>
              <a:t> to VHDL/</a:t>
            </a:r>
            <a:r>
              <a:rPr lang="fr-CH" dirty="0" err="1" smtClean="0">
                <a:latin typeface="+mj-lt"/>
              </a:rPr>
              <a:t>Verilog</a:t>
            </a:r>
            <a:endParaRPr lang="en-GB" dirty="0">
              <a:latin typeface="+mj-lt"/>
            </a:endParaRPr>
          </a:p>
          <a:p>
            <a:pPr lvl="1"/>
            <a:r>
              <a:rPr lang="en-GB" dirty="0" smtClean="0">
                <a:latin typeface="+mj-lt"/>
              </a:rPr>
              <a:t>If you want to, you can use many abstraction </a:t>
            </a:r>
            <a:r>
              <a:rPr lang="en-GB" dirty="0" err="1" smtClean="0">
                <a:latin typeface="+mj-lt"/>
              </a:rPr>
              <a:t>utils</a:t>
            </a:r>
            <a:r>
              <a:rPr lang="en-GB" dirty="0" smtClean="0">
                <a:latin typeface="+mj-lt"/>
              </a:rPr>
              <a:t> and also define new ones</a:t>
            </a: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introduction</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Scala </a:t>
            </a:r>
            <a:r>
              <a:rPr lang="fr-CH" dirty="0" err="1" smtClean="0"/>
              <a:t>is</a:t>
            </a:r>
            <a:r>
              <a:rPr lang="fr-CH" dirty="0" smtClean="0"/>
              <a:t> </a:t>
            </a:r>
            <a:r>
              <a:rPr lang="fr-CH" dirty="0" err="1" smtClean="0"/>
              <a:t>here</a:t>
            </a:r>
            <a:r>
              <a:rPr lang="fr-CH" dirty="0" smtClean="0"/>
              <a:t> to help </a:t>
            </a:r>
            <a:r>
              <a:rPr lang="fr-CH" dirty="0" err="1" smtClean="0"/>
              <a:t>you</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30</a:t>
            </a:fld>
            <a:endParaRPr lang="fr-BE" dirty="0"/>
          </a:p>
        </p:txBody>
      </p:sp>
      <p:sp>
        <p:nvSpPr>
          <p:cNvPr id="6" name="Rectangle 2"/>
          <p:cNvSpPr>
            <a:spLocks noChangeArrowheads="1"/>
          </p:cNvSpPr>
          <p:nvPr/>
        </p:nvSpPr>
        <p:spPr bwMode="auto">
          <a:xfrm>
            <a:off x="467544" y="2204864"/>
            <a:ext cx="8161593"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SinusGenerator</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sin </a:t>
            </a:r>
            <a:r>
              <a:rPr kumimoji="0" lang="en-US"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0 </a:t>
            </a:r>
            <a:r>
              <a:rPr kumimoji="0" lang="en-US" b="1" i="0" u="none" strike="noStrike" cap="none" normalizeH="0" baseline="0" dirty="0" smtClean="0">
                <a:ln>
                  <a:noFill/>
                </a:ln>
                <a:solidFill>
                  <a:srgbClr val="000000"/>
                </a:solidFill>
                <a:effectLst/>
                <a:latin typeface="Calibri" pitchFamily="34" charset="0"/>
                <a:cs typeface="Courier New" pitchFamily="49" charset="0"/>
              </a:rPr>
              <a:t>until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).map(</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sin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PI</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1 </a:t>
            </a:r>
            <a:r>
              <a:rPr kumimoji="0" lang="en-US" b="1" i="0" u="none" strike="noStrike" cap="none" normalizeH="0" baseline="0" dirty="0" smtClean="0">
                <a:ln>
                  <a:noFill/>
                </a:ln>
                <a:solidFill>
                  <a:srgbClr val="000000"/>
                </a:solidFill>
                <a:effectLst/>
                <a:latin typeface="Calibri" pitchFamily="34" charset="0"/>
                <a:cs typeface="Courier New" pitchFamily="49" charset="0"/>
              </a:rPr>
              <a:t>&lt;&lt;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toInt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rom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Mem</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initialContent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CounterFreeRun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lang="en-US" b="1" i="1" dirty="0" err="1" smtClean="0">
                <a:solidFill>
                  <a:srgbClr val="660E7A"/>
                </a:solidFill>
                <a:latin typeface="Calibri" pitchFamily="34" charset="0"/>
                <a:cs typeface="Courier New" pitchFamily="49" charset="0"/>
              </a:rPr>
              <a:t>io.si</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n</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rom</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.readSync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4283401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Design introspection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31</a:t>
            </a:fld>
            <a:endParaRPr lang="fr-BE"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700807"/>
            <a:ext cx="51689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2159969" y="3933056"/>
            <a:ext cx="5004319" cy="255454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a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UInt</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smtClean="0">
                <a:ln>
                  <a:noFill/>
                </a:ln>
                <a:solidFill>
                  <a:srgbClr val="0000FF"/>
                </a:solidFill>
                <a:effectLst/>
                <a:latin typeface="+mj-lt"/>
                <a:cs typeface="Courier New" pitchFamily="49" charset="0"/>
              </a:rPr>
              <a:t>8 </a:t>
            </a:r>
            <a:r>
              <a:rPr kumimoji="0" lang="en-US" sz="1600" b="1" i="0" u="none" strike="noStrike" cap="none" normalizeH="0" baseline="0" dirty="0" smtClean="0">
                <a:ln>
                  <a:noFill/>
                </a:ln>
                <a:solidFill>
                  <a:srgbClr val="000000"/>
                </a:solidFill>
                <a:effectLst/>
                <a:latin typeface="+mj-lt"/>
                <a:cs typeface="Courier New" pitchFamily="49" charset="0"/>
              </a:rPr>
              <a:t>bits)</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UInt</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smtClean="0">
                <a:ln>
                  <a:noFill/>
                </a:ln>
                <a:solidFill>
                  <a:srgbClr val="0000FF"/>
                </a:solidFill>
                <a:effectLst/>
                <a:latin typeface="+mj-lt"/>
                <a:cs typeface="Courier New" pitchFamily="49" charset="0"/>
              </a:rPr>
              <a:t>8 </a:t>
            </a:r>
            <a:r>
              <a:rPr kumimoji="0" lang="en-US" sz="1600" b="1" i="0" u="none" strike="noStrike" cap="none" normalizeH="0" baseline="0" dirty="0" smtClean="0">
                <a:ln>
                  <a:noFill/>
                </a:ln>
                <a:solidFill>
                  <a:srgbClr val="000000"/>
                </a:solidFill>
                <a:effectLst/>
                <a:latin typeface="+mj-lt"/>
                <a:cs typeface="Courier New" pitchFamily="49" charset="0"/>
              </a:rPr>
              <a:t>bits)</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complicatedLogic</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smtClean="0">
                <a:ln>
                  <a:noFill/>
                </a:ln>
                <a:solidFill>
                  <a:srgbClr val="660E7A"/>
                </a:solidFill>
                <a:effectLst/>
                <a:latin typeface="+mj-lt"/>
                <a:cs typeface="Courier New" pitchFamily="49" charset="0"/>
              </a:rPr>
              <a:t>a</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aCalcResultLatency</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1" u="none" strike="noStrike" cap="none" normalizeH="0" baseline="0" dirty="0" err="1" smtClean="0">
                <a:ln>
                  <a:noFill/>
                </a:ln>
                <a:solidFill>
                  <a:srgbClr val="000000"/>
                </a:solidFill>
                <a:effectLst/>
                <a:latin typeface="+mj-lt"/>
                <a:cs typeface="Courier New" pitchFamily="49" charset="0"/>
              </a:rPr>
              <a:t>LatencyAnalysis</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a</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bDelayed</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Delay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a:t>
            </a:r>
            <a:r>
              <a:rPr kumimoji="0" lang="en-US" sz="1600" b="1" i="0" u="none" strike="noStrike" cap="none" normalizeH="0" baseline="0" dirty="0" err="1" smtClean="0">
                <a:ln>
                  <a:noFill/>
                </a:ln>
                <a:solidFill>
                  <a:srgbClr val="000000"/>
                </a:solidFill>
                <a:effectLst/>
                <a:latin typeface="+mj-lt"/>
                <a:cs typeface="Courier New" pitchFamily="49" charset="0"/>
              </a:rPr>
              <a:t>,cycleCount</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aCalcResultLatency</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result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bDelayed</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5416989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sz="4000" dirty="0"/>
              <a:t>Meta-hardware description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32</a:t>
            </a:fld>
            <a:endParaRPr lang="fr-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420888"/>
            <a:ext cx="1976317" cy="354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822243"/>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598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33</a:t>
            </a:fld>
            <a:endParaRPr lang="fr-BE" dirty="0"/>
          </a:p>
        </p:txBody>
      </p:sp>
      <p:sp>
        <p:nvSpPr>
          <p:cNvPr id="6" name="Espace réservé du contenu 2"/>
          <p:cNvSpPr>
            <a:spLocks noGrp="1"/>
          </p:cNvSpPr>
          <p:nvPr>
            <p:ph idx="1"/>
          </p:nvPr>
        </p:nvSpPr>
        <p:spPr>
          <a:xfrm>
            <a:off x="457200" y="1935480"/>
            <a:ext cx="8229600" cy="4389120"/>
          </a:xfrm>
        </p:spPr>
        <p:txBody>
          <a:bodyPr>
            <a:normAutofit/>
          </a:bodyPr>
          <a:lstStyle/>
          <a:p>
            <a:r>
              <a:rPr lang="en-US" dirty="0" smtClean="0">
                <a:latin typeface="+mj-lt"/>
              </a:rPr>
              <a:t>They could be defined with regular syntax (</a:t>
            </a:r>
            <a:r>
              <a:rPr lang="en-US" dirty="0" err="1" smtClean="0">
                <a:latin typeface="+mj-lt"/>
              </a:rPr>
              <a:t>Enum,Switch</a:t>
            </a:r>
            <a:r>
              <a:rPr lang="en-US" dirty="0" smtClean="0">
                <a:latin typeface="+mj-lt"/>
              </a:rPr>
              <a:t>)</a:t>
            </a:r>
          </a:p>
          <a:p>
            <a:r>
              <a:rPr lang="en-US" dirty="0" smtClean="0">
                <a:latin typeface="+mj-lt"/>
              </a:rPr>
              <a:t>You can also use a much more friendly syntax, fully integrated, with following features :</a:t>
            </a:r>
          </a:p>
          <a:p>
            <a:pPr lvl="1"/>
            <a:r>
              <a:rPr lang="en-US" dirty="0" err="1" smtClean="0">
                <a:latin typeface="+mj-lt"/>
              </a:rPr>
              <a:t>onEntry</a:t>
            </a:r>
            <a:r>
              <a:rPr lang="en-US" dirty="0" smtClean="0">
                <a:latin typeface="+mj-lt"/>
              </a:rPr>
              <a:t> / </a:t>
            </a:r>
            <a:r>
              <a:rPr lang="en-US" dirty="0" err="1" smtClean="0">
                <a:latin typeface="+mj-lt"/>
              </a:rPr>
              <a:t>onExit</a:t>
            </a:r>
            <a:r>
              <a:rPr lang="en-US" dirty="0" smtClean="0">
                <a:latin typeface="+mj-lt"/>
              </a:rPr>
              <a:t> / </a:t>
            </a:r>
            <a:r>
              <a:rPr lang="en-US" dirty="0" err="1" smtClean="0">
                <a:latin typeface="+mj-lt"/>
              </a:rPr>
              <a:t>whenIsActive</a:t>
            </a:r>
            <a:r>
              <a:rPr lang="en-US" dirty="0">
                <a:latin typeface="+mj-lt"/>
              </a:rPr>
              <a:t> </a:t>
            </a:r>
            <a:r>
              <a:rPr lang="en-US" dirty="0" smtClean="0">
                <a:latin typeface="+mj-lt"/>
              </a:rPr>
              <a:t>/ </a:t>
            </a:r>
            <a:r>
              <a:rPr lang="en-US" dirty="0" err="1" smtClean="0">
                <a:latin typeface="+mj-lt"/>
              </a:rPr>
              <a:t>whenIsNext</a:t>
            </a:r>
            <a:r>
              <a:rPr lang="en-US" dirty="0" smtClean="0">
                <a:latin typeface="+mj-lt"/>
              </a:rPr>
              <a:t>  blocs</a:t>
            </a:r>
          </a:p>
          <a:p>
            <a:pPr lvl="1"/>
            <a:r>
              <a:rPr lang="en-US" dirty="0" smtClean="0">
                <a:latin typeface="+mj-lt"/>
              </a:rPr>
              <a:t>State with inner FSM</a:t>
            </a:r>
          </a:p>
          <a:p>
            <a:pPr lvl="1"/>
            <a:r>
              <a:rPr lang="en-US" dirty="0" smtClean="0">
                <a:latin typeface="+mj-lt"/>
              </a:rPr>
              <a:t>State with multiple inner </a:t>
            </a:r>
            <a:r>
              <a:rPr lang="en-US" dirty="0">
                <a:latin typeface="+mj-lt"/>
              </a:rPr>
              <a:t>FSM (</a:t>
            </a:r>
            <a:r>
              <a:rPr lang="en-US" dirty="0" smtClean="0">
                <a:latin typeface="+mj-lt"/>
              </a:rPr>
              <a:t>parallel execution)</a:t>
            </a:r>
          </a:p>
          <a:p>
            <a:pPr lvl="1"/>
            <a:r>
              <a:rPr lang="en-US" dirty="0" smtClean="0">
                <a:latin typeface="+mj-lt"/>
              </a:rPr>
              <a:t>Delay state</a:t>
            </a:r>
          </a:p>
          <a:p>
            <a:pPr lvl="1"/>
            <a:r>
              <a:rPr lang="en-US" dirty="0" smtClean="0">
                <a:latin typeface="+mj-lt"/>
              </a:rPr>
              <a:t>You can extends the syntax by defining new state types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Tree>
    <p:extLst>
      <p:ext uri="{BB962C8B-B14F-4D97-AF65-F5344CB8AC3E}">
        <p14:creationId xmlns:p14="http://schemas.microsoft.com/office/powerpoint/2010/main" val="20449047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34</a:t>
            </a:fld>
            <a:endParaRPr lang="fr-BE" dirty="0"/>
          </a:p>
        </p:txBody>
      </p:sp>
      <p:sp>
        <p:nvSpPr>
          <p:cNvPr id="4" name="Rectangle 1"/>
          <p:cNvSpPr>
            <a:spLocks noChangeArrowheads="1"/>
          </p:cNvSpPr>
          <p:nvPr/>
        </p:nvSpPr>
        <p:spPr bwMode="auto">
          <a:xfrm>
            <a:off x="4572000" y="873852"/>
            <a:ext cx="4468531" cy="57554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lang="en-US" sz="1600" b="1" dirty="0" err="1" smtClean="0">
                <a:solidFill>
                  <a:srgbClr val="000080"/>
                </a:solidFill>
                <a:latin typeface="Calibri" pitchFamily="34" charset="0"/>
                <a:cs typeface="Courier New" pitchFamily="49" charset="0"/>
              </a:rPr>
              <a:t>val</a:t>
            </a:r>
            <a:r>
              <a:rPr lang="en-US" sz="1600" b="1" dirty="0" smtClean="0">
                <a:solidFill>
                  <a:srgbClr val="000080"/>
                </a:solidFill>
                <a:latin typeface="Calibri" pitchFamily="34" charset="0"/>
                <a:cs typeface="Courier New" pitchFamily="49" charset="0"/>
              </a:rPr>
              <a:t> </a:t>
            </a:r>
            <a:r>
              <a:rPr lang="en-US" sz="1600" b="1" i="1" dirty="0">
                <a:solidFill>
                  <a:srgbClr val="660E7A"/>
                </a:solidFill>
                <a:latin typeface="Calibri" pitchFamily="34" charset="0"/>
                <a:cs typeface="Courier New" pitchFamily="49" charset="0"/>
              </a:rPr>
              <a:t>counter </a:t>
            </a:r>
            <a:r>
              <a:rPr lang="en-US" sz="1600" b="1" dirty="0">
                <a:solidFill>
                  <a:srgbClr val="000000"/>
                </a:solidFill>
                <a:latin typeface="Calibri" pitchFamily="34" charset="0"/>
                <a:cs typeface="Courier New" pitchFamily="49" charset="0"/>
              </a:rPr>
              <a:t>= </a:t>
            </a:r>
            <a:r>
              <a:rPr lang="en-US" sz="1600" b="1" i="1" dirty="0" err="1">
                <a:solidFill>
                  <a:srgbClr val="000000"/>
                </a:solidFill>
                <a:latin typeface="Calibri" pitchFamily="34" charset="0"/>
                <a:cs typeface="Courier New" pitchFamily="49" charset="0"/>
              </a:rPr>
              <a:t>Reg</a:t>
            </a:r>
            <a:r>
              <a:rPr lang="en-US" sz="1600" b="1" dirty="0">
                <a:solidFill>
                  <a:srgbClr val="000000"/>
                </a:solidFill>
                <a:latin typeface="Calibri" pitchFamily="34" charset="0"/>
                <a:cs typeface="Courier New" pitchFamily="49" charset="0"/>
              </a:rPr>
              <a:t>(</a:t>
            </a:r>
            <a:r>
              <a:rPr lang="en-US" sz="1600" b="1" dirty="0" err="1">
                <a:solidFill>
                  <a:srgbClr val="000000"/>
                </a:solidFill>
                <a:latin typeface="Calibri" pitchFamily="34" charset="0"/>
                <a:cs typeface="Courier New" pitchFamily="49" charset="0"/>
              </a:rPr>
              <a:t>UInt</a:t>
            </a:r>
            <a:r>
              <a:rPr lang="en-US" sz="1600" b="1" dirty="0">
                <a:solidFill>
                  <a:srgbClr val="000000"/>
                </a:solidFill>
                <a:latin typeface="Calibri" pitchFamily="34" charset="0"/>
                <a:cs typeface="Courier New" pitchFamily="49" charset="0"/>
              </a:rPr>
              <a:t>(</a:t>
            </a:r>
            <a:r>
              <a:rPr lang="en-US" sz="1600" b="1" dirty="0">
                <a:solidFill>
                  <a:srgbClr val="0000FF"/>
                </a:solidFill>
                <a:latin typeface="Calibri" pitchFamily="34" charset="0"/>
                <a:cs typeface="Courier New" pitchFamily="49" charset="0"/>
              </a:rPr>
              <a:t>8 </a:t>
            </a:r>
            <a:r>
              <a:rPr lang="en-US" sz="1600" b="1" dirty="0">
                <a:solidFill>
                  <a:srgbClr val="000000"/>
                </a:solidFill>
                <a:latin typeface="Calibri" pitchFamily="34" charset="0"/>
                <a:cs typeface="Courier New" pitchFamily="49" charset="0"/>
              </a:rPr>
              <a:t>bits)) </a:t>
            </a:r>
            <a:r>
              <a:rPr lang="en-US" sz="1600" b="1" dirty="0" err="1">
                <a:solidFill>
                  <a:srgbClr val="000000"/>
                </a:solidFill>
                <a:latin typeface="Calibri" pitchFamily="34" charset="0"/>
                <a:cs typeface="Courier New" pitchFamily="49" charset="0"/>
              </a:rPr>
              <a:t>init</a:t>
            </a:r>
            <a:r>
              <a:rPr lang="en-US" sz="1600" b="1" dirty="0">
                <a:solidFill>
                  <a:srgbClr val="000000"/>
                </a:solidFill>
                <a:latin typeface="Calibri" pitchFamily="34" charset="0"/>
                <a:cs typeface="Courier New" pitchFamily="49" charset="0"/>
              </a:rPr>
              <a:t> (</a:t>
            </a:r>
            <a:r>
              <a:rPr lang="en-US" sz="1600" b="1" dirty="0">
                <a:solidFill>
                  <a:srgbClr val="0000FF"/>
                </a:solidFill>
                <a:latin typeface="Calibri" pitchFamily="34" charset="0"/>
                <a:cs typeface="Courier New" pitchFamily="49" charset="0"/>
              </a:rPr>
              <a:t>0</a:t>
            </a:r>
            <a:r>
              <a:rPr lang="en-US" sz="1600" b="1" dirty="0" smtClean="0">
                <a:solidFill>
                  <a:srgbClr val="000000"/>
                </a:solidFill>
                <a:latin typeface="Calibri" pitchFamily="34" charset="0"/>
                <a:cs typeface="Courier New" pitchFamily="49" charset="0"/>
              </a:rPr>
              <a:t>)</a:t>
            </a:r>
          </a:p>
          <a:p>
            <a:pPr lvl="0" fontAlgn="base">
              <a:spcBef>
                <a:spcPct val="0"/>
              </a:spcBef>
              <a:spcAft>
                <a:spcPct val="0"/>
              </a:spcAft>
            </a:pP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Rectangle 2"/>
          <p:cNvSpPr>
            <a:spLocks noChangeArrowheads="1"/>
          </p:cNvSpPr>
          <p:nvPr/>
        </p:nvSpPr>
        <p:spPr bwMode="auto">
          <a:xfrm>
            <a:off x="467544"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137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B</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35</a:t>
            </a:fld>
            <a:endParaRPr lang="fr-BE" dirty="0"/>
          </a:p>
        </p:txBody>
      </p:sp>
      <p:sp>
        <p:nvSpPr>
          <p:cNvPr id="7" name="Rectangle 2"/>
          <p:cNvSpPr>
            <a:spLocks noChangeArrowheads="1"/>
          </p:cNvSpPr>
          <p:nvPr/>
        </p:nvSpPr>
        <p:spPr bwMode="auto">
          <a:xfrm>
            <a:off x="439328"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4926451" y="764704"/>
            <a:ext cx="3626955" cy="600164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8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3279575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p:cNvSpPr>
            <a:spLocks noGrp="1"/>
          </p:cNvSpPr>
          <p:nvPr>
            <p:ph idx="1"/>
          </p:nvPr>
        </p:nvSpPr>
        <p:spPr>
          <a:xfrm>
            <a:off x="457200" y="1556792"/>
            <a:ext cx="8229600" cy="4389120"/>
          </a:xfrm>
        </p:spPr>
        <p:txBody>
          <a:bodyPr>
            <a:normAutofit/>
          </a:bodyPr>
          <a:lstStyle/>
          <a:p>
            <a:r>
              <a:rPr lang="en-US" dirty="0" smtClean="0">
                <a:latin typeface="+mj-lt"/>
              </a:rPr>
              <a:t>Imagine you want to control an UART controller from a bus (for example AMBA-APB), you will have to implement a “bridge logic”.</a:t>
            </a:r>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Bus Slave Factory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36</a:t>
            </a:fld>
            <a:endParaRPr lang="fr-BE"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451" y="3140968"/>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9167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37</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Let’s detail the situation</a:t>
            </a:r>
            <a:endParaRPr lang="en-US" dirty="0" smtClean="0">
              <a:solidFill>
                <a:srgbClr val="FF0000"/>
              </a:solidFill>
              <a:latin typeface="+mj-lt"/>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9" y="2534968"/>
            <a:ext cx="9043965" cy="353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2783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a:t>
            </a:r>
            <a:r>
              <a:rPr lang="en-GB" dirty="0" smtClean="0"/>
              <a:t>Factory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38</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IO / instances / direct connections</a:t>
            </a:r>
            <a:endParaRPr lang="en-US" dirty="0" smtClean="0">
              <a:solidFill>
                <a:srgbClr val="FF0000"/>
              </a:solidFill>
              <a:latin typeface="+mj-lt"/>
            </a:endParaRPr>
          </a:p>
        </p:txBody>
      </p:sp>
      <p:sp>
        <p:nvSpPr>
          <p:cNvPr id="4" name="Rectangle 2"/>
          <p:cNvSpPr>
            <a:spLocks noChangeArrowheads="1"/>
          </p:cNvSpPr>
          <p:nvPr/>
        </p:nvSpPr>
        <p:spPr bwMode="auto">
          <a:xfrm>
            <a:off x="1403648" y="2204864"/>
            <a:ext cx="5390578" cy="403187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smtClean="0">
                <a:ln>
                  <a:noFill/>
                </a:ln>
                <a:solidFill>
                  <a:srgbClr val="000000"/>
                </a:solidFill>
                <a:effectLst/>
                <a:latin typeface="+mj-lt"/>
                <a:cs typeface="Courier New" pitchFamily="49" charset="0"/>
              </a:rPr>
              <a:t>Apb3UartCtrl(</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smtClean="0">
                <a:ln>
                  <a:noFill/>
                </a:ln>
                <a:solidFill>
                  <a:srgbClr val="000000"/>
                </a:solidFill>
                <a:effectLst/>
                <a:latin typeface="+mj-lt"/>
                <a:cs typeface="Courier New" pitchFamily="49" charset="0"/>
              </a:rPr>
              <a:t>Apb3</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addressWidth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dataWidth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32</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 </a:t>
            </a:r>
            <a:r>
              <a:rPr lang="en-US" sz="1600" b="1" i="1" dirty="0">
                <a:solidFill>
                  <a:srgbClr val="808080"/>
                </a:solidFill>
                <a:latin typeface="+mj-lt"/>
                <a:cs typeface="Courier New" pitchFamily="49" charset="0"/>
              </a:rPr>
              <a:t>Instantiate an </a:t>
            </a:r>
            <a:r>
              <a:rPr kumimoji="0" lang="en-US" sz="1600" b="1" i="1" u="none" strike="noStrike" cap="none" normalizeH="0" baseline="0" dirty="0" smtClean="0">
                <a:ln>
                  <a:noFill/>
                </a:ln>
                <a:solidFill>
                  <a:srgbClr val="808080"/>
                </a:solidFill>
                <a:effectLst/>
                <a:latin typeface="+mj-lt"/>
                <a:cs typeface="Courier New" pitchFamily="49" charset="0"/>
              </a:rPr>
              <a:t>simple UART controller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//Connect its UART bus</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//Here we have to implement the “bridge logic”.</a:t>
            </a:r>
            <a:r>
              <a:rPr kumimoji="0" lang="en-US" sz="1600" b="1" i="1" u="none" strike="noStrike" cap="none" normalizeH="0" dirty="0" smtClean="0">
                <a:ln>
                  <a:noFill/>
                </a:ln>
                <a:solidFill>
                  <a:srgbClr val="808080"/>
                </a:solidFill>
                <a:effectLst/>
                <a:latin typeface="+mj-l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i="1" dirty="0">
                <a:solidFill>
                  <a:srgbClr val="808080"/>
                </a:solidFill>
                <a:latin typeface="+mj-lt"/>
                <a:cs typeface="Courier New" pitchFamily="49" charset="0"/>
              </a:rPr>
              <a:t> </a:t>
            </a:r>
            <a:r>
              <a:rPr lang="en-US" sz="1600" b="1" i="1" dirty="0" smtClean="0">
                <a:solidFill>
                  <a:srgbClr val="808080"/>
                </a:solidFill>
                <a:latin typeface="+mj-lt"/>
                <a:cs typeface="Courier New" pitchFamily="49" charset="0"/>
              </a:rPr>
              <a:t> //</a:t>
            </a:r>
            <a:r>
              <a:rPr kumimoji="0" lang="en-US" sz="1600" b="1" i="1" u="none" strike="noStrike" cap="none" normalizeH="0" dirty="0" smtClean="0">
                <a:ln>
                  <a:noFill/>
                </a:ln>
                <a:solidFill>
                  <a:srgbClr val="808080"/>
                </a:solidFill>
                <a:effectLst/>
                <a:latin typeface="+mj-lt"/>
                <a:cs typeface="Courier New" pitchFamily="49" charset="0"/>
              </a:rPr>
              <a:t>All the code of next slides should be inserted there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i="1" baseline="0" dirty="0">
                <a:solidFill>
                  <a:srgbClr val="808080"/>
                </a:solidFill>
                <a:latin typeface="+mj-lt"/>
                <a:cs typeface="Courier New" pitchFamily="49" charset="0"/>
              </a:rPr>
              <a:t> </a:t>
            </a:r>
            <a:r>
              <a:rPr lang="en-US" sz="1600" b="1" i="1" baseline="0" dirty="0" smtClean="0">
                <a:solidFill>
                  <a:srgbClr val="808080"/>
                </a:solidFill>
                <a:latin typeface="+mj-lt"/>
                <a:cs typeface="Courier New" pitchFamily="49" charset="0"/>
              </a:rPr>
              <a:t> //…</a:t>
            </a:r>
            <a:endParaRPr kumimoji="0" lang="en-US" sz="1600" b="1" i="1" u="none" strike="noStrike" cap="none" normalizeH="0" baseline="0" dirty="0" smtClean="0">
              <a:ln>
                <a:noFill/>
              </a:ln>
              <a:solidFill>
                <a:srgbClr val="808080"/>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5671907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39</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Apb3SlaveFactory is able to create some “bridge logic” by using an abstract way. Let’s use it !</a:t>
            </a:r>
            <a:endParaRPr lang="en-US" dirty="0" smtClean="0">
              <a:solidFill>
                <a:srgbClr val="FF0000"/>
              </a:solidFill>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140968"/>
            <a:ext cx="4842272" cy="12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2678348" y="5534719"/>
            <a:ext cx="3437031" cy="33855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Apb3SlaveFactory(</a:t>
            </a:r>
            <a:r>
              <a:rPr kumimoji="0" lang="en-US" sz="1600" b="1" i="0" u="none" strike="noStrike" cap="none" normalizeH="0" baseline="0" dirty="0" err="1" smtClean="0">
                <a:ln>
                  <a:noFill/>
                </a:ln>
                <a:solidFill>
                  <a:srgbClr val="000000"/>
                </a:solidFill>
                <a:effectLst/>
                <a:latin typeface="+mj-lt"/>
                <a:cs typeface="Courier New" pitchFamily="49" charset="0"/>
              </a:rPr>
              <a:t>io.bus</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974456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84632" indent="-457200">
              <a:buFont typeface="+mj-lt"/>
              <a:buAutoNum type="arabicPeriod"/>
            </a:pPr>
            <a:r>
              <a:rPr lang="fr-CH" dirty="0" err="1" smtClean="0">
                <a:latin typeface="+mj-lt"/>
              </a:rPr>
              <a:t>Describe</a:t>
            </a:r>
            <a:r>
              <a:rPr lang="fr-CH" dirty="0" smtClean="0">
                <a:latin typeface="+mj-lt"/>
              </a:rPr>
              <a:t> </a:t>
            </a:r>
            <a:r>
              <a:rPr lang="fr-CH" dirty="0" err="1" smtClean="0">
                <a:latin typeface="+mj-lt"/>
              </a:rPr>
              <a:t>your</a:t>
            </a:r>
            <a:r>
              <a:rPr lang="fr-CH" dirty="0" smtClean="0">
                <a:latin typeface="+mj-lt"/>
              </a:rPr>
              <a:t> RTL</a:t>
            </a:r>
            <a:endParaRPr lang="fr-CH" dirty="0">
              <a:latin typeface="+mj-lt"/>
            </a:endParaRPr>
          </a:p>
          <a:p>
            <a:pPr marL="484632" indent="-457200">
              <a:buFont typeface="+mj-lt"/>
              <a:buAutoNum type="arabicPeriod"/>
            </a:pPr>
            <a:r>
              <a:rPr lang="fr-CH" dirty="0" err="1" smtClean="0">
                <a:latin typeface="+mj-lt"/>
              </a:rPr>
              <a:t>Generate</a:t>
            </a:r>
            <a:r>
              <a:rPr lang="fr-CH" dirty="0" smtClean="0">
                <a:latin typeface="+mj-lt"/>
              </a:rPr>
              <a:t> the VHDL/</a:t>
            </a:r>
            <a:r>
              <a:rPr lang="fr-CH" dirty="0" err="1" smtClean="0">
                <a:latin typeface="+mj-lt"/>
              </a:rPr>
              <a:t>Verilog</a:t>
            </a:r>
            <a:endParaRPr lang="fr-CH" dirty="0" smtClean="0">
              <a:latin typeface="+mj-lt"/>
            </a:endParaRPr>
          </a:p>
          <a:p>
            <a:pPr marL="484632" indent="-457200">
              <a:buFont typeface="+mj-lt"/>
              <a:buAutoNum type="arabicPeriod"/>
            </a:pPr>
            <a:r>
              <a:rPr lang="fr-CH" dirty="0" err="1" smtClean="0">
                <a:latin typeface="+mj-lt"/>
              </a:rPr>
              <a:t>Simulate</a:t>
            </a:r>
            <a:r>
              <a:rPr lang="fr-CH" dirty="0" smtClean="0">
                <a:latin typeface="+mj-lt"/>
              </a:rPr>
              <a:t> </a:t>
            </a:r>
            <a:r>
              <a:rPr lang="fr-CH" dirty="0">
                <a:latin typeface="+mj-lt"/>
              </a:rPr>
              <a:t>and </a:t>
            </a:r>
            <a:r>
              <a:rPr lang="fr-CH" dirty="0" err="1" smtClean="0">
                <a:latin typeface="+mj-lt"/>
              </a:rPr>
              <a:t>synthesize</a:t>
            </a:r>
            <a:endParaRPr lang="en-GB" dirty="0" smtClean="0">
              <a:solidFill>
                <a:srgbClr val="FF0000"/>
              </a:solidFill>
              <a:latin typeface="+mj-lt"/>
            </a:endParaRPr>
          </a:p>
          <a:p>
            <a:endParaRPr lang="en-GB" dirty="0">
              <a:solidFill>
                <a:srgbClr val="FF0000"/>
              </a:solidFill>
              <a:latin typeface="+mj-lt"/>
            </a:endParaRPr>
          </a:p>
          <a:p>
            <a:endParaRPr lang="en-GB"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a:t>
            </a:r>
            <a:r>
              <a:rPr lang="en-GB" dirty="0" smtClean="0"/>
              <a:t>flow</a:t>
            </a:r>
            <a:endParaRPr lang="en-GB"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04864"/>
            <a:ext cx="2998787"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8078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40</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a:t>
            </a:r>
            <a:r>
              <a:rPr lang="en-US" dirty="0" err="1" smtClean="0">
                <a:latin typeface="+mj-lt"/>
              </a:rPr>
              <a:t>clockDivider</a:t>
            </a:r>
            <a:r>
              <a:rPr lang="en-US" dirty="0" smtClean="0">
                <a:latin typeface="+mj-lt"/>
              </a:rPr>
              <a:t> readable/writable by the bus</a:t>
            </a:r>
            <a:endParaRPr lang="en-US" dirty="0" smtClean="0">
              <a:solidFill>
                <a:srgbClr val="FF0000"/>
              </a:solidFill>
              <a:latin typeface="+mj-lt"/>
            </a:endParaRPr>
          </a:p>
        </p:txBody>
      </p:sp>
      <p:sp>
        <p:nvSpPr>
          <p:cNvPr id="6" name="Rectangle 5"/>
          <p:cNvSpPr/>
          <p:nvPr/>
        </p:nvSpPr>
        <p:spPr>
          <a:xfrm>
            <a:off x="780954" y="2137296"/>
            <a:ext cx="7200800" cy="784830"/>
          </a:xfrm>
          <a:prstGeom prst="rect">
            <a:avLst/>
          </a:prstGeom>
          <a:noFill/>
        </p:spPr>
        <p:txBody>
          <a:bodyPr wrap="square">
            <a:spAutoFit/>
          </a:bodyPr>
          <a:lstStyle/>
          <a:p>
            <a:pPr lvl="0" fontAlgn="base">
              <a:spcBef>
                <a:spcPct val="0"/>
              </a:spcBef>
              <a:spcAft>
                <a:spcPct val="0"/>
              </a:spcAft>
            </a:pPr>
            <a:r>
              <a:rPr lang="en-US" sz="1500" b="1" i="1" dirty="0">
                <a:solidFill>
                  <a:srgbClr val="808080"/>
                </a:solidFill>
                <a:latin typeface="+mj-lt"/>
                <a:cs typeface="Courier New" pitchFamily="49" charset="0"/>
              </a:rPr>
              <a:t>// Ask the </a:t>
            </a:r>
            <a:r>
              <a:rPr lang="en-US" sz="1500" b="1" i="1" dirty="0" err="1">
                <a:solidFill>
                  <a:srgbClr val="808080"/>
                </a:solidFill>
                <a:latin typeface="+mj-lt"/>
                <a:cs typeface="Courier New" pitchFamily="49" charset="0"/>
              </a:rPr>
              <a:t>busCtrl</a:t>
            </a:r>
            <a:r>
              <a:rPr lang="en-US" sz="1500" b="1" i="1" dirty="0">
                <a:solidFill>
                  <a:srgbClr val="808080"/>
                </a:solidFill>
                <a:latin typeface="+mj-lt"/>
                <a:cs typeface="Courier New" pitchFamily="49" charset="0"/>
              </a:rPr>
              <a:t> to create a readable/writable register at the address 0</a:t>
            </a:r>
            <a:br>
              <a:rPr lang="en-US" sz="1500" b="1" i="1" dirty="0">
                <a:solidFill>
                  <a:srgbClr val="808080"/>
                </a:solidFill>
                <a:latin typeface="+mj-lt"/>
                <a:cs typeface="Courier New" pitchFamily="49" charset="0"/>
              </a:rPr>
            </a:br>
            <a:r>
              <a:rPr lang="en-US" sz="1500" b="1" i="1" dirty="0">
                <a:solidFill>
                  <a:srgbClr val="808080"/>
                </a:solidFill>
                <a:latin typeface="+mj-lt"/>
                <a:cs typeface="Courier New" pitchFamily="49" charset="0"/>
              </a:rPr>
              <a:t>// and drive </a:t>
            </a:r>
            <a:r>
              <a:rPr lang="en-US" sz="1500" b="1" i="1" dirty="0" err="1">
                <a:solidFill>
                  <a:srgbClr val="808080"/>
                </a:solidFill>
                <a:latin typeface="+mj-lt"/>
                <a:cs typeface="Courier New" pitchFamily="49" charset="0"/>
              </a:rPr>
              <a:t>uartCtrl.io.config.clockDivider</a:t>
            </a:r>
            <a:r>
              <a:rPr lang="en-US" sz="1500" b="1" i="1" dirty="0">
                <a:solidFill>
                  <a:srgbClr val="808080"/>
                </a:solidFill>
                <a:latin typeface="+mj-lt"/>
                <a:cs typeface="Courier New" pitchFamily="49" charset="0"/>
              </a:rPr>
              <a:t> with this register</a:t>
            </a:r>
            <a:br>
              <a:rPr lang="en-US" sz="1500" b="1" i="1" dirty="0">
                <a:solidFill>
                  <a:srgbClr val="808080"/>
                </a:solidFill>
                <a:latin typeface="+mj-lt"/>
                <a:cs typeface="Courier New" pitchFamily="49" charset="0"/>
              </a:rPr>
            </a:br>
            <a:r>
              <a:rPr lang="en-US" sz="1500" b="1" i="1" dirty="0" err="1" smtClean="0">
                <a:solidFill>
                  <a:srgbClr val="660E7A"/>
                </a:solidFill>
                <a:latin typeface="+mj-lt"/>
                <a:cs typeface="Courier New" pitchFamily="49" charset="0"/>
              </a:rPr>
              <a:t>busCtrl</a:t>
            </a:r>
            <a:r>
              <a:rPr lang="en-US" sz="1500" b="1" dirty="0" err="1" smtClean="0">
                <a:solidFill>
                  <a:srgbClr val="000000"/>
                </a:solidFill>
                <a:latin typeface="+mj-lt"/>
                <a:cs typeface="Courier New" pitchFamily="49" charset="0"/>
              </a:rPr>
              <a:t>.driveAndRead</a:t>
            </a:r>
            <a:r>
              <a:rPr lang="en-US" sz="1500" b="1" dirty="0"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uartCtrl</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io</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config</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clockDivider</a:t>
            </a:r>
            <a:r>
              <a:rPr lang="en-US" sz="1500" b="1" dirty="0" err="1" smtClean="0">
                <a:solidFill>
                  <a:srgbClr val="000000"/>
                </a:solidFill>
                <a:latin typeface="+mj-lt"/>
                <a:cs typeface="Courier New" pitchFamily="49" charset="0"/>
              </a:rPr>
              <a:t>,address</a:t>
            </a:r>
            <a:r>
              <a:rPr lang="en-US" sz="1500" b="1" dirty="0" smtClean="0">
                <a:solidFill>
                  <a:srgbClr val="000000"/>
                </a:solidFill>
                <a:latin typeface="+mj-lt"/>
                <a:cs typeface="Courier New" pitchFamily="49" charset="0"/>
              </a:rPr>
              <a:t> </a:t>
            </a:r>
            <a:r>
              <a:rPr lang="en-US" sz="1500" b="1" dirty="0">
                <a:solidFill>
                  <a:srgbClr val="000000"/>
                </a:solidFill>
                <a:latin typeface="+mj-lt"/>
                <a:cs typeface="Courier New" pitchFamily="49" charset="0"/>
              </a:rPr>
              <a:t>= </a:t>
            </a:r>
            <a:r>
              <a:rPr lang="en-US" sz="1500" b="1" dirty="0">
                <a:solidFill>
                  <a:srgbClr val="0000FF"/>
                </a:solidFill>
                <a:latin typeface="+mj-lt"/>
                <a:cs typeface="Courier New" pitchFamily="49" charset="0"/>
              </a:rPr>
              <a:t>0</a:t>
            </a:r>
            <a:r>
              <a:rPr lang="en-US" sz="1500" b="1" dirty="0" smtClean="0">
                <a:solidFill>
                  <a:srgbClr val="000000"/>
                </a:solidFill>
                <a:latin typeface="+mj-lt"/>
                <a:cs typeface="Courier New" pitchFamily="49" charset="0"/>
              </a:rPr>
              <a:t>)</a:t>
            </a:r>
            <a:endParaRPr lang="en-US" sz="1500" b="1" dirty="0">
              <a:latin typeface="+mj-lt"/>
              <a:cs typeface="Arial"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087" y="3357823"/>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5013176"/>
            <a:ext cx="4530725"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954" y="3152998"/>
            <a:ext cx="280828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918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41</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frame </a:t>
            </a:r>
            <a:r>
              <a:rPr lang="en-US" dirty="0" err="1" smtClean="0">
                <a:latin typeface="+mj-lt"/>
              </a:rPr>
              <a:t>config</a:t>
            </a:r>
            <a:r>
              <a:rPr lang="en-US" dirty="0" smtClean="0">
                <a:latin typeface="+mj-lt"/>
              </a:rPr>
              <a:t>  readable/writable by the bus</a:t>
            </a:r>
            <a:endParaRPr lang="en-US" dirty="0" smtClean="0">
              <a:solidFill>
                <a:srgbClr val="FF0000"/>
              </a:solidFill>
              <a:latin typeface="+mj-lt"/>
            </a:endParaRPr>
          </a:p>
        </p:txBody>
      </p:sp>
      <p:sp>
        <p:nvSpPr>
          <p:cNvPr id="3" name="Rectangle 1"/>
          <p:cNvSpPr>
            <a:spLocks noChangeArrowheads="1"/>
          </p:cNvSpPr>
          <p:nvPr/>
        </p:nvSpPr>
        <p:spPr bwMode="auto">
          <a:xfrm>
            <a:off x="780954" y="2132856"/>
            <a:ext cx="7389844"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Do the same thing than previously but for </a:t>
            </a:r>
            <a:r>
              <a:rPr kumimoji="0" lang="en-US" sz="1600" b="1" i="1" u="none" strike="noStrike" cap="none" normalizeH="0" baseline="0" dirty="0" err="1" smtClean="0">
                <a:ln>
                  <a:noFill/>
                </a:ln>
                <a:solidFill>
                  <a:srgbClr val="808080"/>
                </a:solidFill>
                <a:effectLst/>
                <a:latin typeface="+mj-lt"/>
                <a:cs typeface="Courier New" pitchFamily="49" charset="0"/>
              </a:rPr>
              <a:t>uartCtrl.io.config.frame</a:t>
            </a:r>
            <a:r>
              <a:rPr kumimoji="0" lang="en-US" sz="1600" b="1" i="1" u="none" strike="noStrike" cap="none" normalizeH="0" baseline="0" dirty="0" smtClean="0">
                <a:ln>
                  <a:noFill/>
                </a:ln>
                <a:solidFill>
                  <a:srgbClr val="808080"/>
                </a:solidFill>
                <a:effectLst/>
                <a:latin typeface="+mj-lt"/>
                <a:cs typeface="Courier New" pitchFamily="49" charset="0"/>
              </a:rPr>
              <a:t> at the address 4</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10" y="3431459"/>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725144"/>
            <a:ext cx="41021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6412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42</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emit UART write requests</a:t>
            </a:r>
            <a:endParaRPr lang="en-US" dirty="0" smtClean="0">
              <a:solidFill>
                <a:srgbClr val="FF0000"/>
              </a:solidFill>
              <a:latin typeface="+mj-lt"/>
            </a:endParaRPr>
          </a:p>
        </p:txBody>
      </p:sp>
      <p:sp>
        <p:nvSpPr>
          <p:cNvPr id="4" name="Rectangle 1"/>
          <p:cNvSpPr>
            <a:spLocks noChangeArrowheads="1"/>
          </p:cNvSpPr>
          <p:nvPr/>
        </p:nvSpPr>
        <p:spPr bwMode="auto">
          <a:xfrm>
            <a:off x="426958" y="1988840"/>
            <a:ext cx="8537530" cy="10772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Ask the </a:t>
            </a:r>
            <a:r>
              <a:rPr kumimoji="0" lang="en-US" sz="1600" b="1" i="1" u="none" strike="noStrike" cap="none" normalizeH="0" baseline="0" dirty="0" err="1" smtClean="0">
                <a:ln>
                  <a:noFill/>
                </a:ln>
                <a:solidFill>
                  <a:srgbClr val="808080"/>
                </a:solidFill>
                <a:effectLst/>
                <a:latin typeface="+mj-lt"/>
                <a:cs typeface="Courier New" pitchFamily="49" charset="0"/>
              </a:rPr>
              <a:t>busCtrl</a:t>
            </a:r>
            <a:r>
              <a:rPr kumimoji="0" lang="en-US" sz="1600" b="1" i="1" u="none" strike="noStrike" cap="none" normalizeH="0" baseline="0" dirty="0" smtClean="0">
                <a:ln>
                  <a:noFill/>
                </a:ln>
                <a:solidFill>
                  <a:srgbClr val="808080"/>
                </a:solidFill>
                <a:effectLst/>
                <a:latin typeface="+mj-lt"/>
                <a:cs typeface="Courier New" pitchFamily="49" charset="0"/>
              </a:rPr>
              <a:t> to create a writable Flow[Bits] (valid/payload) at the address 8.</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Then convert it into a stream, add a register </a:t>
            </a:r>
            <a:r>
              <a:rPr kumimoji="0" lang="en-US" sz="1600" b="1" i="1" u="none" strike="noStrike" cap="none" normalizeH="0" baseline="0" dirty="0" err="1" smtClean="0">
                <a:ln>
                  <a:noFill/>
                </a:ln>
                <a:solidFill>
                  <a:srgbClr val="808080"/>
                </a:solidFill>
                <a:effectLst/>
                <a:latin typeface="+mj-lt"/>
                <a:cs typeface="Courier New" pitchFamily="49" charset="0"/>
              </a:rPr>
              <a:t>register</a:t>
            </a:r>
            <a:r>
              <a:rPr kumimoji="0" lang="en-US" sz="1600" b="1" i="1" u="none" strike="noStrike" cap="none" normalizeH="0" baseline="0" dirty="0" smtClean="0">
                <a:ln>
                  <a:noFill/>
                </a:ln>
                <a:solidFill>
                  <a:srgbClr val="808080"/>
                </a:solidFill>
                <a:effectLst/>
                <a:latin typeface="+mj-lt"/>
                <a:cs typeface="Courier New" pitchFamily="49" charset="0"/>
              </a:rPr>
              <a:t> stage and connect it to the </a:t>
            </a:r>
            <a:r>
              <a:rPr kumimoji="0" lang="en-US" sz="1600" b="1" i="1" u="none" strike="noStrike" cap="none" normalizeH="0" baseline="0" dirty="0" err="1" smtClean="0">
                <a:ln>
                  <a:noFill/>
                </a:ln>
                <a:solidFill>
                  <a:srgbClr val="808080"/>
                </a:solidFill>
                <a:effectLst/>
                <a:latin typeface="+mj-lt"/>
                <a:cs typeface="Courier New" pitchFamily="49" charset="0"/>
              </a:rPr>
              <a:t>uartCtrl.io.write</a:t>
            </a:r>
            <a:r>
              <a:rPr kumimoji="0" lang="en-US" sz="1600" b="1" i="1" u="none" strike="noStrike" cap="none" normalizeH="0" baseline="0" dirty="0" smtClean="0">
                <a:ln>
                  <a:noFill/>
                </a:ln>
                <a:solidFill>
                  <a:srgbClr val="808080"/>
                </a:solidFill>
                <a:effectLst/>
                <a:latin typeface="+mj-lt"/>
                <a:cs typeface="Courier New" pitchFamily="49" charset="0"/>
              </a:rPr>
              <a:t> </a:t>
            </a:r>
          </a:p>
          <a:p>
            <a:pPr lvl="0" fontAlgn="base">
              <a:spcBef>
                <a:spcPct val="0"/>
              </a:spcBef>
              <a:spcAft>
                <a:spcPct val="0"/>
              </a:spcAf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writeFlow</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lang="en-US" sz="1600" b="1" dirty="0">
                <a:solidFill>
                  <a:srgbClr val="0000FF"/>
                </a:solidFill>
                <a:cs typeface="Courier New" pitchFamily="49" charset="0"/>
              </a:rPr>
              <a:t>8</a:t>
            </a:r>
            <a:r>
              <a:rPr kumimoji="0" lang="en-US" sz="1600" b="1" i="0" u="none" strike="noStrike" cap="none" normalizeH="0" baseline="0" dirty="0" smtClean="0">
                <a:ln>
                  <a:noFill/>
                </a:ln>
                <a:solidFill>
                  <a:srgbClr val="0000FF"/>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bits),address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00"/>
                </a:solidFill>
                <a:effectLst/>
                <a:latin typeface="+mj-lt"/>
                <a:cs typeface="Courier New" pitchFamily="49" charset="0"/>
              </a:rPr>
              <a:t>writeFlow.toStream.stage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284984"/>
            <a:ext cx="354965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58" y="3837822"/>
            <a:ext cx="8429625"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6017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43</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get the occupancy of the write buffer</a:t>
            </a:r>
            <a:endParaRPr lang="en-US" dirty="0" smtClean="0">
              <a:solidFill>
                <a:srgbClr val="FF0000"/>
              </a:solidFill>
              <a:latin typeface="+mj-lt"/>
            </a:endParaRPr>
          </a:p>
        </p:txBody>
      </p:sp>
      <p:sp>
        <p:nvSpPr>
          <p:cNvPr id="3" name="Rectangle 1"/>
          <p:cNvSpPr>
            <a:spLocks noChangeArrowheads="1"/>
          </p:cNvSpPr>
          <p:nvPr/>
        </p:nvSpPr>
        <p:spPr bwMode="auto">
          <a:xfrm>
            <a:off x="539552" y="2021939"/>
            <a:ext cx="7999241" cy="83099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To avoid losing writes commands between the Flow to Stream transformation just above,</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make the occupancy of the </a:t>
            </a:r>
            <a:r>
              <a:rPr kumimoji="0" lang="en-US" sz="1600" b="1" i="1" u="none" strike="noStrike" cap="none" normalizeH="0" baseline="0" dirty="0" err="1" smtClean="0">
                <a:ln>
                  <a:noFill/>
                </a:ln>
                <a:solidFill>
                  <a:srgbClr val="808080"/>
                </a:solidFill>
                <a:effectLst/>
                <a:latin typeface="+mj-lt"/>
                <a:cs typeface="Courier New" pitchFamily="49" charset="0"/>
              </a:rPr>
              <a:t>uartCtrl.io.write</a:t>
            </a:r>
            <a:r>
              <a:rPr kumimoji="0" lang="en-US" sz="1600" b="1" i="1" u="none" strike="noStrike" cap="none" normalizeH="0" baseline="0" dirty="0" smtClean="0">
                <a:ln>
                  <a:noFill/>
                </a:ln>
                <a:solidFill>
                  <a:srgbClr val="808080"/>
                </a:solidFill>
                <a:effectLst/>
                <a:latin typeface="+mj-lt"/>
                <a:cs typeface="Courier New" pitchFamily="49" charset="0"/>
              </a:rPr>
              <a:t> readable at address 8</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419" y="4378216"/>
            <a:ext cx="3679825"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356992"/>
            <a:ext cx="3551237"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161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44</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read received UART frames through a FIFO</a:t>
            </a:r>
            <a:endParaRPr lang="en-US" dirty="0" smtClean="0">
              <a:solidFill>
                <a:srgbClr val="FF0000"/>
              </a:solidFill>
              <a:latin typeface="+mj-lt"/>
            </a:endParaRPr>
          </a:p>
        </p:txBody>
      </p:sp>
      <p:sp>
        <p:nvSpPr>
          <p:cNvPr id="4" name="Rectangle 1"/>
          <p:cNvSpPr>
            <a:spLocks noChangeArrowheads="1"/>
          </p:cNvSpPr>
          <p:nvPr/>
        </p:nvSpPr>
        <p:spPr bwMode="auto">
          <a:xfrm>
            <a:off x="472549" y="2060848"/>
            <a:ext cx="8563947" cy="132343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Take </a:t>
            </a:r>
            <a:r>
              <a:rPr kumimoji="0" lang="en-US" sz="1600" b="1" i="1" u="none" strike="noStrike" cap="none" normalizeH="0" baseline="0" dirty="0" err="1" smtClean="0">
                <a:ln>
                  <a:noFill/>
                </a:ln>
                <a:solidFill>
                  <a:srgbClr val="808080"/>
                </a:solidFill>
                <a:effectLst/>
                <a:latin typeface="+mj-lt"/>
                <a:cs typeface="Courier New" pitchFamily="49" charset="0"/>
              </a:rPr>
              <a:t>uartCtrl.io.read</a:t>
            </a:r>
            <a:r>
              <a:rPr kumimoji="0" lang="en-US" sz="1600" b="1" i="1" u="none" strike="noStrike" cap="none" normalizeH="0" baseline="0" dirty="0" smtClean="0">
                <a:ln>
                  <a:noFill/>
                </a:ln>
                <a:solidFill>
                  <a:srgbClr val="808080"/>
                </a:solidFill>
                <a:effectLst/>
                <a:latin typeface="+mj-lt"/>
                <a:cs typeface="Courier New" pitchFamily="49" charset="0"/>
              </a:rPr>
              <a:t>, convert it into a Stream, then connect it to the input of a FIFO</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Then make the output of the FIFO readable at the address 12 by using a non blocking protocol</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(bit 31 =&gt; data valid, bits 7 </a:t>
            </a:r>
            <a:r>
              <a:rPr kumimoji="0" lang="en-US" sz="1600" b="1" i="1" u="none" strike="noStrike" cap="none" normalizeH="0" baseline="0" dirty="0" err="1" smtClean="0">
                <a:ln>
                  <a:noFill/>
                </a:ln>
                <a:solidFill>
                  <a:srgbClr val="808080"/>
                </a:solidFill>
                <a:effectLst/>
                <a:latin typeface="+mj-lt"/>
                <a:cs typeface="Courier New" pitchFamily="49" charset="0"/>
              </a:rPr>
              <a:t>downto</a:t>
            </a:r>
            <a:r>
              <a:rPr kumimoji="0" lang="en-US" sz="1600" b="1" i="1" u="none" strike="noStrike" cap="none" normalizeH="0" baseline="0" dirty="0" smtClean="0">
                <a:ln>
                  <a:noFill/>
                </a:ln>
                <a:solidFill>
                  <a:srgbClr val="808080"/>
                </a:solidFill>
                <a:effectLst/>
                <a:latin typeface="+mj-lt"/>
                <a:cs typeface="Courier New" pitchFamily="49" charset="0"/>
              </a:rPr>
              <a:t> 0 =&gt; data)</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12</a:t>
            </a:r>
            <a:r>
              <a:rPr kumimoji="0" lang="en-US" sz="1600" b="1" i="0" u="none" strike="noStrike" cap="none" normalizeH="0" baseline="0" dirty="0" smtClean="0">
                <a:ln>
                  <a:noFill/>
                </a:ln>
                <a:solidFill>
                  <a:srgbClr val="000000"/>
                </a:solidFill>
                <a:effectLst/>
                <a:latin typeface="+mj-lt"/>
                <a:cs typeface="Courier New" pitchFamily="49" charset="0"/>
              </a:rPr>
              <a:t>,validBitOffset = </a:t>
            </a:r>
            <a:r>
              <a:rPr kumimoji="0" lang="en-US" sz="1600" b="1" i="0" u="none" strike="noStrike" cap="none" normalizeH="0" baseline="0" dirty="0" smtClean="0">
                <a:ln>
                  <a:noFill/>
                </a:ln>
                <a:solidFill>
                  <a:srgbClr val="0000FF"/>
                </a:solidFill>
                <a:effectLst/>
                <a:latin typeface="+mj-lt"/>
                <a:cs typeface="Courier New" pitchFamily="49" charset="0"/>
              </a:rPr>
              <a:t>31</a:t>
            </a:r>
            <a:r>
              <a:rPr kumimoji="0" lang="en-US" sz="1600" b="1" i="0" u="none" strike="noStrike" cap="none" normalizeH="0" baseline="0" dirty="0" smtClean="0">
                <a:ln>
                  <a:noFill/>
                </a:ln>
                <a:solidFill>
                  <a:srgbClr val="000000"/>
                </a:solidFill>
                <a:effectLst/>
                <a:latin typeface="+mj-lt"/>
                <a:cs typeface="Courier New" pitchFamily="49" charset="0"/>
              </a:rPr>
              <a:t>,payloadBitOffset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573016"/>
            <a:ext cx="363537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46" y="4221088"/>
            <a:ext cx="8845550"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7540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sz="3600" dirty="0" smtClean="0"/>
              <a:t>About FSM </a:t>
            </a:r>
            <a:r>
              <a:rPr lang="en-GB" sz="3600" dirty="0"/>
              <a:t>and </a:t>
            </a:r>
            <a:r>
              <a:rPr lang="en-GB" sz="3600" dirty="0" smtClean="0"/>
              <a:t>Apb3SlaveFactory</a:t>
            </a:r>
            <a:endParaRPr lang="en-GB" sz="3600"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45</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pPr marL="0" indent="0">
              <a:buNone/>
            </a:pPr>
            <a:r>
              <a:rPr lang="en-GB" dirty="0" smtClean="0">
                <a:latin typeface="+mj-lt"/>
              </a:rPr>
              <a:t>Both aren’t part of Spinal core but are implemented on the top of it in the Spinal lib. Which mean these tools were created without any special interaction or special knowledge of the Spinal compiler. </a:t>
            </a:r>
          </a:p>
          <a:p>
            <a:pPr marL="0" indent="0">
              <a:buNone/>
            </a:pPr>
            <a:r>
              <a:rPr lang="en-GB" dirty="0" smtClean="0">
                <a:latin typeface="+mj-lt"/>
              </a:rPr>
              <a:t>They are only a mix of </a:t>
            </a:r>
            <a:r>
              <a:rPr lang="en-GB" dirty="0" err="1" smtClean="0">
                <a:latin typeface="+mj-lt"/>
              </a:rPr>
              <a:t>Scala</a:t>
            </a:r>
            <a:r>
              <a:rPr lang="en-GB" dirty="0" smtClean="0">
                <a:latin typeface="+mj-lt"/>
              </a:rPr>
              <a:t> OOP/FP with some Spinal basic syntax to generate the right hardware !</a:t>
            </a:r>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37117402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About </a:t>
            </a:r>
            <a:r>
              <a:rPr lang="en-GB" dirty="0" err="1" smtClean="0"/>
              <a:t>Scala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46</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r>
              <a:rPr lang="en-GB" dirty="0" smtClean="0">
                <a:latin typeface="+mj-lt"/>
              </a:rPr>
              <a:t>Free </a:t>
            </a:r>
            <a:r>
              <a:rPr lang="en-GB" dirty="0" err="1" smtClean="0">
                <a:latin typeface="+mj-lt"/>
              </a:rPr>
              <a:t>Scala</a:t>
            </a:r>
            <a:r>
              <a:rPr lang="en-GB" dirty="0" smtClean="0">
                <a:latin typeface="+mj-lt"/>
              </a:rPr>
              <a:t> </a:t>
            </a:r>
            <a:r>
              <a:rPr lang="en-GB" dirty="0">
                <a:latin typeface="+mj-lt"/>
              </a:rPr>
              <a:t>IDE </a:t>
            </a:r>
            <a:r>
              <a:rPr lang="en-GB" dirty="0" smtClean="0">
                <a:latin typeface="+mj-lt"/>
              </a:rPr>
              <a:t>(eclipse, </a:t>
            </a:r>
            <a:r>
              <a:rPr lang="en-GB" dirty="0" err="1" smtClean="0">
                <a:latin typeface="+mj-lt"/>
              </a:rPr>
              <a:t>intelij</a:t>
            </a:r>
            <a:r>
              <a:rPr lang="en-GB" dirty="0" smtClean="0">
                <a:latin typeface="+mj-lt"/>
              </a:rPr>
              <a:t>)</a:t>
            </a:r>
            <a:endParaRPr lang="en-GB" dirty="0">
              <a:latin typeface="+mj-lt"/>
            </a:endParaRPr>
          </a:p>
          <a:p>
            <a:pPr lvl="1"/>
            <a:r>
              <a:rPr lang="en-GB" dirty="0" smtClean="0">
                <a:latin typeface="+mj-lt"/>
              </a:rPr>
              <a:t>Highlight syntax error</a:t>
            </a:r>
          </a:p>
          <a:p>
            <a:pPr lvl="1"/>
            <a:r>
              <a:rPr lang="en-GB" dirty="0" smtClean="0">
                <a:latin typeface="+mj-lt"/>
              </a:rPr>
              <a:t>Renaming flexibility</a:t>
            </a:r>
          </a:p>
          <a:p>
            <a:pPr lvl="1"/>
            <a:r>
              <a:rPr lang="en-GB" dirty="0" smtClean="0">
                <a:latin typeface="+mj-lt"/>
              </a:rPr>
              <a:t>Intelligent auto completion</a:t>
            </a:r>
          </a:p>
          <a:p>
            <a:pPr lvl="1"/>
            <a:r>
              <a:rPr lang="en-GB" dirty="0" smtClean="0">
                <a:latin typeface="+mj-lt"/>
              </a:rPr>
              <a:t>Code’s structure overview</a:t>
            </a:r>
          </a:p>
          <a:p>
            <a:pPr lvl="1"/>
            <a:r>
              <a:rPr lang="en-GB" dirty="0" smtClean="0">
                <a:latin typeface="+mj-lt"/>
              </a:rPr>
              <a:t>Navigation tools</a:t>
            </a:r>
          </a:p>
          <a:p>
            <a:r>
              <a:rPr lang="en-GB" dirty="0" smtClean="0">
                <a:latin typeface="+mj-lt"/>
              </a:rPr>
              <a:t>Allow you to extend the language</a:t>
            </a:r>
          </a:p>
          <a:p>
            <a:r>
              <a:rPr lang="en-GB" dirty="0" smtClean="0">
                <a:latin typeface="+mj-lt"/>
              </a:rPr>
              <a:t>Provide many libraries</a:t>
            </a:r>
          </a:p>
          <a:p>
            <a:pPr lvl="1"/>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145030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Spinal work perfectly on FPGA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47</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fr-CH" sz="2400" dirty="0" smtClean="0">
                <a:latin typeface="+mj-lt"/>
              </a:rPr>
              <a:t>RISCV CPU, 5 stages, 1.15 DMIPS/Mhz</a:t>
            </a:r>
          </a:p>
          <a:p>
            <a:pPr lvl="1"/>
            <a:r>
              <a:rPr lang="fr-CH" dirty="0" smtClean="0">
                <a:latin typeface="+mj-lt"/>
              </a:rPr>
              <a:t>MUL/DIV</a:t>
            </a:r>
          </a:p>
          <a:p>
            <a:pPr lvl="1"/>
            <a:r>
              <a:rPr lang="fr-CH" dirty="0" smtClean="0">
                <a:latin typeface="+mj-lt"/>
              </a:rPr>
              <a:t>Instruction/Data cache</a:t>
            </a:r>
          </a:p>
          <a:p>
            <a:pPr lvl="1"/>
            <a:r>
              <a:rPr lang="fr-CH" dirty="0" err="1" smtClean="0">
                <a:latin typeface="+mj-lt"/>
              </a:rPr>
              <a:t>Interrupts</a:t>
            </a:r>
            <a:endParaRPr lang="fr-CH" dirty="0" smtClean="0">
              <a:latin typeface="+mj-lt"/>
            </a:endParaRPr>
          </a:p>
          <a:p>
            <a:pPr lvl="1"/>
            <a:r>
              <a:rPr lang="fr-CH" dirty="0" smtClean="0">
                <a:latin typeface="+mj-lt"/>
              </a:rPr>
              <a:t>JTAG </a:t>
            </a:r>
            <a:r>
              <a:rPr lang="fr-CH" dirty="0" err="1" smtClean="0">
                <a:latin typeface="+mj-lt"/>
              </a:rPr>
              <a:t>debugging</a:t>
            </a:r>
            <a:endParaRPr lang="fr-CH" dirty="0" smtClean="0">
              <a:latin typeface="+mj-lt"/>
            </a:endParaRPr>
          </a:p>
          <a:p>
            <a:r>
              <a:rPr lang="fr-CH" dirty="0" smtClean="0">
                <a:latin typeface="+mj-lt"/>
              </a:rPr>
              <a:t>Avalon/APB UART</a:t>
            </a:r>
          </a:p>
          <a:p>
            <a:r>
              <a:rPr lang="fr-CH" dirty="0" smtClean="0">
                <a:latin typeface="+mj-lt"/>
              </a:rPr>
              <a:t>Avalon VGA</a:t>
            </a:r>
          </a:p>
          <a:p>
            <a:r>
              <a:rPr lang="fr-CH" dirty="0" err="1">
                <a:latin typeface="+mj-lt"/>
              </a:rPr>
              <a:t>Pipelined</a:t>
            </a:r>
            <a:r>
              <a:rPr lang="fr-CH" dirty="0">
                <a:latin typeface="+mj-lt"/>
              </a:rPr>
              <a:t> and </a:t>
            </a:r>
            <a:r>
              <a:rPr lang="fr-CH" dirty="0" smtClean="0">
                <a:latin typeface="+mj-lt"/>
              </a:rPr>
              <a:t>multi-</a:t>
            </a:r>
            <a:r>
              <a:rPr lang="fr-CH" dirty="0" err="1" smtClean="0">
                <a:latin typeface="+mj-lt"/>
              </a:rPr>
              <a:t>core</a:t>
            </a:r>
            <a:r>
              <a:rPr lang="fr-CH" dirty="0" smtClean="0">
                <a:latin typeface="+mj-lt"/>
              </a:rPr>
              <a:t> fractal </a:t>
            </a:r>
            <a:r>
              <a:rPr lang="fr-CH" dirty="0" err="1" smtClean="0">
                <a:latin typeface="+mj-lt"/>
              </a:rPr>
              <a:t>accelerator</a:t>
            </a:r>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551421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About Spinal project</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48</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en-GB" sz="2400" dirty="0">
                <a:latin typeface="+mj-lt"/>
              </a:rPr>
              <a:t>Completely open source </a:t>
            </a:r>
            <a:r>
              <a:rPr lang="fr-CH" sz="2400" dirty="0" smtClean="0">
                <a:latin typeface="+mj-lt"/>
              </a:rPr>
              <a:t>:</a:t>
            </a:r>
          </a:p>
          <a:p>
            <a:pPr lvl="2"/>
            <a:r>
              <a:rPr lang="fr-CH" sz="1900" dirty="0" smtClean="0">
                <a:latin typeface="+mj-lt"/>
              </a:rPr>
              <a:t>https</a:t>
            </a:r>
            <a:r>
              <a:rPr lang="fr-CH" sz="1900" dirty="0">
                <a:latin typeface="+mj-lt"/>
              </a:rPr>
              <a:t>://github.com/SpinalHDL/SpinalHDL</a:t>
            </a:r>
          </a:p>
          <a:p>
            <a:r>
              <a:rPr lang="fr-CH" sz="2400" dirty="0" smtClean="0">
                <a:latin typeface="+mj-lt"/>
              </a:rPr>
              <a:t>Online documentation :</a:t>
            </a:r>
          </a:p>
          <a:p>
            <a:pPr lvl="2"/>
            <a:r>
              <a:rPr lang="fr-CH" sz="1900" dirty="0" smtClean="0">
                <a:latin typeface="+mj-lt"/>
              </a:rPr>
              <a:t>https://</a:t>
            </a:r>
            <a:r>
              <a:rPr lang="fr-CH" sz="1900" dirty="0">
                <a:latin typeface="+mj-lt"/>
              </a:rPr>
              <a:t>spinalhdl.github.io/SpinalDoc/ </a:t>
            </a:r>
            <a:endParaRPr lang="fr-CH" sz="1900" dirty="0" smtClean="0">
              <a:latin typeface="+mj-lt"/>
            </a:endParaRPr>
          </a:p>
          <a:p>
            <a:r>
              <a:rPr lang="fr-CH" sz="2400" dirty="0" err="1" smtClean="0">
                <a:latin typeface="+mj-lt"/>
              </a:rPr>
              <a:t>Ready</a:t>
            </a:r>
            <a:r>
              <a:rPr lang="fr-CH" sz="2400" dirty="0" smtClean="0">
                <a:latin typeface="+mj-lt"/>
              </a:rPr>
              <a:t> to use base </a:t>
            </a:r>
            <a:r>
              <a:rPr lang="fr-CH" sz="2400" dirty="0" err="1" smtClean="0">
                <a:latin typeface="+mj-lt"/>
              </a:rPr>
              <a:t>project</a:t>
            </a:r>
            <a:r>
              <a:rPr lang="fr-CH" sz="2400" dirty="0" smtClean="0">
                <a:latin typeface="+mj-lt"/>
              </a:rPr>
              <a:t> :</a:t>
            </a:r>
          </a:p>
          <a:p>
            <a:pPr lvl="2"/>
            <a:r>
              <a:rPr lang="en-GB" sz="1900" dirty="0">
                <a:latin typeface="+mj-lt"/>
                <a:hlinkClick r:id="rId3"/>
              </a:rPr>
              <a:t>https://</a:t>
            </a:r>
            <a:r>
              <a:rPr lang="en-GB" sz="1900" dirty="0" smtClean="0">
                <a:latin typeface="+mj-lt"/>
                <a:hlinkClick r:id="rId3"/>
              </a:rPr>
              <a:t>github.com/SpinalHDL/SpinalBaseProject</a:t>
            </a:r>
            <a:endParaRPr lang="en-GB" sz="1900" dirty="0" smtClean="0">
              <a:latin typeface="+mj-lt"/>
            </a:endParaRPr>
          </a:p>
          <a:p>
            <a:r>
              <a:rPr lang="fr-CH" dirty="0" smtClean="0">
                <a:latin typeface="+mj-lt"/>
              </a:rPr>
              <a:t>Communication </a:t>
            </a:r>
            <a:r>
              <a:rPr lang="fr-CH" dirty="0" err="1" smtClean="0">
                <a:latin typeface="+mj-lt"/>
              </a:rPr>
              <a:t>channels</a:t>
            </a:r>
            <a:r>
              <a:rPr lang="fr-CH" dirty="0" smtClean="0">
                <a:latin typeface="+mj-lt"/>
              </a:rPr>
              <a:t> :</a:t>
            </a:r>
          </a:p>
          <a:p>
            <a:pPr lvl="2"/>
            <a:r>
              <a:rPr lang="en-GB" dirty="0" smtClean="0">
                <a:latin typeface="+mj-lt"/>
                <a:hlinkClick r:id="rId4"/>
              </a:rPr>
              <a:t>spinalhdl@gmail.com</a:t>
            </a:r>
            <a:endParaRPr lang="en-GB" dirty="0" smtClean="0">
              <a:latin typeface="+mj-lt"/>
            </a:endParaRPr>
          </a:p>
          <a:p>
            <a:pPr lvl="2"/>
            <a:r>
              <a:rPr lang="en-GB" dirty="0">
                <a:latin typeface="+mj-lt"/>
              </a:rPr>
              <a:t>https://gitter.im/SpinalHDL/SpinalHDL</a:t>
            </a:r>
          </a:p>
          <a:p>
            <a:pPr lvl="2"/>
            <a:r>
              <a:rPr lang="fr-CH" dirty="0">
                <a:latin typeface="+mj-lt"/>
              </a:rPr>
              <a:t>https://github.com/SpinalHDL/SpinalHDL/issues</a:t>
            </a:r>
            <a:endParaRPr lang="fr-CH" dirty="0" smtClean="0">
              <a:solidFill>
                <a:srgbClr val="FF0000"/>
              </a:solidFill>
              <a:latin typeface="+mj-lt"/>
            </a:endParaRPr>
          </a:p>
        </p:txBody>
      </p:sp>
    </p:spTree>
    <p:extLst>
      <p:ext uri="{BB962C8B-B14F-4D97-AF65-F5344CB8AC3E}">
        <p14:creationId xmlns:p14="http://schemas.microsoft.com/office/powerpoint/2010/main" val="36830024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End / reserve slides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49</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4" name="Espace réservé du contenu 3"/>
          <p:cNvSpPr>
            <a:spLocks noGrp="1"/>
          </p:cNvSpPr>
          <p:nvPr>
            <p:ph idx="1"/>
          </p:nvPr>
        </p:nvSpPr>
        <p:spPr/>
        <p:txBody>
          <a:bodyPr/>
          <a:lstStyle/>
          <a:p>
            <a:endParaRPr lang="en-GB"/>
          </a:p>
        </p:txBody>
      </p:sp>
    </p:spTree>
    <p:extLst>
      <p:ext uri="{BB962C8B-B14F-4D97-AF65-F5344CB8AC3E}">
        <p14:creationId xmlns:p14="http://schemas.microsoft.com/office/powerpoint/2010/main" val="3627515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35480"/>
            <a:ext cx="8229600" cy="3869784"/>
          </a:xfrm>
        </p:spPr>
        <p:txBody>
          <a:bodyPr>
            <a:normAutofit/>
          </a:bodyPr>
          <a:lstStyle/>
          <a:p>
            <a:r>
              <a:rPr lang="fr-CH" sz="2400" dirty="0">
                <a:latin typeface="+mj-lt"/>
              </a:rPr>
              <a:t>There </a:t>
            </a:r>
            <a:r>
              <a:rPr lang="fr-CH" sz="2400" dirty="0" err="1">
                <a:latin typeface="+mj-lt"/>
              </a:rPr>
              <a:t>is</a:t>
            </a:r>
            <a:r>
              <a:rPr lang="fr-CH" sz="2400" dirty="0">
                <a:latin typeface="+mj-lt"/>
              </a:rPr>
              <a:t> no </a:t>
            </a:r>
            <a:r>
              <a:rPr lang="fr-CH" sz="2400" dirty="0" err="1">
                <a:latin typeface="+mj-lt"/>
              </a:rPr>
              <a:t>logic</a:t>
            </a:r>
            <a:r>
              <a:rPr lang="fr-CH" sz="2400" dirty="0">
                <a:latin typeface="+mj-lt"/>
              </a:rPr>
              <a:t> </a:t>
            </a:r>
            <a:r>
              <a:rPr lang="fr-CH" sz="2400" dirty="0" err="1">
                <a:latin typeface="+mj-lt"/>
              </a:rPr>
              <a:t>overhead</a:t>
            </a:r>
            <a:r>
              <a:rPr lang="fr-CH" sz="2400" dirty="0">
                <a:latin typeface="+mj-lt"/>
              </a:rPr>
              <a:t> in the </a:t>
            </a:r>
            <a:r>
              <a:rPr lang="fr-CH" sz="2400" dirty="0" err="1">
                <a:latin typeface="+mj-lt"/>
              </a:rPr>
              <a:t>generated</a:t>
            </a:r>
            <a:r>
              <a:rPr lang="fr-CH" sz="2400" dirty="0">
                <a:latin typeface="+mj-lt"/>
              </a:rPr>
              <a:t> </a:t>
            </a:r>
            <a:r>
              <a:rPr lang="fr-CH" sz="2400" dirty="0" smtClean="0">
                <a:latin typeface="+mj-lt"/>
              </a:rPr>
              <a:t>code. </a:t>
            </a:r>
            <a:r>
              <a:rPr lang="en-GB" sz="2400" dirty="0">
                <a:latin typeface="+mj-lt"/>
              </a:rPr>
              <a:t>(I </a:t>
            </a:r>
            <a:r>
              <a:rPr lang="en-GB" sz="2400" dirty="0" smtClean="0">
                <a:latin typeface="+mj-lt"/>
              </a:rPr>
              <a:t>swear !)</a:t>
            </a:r>
            <a:endParaRPr lang="fr-CH" sz="2400" dirty="0" smtClean="0">
              <a:latin typeface="+mj-lt"/>
            </a:endParaRPr>
          </a:p>
          <a:p>
            <a:r>
              <a:rPr lang="fr-CH" sz="2400" dirty="0" smtClean="0">
                <a:latin typeface="+mj-lt"/>
              </a:rPr>
              <a:t>Spinal </a:t>
            </a:r>
            <a:r>
              <a:rPr lang="fr-CH" sz="2400" dirty="0">
                <a:latin typeface="+mj-lt"/>
              </a:rPr>
              <a:t>HDL </a:t>
            </a:r>
            <a:r>
              <a:rPr lang="fr-CH" sz="2400" dirty="0" err="1">
                <a:latin typeface="+mj-lt"/>
              </a:rPr>
              <a:t>is</a:t>
            </a:r>
            <a:r>
              <a:rPr lang="fr-CH" sz="2400" dirty="0">
                <a:latin typeface="+mj-lt"/>
              </a:rPr>
              <a:t> </a:t>
            </a:r>
            <a:r>
              <a:rPr lang="fr-CH" sz="2400" dirty="0" smtClean="0">
                <a:latin typeface="+mj-lt"/>
              </a:rPr>
              <a:t>a </a:t>
            </a:r>
            <a:r>
              <a:rPr lang="fr-CH" sz="2400" dirty="0">
                <a:latin typeface="+mj-lt"/>
              </a:rPr>
              <a:t>RTL </a:t>
            </a:r>
            <a:r>
              <a:rPr lang="fr-CH" sz="2400" dirty="0" err="1" smtClean="0">
                <a:latin typeface="+mj-lt"/>
              </a:rPr>
              <a:t>language</a:t>
            </a:r>
            <a:r>
              <a:rPr lang="fr-CH" sz="2400" dirty="0" smtClean="0">
                <a:latin typeface="+mj-lt"/>
              </a:rPr>
              <a:t>. But the </a:t>
            </a:r>
            <a:r>
              <a:rPr lang="fr-CH" sz="2400" dirty="0" err="1" smtClean="0">
                <a:latin typeface="+mj-lt"/>
              </a:rPr>
              <a:t>generated</a:t>
            </a:r>
            <a:r>
              <a:rPr lang="fr-CH" sz="2400" dirty="0" smtClean="0">
                <a:latin typeface="+mj-lt"/>
              </a:rPr>
              <a:t> VHDL/</a:t>
            </a:r>
            <a:r>
              <a:rPr lang="fr-CH" sz="2400" dirty="0" err="1" smtClean="0">
                <a:latin typeface="+mj-lt"/>
              </a:rPr>
              <a:t>Verilog</a:t>
            </a:r>
            <a:r>
              <a:rPr lang="fr-CH" sz="2400" dirty="0" smtClean="0">
                <a:latin typeface="+mj-lt"/>
              </a:rPr>
              <a:t> </a:t>
            </a:r>
            <a:r>
              <a:rPr lang="fr-CH" sz="2400" dirty="0" err="1" smtClean="0">
                <a:latin typeface="+mj-lt"/>
              </a:rPr>
              <a:t>is</a:t>
            </a:r>
            <a:r>
              <a:rPr lang="fr-CH" sz="2400" dirty="0" smtClean="0">
                <a:latin typeface="+mj-lt"/>
              </a:rPr>
              <a:t> </a:t>
            </a:r>
            <a:r>
              <a:rPr lang="fr-CH" sz="2400" dirty="0" err="1" smtClean="0">
                <a:latin typeface="+mj-lt"/>
              </a:rPr>
              <a:t>simulatable</a:t>
            </a:r>
            <a:r>
              <a:rPr lang="fr-CH" sz="2400" dirty="0" smtClean="0">
                <a:latin typeface="+mj-lt"/>
              </a:rPr>
              <a:t> </a:t>
            </a:r>
            <a:r>
              <a:rPr lang="fr-CH" sz="2400" dirty="0" err="1" smtClean="0">
                <a:latin typeface="+mj-lt"/>
              </a:rPr>
              <a:t>with</a:t>
            </a:r>
            <a:r>
              <a:rPr lang="fr-CH" sz="2400" dirty="0" smtClean="0">
                <a:latin typeface="+mj-lt"/>
              </a:rPr>
              <a:t> all standards EDA </a:t>
            </a:r>
            <a:r>
              <a:rPr lang="fr-CH" sz="2400" dirty="0" err="1" smtClean="0">
                <a:latin typeface="+mj-lt"/>
              </a:rPr>
              <a:t>tools</a:t>
            </a:r>
            <a:r>
              <a:rPr lang="fr-CH" sz="2400" dirty="0" smtClean="0">
                <a:latin typeface="+mj-lt"/>
              </a:rPr>
              <a:t>.</a:t>
            </a:r>
            <a:endParaRPr lang="en-GB" sz="2400" dirty="0">
              <a:latin typeface="+mj-lt"/>
            </a:endParaRPr>
          </a:p>
          <a:p>
            <a:r>
              <a:rPr lang="fr-CH" sz="2400" dirty="0">
                <a:latin typeface="+mj-lt"/>
              </a:rPr>
              <a:t>The component </a:t>
            </a:r>
            <a:r>
              <a:rPr lang="fr-CH" sz="2400" dirty="0" err="1">
                <a:latin typeface="+mj-lt"/>
              </a:rPr>
              <a:t>hierarchy</a:t>
            </a:r>
            <a:r>
              <a:rPr lang="fr-CH" sz="2400" dirty="0">
                <a:latin typeface="+mj-lt"/>
              </a:rPr>
              <a:t> and all </a:t>
            </a:r>
            <a:r>
              <a:rPr lang="fr-CH" sz="2400" dirty="0" err="1">
                <a:latin typeface="+mj-lt"/>
              </a:rPr>
              <a:t>names</a:t>
            </a:r>
            <a:r>
              <a:rPr lang="fr-CH" sz="2400" dirty="0">
                <a:latin typeface="+mj-lt"/>
              </a:rPr>
              <a:t> are </a:t>
            </a:r>
            <a:r>
              <a:rPr lang="fr-CH" sz="2400" dirty="0" err="1">
                <a:latin typeface="+mj-lt"/>
              </a:rPr>
              <a:t>preserved</a:t>
            </a:r>
            <a:r>
              <a:rPr lang="fr-CH" sz="2400" dirty="0">
                <a:latin typeface="+mj-lt"/>
              </a:rPr>
              <a:t> </a:t>
            </a:r>
            <a:r>
              <a:rPr lang="fr-CH" sz="2400" dirty="0" err="1" smtClean="0">
                <a:latin typeface="+mj-lt"/>
              </a:rPr>
              <a:t>during</a:t>
            </a:r>
            <a:r>
              <a:rPr lang="fr-CH" sz="2400" dirty="0" smtClean="0">
                <a:latin typeface="+mj-lt"/>
              </a:rPr>
              <a:t> </a:t>
            </a:r>
            <a:r>
              <a:rPr lang="fr-CH" sz="2400" dirty="0">
                <a:latin typeface="+mj-lt"/>
              </a:rPr>
              <a:t>the VHDL/</a:t>
            </a:r>
            <a:r>
              <a:rPr lang="fr-CH" sz="2400" dirty="0" err="1">
                <a:latin typeface="+mj-lt"/>
              </a:rPr>
              <a:t>Verilog</a:t>
            </a:r>
            <a:r>
              <a:rPr lang="fr-CH" sz="2400" dirty="0">
                <a:latin typeface="+mj-lt"/>
              </a:rPr>
              <a:t> </a:t>
            </a:r>
            <a:r>
              <a:rPr lang="fr-CH" sz="2400" dirty="0" err="1">
                <a:latin typeface="+mj-lt"/>
              </a:rPr>
              <a:t>generation</a:t>
            </a:r>
            <a:r>
              <a:rPr lang="fr-CH" sz="2400" dirty="0" smtClean="0">
                <a:latin typeface="+mj-lt"/>
              </a:rPr>
              <a:t>.</a:t>
            </a:r>
          </a:p>
          <a:p>
            <a:pPr marL="0" indent="0">
              <a:buNone/>
            </a:pP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fr-CH" sz="3200" dirty="0" err="1" smtClean="0"/>
              <a:t>Some</a:t>
            </a:r>
            <a:r>
              <a:rPr lang="fr-CH" sz="3200" dirty="0" smtClean="0"/>
              <a:t> points about Spinal</a:t>
            </a:r>
            <a:endParaRPr lang="en-GB" sz="32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dirty="0"/>
          </a:p>
        </p:txBody>
      </p:sp>
    </p:spTree>
    <p:extLst>
      <p:ext uri="{BB962C8B-B14F-4D97-AF65-F5344CB8AC3E}">
        <p14:creationId xmlns:p14="http://schemas.microsoft.com/office/powerpoint/2010/main" val="41003500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Meta-hardware description</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50</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5" y="2446940"/>
            <a:ext cx="9052123" cy="310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718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51</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745754"/>
            <a:ext cx="7948024" cy="272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au 6"/>
          <p:cNvGraphicFramePr>
            <a:graphicFrameLocks noGrp="1"/>
          </p:cNvGraphicFramePr>
          <p:nvPr>
            <p:extLst>
              <p:ext uri="{D42A27DB-BD31-4B8C-83A1-F6EECF244321}">
                <p14:modId xmlns:p14="http://schemas.microsoft.com/office/powerpoint/2010/main" val="3880466150"/>
              </p:ext>
            </p:extLst>
          </p:nvPr>
        </p:nvGraphicFramePr>
        <p:xfrm>
          <a:off x="395537" y="3693941"/>
          <a:ext cx="8450630" cy="2864219"/>
        </p:xfrm>
        <a:graphic>
          <a:graphicData uri="http://schemas.openxmlformats.org/drawingml/2006/table">
            <a:tbl>
              <a:tblPr/>
              <a:tblGrid>
                <a:gridCol w="1080119"/>
                <a:gridCol w="1728192"/>
                <a:gridCol w="648072"/>
                <a:gridCol w="720080"/>
                <a:gridCol w="4274167"/>
              </a:tblGrid>
              <a:tr h="291578">
                <a:tc>
                  <a:txBody>
                    <a:bodyPr/>
                    <a:lstStyle/>
                    <a:p>
                      <a:pPr algn="l" fontAlgn="ctr"/>
                      <a:r>
                        <a:rPr lang="en-GB" sz="1500" b="1" dirty="0">
                          <a:solidFill>
                            <a:srgbClr val="FFFFFF"/>
                          </a:solidFill>
                          <a:effectLst/>
                          <a:latin typeface="+mj-lt"/>
                        </a:rPr>
                        <a:t>Name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a:solidFill>
                            <a:srgbClr val="FFFFFF"/>
                          </a:solidFill>
                          <a:effectLst/>
                          <a:latin typeface="+mj-lt"/>
                        </a:rPr>
                        <a:t>Type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Access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Address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Description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r>
              <a:tr h="394921">
                <a:tc>
                  <a:txBody>
                    <a:bodyPr/>
                    <a:lstStyle/>
                    <a:p>
                      <a:pPr fontAlgn="ctr"/>
                      <a:r>
                        <a:rPr lang="en-GB" sz="1500" b="1" dirty="0" err="1">
                          <a:effectLst/>
                          <a:latin typeface="+mj-lt"/>
                        </a:rPr>
                        <a:t>clockDivider</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err="1">
                          <a:effectLst/>
                          <a:latin typeface="+mj-lt"/>
                        </a:rPr>
                        <a:t>UInt</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0</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Set the UartCtrl clock divider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24900">
                <a:tc>
                  <a:txBody>
                    <a:bodyPr/>
                    <a:lstStyle/>
                    <a:p>
                      <a:pPr fontAlgn="ctr"/>
                      <a:r>
                        <a:rPr lang="en-GB" sz="1500" b="1" dirty="0">
                          <a:effectLst/>
                          <a:latin typeface="+mj-lt"/>
                        </a:rPr>
                        <a:t>frame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err="1">
                          <a:effectLst/>
                          <a:latin typeface="+mj-lt"/>
                        </a:rPr>
                        <a:t>UartCtrlFrameConfig</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4</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Set the </a:t>
                      </a:r>
                      <a:r>
                        <a:rPr lang="en-GB" sz="1500" b="1" dirty="0" err="1">
                          <a:effectLst/>
                          <a:latin typeface="+mj-lt"/>
                        </a:rPr>
                        <a:t>dataLength</a:t>
                      </a:r>
                      <a:r>
                        <a:rPr lang="en-GB" sz="1500" b="1" dirty="0">
                          <a:effectLst/>
                          <a:latin typeface="+mj-lt"/>
                        </a:rPr>
                        <a:t>, the parity and the stop bit configuration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94921">
                <a:tc>
                  <a:txBody>
                    <a:bodyPr/>
                    <a:lstStyle/>
                    <a:p>
                      <a:pPr fontAlgn="ctr"/>
                      <a:r>
                        <a:rPr lang="en-GB" sz="1500" b="1" dirty="0" err="1">
                          <a:effectLst/>
                          <a:latin typeface="+mj-lt"/>
                        </a:rPr>
                        <a:t>writeCmd</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Bits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Send a write command to the </a:t>
                      </a:r>
                      <a:r>
                        <a:rPr lang="en-GB" sz="1500" b="1" dirty="0" err="1">
                          <a:effectLst/>
                          <a:latin typeface="+mj-lt"/>
                        </a:rPr>
                        <a:t>UartCtrl</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09909">
                <a:tc>
                  <a:txBody>
                    <a:bodyPr/>
                    <a:lstStyle/>
                    <a:p>
                      <a:pPr fontAlgn="ctr"/>
                      <a:r>
                        <a:rPr lang="en-GB" sz="1500" b="1" dirty="0" err="1">
                          <a:effectLst/>
                          <a:latin typeface="+mj-lt"/>
                        </a:rPr>
                        <a:t>writeBusy</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Bool</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Bit 0 </a:t>
                      </a:r>
                      <a:r>
                        <a:rPr lang="en-GB" sz="1500" b="1" dirty="0" smtClean="0">
                          <a:effectLst/>
                          <a:latin typeface="+mj-lt"/>
                        </a:rPr>
                        <a:t>=&gt; </a:t>
                      </a:r>
                      <a:r>
                        <a:rPr lang="en-GB" sz="1500" b="1" dirty="0">
                          <a:effectLst/>
                          <a:latin typeface="+mj-lt"/>
                        </a:rPr>
                        <a:t>zero when a new </a:t>
                      </a:r>
                      <a:r>
                        <a:rPr lang="en-GB" sz="1500" b="1" dirty="0" err="1">
                          <a:effectLst/>
                          <a:latin typeface="+mj-lt"/>
                        </a:rPr>
                        <a:t>writeCmd</a:t>
                      </a:r>
                      <a:r>
                        <a:rPr lang="en-GB" sz="1500" b="1" dirty="0">
                          <a:effectLst/>
                          <a:latin typeface="+mj-lt"/>
                        </a:rPr>
                        <a:t> could be sent</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24900">
                <a:tc>
                  <a:txBody>
                    <a:bodyPr/>
                    <a:lstStyle/>
                    <a:p>
                      <a:pPr fontAlgn="ctr"/>
                      <a:r>
                        <a:rPr lang="en-GB" sz="1500" b="1" dirty="0">
                          <a:effectLst/>
                          <a:latin typeface="+mj-lt"/>
                        </a:rPr>
                        <a:t>read</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Bool / Bits</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12</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Bit 7 </a:t>
                      </a:r>
                      <a:r>
                        <a:rPr lang="en-GB" sz="1500" b="1" dirty="0" err="1">
                          <a:effectLst/>
                          <a:latin typeface="+mj-lt"/>
                        </a:rPr>
                        <a:t>downto</a:t>
                      </a:r>
                      <a:r>
                        <a:rPr lang="en-GB" sz="1500" b="1" dirty="0">
                          <a:effectLst/>
                          <a:latin typeface="+mj-lt"/>
                        </a:rPr>
                        <a:t> </a:t>
                      </a:r>
                      <a:r>
                        <a:rPr lang="en-GB" sz="1500" b="1" dirty="0" smtClean="0">
                          <a:effectLst/>
                          <a:latin typeface="+mj-lt"/>
                        </a:rPr>
                        <a:t>0    =&gt; </a:t>
                      </a:r>
                      <a:r>
                        <a:rPr lang="en-GB" sz="1500" b="1" dirty="0" err="1" smtClean="0">
                          <a:effectLst/>
                          <a:latin typeface="+mj-lt"/>
                        </a:rPr>
                        <a:t>fifo</a:t>
                      </a:r>
                      <a:r>
                        <a:rPr lang="en-GB" sz="1500" b="1" dirty="0" smtClean="0">
                          <a:effectLst/>
                          <a:latin typeface="+mj-lt"/>
                        </a:rPr>
                        <a:t> pop payload</a:t>
                      </a:r>
                    </a:p>
                    <a:p>
                      <a:pPr fontAlgn="ctr"/>
                      <a:r>
                        <a:rPr kumimoji="0" lang="en-GB" sz="1500" b="1" kern="1200" dirty="0" smtClean="0">
                          <a:solidFill>
                            <a:schemeClr val="tx1"/>
                          </a:solidFill>
                          <a:effectLst/>
                          <a:latin typeface="+mj-lt"/>
                          <a:ea typeface="+mn-ea"/>
                          <a:cs typeface="+mn-cs"/>
                        </a:rPr>
                        <a:t>Bit 31                     =&gt; </a:t>
                      </a:r>
                      <a:r>
                        <a:rPr kumimoji="0" lang="en-GB" sz="1500" b="1" kern="1200" dirty="0" err="1" smtClean="0">
                          <a:solidFill>
                            <a:schemeClr val="tx1"/>
                          </a:solidFill>
                          <a:effectLst/>
                          <a:latin typeface="+mj-lt"/>
                          <a:ea typeface="+mn-ea"/>
                          <a:cs typeface="+mn-cs"/>
                        </a:rPr>
                        <a:t>fifo</a:t>
                      </a:r>
                      <a:r>
                        <a:rPr kumimoji="0" lang="en-GB" sz="1500" b="1" kern="1200" dirty="0" smtClean="0">
                          <a:solidFill>
                            <a:schemeClr val="tx1"/>
                          </a:solidFill>
                          <a:effectLst/>
                          <a:latin typeface="+mj-lt"/>
                          <a:ea typeface="+mn-ea"/>
                          <a:cs typeface="+mn-cs"/>
                        </a:rPr>
                        <a:t> pop valid </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1963403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52</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5"/>
          <p:cNvSpPr>
            <a:spLocks noChangeArrowheads="1"/>
          </p:cNvSpPr>
          <p:nvPr/>
        </p:nvSpPr>
        <p:spPr bwMode="auto">
          <a:xfrm>
            <a:off x="213326" y="-99392"/>
            <a:ext cx="8930674" cy="709425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err="1" smtClean="0">
                <a:ln>
                  <a:noFill/>
                </a:ln>
                <a:solidFill>
                  <a:srgbClr val="000000"/>
                </a:solidFill>
                <a:effectLst/>
                <a:latin typeface="+mj-lt"/>
                <a:cs typeface="Courier New" pitchFamily="49" charset="0"/>
              </a:rPr>
              <a:t>AvalonUartCtrl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UartCtrlGenerics</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AvalonMM</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000000"/>
                </a:solidFill>
                <a:effectLst/>
                <a:latin typeface="+mj-lt"/>
                <a:cs typeface="Courier New" pitchFamily="49" charset="0"/>
              </a:rPr>
              <a:t>AvalonMMSlaveFactory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bus</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clockDivider</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clockDivider</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frame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writeCmd</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kumimoji="0" lang="en-US" sz="1600" b="1" i="0" u="none" strike="noStrike" cap="none" normalizeH="0" baseline="0" dirty="0" err="1" smtClean="0">
                <a:ln>
                  <a:noFill/>
                </a:ln>
                <a:solidFill>
                  <a:srgbClr val="000000"/>
                </a:solidFill>
                <a:effectLst/>
                <a:latin typeface="+mj-lt"/>
                <a:cs typeface="Courier New" pitchFamily="49" charset="0"/>
              </a:rPr>
              <a:t>uartCtrlConfig.dataWidthMax</a:t>
            </a:r>
            <a:r>
              <a:rPr kumimoji="0" lang="en-US" sz="1600" b="1" i="0" u="none" strike="noStrike" cap="none" normalizeH="0" baseline="0" dirty="0" smtClean="0">
                <a:ln>
                  <a:noFill/>
                </a:ln>
                <a:solidFill>
                  <a:srgbClr val="000000"/>
                </a:solidFill>
                <a:effectLst/>
                <a:latin typeface="+mj-lt"/>
                <a:cs typeface="Courier New" pitchFamily="49" charset="0"/>
              </a:rPr>
              <a:t> bits),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0" u="none" strike="noStrike" cap="none" normalizeH="0" baseline="0" dirty="0" err="1" smtClean="0">
                <a:ln>
                  <a:noFill/>
                </a:ln>
                <a:solidFill>
                  <a:srgbClr val="000000"/>
                </a:solidFill>
                <a:effectLst/>
                <a:latin typeface="+mj-lt"/>
                <a:cs typeface="Courier New" pitchFamily="49" charset="0"/>
              </a:rPr>
              <a:t>.toStream.stage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1" u="none" strike="noStrike" cap="none" normalizeH="0" baseline="0" dirty="0" smtClean="0">
              <a:ln>
                <a:noFill/>
              </a:ln>
              <a:solidFill>
                <a:srgbClr val="660E7A"/>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writeBusy</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read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p>
          <a:p>
            <a:pPr fontAlgn="base">
              <a:spcBef>
                <a:spcPct val="0"/>
              </a:spcBef>
              <a:spcAft>
                <a:spcPct val="0"/>
              </a:spcAft>
            </a:pPr>
            <a:r>
              <a:rPr lang="en-US" sz="1500" b="1" dirty="0" smtClean="0">
                <a:solidFill>
                  <a:srgbClr val="000000"/>
                </a:solidFill>
                <a:latin typeface="Calibri" pitchFamily="34" charset="0"/>
                <a:cs typeface="Courier New" pitchFamily="49" charset="0"/>
              </a:rPr>
              <a:t>			    address </a:t>
            </a:r>
            <a:r>
              <a:rPr lang="en-US" sz="1500" b="1" dirty="0">
                <a:solidFill>
                  <a:srgbClr val="000000"/>
                </a:solidFill>
                <a:latin typeface="Calibri" pitchFamily="34" charset="0"/>
                <a:cs typeface="Courier New" pitchFamily="49" charset="0"/>
              </a:rPr>
              <a:t>= </a:t>
            </a:r>
            <a:r>
              <a:rPr lang="en-US" sz="1500" b="1" dirty="0">
                <a:solidFill>
                  <a:srgbClr val="0000FF"/>
                </a:solidFill>
                <a:latin typeface="Calibri" pitchFamily="34" charset="0"/>
                <a:cs typeface="Courier New" pitchFamily="49" charset="0"/>
              </a:rPr>
              <a:t>12</a:t>
            </a:r>
            <a:r>
              <a:rPr lang="en-US" sz="1500" b="1" dirty="0">
                <a:solidFill>
                  <a:srgbClr val="000000"/>
                </a:solidFill>
                <a:latin typeface="Calibri" pitchFamily="34" charset="0"/>
                <a:cs typeface="Courier New" pitchFamily="49" charset="0"/>
              </a:rPr>
              <a:t>,validBitOffset = </a:t>
            </a:r>
            <a:r>
              <a:rPr lang="en-US" sz="1500" b="1" dirty="0" smtClean="0">
                <a:solidFill>
                  <a:srgbClr val="0000FF"/>
                </a:solidFill>
                <a:latin typeface="Calibri" pitchFamily="34" charset="0"/>
                <a:cs typeface="Courier New" pitchFamily="49" charset="0"/>
              </a:rPr>
              <a:t>31</a:t>
            </a:r>
            <a:r>
              <a:rPr lang="en-US" sz="1500" b="1" dirty="0" smtClean="0">
                <a:solidFill>
                  <a:srgbClr val="000000"/>
                </a:solidFill>
                <a:latin typeface="Calibri" pitchFamily="34" charset="0"/>
                <a:cs typeface="Courier New" pitchFamily="49" charset="0"/>
              </a:rPr>
              <a:t>,payloadBitOffset </a:t>
            </a:r>
            <a:r>
              <a:rPr lang="en-US" sz="1500" b="1" dirty="0">
                <a:solidFill>
                  <a:srgbClr val="000000"/>
                </a:solidFill>
                <a:latin typeface="Calibri" pitchFamily="34" charset="0"/>
                <a:cs typeface="Courier New" pitchFamily="49" charset="0"/>
              </a:rPr>
              <a:t>= </a:t>
            </a:r>
            <a:r>
              <a:rPr lang="en-US" sz="1500" b="1" dirty="0" smtClean="0">
                <a:solidFill>
                  <a:srgbClr val="0000FF"/>
                </a:solidFill>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101018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a:t>Simple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a:t>
            </a:fld>
            <a:endParaRPr lang="fr-BE"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59127"/>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7" y="3543521"/>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8434" y="3064737"/>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2866763"/>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917" y="4684140"/>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393" y="4684140"/>
            <a:ext cx="1666875"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4663528"/>
            <a:ext cx="4211545" cy="144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976" y="1948938"/>
            <a:ext cx="2556153" cy="150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450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A simple component</a:t>
            </a:r>
            <a:endParaRPr lang="en-GB" dirty="0"/>
          </a:p>
        </p:txBody>
      </p:sp>
      <p:sp>
        <p:nvSpPr>
          <p:cNvPr id="6" name="Rectangle 1"/>
          <p:cNvSpPr>
            <a:spLocks noChangeArrowheads="1"/>
          </p:cNvSpPr>
          <p:nvPr/>
        </p:nvSpPr>
        <p:spPr bwMode="auto">
          <a:xfrm>
            <a:off x="2195736" y="2777775"/>
            <a:ext cx="5004048" cy="230832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lang="fr-FR" b="1" i="1" dirty="0" err="1" smtClean="0">
                <a:solidFill>
                  <a:srgbClr val="660E7A"/>
                </a:solidFill>
                <a:latin typeface="+mj-lt"/>
                <a:cs typeface="Courier New" pitchFamily="49" charset="0"/>
              </a:rPr>
              <a:t>result</a:t>
            </a:r>
            <a:r>
              <a:rPr lang="fr-FR" b="1" i="1" dirty="0" smtClean="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Courier New"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721" y="4470163"/>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lèche droite 4"/>
          <p:cNvSpPr/>
          <p:nvPr/>
        </p:nvSpPr>
        <p:spPr>
          <a:xfrm>
            <a:off x="4091215" y="45344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Combinatorial logic</a:t>
            </a:r>
            <a:endParaRPr lang="en-GB" dirty="0"/>
          </a:p>
        </p:txBody>
      </p:sp>
      <p:sp>
        <p:nvSpPr>
          <p:cNvPr id="3" name="Rectangle 1"/>
          <p:cNvSpPr>
            <a:spLocks noChangeArrowheads="1"/>
          </p:cNvSpPr>
          <p:nvPr/>
        </p:nvSpPr>
        <p:spPr bwMode="auto">
          <a:xfrm>
            <a:off x="1547664" y="2764139"/>
            <a:ext cx="5760401" cy="255454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8</a:t>
            </a:fld>
            <a:endParaRPr lang="fr-B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530738"/>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4699597" y="478036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5644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Signals</a:t>
            </a:r>
            <a:endParaRPr lang="en-GB" dirty="0"/>
          </a:p>
        </p:txBody>
      </p:sp>
      <p:sp>
        <p:nvSpPr>
          <p:cNvPr id="6" name="Rectangle 2"/>
          <p:cNvSpPr>
            <a:spLocks noChangeArrowheads="1"/>
          </p:cNvSpPr>
          <p:nvPr/>
        </p:nvSpPr>
        <p:spPr bwMode="auto">
          <a:xfrm>
            <a:off x="2483768" y="1905400"/>
            <a:ext cx="5688632" cy="397031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c         </a:t>
            </a:r>
            <a:r>
              <a:rPr lang="fr-FR" b="1" i="1" dirty="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Bool</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lang="fr-FR" b="1" i="1" dirty="0" smtClean="0">
                <a:solidFill>
                  <a:srgbClr val="660E7A"/>
                </a:solidFill>
                <a:latin typeface="+mj-lt"/>
                <a:cs typeface="Courier New" pitchFamily="49" charset="0"/>
              </a:rPr>
              <a:t>    </a:t>
            </a:r>
            <a:r>
              <a:rPr lang="fr-FR" b="1" i="1" dirty="0" err="1" smtClean="0">
                <a:solidFill>
                  <a:srgbClr val="660E7A"/>
                </a:solidFill>
                <a:latin typeface="+mj-lt"/>
                <a:cs typeface="Courier New" pitchFamily="49" charset="0"/>
              </a:rPr>
              <a:t>a_and_b</a:t>
            </a:r>
            <a:r>
              <a:rPr lang="fr-FR" b="1" i="1" dirty="0" smtClean="0">
                <a:solidFill>
                  <a:srgbClr val="660E7A"/>
                </a:solidFill>
                <a:latin typeface="+mj-lt"/>
                <a:cs typeface="Courier New" pitchFamily="49" charset="0"/>
              </a:rPr>
              <a:t> := </a:t>
            </a:r>
            <a:r>
              <a:rPr lang="fr-FR" b="1" i="1" dirty="0" err="1">
                <a:solidFill>
                  <a:srgbClr val="660E7A"/>
                </a:solidFill>
                <a:latin typeface="+mj-lt"/>
                <a:cs typeface="Courier New" pitchFamily="49" charset="0"/>
              </a:rPr>
              <a:t>io</a:t>
            </a:r>
            <a:r>
              <a:rPr lang="fr-FR" b="1" dirty="0" err="1">
                <a:solidFill>
                  <a:srgbClr val="000000"/>
                </a:solidFill>
                <a:latin typeface="+mj-lt"/>
                <a:cs typeface="Courier New" pitchFamily="49" charset="0"/>
              </a:rPr>
              <a:t>.</a:t>
            </a:r>
            <a:r>
              <a:rPr lang="fr-FR" b="1" i="1" dirty="0" err="1">
                <a:solidFill>
                  <a:srgbClr val="660E7A"/>
                </a:solidFill>
                <a:latin typeface="+mj-lt"/>
                <a:cs typeface="Courier New" pitchFamily="49" charset="0"/>
              </a:rPr>
              <a:t>a</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&amp; </a:t>
            </a:r>
            <a:r>
              <a:rPr lang="fr-FR" b="1" i="1" dirty="0" err="1" smtClean="0">
                <a:solidFill>
                  <a:srgbClr val="660E7A"/>
                </a:solidFill>
                <a:latin typeface="+mj-lt"/>
                <a:cs typeface="Courier New" pitchFamily="49" charset="0"/>
              </a:rPr>
              <a:t>io</a:t>
            </a:r>
            <a:r>
              <a:rPr lang="fr-FR" b="1" dirty="0" err="1" smtClean="0">
                <a:solidFill>
                  <a:srgbClr val="000000"/>
                </a:solidFill>
                <a:latin typeface="+mj-lt"/>
                <a:cs typeface="Courier New" pitchFamily="49" charset="0"/>
              </a:rPr>
              <a:t>.</a:t>
            </a:r>
            <a:r>
              <a:rPr lang="fr-FR" b="1" i="1" dirty="0" err="1" smtClean="0">
                <a:solidFill>
                  <a:srgbClr val="660E7A"/>
                </a:solidFill>
                <a:latin typeface="+mj-lt"/>
                <a:cs typeface="Courier New" pitchFamily="49" charset="0"/>
              </a:rPr>
              <a:t>b</a:t>
            </a:r>
            <a:endParaRPr lang="fr-FR" b="1" i="1" dirty="0" smtClean="0">
              <a:solidFill>
                <a:srgbClr val="660E7A"/>
              </a:solidFill>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dirty="0"/>
          </a:p>
        </p:txBody>
      </p:sp>
      <p:sp>
        <p:nvSpPr>
          <p:cNvPr id="5" name="Flèche droite 4"/>
          <p:cNvSpPr/>
          <p:nvPr/>
        </p:nvSpPr>
        <p:spPr>
          <a:xfrm>
            <a:off x="5328084" y="452415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894" y="4137506"/>
            <a:ext cx="3785992" cy="98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871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22293</TotalTime>
  <Words>1685</Words>
  <Application>Microsoft Office PowerPoint</Application>
  <PresentationFormat>Affichage à l'écran (4:3)</PresentationFormat>
  <Paragraphs>383</Paragraphs>
  <Slides>52</Slides>
  <Notes>52</Notes>
  <HiddenSlides>0</HiddenSlides>
  <MMClips>0</MMClips>
  <ScaleCrop>false</ScaleCrop>
  <HeadingPairs>
    <vt:vector size="4" baseType="variant">
      <vt:variant>
        <vt:lpstr>Thème</vt:lpstr>
      </vt:variant>
      <vt:variant>
        <vt:i4>1</vt:i4>
      </vt:variant>
      <vt:variant>
        <vt:lpstr>Titres des diapositives</vt:lpstr>
      </vt:variant>
      <vt:variant>
        <vt:i4>52</vt:i4>
      </vt:variant>
    </vt:vector>
  </HeadingPairs>
  <TitlesOfParts>
    <vt:vector size="53" baseType="lpstr">
      <vt:lpstr>Débit</vt:lpstr>
      <vt:lpstr>SpinalHDL</vt:lpstr>
      <vt:lpstr>Summary</vt:lpstr>
      <vt:lpstr>Language introduction</vt:lpstr>
      <vt:lpstr>Language flow</vt:lpstr>
      <vt:lpstr>Some points about Spinal</vt:lpstr>
      <vt:lpstr>Simple examples</vt:lpstr>
      <vt:lpstr>A simple component</vt:lpstr>
      <vt:lpstr>Combinatorial logic</vt:lpstr>
      <vt:lpstr>Signals</vt:lpstr>
      <vt:lpstr>Generated VHDL</vt:lpstr>
      <vt:lpstr>Registers</vt:lpstr>
      <vt:lpstr>No more Process/Always blocks</vt:lpstr>
      <vt:lpstr>Component internal organisation</vt:lpstr>
      <vt:lpstr>Component instance</vt:lpstr>
      <vt:lpstr>UInt, Vec, When</vt:lpstr>
      <vt:lpstr>Enum, Switch</vt:lpstr>
      <vt:lpstr>For, Variable, Generics</vt:lpstr>
      <vt:lpstr>Latch/Loop</vt:lpstr>
      <vt:lpstr>ClockDomains</vt:lpstr>
      <vt:lpstr>Memory</vt:lpstr>
      <vt:lpstr>Function</vt:lpstr>
      <vt:lpstr>Function, User utils (1)</vt:lpstr>
      <vt:lpstr>Function, User utils (2)</vt:lpstr>
      <vt:lpstr>Advanced examples</vt:lpstr>
      <vt:lpstr>Functional programming</vt:lpstr>
      <vt:lpstr>Basic abstractions</vt:lpstr>
      <vt:lpstr>Flow, Stream</vt:lpstr>
      <vt:lpstr>Stream components</vt:lpstr>
      <vt:lpstr>Stream functions</vt:lpstr>
      <vt:lpstr>Scala is here to help you</vt:lpstr>
      <vt:lpstr>Design introspection</vt:lpstr>
      <vt:lpstr>Meta-hardware description examples</vt:lpstr>
      <vt:lpstr>FSM</vt:lpstr>
      <vt:lpstr>FSM style A</vt:lpstr>
      <vt:lpstr>FSM style B</vt:lpstr>
      <vt:lpstr> Bus Slave Factory</vt:lpstr>
      <vt:lpstr> Bus Slave Factory</vt:lpstr>
      <vt:lpstr> Bus Slave Factory</vt:lpstr>
      <vt:lpstr> Bus Slave Factory</vt:lpstr>
      <vt:lpstr> Bus Slave Factory</vt:lpstr>
      <vt:lpstr> Bus Slave Factory</vt:lpstr>
      <vt:lpstr> Bus Slave Factory</vt:lpstr>
      <vt:lpstr> Bus Slave Factory</vt:lpstr>
      <vt:lpstr> Bus Slave Factory</vt:lpstr>
      <vt:lpstr>About FSM and Apb3SlaveFactory</vt:lpstr>
      <vt:lpstr>About Scala</vt:lpstr>
      <vt:lpstr> Spinal work perfectly on FPGA</vt:lpstr>
      <vt:lpstr> About Spinal project</vt:lpstr>
      <vt:lpstr>End / reserve slides</vt:lpstr>
      <vt:lpstr> Meta-hardware description</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PIC18F</dc:creator>
  <cp:lastModifiedBy>PIC32F_USER</cp:lastModifiedBy>
  <cp:revision>881</cp:revision>
  <dcterms:created xsi:type="dcterms:W3CDTF">2014-06-07T19:29:55Z</dcterms:created>
  <dcterms:modified xsi:type="dcterms:W3CDTF">2016-07-23T22:01:40Z</dcterms:modified>
</cp:coreProperties>
</file>