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2" r:id="rId5"/>
    <p:sldId id="268" r:id="rId6"/>
    <p:sldId id="275" r:id="rId7"/>
    <p:sldId id="270" r:id="rId8"/>
    <p:sldId id="271" r:id="rId9"/>
    <p:sldId id="273" r:id="rId10"/>
    <p:sldId id="274" r:id="rId11"/>
    <p:sldId id="267" r:id="rId12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283"/>
    <a:srgbClr val="FBE9FA"/>
    <a:srgbClr val="FEFCFE"/>
    <a:srgbClr val="F6CAF4"/>
    <a:srgbClr val="EDC9FF"/>
    <a:srgbClr val="9867B7"/>
    <a:srgbClr val="D88BFF"/>
    <a:srgbClr val="5E0793"/>
    <a:srgbClr val="9668B6"/>
    <a:srgbClr val="A76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 smtClean="0">
              <a:solidFill>
                <a:schemeClr val="bg1"/>
              </a:solidFill>
            </a:rPr>
            <a:t>Актуальность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  </a:t>
          </a:r>
          <a:r>
            <a:rPr lang="ru-RU" sz="5400" dirty="0">
              <a:solidFill>
                <a:schemeClr val="bg1"/>
              </a:solidFill>
            </a:rPr>
            <a:t>Благодарю за внимание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1" custLinFactNeighborY="-238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1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5C51FB35-6427-4922-BAE8-0588912CB2F9}" type="presParOf" srcId="{AED4F812-677E-4E89-B8CE-F2C7F38AC0A6}" destId="{75282B76-4A1B-4043-A722-B53657DB0DA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 smtClean="0">
              <a:solidFill>
                <a:schemeClr val="bg1"/>
              </a:solidFill>
            </a:rPr>
            <a:t>Список требований к окружению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 smtClean="0">
              <a:solidFill>
                <a:schemeClr val="bg1"/>
              </a:solidFill>
            </a:rPr>
            <a:t>Архитектурная модель программного симулятора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 smtClean="0">
              <a:solidFill>
                <a:schemeClr val="bg1"/>
              </a:solidFill>
            </a:rPr>
            <a:t>Логическая модель базы данных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Заключение</a:t>
          </a:r>
          <a:endParaRPr lang="ru-RU" sz="3200" i="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1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5C51FB35-6427-4922-BAE8-0588912CB2F9}" type="presParOf" srcId="{AED4F812-677E-4E89-B8CE-F2C7F38AC0A6}" destId="{75282B76-4A1B-4043-A722-B53657DB0DA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 smtClean="0">
              <a:solidFill>
                <a:schemeClr val="bg1"/>
              </a:solidFill>
            </a:rPr>
            <a:t>Актуальность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7" y="0"/>
          <a:ext cx="11999313" cy="2133600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>
              <a:solidFill>
                <a:schemeClr val="bg1"/>
              </a:solidFill>
            </a:rPr>
            <a:t>  </a:t>
          </a:r>
          <a:r>
            <a:rPr lang="ru-RU" sz="5400" kern="1200" dirty="0">
              <a:solidFill>
                <a:schemeClr val="bg1"/>
              </a:solidFill>
            </a:rPr>
            <a:t>Благодарю за внимание</a:t>
          </a:r>
        </a:p>
      </dsp:txBody>
      <dsp:txXfrm>
        <a:off x="17" y="0"/>
        <a:ext cx="11465913" cy="2133600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2133600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70688" rIns="85344" bIns="170688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400" kern="1200" dirty="0"/>
            <a:t> </a:t>
          </a:r>
        </a:p>
      </dsp:txBody>
      <dsp:txXfrm>
        <a:off x="10663624" y="0"/>
        <a:ext cx="310515" cy="213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5564" y="0"/>
          <a:ext cx="12011054" cy="852406"/>
        </a:xfrm>
        <a:prstGeom prst="homePlate">
          <a:avLst/>
        </a:prstGeom>
        <a:solidFill>
          <a:schemeClr val="accent5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5564" y="0"/>
        <a:ext cx="11797953" cy="852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0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0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solidFill>
                <a:schemeClr val="bg1"/>
              </a:solidFill>
            </a:rPr>
            <a:t>Список требований к окружению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solidFill>
                <a:schemeClr val="bg1"/>
              </a:solidFill>
            </a:rPr>
            <a:t>Архитектурная модель программного симулятора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solidFill>
                <a:schemeClr val="bg1"/>
              </a:solidFill>
            </a:rPr>
            <a:t>Логическая модель базы данных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5564" y="0"/>
          <a:ext cx="12011054" cy="852406"/>
        </a:xfrm>
        <a:prstGeom prst="homePlate">
          <a:avLst/>
        </a:prstGeom>
        <a:solidFill>
          <a:schemeClr val="accent5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Заключение</a:t>
          </a:r>
          <a:endParaRPr lang="ru-RU" sz="3200" i="0" kern="1200" dirty="0">
            <a:solidFill>
              <a:schemeClr val="bg1"/>
            </a:solidFill>
          </a:endParaRPr>
        </a:p>
      </dsp:txBody>
      <dsp:txXfrm>
        <a:off x="15564" y="0"/>
        <a:ext cx="11797953" cy="852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61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1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3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4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9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0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42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44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6610-B2B8-4C80-B377-E3C2418411DD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96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4" y="351405"/>
            <a:ext cx="2171551" cy="24006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9063" y="351405"/>
            <a:ext cx="748115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ru-RU" cap="all" dirty="0">
                <a:cs typeface="Times New Roman" panose="02020603050405020304" pitchFamily="18" charset="0"/>
              </a:rPr>
              <a:t>МИНОБРНАУКИ РОССИИ</a:t>
            </a:r>
            <a:endParaRPr 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  <a:p>
            <a:pPr algn="ctr">
              <a:spcAft>
                <a:spcPts val="0"/>
              </a:spcAft>
            </a:pP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b="1" dirty="0">
                <a:cs typeface="Times New Roman" panose="02020603050405020304" pitchFamily="18" charset="0"/>
              </a:rPr>
              <a:t>РТУ МИРЭА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корпоративных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1738" y="3017123"/>
            <a:ext cx="106558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 algn="ctr"/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«Программный симулятор предотвращения </a:t>
            </a:r>
            <a:endParaRPr lang="ru-RU" sz="3600" b="1" dirty="0" smtClean="0">
              <a:solidFill>
                <a:srgbClr val="0A5283"/>
              </a:solidFill>
              <a:cs typeface="Times New Roman" panose="02020603050405020304" pitchFamily="18" charset="0"/>
            </a:endParaRPr>
          </a:p>
          <a:p>
            <a:pPr algn="ctr"/>
            <a:r>
              <a:rPr lang="ru-RU" sz="3600" b="1" dirty="0" smtClean="0">
                <a:solidFill>
                  <a:srgbClr val="0A5283"/>
                </a:solidFill>
                <a:cs typeface="Times New Roman" panose="02020603050405020304" pitchFamily="18" charset="0"/>
              </a:rPr>
              <a:t>инцидентов безопасности серверной </a:t>
            </a:r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на основе VR»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9100" y="5155312"/>
            <a:ext cx="728297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cs typeface="Times New Roman" panose="02020603050405020304" pitchFamily="18" charset="0"/>
              </a:rPr>
              <a:t>Студент группы </a:t>
            </a:r>
            <a:r>
              <a:rPr lang="ru-RU" sz="2800" dirty="0" smtClean="0">
                <a:cs typeface="Times New Roman" panose="02020603050405020304" pitchFamily="18" charset="0"/>
              </a:rPr>
              <a:t>ИКБО-08-1</a:t>
            </a:r>
            <a:r>
              <a:rPr lang="ru-RU" sz="2800" dirty="0">
                <a:cs typeface="Times New Roman" panose="02020603050405020304" pitchFamily="18" charset="0"/>
              </a:rPr>
              <a:t>8</a:t>
            </a:r>
            <a:r>
              <a:rPr lang="ru-RU" sz="2800" dirty="0" smtClean="0"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cs typeface="Times New Roman" panose="02020603050405020304" pitchFamily="18" charset="0"/>
              </a:rPr>
              <a:t>Корчиков </a:t>
            </a:r>
            <a:r>
              <a:rPr lang="ru-RU" sz="2800" b="1" dirty="0">
                <a:cs typeface="Times New Roman" panose="02020603050405020304" pitchFamily="18" charset="0"/>
              </a:rPr>
              <a:t>М</a:t>
            </a:r>
            <a:r>
              <a:rPr lang="ru-RU" sz="2800" b="1" dirty="0" smtClean="0">
                <a:cs typeface="Times New Roman" panose="02020603050405020304" pitchFamily="18" charset="0"/>
              </a:rPr>
              <a:t>.Д.</a:t>
            </a:r>
            <a:endParaRPr lang="en-US" sz="2800" b="1" dirty="0">
              <a:cs typeface="Times New Roman" panose="02020603050405020304" pitchFamily="18" charset="0"/>
            </a:endParaRP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Руководитель </a:t>
            </a:r>
            <a:r>
              <a:rPr lang="ru-RU" sz="2800" b="1" dirty="0" smtClean="0">
                <a:cs typeface="Times New Roman" panose="02020603050405020304" pitchFamily="18" charset="0"/>
              </a:rPr>
              <a:t>Бышлыкова А.А.</a:t>
            </a:r>
            <a:endParaRPr lang="ru-RU" sz="2800" b="1" dirty="0">
              <a:cs typeface="Times New Roman" panose="02020603050405020304" pitchFamily="18" charset="0"/>
            </a:endParaRP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Консультант </a:t>
            </a:r>
            <a:r>
              <a:rPr lang="ru-RU" sz="2800" b="1" dirty="0" smtClean="0">
                <a:cs typeface="Times New Roman" panose="02020603050405020304" pitchFamily="18" charset="0"/>
              </a:rPr>
              <a:t>Чижанькова И.В.</a:t>
            </a:r>
            <a:endParaRPr lang="ru-RU" sz="2800" b="1" dirty="0">
              <a:cs typeface="Times New Roman" panose="02020603050405020304" pitchFamily="18" charset="0"/>
            </a:endParaRPr>
          </a:p>
          <a:p>
            <a:pPr algn="r"/>
            <a:endParaRPr lang="ru-RU" sz="3200" b="1" dirty="0"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A7C807-4ACF-31AF-9F29-460634D04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7675"/>
            <a:ext cx="2274266" cy="22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/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86235D-8AEB-4996-B757-7980C38A3418}"/>
              </a:ext>
            </a:extLst>
          </p:cNvPr>
          <p:cNvSpPr/>
          <p:nvPr/>
        </p:nvSpPr>
        <p:spPr>
          <a:xfrm>
            <a:off x="0" y="1419078"/>
            <a:ext cx="4527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 данной работе были: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F04380-5267-46EF-8239-17C86C450C2F}"/>
              </a:ext>
            </a:extLst>
          </p:cNvPr>
          <p:cNvSpPr/>
          <p:nvPr/>
        </p:nvSpPr>
        <p:spPr>
          <a:xfrm>
            <a:off x="349188" y="1987557"/>
            <a:ext cx="115912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разобраны существующие симуляторы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оставлен список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инцидентов безопасности функционирования  в серверной  предприятия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азработан программный симулятор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предотвращения инцидентов безопасности функционирования  в серверной  предприятия  на основе VR;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протестирован разработанный симулятор.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Все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поставленные задачи решены, цель работы достигнута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570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76356286"/>
              </p:ext>
            </p:extLst>
          </p:nvPr>
        </p:nvGraphicFramePr>
        <p:xfrm>
          <a:off x="0" y="1998133"/>
          <a:ext cx="12042183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B90056-25CD-4D79-8D4F-082DB84B82C9}"/>
              </a:ext>
            </a:extLst>
          </p:cNvPr>
          <p:cNvSpPr txBox="1">
            <a:spLocks/>
          </p:cNvSpPr>
          <p:nvPr/>
        </p:nvSpPr>
        <p:spPr>
          <a:xfrm>
            <a:off x="0" y="6372258"/>
            <a:ext cx="12192000" cy="48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 группы ИКБО-08-18	Корчиков Михаил Дмитриевич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679036529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A68A3A-4D38-41E5-8169-40AD93AF1560}"/>
              </a:ext>
            </a:extLst>
          </p:cNvPr>
          <p:cNvSpPr/>
          <p:nvPr/>
        </p:nvSpPr>
        <p:spPr>
          <a:xfrm>
            <a:off x="149815" y="1466505"/>
            <a:ext cx="7165385" cy="431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Актуальность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разработки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программного симулятора предотвращения инцидентов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безопасности серверной на основе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VR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заключается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окращении финансовых затрат на обучение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окращение временных затрат на обучение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величение эффективности принятия решений сотрудником предприятия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¾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улучшение координации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одавление не соответствующим требованиям действий.</a:t>
            </a:r>
          </a:p>
          <a:p>
            <a:endParaRPr lang="ru-RU" sz="3200" dirty="0"/>
          </a:p>
        </p:txBody>
      </p:sp>
      <p:pic>
        <p:nvPicPr>
          <p:cNvPr id="1034" name="Picture 10" descr="https://ae04.alicdn.com/kf/Ubc34cb9a96954d838ac03065b19f0a6eu/Oculus-Quest-2-128-G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061" y="1595092"/>
            <a:ext cx="3668390" cy="366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2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/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67029AB-E41C-4AE5-8033-4C3756AFB8E1}"/>
              </a:ext>
            </a:extLst>
          </p:cNvPr>
          <p:cNvSpPr/>
          <p:nvPr/>
        </p:nvSpPr>
        <p:spPr>
          <a:xfrm>
            <a:off x="319596" y="1287263"/>
            <a:ext cx="113634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работы: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разработка программного симулятора предотвращения инцидентов безопасности функционирования  в серверной  предприятия  на основе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VR</a:t>
            </a:r>
          </a:p>
          <a:p>
            <a:pPr algn="just">
              <a:spcAft>
                <a:spcPts val="0"/>
              </a:spcAft>
            </a:pP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работы: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бзор существующих симуляторов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составление списка  инцидентов безопасности функционирования  в серверной  предприятия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программного симулятора предотвращения инцидентов безопасности функционирования  в серверной  предприятия  на основе VR;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разработанного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симулятора.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82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095490792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9" name="Рисунок 8"/>
          <p:cNvPicPr/>
          <p:nvPr/>
        </p:nvPicPr>
        <p:blipFill>
          <a:blip r:embed="rId7"/>
          <a:stretch>
            <a:fillRect/>
          </a:stretch>
        </p:blipFill>
        <p:spPr>
          <a:xfrm>
            <a:off x="1511993" y="1443482"/>
            <a:ext cx="9018196" cy="49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203846370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5" name="Рисунок 4"/>
          <p:cNvPicPr/>
          <p:nvPr/>
        </p:nvPicPr>
        <p:blipFill>
          <a:blip r:embed="rId7"/>
          <a:stretch>
            <a:fillRect/>
          </a:stretch>
        </p:blipFill>
        <p:spPr>
          <a:xfrm>
            <a:off x="885825" y="1590674"/>
            <a:ext cx="3328988" cy="40243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8491" y="1896807"/>
            <a:ext cx="6580083" cy="34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/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026" name="Picture 2" descr="https://sun9-44.userapi.com/s/v1/ig2/cEwf8UAPG4zIfnAuAcmG74ynQBQkO6B5g8lag7AC2lY8QAlmgKOop7Z1WPqxy8DmMu8dLifNL4Wlw9G2XJe3qUFJ.jpg?size=1007x799&amp;quality=96&amp;type=alb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75" y="1399664"/>
            <a:ext cx="5762851" cy="457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70.userapi.com/s/v1/ig2/cbiv0ek-NSVeeEEOw-vgw4DY9-8JySaC-47XG-qUXljUPrmIDO73uD-IVuCdwolsAMmvYaB-r75rTRhiK5Nqk4xN.jpg?size=1280x593&amp;quality=96&amp;type=album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7" r="24355"/>
          <a:stretch/>
        </p:blipFill>
        <p:spPr bwMode="auto">
          <a:xfrm>
            <a:off x="6500813" y="1399664"/>
            <a:ext cx="5342322" cy="457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721354968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33B9E02-BC91-4269-8116-772659AD326F}"/>
              </a:ext>
            </a:extLst>
          </p:cNvPr>
          <p:cNvSpPr/>
          <p:nvPr/>
        </p:nvSpPr>
        <p:spPr>
          <a:xfrm>
            <a:off x="233848" y="1131376"/>
            <a:ext cx="59569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Минимальные требования для работы симулятора требуется: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Четырехядерный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процессор с частотой не менее 3 ГГц;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ГБ свободного места на диске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рафический процессор не менее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GTX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980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8 ГБ ОЗУ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Шлем виртуальной реальности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33B9E02-BC91-4269-8116-772659AD326F}"/>
              </a:ext>
            </a:extLst>
          </p:cNvPr>
          <p:cNvSpPr/>
          <p:nvPr/>
        </p:nvSpPr>
        <p:spPr>
          <a:xfrm>
            <a:off x="6190764" y="1131376"/>
            <a:ext cx="59569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Рекомендованные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требования для работы симулятора требуется: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Шестиядерный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процессор с частотой не менее 4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ГГц;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ГБ свободного места на диске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рафический процессор не менее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RTX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2070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16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ГБ ОЗУ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Шлем виртуальной реальности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4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818898635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7" name="Рисунок 6"/>
          <p:cNvPicPr/>
          <p:nvPr/>
        </p:nvPicPr>
        <p:blipFill>
          <a:blip r:embed="rId7"/>
          <a:stretch>
            <a:fillRect/>
          </a:stretch>
        </p:blipFill>
        <p:spPr>
          <a:xfrm>
            <a:off x="3969743" y="1243580"/>
            <a:ext cx="4102696" cy="56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938159974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pic>
        <p:nvPicPr>
          <p:cNvPr id="6" name="Рисунок 5"/>
          <p:cNvPicPr/>
          <p:nvPr/>
        </p:nvPicPr>
        <p:blipFill>
          <a:blip r:embed="rId7"/>
          <a:stretch>
            <a:fillRect/>
          </a:stretch>
        </p:blipFill>
        <p:spPr>
          <a:xfrm>
            <a:off x="1451388" y="2248456"/>
            <a:ext cx="9139405" cy="29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326</Words>
  <Application>Microsoft Office PowerPoint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Ike G</dc:creator>
  <cp:lastModifiedBy>D_o_r_G</cp:lastModifiedBy>
  <cp:revision>78</cp:revision>
  <cp:lastPrinted>2019-06-24T13:14:18Z</cp:lastPrinted>
  <dcterms:created xsi:type="dcterms:W3CDTF">2019-06-16T20:12:36Z</dcterms:created>
  <dcterms:modified xsi:type="dcterms:W3CDTF">2022-06-05T20:37:44Z</dcterms:modified>
</cp:coreProperties>
</file>