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b792ca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b792ca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178425d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5178425d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78425d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5178425d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b792cab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b792cab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b792cab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4b792cab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b792cab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4b792cab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b792cab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4b792cab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b792cab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4b792cab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b792cab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4b792cab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b792cab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4b792cab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178425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5178425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irflow.apache.org/docs/apache-airflow/stable/start/docke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2072650"/>
            <a:ext cx="8922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3200">
                <a:latin typeface="Source Sans Pro"/>
                <a:ea typeface="Source Sans Pro"/>
                <a:cs typeface="Source Sans Pro"/>
                <a:sym typeface="Source Sans Pro"/>
              </a:rPr>
              <a:t>01- Welcome to Airflow</a:t>
            </a:r>
            <a:endParaRPr b="1" sz="5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4294967295" type="body"/>
          </p:nvPr>
        </p:nvSpPr>
        <p:spPr>
          <a:xfrm>
            <a:off x="0" y="14362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Run you first worflow!</a:t>
            </a:r>
            <a:endParaRPr b="1" sz="1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Click on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example_bash_operator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 You arrive on a new dashboard, with a lot of panels. You can play a bit with them, but we will come back on some of them later on.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When you are ready to launch your first workflow, click on the play button (▶️) in the top right corner. Then select </a:t>
            </a:r>
            <a:r>
              <a:rPr lang="en" sz="10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Trigger DAG</a:t>
            </a:r>
            <a:endParaRPr sz="1050">
              <a:solidFill>
                <a:srgbClr val="1F2123"/>
              </a:solidFill>
              <a:highlight>
                <a:srgbClr val="EDF2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br>
              <a:rPr b="1" lang="en" sz="2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813" y="1973475"/>
            <a:ext cx="4335776" cy="29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4294967295" type="body"/>
          </p:nvPr>
        </p:nvSpPr>
        <p:spPr>
          <a:xfrm>
            <a:off x="0" y="14362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Run you first worflow!</a:t>
            </a:r>
            <a:endParaRPr b="1" sz="1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magic is happening. You should a lot of new colors changing, text appearing, and so on. The workflow is running!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Wait few seconds and </a:t>
            </a:r>
            <a:r>
              <a:rPr i="1"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voilà</a:t>
            </a: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! You have launched your first workflow in Airflow.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may have felt a bit lost, but don't worry, we are going to explore all this in the next lectures.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br>
              <a:rPr b="1" lang="en" sz="2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What you will learn in this course 🧐🧐</a:t>
            </a:r>
            <a:endParaRPr b="1" sz="1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Welcome 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aboard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for a 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magnificent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journey to learn how to automate your data science pipelines.</a:t>
            </a:r>
            <a:endParaRPr sz="16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At the beginning of this journey we are going to setup all our Airflow environment to run it on your local machine. Let's get on board with:</a:t>
            </a:r>
            <a:endParaRPr sz="16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Setup Airflow</a:t>
            </a:r>
            <a:endParaRPr sz="16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Run your first 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workflow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!</a:t>
            </a:r>
            <a:endParaRPr sz="16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are pleased to have you 🧑‍✈️, so without 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losing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another second, fasten your seatbelt, and be prepared for the take off. 🛫</a:t>
            </a:r>
            <a:endParaRPr sz="16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Setup Airflow</a:t>
            </a:r>
            <a:endParaRPr b="1" sz="20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have two main ways to setup Airflow:</a:t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50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" sz="13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Roboto"/>
              <a:buChar char="●"/>
            </a:pP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13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</a:t>
            </a: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are going to use </a:t>
            </a:r>
            <a:r>
              <a:rPr lang="en" sz="13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</a:t>
            </a: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for this course because it is less prone to OS specific issues. And you are Docker experts now!</a:t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The community has done tremendous efforts to provide a really good </a:t>
            </a:r>
            <a:r>
              <a:rPr lang="en" sz="13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</a:t>
            </a: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experience. The </a:t>
            </a:r>
            <a:r>
              <a:rPr lang="en" sz="1500" u="sng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is certainly worth a read, but we are going to review step by step the installation process.</a:t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First you need to check if you have Docker installed and running. Check if docker-compose is installed too.</a:t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Setup Airflow</a:t>
            </a:r>
            <a:endParaRPr b="1" sz="20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MACOS USERS!</a:t>
            </a:r>
            <a:endParaRPr b="1" sz="10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For MacOS users, you need to be sure that Docker can allocate at least 4GB of RAM.</a:t>
            </a:r>
            <a:br>
              <a:rPr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To change that, go to the Docker preferences and in </a:t>
            </a:r>
            <a:r>
              <a:rPr i="1"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r>
              <a:rPr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 you can increase the </a:t>
            </a:r>
            <a:r>
              <a:rPr i="1"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r>
              <a:rPr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 limit. Set it up to at least 4GB.</a:t>
            </a:r>
            <a:endParaRPr sz="14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00" y="2456671"/>
            <a:ext cx="4401776" cy="24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4294967295" type="body"/>
          </p:nvPr>
        </p:nvSpPr>
        <p:spPr>
          <a:xfrm>
            <a:off x="0" y="15697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Setup Airflow</a:t>
            </a:r>
            <a:b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Create a new working folder. Inside this new folder, we are going to download the community predefined </a:t>
            </a:r>
            <a:r>
              <a:rPr lang="en" sz="13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r>
              <a:rPr lang="en" sz="16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file.</a:t>
            </a:r>
            <a:endParaRPr sz="1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-LfO </a:t>
            </a:r>
            <a:r>
              <a:rPr lang="en" sz="14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'https://airflow.apache.org/docs/apache-airflow/2.3.2/docker-compose.yaml'</a:t>
            </a:r>
            <a:endParaRPr sz="1400">
              <a:solidFill>
                <a:srgbClr val="A6E22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won't go too much in detail about the </a:t>
            </a:r>
            <a:r>
              <a:rPr lang="en" sz="12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file. We will see later a bit of modification you can do to personalize it for your needs. We need to create three folders that are mounted in the </a:t>
            </a:r>
            <a:r>
              <a:rPr lang="en" sz="12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docker-compose.yaml</a:t>
            </a: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file: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./dags ./logs ./plugins</a:t>
            </a:r>
            <a:endParaRPr sz="14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Airflow needs to setup the database before using it. Simply launch: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up airflow-init</a:t>
            </a:r>
            <a:b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are now ready to launch the Airflow server: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up</a:t>
            </a:r>
            <a:endParaRPr sz="14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4294967295" type="body"/>
          </p:nvPr>
        </p:nvSpPr>
        <p:spPr>
          <a:xfrm>
            <a:off x="0" y="14362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Setup Airflow</a:t>
            </a:r>
            <a:b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LINUX USERS!</a:t>
            </a:r>
            <a:endParaRPr b="1" sz="12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For Linux users, there are some caveats with user privileges. You need to setup some folder by hand and create a </a:t>
            </a:r>
            <a:r>
              <a:rPr b="1" lang="en" sz="12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b="1"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 file so as to give Airflow your UID (user ID). Simply run:</a:t>
            </a:r>
            <a:endParaRPr b="1" sz="14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./dags ./logs ./plugins</a:t>
            </a:r>
            <a:endParaRPr sz="14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-e </a:t>
            </a:r>
            <a:r>
              <a:rPr lang="en" sz="14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"AIRFLOW_UID=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4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-u)</a:t>
            </a:r>
            <a:r>
              <a:rPr lang="en" sz="14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&gt; .env</a:t>
            </a:r>
            <a:endParaRPr sz="14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2425"/>
                </a:solidFill>
                <a:latin typeface="Roboto"/>
                <a:ea typeface="Roboto"/>
                <a:cs typeface="Roboto"/>
                <a:sym typeface="Roboto"/>
              </a:rPr>
              <a:t>That's all!</a:t>
            </a:r>
            <a:endParaRPr sz="14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4294967295" type="body"/>
          </p:nvPr>
        </p:nvSpPr>
        <p:spPr>
          <a:xfrm>
            <a:off x="0" y="14362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Setup Airflow</a:t>
            </a:r>
            <a:b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1" sz="14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If everything went well, you should see the Airflow server running and access the webserver at </a:t>
            </a:r>
            <a:r>
              <a:rPr lang="en" sz="1250">
                <a:solidFill>
                  <a:srgbClr val="1F2123"/>
                </a:solidFill>
                <a:highlight>
                  <a:srgbClr val="EDF2F6"/>
                </a:highlight>
                <a:latin typeface="Courier New"/>
                <a:ea typeface="Courier New"/>
                <a:cs typeface="Courier New"/>
                <a:sym typeface="Courier New"/>
              </a:rPr>
              <a:t>http://localhost:8080/</a:t>
            </a: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🥳 Let's dive into the Airflow UI in the next chapter and run our first workflow!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4294967295" type="body"/>
          </p:nvPr>
        </p:nvSpPr>
        <p:spPr>
          <a:xfrm>
            <a:off x="0" y="14362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Run you first worflow!</a:t>
            </a:r>
            <a:endParaRPr b="1" sz="1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You opened Airflow in your browser, you should see the following screen 👇 :</a:t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br>
              <a:rPr b="1" lang="en" sz="2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652" y="1460250"/>
            <a:ext cx="5336223" cy="35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4294967295" type="body"/>
          </p:nvPr>
        </p:nvSpPr>
        <p:spPr>
          <a:xfrm>
            <a:off x="0" y="143625"/>
            <a:ext cx="88254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Run you first worflow!</a:t>
            </a:r>
            <a:endParaRPr b="1" sz="1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We are not going to dive into the UI. We will explore it along the way. Let's run our first workflow using one of the predefined examples: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A524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3400"/>
              </a:spcBef>
              <a:spcAft>
                <a:spcPts val="0"/>
              </a:spcAft>
              <a:buNone/>
            </a:pPr>
            <a:br>
              <a:rPr b="1" lang="en" sz="22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02" y="1205775"/>
            <a:ext cx="5384200" cy="36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