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74f13c5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474f13c5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72aa421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472aa421e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72aa421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472aa421e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72aa421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472aa421e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72aa421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472aa421ef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72aa421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472aa421e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72aa421e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472aa421ef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72aa421e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472aa421e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72aa421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472aa421e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72aa421e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472aa421ef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72aa421e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472aa421e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4f13c5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474f13c53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4f13c5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74f13c53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4f13c5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474f13c53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4f13c5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474f13c53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74f13c5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474f13c53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74f13c5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474f13c532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72aa42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472aa421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74f13c5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474f13c53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treamlit.io/" TargetMode="External"/><Relationship Id="rId4" Type="http://schemas.openxmlformats.org/officeDocument/2006/relationships/hyperlink" Target="https://github.com/JedhaBootcamp/heroku_deployment_sample_streamlit_a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tackoverflow.com/questions/63600378/cant-access-minikube-service-using-nodeport-from-host-on-mac" TargetMode="External"/><Relationship Id="rId4" Type="http://schemas.openxmlformats.org/officeDocument/2006/relationships/hyperlink" Target="https://minikube.sigs.k8s.io/docs/drivers/hyperk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0.0.0.0:8080" TargetMode="External"/><Relationship Id="rId4" Type="http://schemas.openxmlformats.org/officeDocument/2006/relationships/hyperlink" Target="http://0.0.0.0:808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0" y="2072650"/>
            <a:ext cx="8922000" cy="12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 sz="3200">
                <a:latin typeface="Source Sans Pro"/>
                <a:ea typeface="Source Sans Pro"/>
                <a:cs typeface="Source Sans Pro"/>
                <a:sym typeface="Source Sans Pro"/>
              </a:rPr>
              <a:t>03-Build your first K8s cluster </a:t>
            </a:r>
            <a:r>
              <a:rPr lang="en" sz="2300">
                <a:solidFill>
                  <a:srgbClr val="24292F"/>
                </a:solidFill>
                <a:highlight>
                  <a:srgbClr val="FFFFFF"/>
                </a:highlight>
              </a:rPr>
              <a:t>🧑‍🏭</a:t>
            </a:r>
            <a:endParaRPr sz="230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4294967295" type="body"/>
          </p:nvPr>
        </p:nvSpPr>
        <p:spPr>
          <a:xfrm>
            <a:off x="0" y="-27150"/>
            <a:ext cx="8825400" cy="4376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Service</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600">
                <a:solidFill>
                  <a:srgbClr val="24292F"/>
                </a:solidFill>
                <a:highlight>
                  <a:srgbClr val="FFFFFF"/>
                </a:highlight>
              </a:rPr>
              <a:t>In the above example, we are mapping both port 80 (HTTP) and 443 (HTTPS) to port 8080 which corresponds to the open Port on our Pod. </a:t>
            </a:r>
            <a:br>
              <a:rPr lang="en" sz="1600">
                <a:solidFill>
                  <a:srgbClr val="24292F"/>
                </a:solidFill>
                <a:highlight>
                  <a:srgbClr val="FFFFFF"/>
                </a:highlight>
              </a:rPr>
            </a:br>
            <a:br>
              <a:rPr lang="en" sz="1600">
                <a:solidFill>
                  <a:srgbClr val="24292F"/>
                </a:solidFill>
                <a:highlight>
                  <a:srgbClr val="FFFFFF"/>
                </a:highlight>
              </a:rPr>
            </a:br>
            <a:r>
              <a:rPr lang="en" sz="1600">
                <a:solidFill>
                  <a:srgbClr val="24292F"/>
                </a:solidFill>
                <a:highlight>
                  <a:srgbClr val="FFFFFF"/>
                </a:highlight>
              </a:rPr>
              <a:t>In terms of Service types, here is a brief definition of what they are:</a:t>
            </a:r>
            <a:endParaRPr sz="16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b="1" lang="en" sz="1400">
                <a:solidFill>
                  <a:srgbClr val="24292F"/>
                </a:solidFill>
                <a:highlight>
                  <a:srgbClr val="FFFFFF"/>
                </a:highlight>
                <a:latin typeface="Courier New"/>
                <a:ea typeface="Courier New"/>
                <a:cs typeface="Courier New"/>
                <a:sym typeface="Courier New"/>
              </a:rPr>
              <a:t>ClusterIP</a:t>
            </a:r>
            <a:r>
              <a:rPr lang="en" sz="1600">
                <a:solidFill>
                  <a:srgbClr val="24292F"/>
                </a:solidFill>
                <a:highlight>
                  <a:srgbClr val="FFFFFF"/>
                </a:highlight>
              </a:rPr>
              <a:t>: Default Service type. It exposes your application only within the cluster.</a:t>
            </a:r>
            <a:br>
              <a:rPr lang="en" sz="1600">
                <a:solidFill>
                  <a:srgbClr val="24292F"/>
                </a:solidFill>
                <a:highlight>
                  <a:srgbClr val="FFFFFF"/>
                </a:highlight>
              </a:rPr>
            </a:br>
            <a:endParaRPr sz="16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b="1" lang="en" sz="1400">
                <a:solidFill>
                  <a:srgbClr val="24292F"/>
                </a:solidFill>
                <a:highlight>
                  <a:srgbClr val="FFFFFF"/>
                </a:highlight>
                <a:latin typeface="Courier New"/>
                <a:ea typeface="Courier New"/>
                <a:cs typeface="Courier New"/>
                <a:sym typeface="Courier New"/>
              </a:rPr>
              <a:t>NodePort</a:t>
            </a:r>
            <a:r>
              <a:rPr lang="en" sz="1600">
                <a:solidFill>
                  <a:srgbClr val="24292F"/>
                </a:solidFill>
                <a:highlight>
                  <a:srgbClr val="FFFFFF"/>
                </a:highlight>
              </a:rPr>
              <a:t>: It exposes the service inside and outside the cluster at a given node port. You'll be able to contact the NodePort Service, from outside the cluster, by requesting </a:t>
            </a:r>
            <a:r>
              <a:rPr lang="en" sz="1400">
                <a:solidFill>
                  <a:srgbClr val="24292F"/>
                </a:solidFill>
                <a:highlight>
                  <a:srgbClr val="FFFFFF"/>
                </a:highlight>
                <a:latin typeface="Courier New"/>
                <a:ea typeface="Courier New"/>
                <a:cs typeface="Courier New"/>
                <a:sym typeface="Courier New"/>
              </a:rPr>
              <a:t>&lt;NodeIP&gt;:&lt;NodePort&gt;</a:t>
            </a:r>
            <a:r>
              <a:rPr lang="en" sz="1600">
                <a:solidFill>
                  <a:srgbClr val="24292F"/>
                </a:solidFill>
                <a:highlight>
                  <a:srgbClr val="FFFFFF"/>
                </a:highlight>
              </a:rPr>
              <a:t>.</a:t>
            </a:r>
            <a:br>
              <a:rPr lang="en" sz="1600">
                <a:solidFill>
                  <a:srgbClr val="24292F"/>
                </a:solidFill>
                <a:highlight>
                  <a:srgbClr val="FFFFFF"/>
                </a:highlight>
              </a:rPr>
            </a:br>
            <a:endParaRPr sz="16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400">
                <a:solidFill>
                  <a:srgbClr val="24292F"/>
                </a:solidFill>
                <a:highlight>
                  <a:srgbClr val="FFFFFF"/>
                </a:highlight>
                <a:latin typeface="Courier New"/>
                <a:ea typeface="Courier New"/>
                <a:cs typeface="Courier New"/>
                <a:sym typeface="Courier New"/>
              </a:rPr>
              <a:t>LoadBalancer</a:t>
            </a:r>
            <a:r>
              <a:rPr lang="en" sz="1600">
                <a:solidFill>
                  <a:srgbClr val="24292F"/>
                </a:solidFill>
                <a:highlight>
                  <a:srgbClr val="FFFFFF"/>
                </a:highlight>
              </a:rPr>
              <a:t>: It exposes the service outside the cluster using a cloud provider's load balancer (like GCP with GKE, AWS with AKS etc).</a:t>
            </a:r>
            <a:br>
              <a:rPr lang="en" sz="1600">
                <a:solidFill>
                  <a:srgbClr val="24292F"/>
                </a:solidFill>
                <a:highlight>
                  <a:srgbClr val="FFFFFF"/>
                </a:highlight>
              </a:rPr>
            </a:br>
            <a:endParaRPr sz="16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400">
                <a:solidFill>
                  <a:srgbClr val="24292F"/>
                </a:solidFill>
                <a:highlight>
                  <a:srgbClr val="FFFFFF"/>
                </a:highlight>
                <a:latin typeface="Courier New"/>
                <a:ea typeface="Courier New"/>
                <a:cs typeface="Courier New"/>
                <a:sym typeface="Courier New"/>
              </a:rPr>
              <a:t>ExternalName</a:t>
            </a:r>
            <a:r>
              <a:rPr lang="en" sz="1600">
                <a:solidFill>
                  <a:srgbClr val="24292F"/>
                </a:solidFill>
                <a:highlight>
                  <a:srgbClr val="FFFFFF"/>
                </a:highlight>
              </a:rPr>
              <a:t>: It maps the Service to an external resource (like: </a:t>
            </a:r>
            <a:r>
              <a:rPr lang="en" sz="1400">
                <a:solidFill>
                  <a:srgbClr val="24292F"/>
                </a:solidFill>
                <a:highlight>
                  <a:srgbClr val="FFFFFF"/>
                </a:highlight>
                <a:latin typeface="Courier New"/>
                <a:ea typeface="Courier New"/>
                <a:cs typeface="Courier New"/>
                <a:sym typeface="Courier New"/>
              </a:rPr>
              <a:t>foo.bar.example.com</a:t>
            </a:r>
            <a:r>
              <a:rPr lang="en" sz="1600">
                <a:solidFill>
                  <a:srgbClr val="24292F"/>
                </a:solidFill>
                <a:highlight>
                  <a:srgbClr val="FFFFFF"/>
                </a:highlight>
              </a:rPr>
              <a:t>)</a:t>
            </a:r>
            <a:endParaRPr sz="1600">
              <a:solidFill>
                <a:srgbClr val="24292F"/>
              </a:solidFill>
              <a:highlight>
                <a:srgbClr val="FFFFFF"/>
              </a:highlight>
            </a:endParaRPr>
          </a:p>
          <a:p>
            <a:pPr indent="0" lvl="0" marL="0" rtl="0" algn="l">
              <a:lnSpc>
                <a:spcPct val="115000"/>
              </a:lnSpc>
              <a:spcBef>
                <a:spcPts val="1200"/>
              </a:spcBef>
              <a:spcAft>
                <a:spcPts val="0"/>
              </a:spcAft>
              <a:buNone/>
            </a:pPr>
            <a:r>
              <a:t/>
            </a:r>
            <a:endParaRPr sz="1400">
              <a:solidFill>
                <a:schemeClr val="dk1"/>
              </a:solidFill>
              <a:highlight>
                <a:srgbClr val="FFFFFF"/>
              </a:highlight>
            </a:endParaRPr>
          </a:p>
        </p:txBody>
      </p:sp>
      <p:sp>
        <p:nvSpPr>
          <p:cNvPr id="114" name="Google Shape;114;p22"/>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4294967295" type="body"/>
          </p:nvPr>
        </p:nvSpPr>
        <p:spPr>
          <a:xfrm>
            <a:off x="0" y="-27150"/>
            <a:ext cx="8825400" cy="4376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850">
                <a:solidFill>
                  <a:srgbClr val="24292F"/>
                </a:solidFill>
                <a:highlight>
                  <a:srgbClr val="FFFFFF"/>
                </a:highlight>
              </a:rPr>
              <a:t>Service</a:t>
            </a:r>
            <a:endParaRPr b="1" sz="1850">
              <a:solidFill>
                <a:srgbClr val="24292F"/>
              </a:solidFill>
              <a:highlight>
                <a:srgbClr val="FFFFFF"/>
              </a:highlight>
            </a:endParaRPr>
          </a:p>
          <a:p>
            <a:pPr indent="0" lvl="0" marL="0" rtl="0" algn="l">
              <a:spcBef>
                <a:spcPts val="1200"/>
              </a:spcBef>
              <a:spcAft>
                <a:spcPts val="0"/>
              </a:spcAft>
              <a:buNone/>
            </a:pPr>
            <a:br>
              <a:rPr lang="en" sz="1400">
                <a:solidFill>
                  <a:srgbClr val="24292F"/>
                </a:solidFill>
                <a:highlight>
                  <a:srgbClr val="FFFFFF"/>
                </a:highlight>
              </a:rPr>
            </a:br>
            <a:r>
              <a:rPr lang="en" sz="1400">
                <a:solidFill>
                  <a:srgbClr val="24292F"/>
                </a:solidFill>
                <a:highlight>
                  <a:srgbClr val="FFFFFF"/>
                </a:highlight>
              </a:rPr>
              <a:t>Now let's apply that configuration to our cluster. To do so simply run:</a:t>
            </a:r>
            <a:endParaRPr sz="1400">
              <a:solidFill>
                <a:srgbClr val="24292F"/>
              </a:solidFill>
              <a:highlight>
                <a:srgbClr val="FFFFFF"/>
              </a:highlight>
            </a:endParaRPr>
          </a:p>
          <a:p>
            <a:pPr indent="-317500" lvl="0" marL="457200" rtl="0" algn="l">
              <a:spcBef>
                <a:spcPts val="1200"/>
              </a:spcBef>
              <a:spcAft>
                <a:spcPts val="0"/>
              </a:spcAft>
              <a:buClr>
                <a:srgbClr val="24292F"/>
              </a:buClr>
              <a:buSzPts val="1400"/>
              <a:buChar char="●"/>
            </a:pPr>
            <a:r>
              <a:rPr lang="en" sz="1200">
                <a:solidFill>
                  <a:srgbClr val="24292F"/>
                </a:solidFill>
                <a:highlight>
                  <a:srgbClr val="FFFFFF"/>
                </a:highlight>
                <a:latin typeface="Courier New"/>
                <a:ea typeface="Courier New"/>
                <a:cs typeface="Courier New"/>
                <a:sym typeface="Courier New"/>
              </a:rPr>
              <a:t>kubectl apply -f dashboard-service.yaml</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br>
              <a:rPr lang="en" sz="1200">
                <a:solidFill>
                  <a:srgbClr val="24292F"/>
                </a:solidFill>
                <a:highlight>
                  <a:srgbClr val="FFFFFF"/>
                </a:highlight>
                <a:latin typeface="Courier New"/>
                <a:ea typeface="Courier New"/>
                <a:cs typeface="Courier New"/>
                <a:sym typeface="Courier New"/>
              </a:rPr>
            </a:br>
            <a:r>
              <a:rPr lang="en" sz="1400">
                <a:solidFill>
                  <a:srgbClr val="24292F"/>
                </a:solidFill>
                <a:highlight>
                  <a:srgbClr val="FFFFFF"/>
                </a:highlight>
              </a:rPr>
              <a:t>👋 Make sure you run the above command in the working directory </a:t>
            </a:r>
            <a:r>
              <a:rPr lang="en" sz="1200">
                <a:solidFill>
                  <a:srgbClr val="24292F"/>
                </a:solidFill>
                <a:highlight>
                  <a:srgbClr val="FFFFFF"/>
                </a:highlight>
                <a:latin typeface="Courier New"/>
                <a:ea typeface="Courier New"/>
                <a:cs typeface="Courier New"/>
                <a:sym typeface="Courier New"/>
              </a:rPr>
              <a:t>dashboard-service.yaml</a:t>
            </a:r>
            <a:r>
              <a:rPr lang="en" sz="1400">
                <a:solidFill>
                  <a:srgbClr val="24292F"/>
                </a:solidFill>
                <a:highlight>
                  <a:srgbClr val="FFFFFF"/>
                </a:highlight>
              </a:rPr>
              <a:t> is in!</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You can check if everything works correctly by running:</a:t>
            </a:r>
            <a:endParaRPr sz="14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kubectl get services</a:t>
            </a:r>
            <a:r>
              <a:rPr lang="en" sz="1400">
                <a:solidFill>
                  <a:srgbClr val="24292F"/>
                </a:solidFill>
                <a:highlight>
                  <a:srgbClr val="FFFFFF"/>
                </a:highlight>
              </a:rPr>
              <a:t> You should get the following output:</a:t>
            </a:r>
            <a:br>
              <a:rPr lang="en" sz="1400">
                <a:solidFill>
                  <a:srgbClr val="24292F"/>
                </a:solidFill>
                <a:highlight>
                  <a:srgbClr val="FFFFFF"/>
                </a:highlight>
              </a:rPr>
            </a:br>
            <a:r>
              <a:rPr lang="en" sz="1200">
                <a:solidFill>
                  <a:srgbClr val="24292F"/>
                </a:solidFill>
                <a:highlight>
                  <a:srgbClr val="FFFFFF"/>
                </a:highlight>
                <a:latin typeface="Courier New"/>
                <a:ea typeface="Courier New"/>
                <a:cs typeface="Courier New"/>
                <a:sym typeface="Courier New"/>
              </a:rPr>
              <a:t>    NAME                TYPE        CLUSTER-IP       EXTERNAL-IP   PORT(S)          AGE</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dashboard-service   ClusterIP   10.102.134.231   &lt;none&gt;        80/TCP,443/TCP   3h10m</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kubernetes          ClusterIP   10.96.0.1        &lt;none&gt;        443/TCP          3h13m</a:t>
            </a:r>
            <a:br>
              <a:rPr lang="en" sz="1200">
                <a:solidFill>
                  <a:srgbClr val="24292F"/>
                </a:solidFill>
                <a:highlight>
                  <a:srgbClr val="FFFFFF"/>
                </a:highlight>
                <a:latin typeface="Courier New"/>
                <a:ea typeface="Courier New"/>
                <a:cs typeface="Courier New"/>
                <a:sym typeface="Courier New"/>
              </a:rPr>
            </a:b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CLUSTER-IP can be different from your machine to this demo.</a:t>
            </a:r>
            <a:endParaRPr sz="14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20" name="Google Shape;120;p2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4294967295" type="body"/>
          </p:nvPr>
        </p:nvSpPr>
        <p:spPr>
          <a:xfrm>
            <a:off x="0" y="-27150"/>
            <a:ext cx="8825400" cy="4376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850">
                <a:solidFill>
                  <a:srgbClr val="24292F"/>
                </a:solidFill>
                <a:highlight>
                  <a:srgbClr val="FFFFFF"/>
                </a:highlight>
              </a:rPr>
              <a:t>Ingress</a:t>
            </a:r>
            <a:endParaRPr b="1" sz="1850">
              <a:solidFill>
                <a:srgbClr val="24292F"/>
              </a:solidFill>
              <a:highlight>
                <a:srgbClr val="FFFFFF"/>
              </a:highlight>
            </a:endParaRPr>
          </a:p>
          <a:p>
            <a:pPr indent="0" lvl="0" marL="0" rtl="0" algn="l">
              <a:spcBef>
                <a:spcPts val="1200"/>
              </a:spcBef>
              <a:spcAft>
                <a:spcPts val="0"/>
              </a:spcAft>
              <a:buNone/>
            </a:pPr>
            <a:br>
              <a:rPr lang="en" sz="1400">
                <a:solidFill>
                  <a:srgbClr val="24292F"/>
                </a:solidFill>
                <a:highlight>
                  <a:srgbClr val="FFFFFF"/>
                </a:highlight>
              </a:rPr>
            </a:br>
            <a:r>
              <a:rPr lang="en" sz="1400">
                <a:solidFill>
                  <a:srgbClr val="24292F"/>
                </a:solidFill>
                <a:highlight>
                  <a:srgbClr val="FFFFFF"/>
                </a:highlight>
              </a:rPr>
              <a:t>Finally, let's put up the final piece of configuration to make our application accessible from outside the cluster. To do so, we need to create an Ingress service.</a:t>
            </a:r>
            <a:endParaRPr sz="1400">
              <a:solidFill>
                <a:srgbClr val="24292F"/>
              </a:solidFill>
              <a:highlight>
                <a:srgbClr val="FFFFFF"/>
              </a:highlight>
            </a:endParaRPr>
          </a:p>
          <a:p>
            <a:pPr indent="0" lvl="0" marL="139700" marR="139700" rtl="0" algn="l">
              <a:spcBef>
                <a:spcPts val="1200"/>
              </a:spcBef>
              <a:spcAft>
                <a:spcPts val="0"/>
              </a:spcAft>
              <a:buNone/>
            </a:pPr>
            <a:r>
              <a:rPr lang="en" sz="1700">
                <a:solidFill>
                  <a:schemeClr val="dk1"/>
                </a:solidFill>
                <a:highlight>
                  <a:srgbClr val="FFFFFF"/>
                </a:highlight>
              </a:rPr>
              <a:t>👋</a:t>
            </a:r>
            <a:r>
              <a:rPr lang="en" sz="1400">
                <a:solidFill>
                  <a:schemeClr val="dk1"/>
                </a:solidFill>
                <a:highlight>
                  <a:srgbClr val="FFFFFF"/>
                </a:highlight>
              </a:rPr>
              <a:t> At this point, you might also be wondering why we are building an Ingress instead of using a </a:t>
            </a:r>
            <a:r>
              <a:rPr lang="en" sz="1200">
                <a:solidFill>
                  <a:schemeClr val="dk1"/>
                </a:solidFill>
                <a:highlight>
                  <a:srgbClr val="FFFFFF"/>
                </a:highlight>
                <a:latin typeface="Courier New"/>
                <a:ea typeface="Courier New"/>
                <a:cs typeface="Courier New"/>
                <a:sym typeface="Courier New"/>
              </a:rPr>
              <a:t>LoadBalancer</a:t>
            </a:r>
            <a:r>
              <a:rPr lang="en" sz="1400">
                <a:solidFill>
                  <a:schemeClr val="dk1"/>
                </a:solidFill>
                <a:highlight>
                  <a:srgbClr val="FFFFFF"/>
                </a:highlight>
              </a:rPr>
              <a:t> or </a:t>
            </a:r>
            <a:r>
              <a:rPr lang="en" sz="1200">
                <a:solidFill>
                  <a:schemeClr val="dk1"/>
                </a:solidFill>
                <a:highlight>
                  <a:srgbClr val="FFFFFF"/>
                </a:highlight>
                <a:latin typeface="Courier New"/>
                <a:ea typeface="Courier New"/>
                <a:cs typeface="Courier New"/>
                <a:sym typeface="Courier New"/>
              </a:rPr>
              <a:t>NodePort</a:t>
            </a:r>
            <a:r>
              <a:rPr lang="en" sz="1400">
                <a:solidFill>
                  <a:schemeClr val="dk1"/>
                </a:solidFill>
                <a:highlight>
                  <a:srgbClr val="FFFFFF"/>
                </a:highlight>
              </a:rPr>
              <a:t> Service Type. If you haven't, you can skip that part but if you did, we are using Ingress because this resource is really made to connect your cluster to the rest of the world. It handles features like DNS or HTTPS really easily. That is why it has become more and more of a best practice to use an Ingress resource instead of a Service type.</a:t>
            </a:r>
            <a:endParaRPr sz="1400">
              <a:solidFill>
                <a:schemeClr val="dk1"/>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Before we start our configuration, we need to do two things:</a:t>
            </a:r>
            <a:endParaRPr sz="14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a:pPr>
            <a:r>
              <a:rPr lang="en" sz="1400">
                <a:solidFill>
                  <a:srgbClr val="24292F"/>
                </a:solidFill>
                <a:highlight>
                  <a:srgbClr val="FFFFFF"/>
                </a:highlight>
              </a:rPr>
              <a:t>Enable </a:t>
            </a:r>
            <a:r>
              <a:rPr lang="en" sz="1200">
                <a:solidFill>
                  <a:srgbClr val="24292F"/>
                </a:solidFill>
                <a:highlight>
                  <a:srgbClr val="FFFFFF"/>
                </a:highlight>
                <a:latin typeface="Courier New"/>
                <a:ea typeface="Courier New"/>
                <a:cs typeface="Courier New"/>
                <a:sym typeface="Courier New"/>
              </a:rPr>
              <a:t>ingress</a:t>
            </a:r>
            <a:r>
              <a:rPr lang="en" sz="1400">
                <a:solidFill>
                  <a:srgbClr val="24292F"/>
                </a:solidFill>
                <a:highlight>
                  <a:srgbClr val="FFFFFF"/>
                </a:highlight>
              </a:rPr>
              <a:t> addon on minikube. To do so:</a:t>
            </a:r>
            <a:endParaRPr sz="1400">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sz="1200">
                <a:solidFill>
                  <a:srgbClr val="24292F"/>
                </a:solidFill>
                <a:highlight>
                  <a:srgbClr val="FFFFFF"/>
                </a:highlight>
                <a:latin typeface="Courier New"/>
                <a:ea typeface="Courier New"/>
                <a:cs typeface="Courier New"/>
                <a:sym typeface="Courier New"/>
              </a:rPr>
              <a:t>minikube addons enable ingress</a:t>
            </a:r>
            <a:endParaRPr sz="1200">
              <a:solidFill>
                <a:srgbClr val="24292F"/>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24292F"/>
              </a:buClr>
              <a:buSzPts val="1200"/>
              <a:buChar char="○"/>
            </a:pPr>
            <a:r>
              <a:rPr lang="en" sz="1700">
                <a:solidFill>
                  <a:srgbClr val="24292F"/>
                </a:solidFill>
                <a:highlight>
                  <a:srgbClr val="FFFFFF"/>
                </a:highlight>
              </a:rPr>
              <a:t>👋</a:t>
            </a:r>
            <a:r>
              <a:rPr lang="en">
                <a:solidFill>
                  <a:srgbClr val="24292F"/>
                </a:solidFill>
                <a:highlight>
                  <a:srgbClr val="FFFFFF"/>
                </a:highlight>
              </a:rPr>
              <a:t> If you want to know about all the addons there is in minikube </a:t>
            </a:r>
            <a:r>
              <a:rPr lang="en" sz="1700">
                <a:solidFill>
                  <a:srgbClr val="24292F"/>
                </a:solidFill>
                <a:highlight>
                  <a:srgbClr val="FFFFFF"/>
                </a:highlight>
              </a:rPr>
              <a:t>👉</a:t>
            </a:r>
            <a:r>
              <a:rPr lang="en">
                <a:solidFill>
                  <a:srgbClr val="24292F"/>
                </a:solidFill>
                <a:highlight>
                  <a:srgbClr val="FFFFFF"/>
                </a:highlight>
              </a:rPr>
              <a:t> </a:t>
            </a:r>
            <a:r>
              <a:rPr lang="en" sz="1200">
                <a:solidFill>
                  <a:srgbClr val="24292F"/>
                </a:solidFill>
                <a:highlight>
                  <a:srgbClr val="FFFFFF"/>
                </a:highlight>
                <a:latin typeface="Courier New"/>
                <a:ea typeface="Courier New"/>
                <a:cs typeface="Courier New"/>
                <a:sym typeface="Courier New"/>
              </a:rPr>
              <a:t>minikube addons list</a:t>
            </a:r>
            <a:br>
              <a:rPr lang="en" sz="1200">
                <a:solidFill>
                  <a:srgbClr val="24292F"/>
                </a:solidFill>
                <a:highlight>
                  <a:srgbClr val="FFFFFF"/>
                </a:highlight>
                <a:latin typeface="Courier New"/>
                <a:ea typeface="Courier New"/>
                <a:cs typeface="Courier New"/>
                <a:sym typeface="Courier New"/>
              </a:rPr>
            </a:br>
            <a:endParaRPr sz="1200">
              <a:solidFill>
                <a:srgbClr val="24292F"/>
              </a:solidFill>
              <a:highlight>
                <a:srgbClr val="FFFFFF"/>
              </a:highlight>
              <a:latin typeface="Courier New"/>
              <a:ea typeface="Courier New"/>
              <a:cs typeface="Courier New"/>
              <a:sym typeface="Courier New"/>
            </a:endParaRPr>
          </a:p>
          <a:p>
            <a:pPr indent="-304800" lvl="0" marL="457200" rtl="0" algn="l">
              <a:spcBef>
                <a:spcPts val="0"/>
              </a:spcBef>
              <a:spcAft>
                <a:spcPts val="0"/>
              </a:spcAft>
              <a:buClr>
                <a:srgbClr val="24292F"/>
              </a:buClr>
              <a:buSzPts val="1200"/>
              <a:buAutoNum type="arabicPeriod"/>
            </a:pPr>
            <a:r>
              <a:rPr lang="en" sz="1400">
                <a:solidFill>
                  <a:srgbClr val="24292F"/>
                </a:solidFill>
                <a:highlight>
                  <a:srgbClr val="FFFFFF"/>
                </a:highlight>
              </a:rPr>
              <a:t>Create a </a:t>
            </a:r>
            <a:r>
              <a:rPr lang="en" sz="1200">
                <a:solidFill>
                  <a:srgbClr val="24292F"/>
                </a:solidFill>
                <a:highlight>
                  <a:srgbClr val="FFFFFF"/>
                </a:highlight>
                <a:latin typeface="Courier New"/>
                <a:ea typeface="Courier New"/>
                <a:cs typeface="Courier New"/>
                <a:sym typeface="Courier New"/>
              </a:rPr>
              <a:t>tunnel</a:t>
            </a:r>
            <a:r>
              <a:rPr lang="en" sz="1400">
                <a:solidFill>
                  <a:srgbClr val="24292F"/>
                </a:solidFill>
                <a:highlight>
                  <a:srgbClr val="FFFFFF"/>
                </a:highlight>
              </a:rPr>
              <a:t> to forward local IP to the cluster IP:</a:t>
            </a:r>
            <a:endParaRPr sz="14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latin typeface="Courier New"/>
                <a:ea typeface="Courier New"/>
                <a:cs typeface="Courier New"/>
                <a:sym typeface="Courier New"/>
              </a:rPr>
              <a:t>minikube tunnel</a:t>
            </a:r>
            <a:r>
              <a:rPr lang="en">
                <a:solidFill>
                  <a:srgbClr val="24292F"/>
                </a:solidFill>
                <a:highlight>
                  <a:srgbClr val="FFFFFF"/>
                </a:highlight>
              </a:rPr>
              <a:t> and let your terminal run</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Depending on your driver, you will see different outputs</a:t>
            </a:r>
            <a:endParaRPr>
              <a:solidFill>
                <a:srgbClr val="24292F"/>
              </a:solidFill>
              <a:highlight>
                <a:srgbClr val="FFFFFF"/>
              </a:highlight>
            </a:endParaRPr>
          </a:p>
          <a:p>
            <a:pPr indent="0" lvl="0" marL="0" rtl="0" algn="l">
              <a:spcBef>
                <a:spcPts val="1200"/>
              </a:spcBef>
              <a:spcAft>
                <a:spcPts val="0"/>
              </a:spcAft>
              <a:buNone/>
            </a:pPr>
            <a:r>
              <a:t/>
            </a:r>
            <a:endParaRPr sz="1400">
              <a:solidFill>
                <a:srgbClr val="24292F"/>
              </a:solidFill>
              <a:highlight>
                <a:srgbClr val="FFFFFF"/>
              </a:highlight>
            </a:endParaRPr>
          </a:p>
          <a:p>
            <a:pPr indent="0" lvl="0" marL="0" rtl="0" algn="l">
              <a:spcBef>
                <a:spcPts val="1200"/>
              </a:spcBef>
              <a:spcAft>
                <a:spcPts val="0"/>
              </a:spcAft>
              <a:buNone/>
            </a:pPr>
            <a:r>
              <a:t/>
            </a:r>
            <a:endParaRPr sz="1400">
              <a:solidFill>
                <a:srgbClr val="24292F"/>
              </a:solidFill>
              <a:highlight>
                <a:srgbClr val="FFFFFF"/>
              </a:highlight>
            </a:endParaRPr>
          </a:p>
          <a:p>
            <a:pPr indent="0" lvl="0" marL="0" rtl="0" algn="l">
              <a:spcBef>
                <a:spcPts val="1200"/>
              </a:spcBef>
              <a:spcAft>
                <a:spcPts val="0"/>
              </a:spcAft>
              <a:buNone/>
            </a:pPr>
            <a:r>
              <a:t/>
            </a:r>
            <a:endParaRPr sz="1400">
              <a:solidFill>
                <a:srgbClr val="24292F"/>
              </a:solidFill>
              <a:highlight>
                <a:srgbClr val="FFFFFF"/>
              </a:highlight>
            </a:endParaRPr>
          </a:p>
          <a:p>
            <a:pPr indent="0" lvl="0" marL="0" rtl="0" algn="l">
              <a:lnSpc>
                <a:spcPct val="115000"/>
              </a:lnSpc>
              <a:spcBef>
                <a:spcPts val="1200"/>
              </a:spcBef>
              <a:spcAft>
                <a:spcPts val="0"/>
              </a:spcAft>
              <a:buNone/>
            </a:pPr>
            <a:r>
              <a:t/>
            </a:r>
            <a:endParaRPr sz="1400">
              <a:solidFill>
                <a:schemeClr val="dk1"/>
              </a:solidFill>
              <a:highlight>
                <a:srgbClr val="FFFFFF"/>
              </a:highlight>
            </a:endParaRPr>
          </a:p>
        </p:txBody>
      </p:sp>
      <p:sp>
        <p:nvSpPr>
          <p:cNvPr id="126" name="Google Shape;126;p2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4294967295" type="body"/>
          </p:nvPr>
        </p:nvSpPr>
        <p:spPr>
          <a:xfrm>
            <a:off x="0" y="-27150"/>
            <a:ext cx="8825400" cy="4376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Ingress</a:t>
            </a:r>
            <a:endParaRPr b="1" sz="1650">
              <a:solidFill>
                <a:srgbClr val="24292F"/>
              </a:solidFill>
              <a:highlight>
                <a:srgbClr val="FFFFFF"/>
              </a:highlight>
            </a:endParaRPr>
          </a:p>
          <a:p>
            <a:pPr indent="0" lvl="0" marL="0" rtl="0" algn="l">
              <a:spcBef>
                <a:spcPts val="1200"/>
              </a:spcBef>
              <a:spcAft>
                <a:spcPts val="0"/>
              </a:spcAft>
              <a:buNone/>
            </a:pPr>
            <a:br>
              <a:rPr lang="en" sz="1200">
                <a:solidFill>
                  <a:srgbClr val="24292F"/>
                </a:solidFill>
                <a:highlight>
                  <a:srgbClr val="FFFFFF"/>
                </a:highlight>
              </a:rPr>
            </a:br>
            <a:r>
              <a:rPr lang="en" sz="1200">
                <a:solidFill>
                  <a:srgbClr val="24292F"/>
                </a:solidFill>
                <a:highlight>
                  <a:srgbClr val="FFFFFF"/>
                </a:highlight>
              </a:rPr>
              <a:t>Now we can write code </a:t>
            </a:r>
            <a:r>
              <a:rPr lang="en" sz="1500">
                <a:solidFill>
                  <a:srgbClr val="24292F"/>
                </a:solidFill>
                <a:highlight>
                  <a:srgbClr val="FFFFFF"/>
                </a:highlight>
              </a:rPr>
              <a:t>🤗</a:t>
            </a:r>
            <a:r>
              <a:rPr lang="en" sz="1200">
                <a:solidFill>
                  <a:srgbClr val="24292F"/>
                </a:solidFill>
                <a:highlight>
                  <a:srgbClr val="FFFFFF"/>
                </a:highlight>
              </a:rPr>
              <a:t> Let's create a third file called </a:t>
            </a:r>
            <a:r>
              <a:rPr lang="en" sz="1000">
                <a:solidFill>
                  <a:srgbClr val="24292F"/>
                </a:solidFill>
                <a:highlight>
                  <a:srgbClr val="FFFFFF"/>
                </a:highlight>
                <a:latin typeface="Courier New"/>
                <a:ea typeface="Courier New"/>
                <a:cs typeface="Courier New"/>
                <a:sym typeface="Courier New"/>
              </a:rPr>
              <a:t>dashboard-ingress.yaml</a:t>
            </a:r>
            <a:r>
              <a:rPr lang="en" sz="1200">
                <a:solidFill>
                  <a:srgbClr val="24292F"/>
                </a:solidFill>
                <a:highlight>
                  <a:srgbClr val="FFFFFF"/>
                </a:highlight>
              </a:rPr>
              <a:t> with the following content:</a:t>
            </a:r>
            <a:br>
              <a:rPr lang="en" sz="1200">
                <a:solidFill>
                  <a:srgbClr val="24292F"/>
                </a:solidFill>
                <a:highlight>
                  <a:srgbClr val="FFFFFF"/>
                </a:highlight>
              </a:rPr>
            </a:b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32" name="Google Shape;132;p2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5"/>
          <p:cNvPicPr preferRelativeResize="0"/>
          <p:nvPr/>
        </p:nvPicPr>
        <p:blipFill>
          <a:blip r:embed="rId3">
            <a:alphaModFix/>
          </a:blip>
          <a:stretch>
            <a:fillRect/>
          </a:stretch>
        </p:blipFill>
        <p:spPr>
          <a:xfrm>
            <a:off x="616013" y="1349701"/>
            <a:ext cx="7593376" cy="2662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4294967295" type="body"/>
          </p:nvPr>
        </p:nvSpPr>
        <p:spPr>
          <a:xfrm>
            <a:off x="0" y="-27150"/>
            <a:ext cx="8825400" cy="4376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N</a:t>
            </a:r>
            <a:r>
              <a:rPr b="1" lang="en" sz="1850">
                <a:solidFill>
                  <a:srgbClr val="24292F"/>
                </a:solidFill>
                <a:highlight>
                  <a:srgbClr val="FFFFFF"/>
                </a:highlight>
              </a:rPr>
              <a:t>amespace</a:t>
            </a:r>
            <a:br>
              <a:rPr b="1" lang="en" sz="1850">
                <a:solidFill>
                  <a:srgbClr val="24292F"/>
                </a:solidFill>
                <a:highlight>
                  <a:srgbClr val="FFFFFF"/>
                </a:highlight>
              </a:rPr>
            </a:br>
            <a:br>
              <a:rPr b="1" lang="en" sz="1850">
                <a:solidFill>
                  <a:srgbClr val="24292F"/>
                </a:solidFill>
                <a:highlight>
                  <a:srgbClr val="FFFFFF"/>
                </a:highlight>
              </a:rPr>
            </a:br>
            <a:r>
              <a:rPr lang="en" sz="1400">
                <a:solidFill>
                  <a:srgbClr val="24292F"/>
                </a:solidFill>
                <a:highlight>
                  <a:srgbClr val="FFFFFF"/>
                </a:highlight>
              </a:rPr>
              <a:t>One final thing that we haven't talked about yet are namespaces</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Kubernetes supports multiple virtual clusters backed by the same physical cluster. These virtual clusters are called namespaces. You will usually create several namespaces within the same cluster to:</a:t>
            </a:r>
            <a:endParaRPr sz="1400">
              <a:solidFill>
                <a:srgbClr val="24292F"/>
              </a:solidFill>
              <a:highlight>
                <a:srgbClr val="FFFFFF"/>
              </a:highlight>
            </a:endParaRPr>
          </a:p>
          <a:p>
            <a:pPr indent="-317500" lvl="0" marL="457200" rtl="0" algn="l">
              <a:spcBef>
                <a:spcPts val="1200"/>
              </a:spcBef>
              <a:spcAft>
                <a:spcPts val="0"/>
              </a:spcAft>
              <a:buClr>
                <a:srgbClr val="24292F"/>
              </a:buClr>
              <a:buSzPts val="1400"/>
              <a:buChar char="●"/>
            </a:pPr>
            <a:r>
              <a:rPr lang="en" sz="1400">
                <a:solidFill>
                  <a:srgbClr val="24292F"/>
                </a:solidFill>
                <a:highlight>
                  <a:srgbClr val="FFFFFF"/>
                </a:highlight>
              </a:rPr>
              <a:t>Separate resources</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Seperate users (of your cluster)</a:t>
            </a:r>
            <a:endParaRPr sz="1400">
              <a:solidFill>
                <a:srgbClr val="24292F"/>
              </a:solidFill>
              <a:highlight>
                <a:srgbClr val="FFFFFF"/>
              </a:highlight>
            </a:endParaRPr>
          </a:p>
          <a:p>
            <a:pPr indent="190500" lvl="0" marL="0" marR="38100" rtl="0" algn="l">
              <a:lnSpc>
                <a:spcPct val="100000"/>
              </a:lnSpc>
              <a:spcBef>
                <a:spcPts val="1800"/>
              </a:spcBef>
              <a:spcAft>
                <a:spcPts val="0"/>
              </a:spcAft>
              <a:buNone/>
            </a:pPr>
            <a:r>
              <a:rPr b="1" lang="en" sz="1400">
                <a:solidFill>
                  <a:srgbClr val="24292F"/>
                </a:solidFill>
                <a:highlight>
                  <a:srgbClr val="FFFFFF"/>
                </a:highlight>
              </a:rPr>
              <a:t>Default namespace</a:t>
            </a:r>
            <a:endParaRPr b="1"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You have been using namespaces since the beginning of the course without being aware of it. </a:t>
            </a:r>
            <a:r>
              <a:rPr b="1" lang="en" sz="1400">
                <a:solidFill>
                  <a:srgbClr val="24292F"/>
                </a:solidFill>
                <a:highlight>
                  <a:srgbClr val="FFFFFF"/>
                </a:highlight>
              </a:rPr>
              <a:t>Namespaces are present as soon as your kubernetes cluster is installed</a:t>
            </a:r>
            <a:r>
              <a:rPr lang="en" sz="1400">
                <a:solidFill>
                  <a:srgbClr val="24292F"/>
                </a:solidFill>
                <a:highlight>
                  <a:srgbClr val="FFFFFF"/>
                </a:highlight>
              </a:rPr>
              <a:t>. Here is the list:</a:t>
            </a:r>
            <a:endParaRPr sz="14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kubectl get namespace</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NAME              STATUS   AGE</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default           Active   2d5h</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kube-node-lease   Active   2d5h</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kube-public       Active   2d5h</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kube-system       Active   2d5h</a:t>
            </a:r>
            <a:endParaRPr sz="1200">
              <a:solidFill>
                <a:srgbClr val="24292F"/>
              </a:solidFill>
              <a:highlight>
                <a:srgbClr val="FFFFFF"/>
              </a:highlight>
              <a:latin typeface="Courier New"/>
              <a:ea typeface="Courier New"/>
              <a:cs typeface="Courier New"/>
              <a:sym typeface="Courier New"/>
            </a:endParaRPr>
          </a:p>
          <a:p>
            <a:pPr indent="0" lvl="0" marL="0" rtl="0" algn="l">
              <a:lnSpc>
                <a:spcPct val="125000"/>
              </a:lnSpc>
              <a:spcBef>
                <a:spcPts val="1800"/>
              </a:spcBef>
              <a:spcAft>
                <a:spcPts val="1200"/>
              </a:spcAft>
              <a:buNone/>
            </a:pPr>
            <a:r>
              <a:t/>
            </a:r>
            <a:endParaRPr b="1" sz="1650">
              <a:solidFill>
                <a:srgbClr val="24292F"/>
              </a:solidFill>
              <a:highlight>
                <a:srgbClr val="FFFFFF"/>
              </a:highlight>
            </a:endParaRPr>
          </a:p>
        </p:txBody>
      </p:sp>
      <p:sp>
        <p:nvSpPr>
          <p:cNvPr id="139" name="Google Shape;139;p26"/>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4294967295" type="body"/>
          </p:nvPr>
        </p:nvSpPr>
        <p:spPr>
          <a:xfrm>
            <a:off x="0" y="-27150"/>
            <a:ext cx="8825400" cy="4376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850">
                <a:solidFill>
                  <a:srgbClr val="24292F"/>
                </a:solidFill>
                <a:highlight>
                  <a:srgbClr val="FFFFFF"/>
                </a:highlight>
              </a:rPr>
              <a:t>Namespace</a:t>
            </a:r>
            <a:endParaRPr b="1"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You can create a namespace very easily on the command line:</a:t>
            </a:r>
            <a:endParaRPr sz="1400">
              <a:solidFill>
                <a:srgbClr val="24292F"/>
              </a:solidFill>
              <a:highlight>
                <a:srgbClr val="FFFFFF"/>
              </a:highlight>
            </a:endParaRPr>
          </a:p>
          <a:p>
            <a:pPr indent="0" lvl="0" marL="152400" marR="152400" rtl="0" algn="l">
              <a:lnSpc>
                <a:spcPct val="145000"/>
              </a:lnSpc>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kubectl create namespace my-new-namespace</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00">
                <a:solidFill>
                  <a:srgbClr val="24292F"/>
                </a:solidFill>
                <a:highlight>
                  <a:srgbClr val="FFFFFF"/>
                </a:highlight>
              </a:rPr>
              <a:t>You can now list your namespace:</a:t>
            </a:r>
            <a:endParaRPr sz="14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kubectl get namespace</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NAME              STATUS   AGE</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default           Active   2d5h</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kube-node-lease   Active   2d5h</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kube-public       Active   2d5h</a:t>
            </a:r>
            <a:br>
              <a:rPr lang="en" sz="12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latin typeface="Courier New"/>
                <a:ea typeface="Courier New"/>
                <a:cs typeface="Courier New"/>
                <a:sym typeface="Courier New"/>
              </a:rPr>
              <a:t>kube-system       Active   2d5h</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my-new-namespace  Active   9s</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4292F"/>
              </a:solidFill>
              <a:highlight>
                <a:srgbClr val="FFFFFF"/>
              </a:highlight>
              <a:latin typeface="Courier New"/>
              <a:ea typeface="Courier New"/>
              <a:cs typeface="Courier New"/>
              <a:sym typeface="Courier New"/>
            </a:endParaRPr>
          </a:p>
          <a:p>
            <a:pPr indent="0" lvl="0" marL="0" rtl="0" algn="l">
              <a:lnSpc>
                <a:spcPct val="125000"/>
              </a:lnSpc>
              <a:spcBef>
                <a:spcPts val="1800"/>
              </a:spcBef>
              <a:spcAft>
                <a:spcPts val="1200"/>
              </a:spcAft>
              <a:buNone/>
            </a:pPr>
            <a:r>
              <a:t/>
            </a:r>
            <a:endParaRPr b="1" sz="1850">
              <a:solidFill>
                <a:srgbClr val="24292F"/>
              </a:solidFill>
              <a:highlight>
                <a:srgbClr val="FFFFFF"/>
              </a:highlight>
            </a:endParaRPr>
          </a:p>
        </p:txBody>
      </p:sp>
      <p:sp>
        <p:nvSpPr>
          <p:cNvPr id="145" name="Google Shape;145;p27"/>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4294967295" type="body"/>
          </p:nvPr>
        </p:nvSpPr>
        <p:spPr>
          <a:xfrm>
            <a:off x="0" y="-27150"/>
            <a:ext cx="8825400" cy="49677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Namespace</a:t>
            </a:r>
            <a:endParaRPr b="1" sz="1200">
              <a:solidFill>
                <a:srgbClr val="24292F"/>
              </a:solidFill>
              <a:highlight>
                <a:srgbClr val="FFFFFF"/>
              </a:highlight>
            </a:endParaRPr>
          </a:p>
          <a:p>
            <a:pPr indent="190500" lvl="0" marL="0" marR="38100" rtl="0" algn="l">
              <a:lnSpc>
                <a:spcPct val="100000"/>
              </a:lnSpc>
              <a:spcBef>
                <a:spcPts val="1800"/>
              </a:spcBef>
              <a:spcAft>
                <a:spcPts val="0"/>
              </a:spcAft>
              <a:buNone/>
            </a:pPr>
            <a:r>
              <a:rPr b="1" lang="en" sz="1200">
                <a:solidFill>
                  <a:srgbClr val="24292F"/>
                </a:solidFill>
                <a:highlight>
                  <a:srgbClr val="FFFFFF"/>
                </a:highlight>
              </a:rPr>
              <a:t>Using namespaces in Kubernetes objects</a:t>
            </a:r>
            <a:endParaRPr b="1"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You can now isolate your Kubernetes objects. There are two ways to use your Kubernetes resources in a namespace. Either you define in the metadata list the namespace field, as follows:</a:t>
            </a:r>
            <a:endParaRPr sz="12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rPr>
              <a:t>Either, just add the </a:t>
            </a:r>
            <a:r>
              <a:rPr lang="en" sz="1000">
                <a:solidFill>
                  <a:srgbClr val="24292F"/>
                </a:solidFill>
                <a:highlight>
                  <a:srgbClr val="FFFFFF"/>
                </a:highlight>
                <a:latin typeface="Courier New"/>
                <a:ea typeface="Courier New"/>
                <a:cs typeface="Courier New"/>
                <a:sym typeface="Courier New"/>
              </a:rPr>
              <a:t>-n</a:t>
            </a:r>
            <a:r>
              <a:rPr lang="en" sz="1200">
                <a:solidFill>
                  <a:srgbClr val="24292F"/>
                </a:solidFill>
                <a:highlight>
                  <a:srgbClr val="FFFFFF"/>
                </a:highlight>
              </a:rPr>
              <a:t> or </a:t>
            </a:r>
            <a:r>
              <a:rPr lang="en" sz="1000">
                <a:solidFill>
                  <a:srgbClr val="24292F"/>
                </a:solidFill>
                <a:highlight>
                  <a:srgbClr val="FFFFFF"/>
                </a:highlight>
                <a:latin typeface="Courier New"/>
                <a:ea typeface="Courier New"/>
                <a:cs typeface="Courier New"/>
                <a:sym typeface="Courier New"/>
              </a:rPr>
              <a:t>--namespace</a:t>
            </a:r>
            <a:r>
              <a:rPr lang="en" sz="1200">
                <a:solidFill>
                  <a:srgbClr val="24292F"/>
                </a:solidFill>
                <a:highlight>
                  <a:srgbClr val="FFFFFF"/>
                </a:highlight>
              </a:rPr>
              <a:t> option in your kubectl commands:</a:t>
            </a:r>
            <a:endParaRPr sz="1200">
              <a:solidFill>
                <a:srgbClr val="24292F"/>
              </a:solidFill>
              <a:highlight>
                <a:srgbClr val="FFFFFF"/>
              </a:highlight>
            </a:endParaRPr>
          </a:p>
          <a:p>
            <a:pPr indent="0" lvl="0" marL="152400" marR="152400" rtl="0" algn="l">
              <a:lnSpc>
                <a:spcPct val="145000"/>
              </a:lnSpc>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 kubectl run nginx --image=nginx --namespace=my-new-namespace</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rPr>
              <a:t>Your pod will only be visible in the namespace where it was created.</a:t>
            </a:r>
            <a:endParaRPr sz="1200">
              <a:solidFill>
                <a:srgbClr val="24292F"/>
              </a:solidFill>
              <a:highlight>
                <a:srgbClr val="FFFFFF"/>
              </a:highlight>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 kubectl get pods</a:t>
            </a:r>
            <a:endParaRPr sz="10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No resources found in default namespace.</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 kubectl get pods -n my-new-namespace</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NAME    READY   STATUS    RESTARTS   AGE</a:t>
            </a:r>
            <a:br>
              <a:rPr lang="en" sz="1000">
                <a:solidFill>
                  <a:srgbClr val="24292F"/>
                </a:solidFill>
                <a:highlight>
                  <a:srgbClr val="FFFFFF"/>
                </a:highlight>
                <a:latin typeface="Courier New"/>
                <a:ea typeface="Courier New"/>
                <a:cs typeface="Courier New"/>
                <a:sym typeface="Courier New"/>
              </a:rPr>
            </a:br>
            <a:r>
              <a:rPr lang="en" sz="1000">
                <a:solidFill>
                  <a:srgbClr val="24292F"/>
                </a:solidFill>
                <a:highlight>
                  <a:srgbClr val="FFFFFF"/>
                </a:highlight>
                <a:latin typeface="Courier New"/>
                <a:ea typeface="Courier New"/>
                <a:cs typeface="Courier New"/>
                <a:sym typeface="Courier New"/>
              </a:rPr>
              <a:t>nginx   1/1     Running   0          2m17s</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25000"/>
              </a:lnSpc>
              <a:spcBef>
                <a:spcPts val="1800"/>
              </a:spcBef>
              <a:spcAft>
                <a:spcPts val="1200"/>
              </a:spcAft>
              <a:buNone/>
            </a:pPr>
            <a:r>
              <a:t/>
            </a:r>
            <a:endParaRPr b="1" sz="1650">
              <a:solidFill>
                <a:srgbClr val="24292F"/>
              </a:solidFill>
              <a:highlight>
                <a:srgbClr val="FFFFFF"/>
              </a:highlight>
            </a:endParaRPr>
          </a:p>
        </p:txBody>
      </p:sp>
      <p:sp>
        <p:nvSpPr>
          <p:cNvPr id="151" name="Google Shape;151;p28"/>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8"/>
          <p:cNvPicPr preferRelativeResize="0"/>
          <p:nvPr/>
        </p:nvPicPr>
        <p:blipFill>
          <a:blip r:embed="rId3">
            <a:alphaModFix/>
          </a:blip>
          <a:stretch>
            <a:fillRect/>
          </a:stretch>
        </p:blipFill>
        <p:spPr>
          <a:xfrm>
            <a:off x="630325" y="1389550"/>
            <a:ext cx="3402925" cy="101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4294967295" type="body"/>
          </p:nvPr>
        </p:nvSpPr>
        <p:spPr>
          <a:xfrm>
            <a:off x="0" y="-27150"/>
            <a:ext cx="8825400" cy="49677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850">
                <a:solidFill>
                  <a:srgbClr val="24292F"/>
                </a:solidFill>
                <a:highlight>
                  <a:srgbClr val="FFFFFF"/>
                </a:highlight>
              </a:rPr>
              <a:t>Namespace</a:t>
            </a:r>
            <a:endParaRPr b="1" sz="1400">
              <a:solidFill>
                <a:srgbClr val="24292F"/>
              </a:solidFill>
              <a:highlight>
                <a:srgbClr val="FFFFFF"/>
              </a:highlight>
            </a:endParaRPr>
          </a:p>
          <a:p>
            <a:pPr indent="0" lvl="0" marL="0" rtl="0" algn="l">
              <a:lnSpc>
                <a:spcPct val="125000"/>
              </a:lnSpc>
              <a:spcBef>
                <a:spcPts val="1800"/>
              </a:spcBef>
              <a:spcAft>
                <a:spcPts val="0"/>
              </a:spcAft>
              <a:buNone/>
            </a:pPr>
            <a:r>
              <a:rPr b="1" lang="en" sz="1400">
                <a:solidFill>
                  <a:srgbClr val="24292F"/>
                </a:solidFill>
                <a:highlight>
                  <a:srgbClr val="FFFFFF"/>
                </a:highlight>
              </a:rPr>
              <a:t>Choose a context</a:t>
            </a:r>
            <a:endParaRPr b="1"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It can sometimes be tedious to specify the namespace used for each command. Here's a method to keep the same namespace without having to specify it each time.</a:t>
            </a:r>
            <a:endParaRPr sz="14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a:t>
            </a:r>
            <a:r>
              <a:rPr b="1" lang="en" sz="1200">
                <a:solidFill>
                  <a:srgbClr val="24292F"/>
                </a:solidFill>
                <a:highlight>
                  <a:srgbClr val="FFFFFF"/>
                </a:highlight>
                <a:latin typeface="Courier New"/>
                <a:ea typeface="Courier New"/>
                <a:cs typeface="Courier New"/>
                <a:sym typeface="Courier New"/>
              </a:rPr>
              <a:t>kubectl config set-context --current --namespace=my-new-namespace</a:t>
            </a:r>
            <a:endParaRPr b="1" sz="12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Context "minikube" modified.</a:t>
            </a:r>
            <a:endParaRPr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00">
                <a:solidFill>
                  <a:srgbClr val="24292F"/>
                </a:solidFill>
                <a:highlight>
                  <a:srgbClr val="FFFFFF"/>
                </a:highlight>
              </a:rPr>
              <a:t>When you have finished working with the namespace you can delete it. All resources that will be inside it will be deleted as well.</a:t>
            </a:r>
            <a:endParaRPr sz="1400">
              <a:solidFill>
                <a:srgbClr val="24292F"/>
              </a:solidFill>
              <a:highlight>
                <a:srgbClr val="FFFFFF"/>
              </a:highlight>
            </a:endParaRPr>
          </a:p>
          <a:p>
            <a:pPr indent="0" lvl="0" marL="152400" marR="152400" rtl="0" algn="l">
              <a:lnSpc>
                <a:spcPct val="145000"/>
              </a:lnSpc>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 </a:t>
            </a:r>
            <a:r>
              <a:rPr b="1" lang="en" sz="1200">
                <a:solidFill>
                  <a:srgbClr val="24292F"/>
                </a:solidFill>
                <a:highlight>
                  <a:srgbClr val="FFFFFF"/>
                </a:highlight>
                <a:latin typeface="Courier New"/>
                <a:ea typeface="Courier New"/>
                <a:cs typeface="Courier New"/>
                <a:sym typeface="Courier New"/>
              </a:rPr>
              <a:t>kubectl delete namespace my-new-namespace</a:t>
            </a:r>
            <a:endParaRPr b="1" sz="12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25000"/>
              </a:lnSpc>
              <a:spcBef>
                <a:spcPts val="1800"/>
              </a:spcBef>
              <a:spcAft>
                <a:spcPts val="1200"/>
              </a:spcAft>
              <a:buNone/>
            </a:pPr>
            <a:r>
              <a:t/>
            </a:r>
            <a:endParaRPr b="1" sz="1650">
              <a:solidFill>
                <a:srgbClr val="24292F"/>
              </a:solidFill>
              <a:highlight>
                <a:srgbClr val="FFFFFF"/>
              </a:highlight>
            </a:endParaRPr>
          </a:p>
        </p:txBody>
      </p:sp>
      <p:sp>
        <p:nvSpPr>
          <p:cNvPr id="158" name="Google Shape;158;p29"/>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4294967295" type="body"/>
          </p:nvPr>
        </p:nvSpPr>
        <p:spPr>
          <a:xfrm>
            <a:off x="0" y="-27150"/>
            <a:ext cx="8825400" cy="49677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lang="en" sz="1850">
                <a:solidFill>
                  <a:srgbClr val="24292F"/>
                </a:solidFill>
                <a:highlight>
                  <a:srgbClr val="FFFFFF"/>
                </a:highlight>
              </a:rPr>
              <a:t>Resource quotas</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When several users or teams share a cluster with a fixed number of nodes, there is a concern that one team could use more than its fair share of resources.</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Resource quotas are a tool for administrators to address this concern.</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A resource quota, defined by a </a:t>
            </a:r>
            <a:r>
              <a:rPr lang="en" sz="1200">
                <a:solidFill>
                  <a:srgbClr val="24292F"/>
                </a:solidFill>
                <a:highlight>
                  <a:srgbClr val="FFFFFF"/>
                </a:highlight>
                <a:latin typeface="Courier New"/>
                <a:ea typeface="Courier New"/>
                <a:cs typeface="Courier New"/>
                <a:sym typeface="Courier New"/>
              </a:rPr>
              <a:t>ResourceQuota</a:t>
            </a:r>
            <a:r>
              <a:rPr lang="en" sz="1400">
                <a:solidFill>
                  <a:srgbClr val="24292F"/>
                </a:solidFill>
                <a:highlight>
                  <a:srgbClr val="FFFFFF"/>
                </a:highlight>
              </a:rPr>
              <a:t> object, provides constraints that limit aggregate resource consumption per namespace. It can limit the quantity of objects that can be created in a namespace by type, as well as the total amount of compute sresources that may be consumed by resources in that project.</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You can limit the total sum of compute resources that can be requested in a given namespace.</a:t>
            </a: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The following resource types are supported:</a:t>
            </a:r>
            <a:endParaRPr sz="1400">
              <a:solidFill>
                <a:srgbClr val="24292F"/>
              </a:solidFill>
              <a:highlight>
                <a:srgbClr val="FFFFFF"/>
              </a:highlight>
            </a:endParaRPr>
          </a:p>
          <a:p>
            <a:pPr indent="0" lvl="0" marL="152400" marR="152400" rtl="0" algn="l">
              <a:lnSpc>
                <a:spcPct val="145000"/>
              </a:lnSpc>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25000"/>
              </a:lnSpc>
              <a:spcBef>
                <a:spcPts val="1800"/>
              </a:spcBef>
              <a:spcAft>
                <a:spcPts val="1200"/>
              </a:spcAft>
              <a:buNone/>
            </a:pPr>
            <a:r>
              <a:t/>
            </a:r>
            <a:endParaRPr b="1" sz="1650">
              <a:solidFill>
                <a:srgbClr val="24292F"/>
              </a:solidFill>
              <a:highlight>
                <a:srgbClr val="FFFFFF"/>
              </a:highlight>
            </a:endParaRPr>
          </a:p>
        </p:txBody>
      </p:sp>
      <p:sp>
        <p:nvSpPr>
          <p:cNvPr id="164" name="Google Shape;164;p30"/>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30"/>
          <p:cNvPicPr preferRelativeResize="0"/>
          <p:nvPr/>
        </p:nvPicPr>
        <p:blipFill>
          <a:blip r:embed="rId3">
            <a:alphaModFix/>
          </a:blip>
          <a:stretch>
            <a:fillRect/>
          </a:stretch>
        </p:blipFill>
        <p:spPr>
          <a:xfrm>
            <a:off x="773575" y="3303849"/>
            <a:ext cx="7278250" cy="169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4294967295" type="body"/>
          </p:nvPr>
        </p:nvSpPr>
        <p:spPr>
          <a:xfrm>
            <a:off x="0" y="-27150"/>
            <a:ext cx="8825400" cy="49677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Res</a:t>
            </a:r>
            <a:r>
              <a:rPr b="1" lang="en" sz="1750">
                <a:solidFill>
                  <a:srgbClr val="24292F"/>
                </a:solidFill>
                <a:highlight>
                  <a:srgbClr val="FFFFFF"/>
                </a:highlight>
              </a:rPr>
              <a:t>ource quotas</a:t>
            </a:r>
            <a:endParaRPr sz="11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300">
                <a:solidFill>
                  <a:srgbClr val="24292F"/>
                </a:solidFill>
                <a:highlight>
                  <a:srgbClr val="FFFFFF"/>
                </a:highlight>
              </a:rPr>
              <a:t>You can create a Resource quotas object like this:</a:t>
            </a:r>
            <a:endParaRPr sz="1300">
              <a:solidFill>
                <a:srgbClr val="24292F"/>
              </a:solidFill>
              <a:highlight>
                <a:srgbClr val="FFFFFF"/>
              </a:highlight>
            </a:endParaRPr>
          </a:p>
          <a:p>
            <a:pPr indent="0" lvl="0" marL="0" rtl="0" algn="l">
              <a:spcBef>
                <a:spcPts val="1200"/>
              </a:spcBef>
              <a:spcAft>
                <a:spcPts val="0"/>
              </a:spcAft>
              <a:buNone/>
            </a:pP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br>
              <a:rPr lang="en" sz="1100">
                <a:solidFill>
                  <a:srgbClr val="24292F"/>
                </a:solidFill>
                <a:highlight>
                  <a:srgbClr val="FFFFFF"/>
                </a:highlight>
                <a:latin typeface="Courier New"/>
                <a:ea typeface="Courier New"/>
                <a:cs typeface="Courier New"/>
                <a:sym typeface="Courier New"/>
              </a:rPr>
            </a:br>
            <a:endParaRPr sz="11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300">
              <a:solidFill>
                <a:srgbClr val="24292F"/>
              </a:solidFill>
              <a:highlight>
                <a:srgbClr val="FFFFFF"/>
              </a:highlight>
            </a:endParaRPr>
          </a:p>
          <a:p>
            <a:pPr indent="0" lvl="0" marL="0" rtl="0" algn="l">
              <a:spcBef>
                <a:spcPts val="1200"/>
              </a:spcBef>
              <a:spcAft>
                <a:spcPts val="0"/>
              </a:spcAft>
              <a:buNone/>
            </a:pPr>
            <a:r>
              <a:t/>
            </a:r>
            <a:endParaRPr sz="1300">
              <a:solidFill>
                <a:srgbClr val="24292F"/>
              </a:solidFill>
              <a:highlight>
                <a:srgbClr val="FFFFFF"/>
              </a:highlight>
            </a:endParaRPr>
          </a:p>
          <a:p>
            <a:pPr indent="0" lvl="0" marL="0" rtl="0" algn="l">
              <a:spcBef>
                <a:spcPts val="1200"/>
              </a:spcBef>
              <a:spcAft>
                <a:spcPts val="0"/>
              </a:spcAft>
              <a:buNone/>
            </a:pPr>
            <a:r>
              <a:t/>
            </a:r>
            <a:endParaRPr sz="1300">
              <a:solidFill>
                <a:srgbClr val="24292F"/>
              </a:solidFill>
              <a:highlight>
                <a:srgbClr val="FFFFFF"/>
              </a:highlight>
            </a:endParaRPr>
          </a:p>
          <a:p>
            <a:pPr indent="0" lvl="0" marL="0" rtl="0" algn="l">
              <a:spcBef>
                <a:spcPts val="1200"/>
              </a:spcBef>
              <a:spcAft>
                <a:spcPts val="0"/>
              </a:spcAft>
              <a:buNone/>
            </a:pPr>
            <a:r>
              <a:rPr lang="en" sz="1300">
                <a:solidFill>
                  <a:srgbClr val="24292F"/>
                </a:solidFill>
                <a:highlight>
                  <a:srgbClr val="FFFFFF"/>
                </a:highlight>
              </a:rPr>
              <a:t>The defined properties are very simple to understand.</a:t>
            </a:r>
            <a:endParaRPr sz="1300">
              <a:solidFill>
                <a:srgbClr val="24292F"/>
              </a:solidFill>
              <a:highlight>
                <a:srgbClr val="FFFFFF"/>
              </a:highlight>
            </a:endParaRPr>
          </a:p>
          <a:p>
            <a:pPr indent="0" lvl="0" marL="0" rtl="0" algn="l">
              <a:spcBef>
                <a:spcPts val="1200"/>
              </a:spcBef>
              <a:spcAft>
                <a:spcPts val="0"/>
              </a:spcAft>
              <a:buNone/>
            </a:pPr>
            <a:r>
              <a:rPr lang="en" sz="1300">
                <a:solidFill>
                  <a:srgbClr val="24292F"/>
                </a:solidFill>
                <a:highlight>
                  <a:srgbClr val="FFFFFF"/>
                </a:highlight>
              </a:rPr>
              <a:t>If you try to create an object when the maximum resource is already consumed, the api will send an error.</a:t>
            </a:r>
            <a:endParaRPr sz="13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lnSpc>
                <a:spcPct val="125000"/>
              </a:lnSpc>
              <a:spcBef>
                <a:spcPts val="1800"/>
              </a:spcBef>
              <a:spcAft>
                <a:spcPts val="1200"/>
              </a:spcAft>
              <a:buNone/>
            </a:pPr>
            <a:r>
              <a:t/>
            </a:r>
            <a:endParaRPr b="1" sz="1650">
              <a:solidFill>
                <a:srgbClr val="24292F"/>
              </a:solidFill>
              <a:highlight>
                <a:srgbClr val="FFFFFF"/>
              </a:highlight>
            </a:endParaRPr>
          </a:p>
        </p:txBody>
      </p:sp>
      <p:sp>
        <p:nvSpPr>
          <p:cNvPr id="171" name="Google Shape;171;p31"/>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31"/>
          <p:cNvPicPr preferRelativeResize="0"/>
          <p:nvPr/>
        </p:nvPicPr>
        <p:blipFill>
          <a:blip r:embed="rId3">
            <a:alphaModFix/>
          </a:blip>
          <a:stretch>
            <a:fillRect/>
          </a:stretch>
        </p:blipFill>
        <p:spPr>
          <a:xfrm>
            <a:off x="2899350" y="1141450"/>
            <a:ext cx="2565475" cy="247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body"/>
          </p:nvPr>
        </p:nvSpPr>
        <p:spPr>
          <a:xfrm>
            <a:off x="0" y="0"/>
            <a:ext cx="8825400" cy="47115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24292F"/>
                </a:solidFill>
                <a:highlight>
                  <a:schemeClr val="lt1"/>
                </a:highlight>
              </a:rPr>
              <a:t>What you will learn in this course </a:t>
            </a:r>
            <a:r>
              <a:rPr lang="en" sz="1700">
                <a:solidFill>
                  <a:srgbClr val="24292F"/>
                </a:solidFill>
                <a:highlight>
                  <a:schemeClr val="lt1"/>
                </a:highlight>
              </a:rPr>
              <a:t>🧐🧐</a:t>
            </a:r>
            <a:endParaRPr sz="1600">
              <a:solidFill>
                <a:schemeClr val="dk1"/>
              </a:solidFill>
            </a:endParaRPr>
          </a:p>
          <a:p>
            <a:pPr indent="0" lvl="0" marL="0" rtl="0" algn="l">
              <a:spcBef>
                <a:spcPts val="1200"/>
              </a:spcBef>
              <a:spcAft>
                <a:spcPts val="0"/>
              </a:spcAft>
              <a:buNone/>
            </a:pPr>
            <a:br>
              <a:rPr lang="en" sz="1200">
                <a:solidFill>
                  <a:srgbClr val="24292F"/>
                </a:solidFill>
                <a:highlight>
                  <a:srgbClr val="FFFFFF"/>
                </a:highlight>
              </a:rPr>
            </a:br>
            <a:br>
              <a:rPr lang="en" sz="1400">
                <a:solidFill>
                  <a:srgbClr val="24292F"/>
                </a:solidFill>
                <a:highlight>
                  <a:srgbClr val="FFFFFF"/>
                </a:highlight>
              </a:rPr>
            </a:br>
            <a:r>
              <a:rPr lang="en" sz="1400">
                <a:solidFill>
                  <a:srgbClr val="24292F"/>
                </a:solidFill>
                <a:highlight>
                  <a:srgbClr val="FFFFFF"/>
                </a:highlight>
              </a:rPr>
              <a:t>Let's get our hands dirty and build our first cluster! In Kubernetes, there are </a:t>
            </a:r>
            <a:r>
              <a:rPr b="1" lang="en" sz="1400">
                <a:solidFill>
                  <a:srgbClr val="24292F"/>
                </a:solidFill>
                <a:highlight>
                  <a:srgbClr val="FFFFFF"/>
                </a:highlight>
              </a:rPr>
              <a:t>3 resources you need to know to get you started with a simple app:</a:t>
            </a:r>
            <a:endParaRPr b="1" sz="1400">
              <a:solidFill>
                <a:srgbClr val="24292F"/>
              </a:solidFill>
              <a:highlight>
                <a:srgbClr val="FFFFFF"/>
              </a:highlight>
            </a:endParaRPr>
          </a:p>
          <a:p>
            <a:pPr indent="-317500" lvl="0" marL="457200" rtl="0" algn="l">
              <a:spcBef>
                <a:spcPts val="1200"/>
              </a:spcBef>
              <a:spcAft>
                <a:spcPts val="0"/>
              </a:spcAft>
              <a:buClr>
                <a:srgbClr val="24292F"/>
              </a:buClr>
              <a:buSzPts val="1400"/>
              <a:buAutoNum type="arabicPeriod"/>
            </a:pPr>
            <a:r>
              <a:rPr b="1" lang="en" sz="1400">
                <a:solidFill>
                  <a:srgbClr val="24292F"/>
                </a:solidFill>
                <a:highlight>
                  <a:srgbClr val="FFFFFF"/>
                </a:highlight>
              </a:rPr>
              <a:t>Workloads</a:t>
            </a:r>
            <a:r>
              <a:rPr lang="en" sz="1400">
                <a:solidFill>
                  <a:srgbClr val="24292F"/>
                </a:solidFill>
                <a:highlight>
                  <a:srgbClr val="FFFFFF"/>
                </a:highlight>
              </a:rPr>
              <a:t> - refers to an application running on a set of Pods</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AutoNum type="arabicPeriod"/>
            </a:pPr>
            <a:r>
              <a:rPr b="1" lang="en" sz="1400">
                <a:solidFill>
                  <a:srgbClr val="24292F"/>
                </a:solidFill>
                <a:highlight>
                  <a:srgbClr val="FFFFFF"/>
                </a:highlight>
              </a:rPr>
              <a:t>Services</a:t>
            </a:r>
            <a:r>
              <a:rPr lang="en" sz="1400">
                <a:solidFill>
                  <a:srgbClr val="24292F"/>
                </a:solidFill>
                <a:highlight>
                  <a:srgbClr val="FFFFFF"/>
                </a:highlight>
              </a:rPr>
              <a:t> - refers to how Pods are linked together</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AutoNum type="arabicPeriod"/>
            </a:pPr>
            <a:r>
              <a:rPr b="1" lang="en" sz="1400">
                <a:solidFill>
                  <a:srgbClr val="24292F"/>
                </a:solidFill>
                <a:highlight>
                  <a:srgbClr val="FFFFFF"/>
                </a:highlight>
              </a:rPr>
              <a:t>Ingress</a:t>
            </a:r>
            <a:r>
              <a:rPr lang="en" sz="1400">
                <a:solidFill>
                  <a:srgbClr val="24292F"/>
                </a:solidFill>
                <a:highlight>
                  <a:srgbClr val="FFFFFF"/>
                </a:highlight>
              </a:rPr>
              <a:t> - refers to how the cluster is going to be accessible to the open world</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FFF"/>
                </a:highlight>
              </a:rPr>
              <a:t>In this course, we will cover the basics of these three components</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457200" rtl="0" algn="l">
              <a:lnSpc>
                <a:spcPct val="115000"/>
              </a:lnSpc>
              <a:spcBef>
                <a:spcPts val="1200"/>
              </a:spcBef>
              <a:spcAft>
                <a:spcPts val="0"/>
              </a:spcAft>
              <a:buNone/>
            </a:pP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914400" rtl="0" algn="l">
              <a:lnSpc>
                <a:spcPct val="115000"/>
              </a:lnSpc>
              <a:spcBef>
                <a:spcPts val="0"/>
              </a:spcBef>
              <a:spcAft>
                <a:spcPts val="0"/>
              </a:spcAft>
              <a:buNone/>
            </a:pPr>
            <a:r>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Char char="○"/>
            </a:pPr>
            <a:r>
              <a:t/>
            </a:r>
            <a:endParaRPr sz="1200">
              <a:solidFill>
                <a:schemeClr val="dk1"/>
              </a:solidFill>
              <a:highlight>
                <a:srgbClr val="FFFFFF"/>
              </a:highlight>
            </a:endParaRPr>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body"/>
          </p:nvPr>
        </p:nvSpPr>
        <p:spPr>
          <a:xfrm>
            <a:off x="0" y="0"/>
            <a:ext cx="8825400" cy="49050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900">
                <a:solidFill>
                  <a:srgbClr val="24292F"/>
                </a:solidFill>
                <a:highlight>
                  <a:schemeClr val="lt1"/>
                </a:highlight>
              </a:rPr>
              <a:t>Overview of what we will be building</a:t>
            </a:r>
            <a:br>
              <a:rPr b="1" lang="en" sz="1900">
                <a:solidFill>
                  <a:srgbClr val="24292F"/>
                </a:solidFill>
                <a:highlight>
                  <a:schemeClr val="lt1"/>
                </a:highlight>
              </a:rPr>
            </a:br>
            <a:endParaRPr sz="140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For this course, we will be running a </a:t>
            </a:r>
            <a:r>
              <a:rPr lang="en" sz="1400">
                <a:solidFill>
                  <a:schemeClr val="hlink"/>
                </a:solidFill>
                <a:highlight>
                  <a:srgbClr val="FFFFFF"/>
                </a:highlight>
                <a:uFill>
                  <a:noFill/>
                </a:uFill>
                <a:hlinkClick r:id="rId3"/>
              </a:rPr>
              <a:t>streamlit</a:t>
            </a:r>
            <a:r>
              <a:rPr lang="en" sz="1400">
                <a:solidFill>
                  <a:srgbClr val="24292F"/>
                </a:solidFill>
                <a:highlight>
                  <a:srgbClr val="FFFFFF"/>
                </a:highlight>
              </a:rPr>
              <a:t> application at scale using Kubernetes. Feel free to check the original repo here: </a:t>
            </a:r>
            <a:r>
              <a:rPr lang="en" sz="1400">
                <a:solidFill>
                  <a:schemeClr val="hlink"/>
                </a:solidFill>
                <a:highlight>
                  <a:srgbClr val="FFFFFF"/>
                </a:highlight>
                <a:uFill>
                  <a:noFill/>
                </a:uFill>
                <a:hlinkClick r:id="rId4"/>
              </a:rPr>
              <a:t>Uber Pickups in NYC</a:t>
            </a:r>
            <a:endParaRPr sz="1400">
              <a:solidFill>
                <a:schemeClr val="hlink"/>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To do so, we will need to create three resources handled by the Controller Manager in the Control Plane:</a:t>
            </a:r>
            <a:endParaRPr sz="1400">
              <a:solidFill>
                <a:srgbClr val="24292F"/>
              </a:solidFill>
              <a:highlight>
                <a:srgbClr val="FFFFFF"/>
              </a:highlight>
            </a:endParaRPr>
          </a:p>
          <a:p>
            <a:pPr indent="-317500" lvl="0" marL="457200" rtl="0" algn="l">
              <a:spcBef>
                <a:spcPts val="1200"/>
              </a:spcBef>
              <a:spcAft>
                <a:spcPts val="0"/>
              </a:spcAft>
              <a:buClr>
                <a:srgbClr val="24292F"/>
              </a:buClr>
              <a:buSzPts val="1400"/>
              <a:buAutoNum type="arabicPeriod"/>
            </a:pPr>
            <a:r>
              <a:rPr b="1" lang="en" sz="1400">
                <a:solidFill>
                  <a:srgbClr val="24292F"/>
                </a:solidFill>
                <a:highlight>
                  <a:srgbClr val="FFFFFF"/>
                </a:highlight>
              </a:rPr>
              <a:t>A Deployment Workload</a:t>
            </a:r>
            <a:endParaRPr b="1" sz="1400">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This will be used to create Pods containing our application</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A Deployment workload is simply a packaged way to run Pods. It handles failures, replicas etc. Basically, you will write a </a:t>
            </a:r>
            <a:r>
              <a:rPr b="1" lang="en">
                <a:solidFill>
                  <a:srgbClr val="24292F"/>
                </a:solidFill>
                <a:highlight>
                  <a:srgbClr val="FFFFFF"/>
                </a:highlight>
              </a:rPr>
              <a:t>"desired" state of your application</a:t>
            </a:r>
            <a:r>
              <a:rPr lang="en">
                <a:solidFill>
                  <a:srgbClr val="24292F"/>
                </a:solidFill>
                <a:highlight>
                  <a:srgbClr val="FFFFFF"/>
                </a:highlight>
              </a:rPr>
              <a:t> and it will try to bring it to that level.</a:t>
            </a:r>
            <a:br>
              <a:rPr lang="en">
                <a:solidFill>
                  <a:srgbClr val="24292F"/>
                </a:solidFill>
                <a:highlight>
                  <a:srgbClr val="FFFFFF"/>
                </a:highlight>
              </a:rPr>
            </a:br>
            <a:endParaRPr>
              <a:solidFill>
                <a:srgbClr val="24292F"/>
              </a:solidFill>
              <a:highlight>
                <a:srgbClr val="FFFFFF"/>
              </a:highlight>
            </a:endParaRPr>
          </a:p>
          <a:p>
            <a:pPr indent="-317500" lvl="0" marL="457200" rtl="0" algn="l">
              <a:spcBef>
                <a:spcPts val="0"/>
              </a:spcBef>
              <a:spcAft>
                <a:spcPts val="0"/>
              </a:spcAft>
              <a:buClr>
                <a:srgbClr val="24292F"/>
              </a:buClr>
              <a:buSzPts val="1400"/>
              <a:buAutoNum type="arabicPeriod"/>
            </a:pPr>
            <a:r>
              <a:rPr b="1" lang="en" sz="1400">
                <a:solidFill>
                  <a:srgbClr val="24292F"/>
                </a:solidFill>
                <a:highlight>
                  <a:srgbClr val="FFFFFF"/>
                </a:highlight>
              </a:rPr>
              <a:t>A Service resource</a:t>
            </a:r>
            <a:endParaRPr b="1" sz="1400">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This will be used to access Pods within the cluster</a:t>
            </a:r>
            <a:br>
              <a:rPr lang="en">
                <a:solidFill>
                  <a:srgbClr val="24292F"/>
                </a:solidFill>
                <a:highlight>
                  <a:srgbClr val="FFFFFF"/>
                </a:highlight>
              </a:rPr>
            </a:br>
            <a:endParaRPr>
              <a:solidFill>
                <a:srgbClr val="24292F"/>
              </a:solidFill>
              <a:highlight>
                <a:srgbClr val="FFFFFF"/>
              </a:highlight>
            </a:endParaRPr>
          </a:p>
          <a:p>
            <a:pPr indent="-317500" lvl="0" marL="457200" rtl="0" algn="l">
              <a:spcBef>
                <a:spcPts val="0"/>
              </a:spcBef>
              <a:spcAft>
                <a:spcPts val="0"/>
              </a:spcAft>
              <a:buClr>
                <a:srgbClr val="24292F"/>
              </a:buClr>
              <a:buSzPts val="1400"/>
              <a:buAutoNum type="arabicPeriod"/>
            </a:pPr>
            <a:r>
              <a:rPr b="1" lang="en" sz="1400">
                <a:solidFill>
                  <a:srgbClr val="24292F"/>
                </a:solidFill>
                <a:highlight>
                  <a:srgbClr val="FFFFFF"/>
                </a:highlight>
              </a:rPr>
              <a:t>An Ingress resource</a:t>
            </a:r>
            <a:endParaRPr b="1" sz="1400">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This will open the app to the open world. We'll be able to type </a:t>
            </a:r>
            <a:r>
              <a:rPr b="1" i="1" lang="en">
                <a:solidFill>
                  <a:srgbClr val="24292F"/>
                </a:solidFill>
                <a:highlight>
                  <a:srgbClr val="FFFFFF"/>
                </a:highlight>
              </a:rPr>
              <a:t>https://my_great_streamlit_app.com</a:t>
            </a:r>
            <a:r>
              <a:rPr b="1" lang="en">
                <a:solidFill>
                  <a:srgbClr val="24292F"/>
                </a:solidFill>
                <a:highlight>
                  <a:srgbClr val="FFFFFF"/>
                </a:highlight>
              </a:rPr>
              <a:t> </a:t>
            </a:r>
            <a:r>
              <a:rPr lang="en">
                <a:solidFill>
                  <a:srgbClr val="24292F"/>
                </a:solidFill>
                <a:highlight>
                  <a:srgbClr val="FFFFFF"/>
                </a:highlight>
              </a:rPr>
              <a:t>to access it</a:t>
            </a:r>
            <a:endParaRPr>
              <a:solidFill>
                <a:srgbClr val="24292F"/>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0" rtl="0" algn="l">
              <a:lnSpc>
                <a:spcPct val="115000"/>
              </a:lnSpc>
              <a:spcBef>
                <a:spcPts val="1200"/>
              </a:spcBef>
              <a:spcAft>
                <a:spcPts val="0"/>
              </a:spcAft>
              <a:buNone/>
            </a:pPr>
            <a:r>
              <a:t/>
            </a:r>
            <a:endParaRPr sz="1400">
              <a:solidFill>
                <a:schemeClr val="dk1"/>
              </a:solidFill>
              <a:highlight>
                <a:srgbClr val="FFFFFF"/>
              </a:highlight>
            </a:endParaRPr>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6"/>
          <p:cNvPicPr preferRelativeResize="0"/>
          <p:nvPr/>
        </p:nvPicPr>
        <p:blipFill>
          <a:blip r:embed="rId3">
            <a:alphaModFix/>
          </a:blip>
          <a:stretch>
            <a:fillRect/>
          </a:stretch>
        </p:blipFill>
        <p:spPr>
          <a:xfrm>
            <a:off x="335675" y="363100"/>
            <a:ext cx="8403876" cy="4501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4294967295" type="body"/>
          </p:nvPr>
        </p:nvSpPr>
        <p:spPr>
          <a:xfrm>
            <a:off x="0" y="685850"/>
            <a:ext cx="8825400" cy="3561600"/>
          </a:xfrm>
          <a:prstGeom prst="rect">
            <a:avLst/>
          </a:prstGeom>
          <a:noFill/>
          <a:ln>
            <a:noFill/>
          </a:ln>
        </p:spPr>
        <p:txBody>
          <a:bodyPr anchorCtr="0" anchor="t" bIns="91400" lIns="91400" spcFirstLastPara="1" rIns="91400" wrap="square" tIns="91400">
            <a:noAutofit/>
          </a:bodyPr>
          <a:lstStyle/>
          <a:p>
            <a:pPr indent="-304800" lvl="1" marL="914400" rtl="0" algn="l">
              <a:spcBef>
                <a:spcPts val="600"/>
              </a:spcBef>
              <a:spcAft>
                <a:spcPts val="0"/>
              </a:spcAft>
              <a:buClr>
                <a:srgbClr val="24292F"/>
              </a:buClr>
              <a:buSzPts val="1200"/>
              <a:buChar char="○"/>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
        <p:nvSpPr>
          <p:cNvPr id="79" name="Google Shape;79;p17"/>
          <p:cNvSpPr txBox="1"/>
          <p:nvPr>
            <p:ph idx="4294967295" type="title"/>
          </p:nvPr>
        </p:nvSpPr>
        <p:spPr>
          <a:xfrm>
            <a:off x="0" y="1"/>
            <a:ext cx="8424000" cy="5706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900">
                <a:solidFill>
                  <a:srgbClr val="24292F"/>
                </a:solidFill>
                <a:highlight>
                  <a:srgbClr val="FFFFFF"/>
                </a:highlight>
              </a:rPr>
              <a:t>Build the app</a:t>
            </a:r>
            <a:endParaRPr b="1" sz="19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br>
              <a:rPr b="1" lang="en" sz="1900">
                <a:solidFill>
                  <a:srgbClr val="24292F"/>
                </a:solidFill>
                <a:highlight>
                  <a:srgbClr val="FFFFFF"/>
                </a:highlight>
              </a:rPr>
            </a:br>
            <a:r>
              <a:rPr lang="en" sz="1400">
                <a:solidFill>
                  <a:srgbClr val="24292F"/>
                </a:solidFill>
                <a:highlight>
                  <a:srgbClr val="FFFFFF"/>
                </a:highlight>
              </a:rPr>
              <a:t>Let’s start writing code. First, let's:</a:t>
            </a:r>
            <a:endParaRPr sz="1400">
              <a:solidFill>
                <a:srgbClr val="24292F"/>
              </a:solidFill>
              <a:highlight>
                <a:srgbClr val="FFFFFF"/>
              </a:highlight>
            </a:endParaRPr>
          </a:p>
          <a:p>
            <a:pPr indent="-317500" lvl="0" marL="457200" rtl="0" algn="l">
              <a:lnSpc>
                <a:spcPct val="115000"/>
              </a:lnSpc>
              <a:spcBef>
                <a:spcPts val="1200"/>
              </a:spcBef>
              <a:spcAft>
                <a:spcPts val="0"/>
              </a:spcAft>
              <a:buClr>
                <a:srgbClr val="24292F"/>
              </a:buClr>
              <a:buSzPts val="1400"/>
              <a:buChar char="●"/>
            </a:pPr>
            <a:r>
              <a:rPr lang="en" sz="1400">
                <a:solidFill>
                  <a:srgbClr val="24292F"/>
                </a:solidFill>
                <a:highlight>
                  <a:srgbClr val="FFFFFF"/>
                </a:highlight>
              </a:rPr>
              <a:t>define a working directory within your machine</a:t>
            </a:r>
            <a:endParaRPr sz="14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400">
                <a:solidFill>
                  <a:srgbClr val="24292F"/>
                </a:solidFill>
                <a:highlight>
                  <a:srgbClr val="FFFFFF"/>
                </a:highlight>
              </a:rPr>
              <a:t>start a minikube cluster - </a:t>
            </a:r>
            <a:r>
              <a:rPr lang="en" sz="1200">
                <a:solidFill>
                  <a:srgbClr val="24292F"/>
                </a:solidFill>
                <a:highlight>
                  <a:srgbClr val="FFFFFF"/>
                </a:highlight>
                <a:latin typeface="Courier New"/>
                <a:ea typeface="Courier New"/>
                <a:cs typeface="Courier New"/>
                <a:sym typeface="Courier New"/>
              </a:rPr>
              <a:t>minikube start</a:t>
            </a:r>
            <a:endParaRPr sz="1200">
              <a:solidFill>
                <a:srgbClr val="24292F"/>
              </a:solidFill>
              <a:highlight>
                <a:srgbClr val="FFFFFF"/>
              </a:highlight>
              <a:latin typeface="Courier New"/>
              <a:ea typeface="Courier New"/>
              <a:cs typeface="Courier New"/>
              <a:sym typeface="Courier New"/>
            </a:endParaRPr>
          </a:p>
          <a:p>
            <a:pPr indent="-304800" lvl="1" marL="914400" rtl="0" algn="l">
              <a:lnSpc>
                <a:spcPct val="115000"/>
              </a:lnSpc>
              <a:spcBef>
                <a:spcPts val="0"/>
              </a:spcBef>
              <a:spcAft>
                <a:spcPts val="0"/>
              </a:spcAft>
              <a:buClr>
                <a:srgbClr val="24292F"/>
              </a:buClr>
              <a:buSzPts val="1200"/>
              <a:buChar char="○"/>
            </a:pPr>
            <a:r>
              <a:rPr lang="en" sz="1400">
                <a:solidFill>
                  <a:srgbClr val="24292F"/>
                </a:solidFill>
                <a:highlight>
                  <a:srgbClr val="FFFFFF"/>
                </a:highlight>
              </a:rPr>
              <a:t>👋 For MacOS users: you will need to change driver and run: </a:t>
            </a:r>
            <a:r>
              <a:rPr lang="en" sz="1200">
                <a:solidFill>
                  <a:srgbClr val="24292F"/>
                </a:solidFill>
                <a:highlight>
                  <a:srgbClr val="FFFFFF"/>
                </a:highlight>
                <a:latin typeface="Courier New"/>
                <a:ea typeface="Courier New"/>
                <a:cs typeface="Courier New"/>
                <a:sym typeface="Courier New"/>
              </a:rPr>
              <a:t>minikube start --driver=hyperkit</a:t>
            </a:r>
            <a:endParaRPr sz="1200">
              <a:solidFill>
                <a:srgbClr val="24292F"/>
              </a:solidFill>
              <a:highlight>
                <a:srgbClr val="FFFFFF"/>
              </a:highlight>
              <a:latin typeface="Courier New"/>
              <a:ea typeface="Courier New"/>
              <a:cs typeface="Courier New"/>
              <a:sym typeface="Courier New"/>
            </a:endParaRPr>
          </a:p>
          <a:p>
            <a:pPr indent="-317500" lvl="1" marL="914400" rtl="0" algn="l">
              <a:lnSpc>
                <a:spcPct val="115000"/>
              </a:lnSpc>
              <a:spcBef>
                <a:spcPts val="0"/>
              </a:spcBef>
              <a:spcAft>
                <a:spcPts val="0"/>
              </a:spcAft>
              <a:buClr>
                <a:srgbClr val="24292F"/>
              </a:buClr>
              <a:buSzPts val="1400"/>
              <a:buChar char="○"/>
            </a:pPr>
            <a:r>
              <a:rPr lang="en" sz="1400">
                <a:solidFill>
                  <a:srgbClr val="24292F"/>
                </a:solidFill>
                <a:highlight>
                  <a:srgbClr val="FFFFFF"/>
                </a:highlight>
              </a:rPr>
              <a:t>This is due to an error on mac -&gt; Check </a:t>
            </a:r>
            <a:r>
              <a:rPr lang="en" sz="1400">
                <a:solidFill>
                  <a:schemeClr val="hlink"/>
                </a:solidFill>
                <a:highlight>
                  <a:srgbClr val="FFFFFF"/>
                </a:highlight>
                <a:uFill>
                  <a:noFill/>
                </a:uFill>
                <a:hlinkClick r:id="rId3"/>
              </a:rPr>
              <a:t>StackOverflow</a:t>
            </a:r>
            <a:endParaRPr sz="1400">
              <a:solidFill>
                <a:schemeClr val="hlink"/>
              </a:solidFill>
              <a:highlight>
                <a:srgbClr val="FFFFFF"/>
              </a:highlight>
            </a:endParaRPr>
          </a:p>
          <a:p>
            <a:pPr indent="-304800" lvl="1" marL="914400" rtl="0" algn="l">
              <a:lnSpc>
                <a:spcPct val="115000"/>
              </a:lnSpc>
              <a:spcBef>
                <a:spcPts val="0"/>
              </a:spcBef>
              <a:spcAft>
                <a:spcPts val="0"/>
              </a:spcAft>
              <a:buClr>
                <a:srgbClr val="24292F"/>
              </a:buClr>
              <a:buSzPts val="1200"/>
              <a:buChar char="○"/>
            </a:pPr>
            <a:r>
              <a:rPr lang="en" sz="1400">
                <a:solidFill>
                  <a:srgbClr val="24292F"/>
                </a:solidFill>
                <a:highlight>
                  <a:srgbClr val="FFFFFF"/>
                </a:highlight>
              </a:rPr>
              <a:t>Install hyperkit by running: </a:t>
            </a:r>
            <a:r>
              <a:rPr lang="en" sz="1200">
                <a:solidFill>
                  <a:srgbClr val="24292F"/>
                </a:solidFill>
                <a:highlight>
                  <a:srgbClr val="FFFFFF"/>
                </a:highlight>
                <a:latin typeface="Courier New"/>
                <a:ea typeface="Courier New"/>
                <a:cs typeface="Courier New"/>
                <a:sym typeface="Courier New"/>
              </a:rPr>
              <a:t>brew install hyperkit</a:t>
            </a:r>
            <a:endParaRPr sz="1200">
              <a:solidFill>
                <a:srgbClr val="24292F"/>
              </a:solidFill>
              <a:highlight>
                <a:srgbClr val="FFFFFF"/>
              </a:highlight>
              <a:latin typeface="Courier New"/>
              <a:ea typeface="Courier New"/>
              <a:cs typeface="Courier New"/>
              <a:sym typeface="Courier New"/>
            </a:endParaRPr>
          </a:p>
          <a:p>
            <a:pPr indent="-317500" lvl="1" marL="914400" rtl="0" algn="l">
              <a:lnSpc>
                <a:spcPct val="115000"/>
              </a:lnSpc>
              <a:spcBef>
                <a:spcPts val="0"/>
              </a:spcBef>
              <a:spcAft>
                <a:spcPts val="0"/>
              </a:spcAft>
              <a:buClr>
                <a:srgbClr val="24292F"/>
              </a:buClr>
              <a:buSzPts val="1400"/>
              <a:buChar char="○"/>
            </a:pPr>
            <a:r>
              <a:rPr lang="en" sz="1400">
                <a:solidFill>
                  <a:srgbClr val="24292F"/>
                </a:solidFill>
                <a:highlight>
                  <a:srgbClr val="FFFFFF"/>
                </a:highlight>
              </a:rPr>
              <a:t>More info here: </a:t>
            </a:r>
            <a:r>
              <a:rPr lang="en" sz="1400">
                <a:solidFill>
                  <a:schemeClr val="hlink"/>
                </a:solidFill>
                <a:highlight>
                  <a:srgbClr val="FFFFFF"/>
                </a:highlight>
                <a:uFill>
                  <a:noFill/>
                </a:uFill>
                <a:hlinkClick r:id="rId4"/>
              </a:rPr>
              <a:t>https://minikube.sigs.k8s.io/docs/drivers/hyperkit/</a:t>
            </a:r>
            <a:endParaRPr sz="1400">
              <a:solidFill>
                <a:schemeClr val="hlink"/>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400">
                <a:solidFill>
                  <a:srgbClr val="24292F"/>
                </a:solidFill>
                <a:highlight>
                  <a:srgbClr val="FFFFFF"/>
                </a:highlight>
              </a:rPr>
              <a:t>Once you are done with that go ahead and write code!</a:t>
            </a:r>
            <a:endParaRPr sz="1400">
              <a:solidFill>
                <a:srgbClr val="24292F"/>
              </a:solidFill>
              <a:highlight>
                <a:srgbClr val="FFFFFF"/>
              </a:highlight>
            </a:endParaRPr>
          </a:p>
          <a:p>
            <a:pPr indent="190500" lvl="0" marL="0" marR="38100" rtl="0" algn="l">
              <a:spcBef>
                <a:spcPts val="1800"/>
              </a:spcBef>
              <a:spcAft>
                <a:spcPts val="0"/>
              </a:spcAft>
              <a:buClr>
                <a:schemeClr val="dk1"/>
              </a:buClr>
              <a:buSzPts val="1100"/>
              <a:buFont typeface="Arial"/>
              <a:buNone/>
            </a:pPr>
            <a:r>
              <a:rPr b="1" lang="en" sz="1850">
                <a:solidFill>
                  <a:srgbClr val="24292F"/>
                </a:solidFill>
                <a:highlight>
                  <a:srgbClr val="FFFFFF"/>
                </a:highlight>
              </a:rPr>
              <a:t>Think </a:t>
            </a:r>
            <a:r>
              <a:rPr b="1" lang="en" sz="1850">
                <a:solidFill>
                  <a:srgbClr val="24292F"/>
                </a:solidFill>
                <a:highlight>
                  <a:srgbClr val="FFFFFF"/>
                </a:highlight>
                <a:latin typeface="Courier New"/>
                <a:ea typeface="Courier New"/>
                <a:cs typeface="Courier New"/>
                <a:sym typeface="Courier New"/>
              </a:rPr>
              <a:t>yaml</a:t>
            </a:r>
            <a:endParaRPr b="1" sz="1850">
              <a:solidFill>
                <a:srgbClr val="24292F"/>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 sz="1400">
                <a:solidFill>
                  <a:srgbClr val="24292F"/>
                </a:solidFill>
                <a:highlight>
                  <a:srgbClr val="FFFFFF"/>
                </a:highlight>
              </a:rPr>
              <a:t>When you are setting up a Kubernetes cluster, we will simply write </a:t>
            </a:r>
            <a:r>
              <a:rPr lang="en" sz="1200">
                <a:solidFill>
                  <a:srgbClr val="24292F"/>
                </a:solidFill>
                <a:highlight>
                  <a:srgbClr val="FFFFFF"/>
                </a:highlight>
                <a:latin typeface="Courier New"/>
                <a:ea typeface="Courier New"/>
                <a:cs typeface="Courier New"/>
                <a:sym typeface="Courier New"/>
              </a:rPr>
              <a:t>.yaml</a:t>
            </a:r>
            <a:r>
              <a:rPr lang="en" sz="1400">
                <a:solidFill>
                  <a:srgbClr val="24292F"/>
                </a:solidFill>
                <a:highlight>
                  <a:srgbClr val="FFFFFF"/>
                </a:highlight>
              </a:rPr>
              <a:t> files and that's it 😯 Yes, you read well, only </a:t>
            </a:r>
            <a:r>
              <a:rPr lang="en" sz="1200">
                <a:solidFill>
                  <a:srgbClr val="24292F"/>
                </a:solidFill>
                <a:highlight>
                  <a:srgbClr val="FFFFFF"/>
                </a:highlight>
                <a:latin typeface="Courier New"/>
                <a:ea typeface="Courier New"/>
                <a:cs typeface="Courier New"/>
                <a:sym typeface="Courier New"/>
              </a:rPr>
              <a:t>.yaml</a:t>
            </a:r>
            <a:r>
              <a:rPr lang="en" sz="1400">
                <a:solidFill>
                  <a:srgbClr val="24292F"/>
                </a:solidFill>
                <a:highlight>
                  <a:srgbClr val="FFFFFF"/>
                </a:highlight>
              </a:rPr>
              <a:t> files!</a:t>
            </a:r>
            <a:endParaRPr sz="14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800"/>
              <a:buNone/>
            </a:pPr>
            <a:r>
              <a:t/>
            </a:r>
            <a:endParaRPr/>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4294967295" type="body"/>
          </p:nvPr>
        </p:nvSpPr>
        <p:spPr>
          <a:xfrm>
            <a:off x="0" y="0"/>
            <a:ext cx="8825400" cy="11106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Deployment</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br>
              <a:rPr lang="en" sz="1200">
                <a:solidFill>
                  <a:srgbClr val="24292F"/>
                </a:solidFill>
                <a:highlight>
                  <a:srgbClr val="FFFFFF"/>
                </a:highlight>
              </a:rPr>
            </a:br>
            <a:r>
              <a:rPr lang="en" sz="1200">
                <a:solidFill>
                  <a:srgbClr val="24292F"/>
                </a:solidFill>
                <a:highlight>
                  <a:srgbClr val="FFFFFF"/>
                </a:highlight>
              </a:rPr>
              <a:t>Let's start by configuring our Deployment resource. Let's create a file called </a:t>
            </a:r>
            <a:r>
              <a:rPr lang="en" sz="1000">
                <a:solidFill>
                  <a:srgbClr val="24292F"/>
                </a:solidFill>
                <a:highlight>
                  <a:srgbClr val="FFFFFF"/>
                </a:highlight>
                <a:latin typeface="Courier New"/>
                <a:ea typeface="Courier New"/>
                <a:cs typeface="Courier New"/>
                <a:sym typeface="Courier New"/>
              </a:rPr>
              <a:t>dashboard-deployment.yaml</a:t>
            </a:r>
            <a:r>
              <a:rPr lang="en" sz="1200">
                <a:solidFill>
                  <a:srgbClr val="24292F"/>
                </a:solidFill>
                <a:highlight>
                  <a:srgbClr val="FFFFFF"/>
                </a:highlight>
              </a:rPr>
              <a:t> with the following code:</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6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
        <p:nvSpPr>
          <p:cNvPr id="86" name="Google Shape;86;p18"/>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8"/>
          <p:cNvPicPr preferRelativeResize="0"/>
          <p:nvPr/>
        </p:nvPicPr>
        <p:blipFill>
          <a:blip r:embed="rId3">
            <a:alphaModFix/>
          </a:blip>
          <a:stretch>
            <a:fillRect/>
          </a:stretch>
        </p:blipFill>
        <p:spPr>
          <a:xfrm>
            <a:off x="1399950" y="1018075"/>
            <a:ext cx="6025512" cy="372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4294967295" type="body"/>
          </p:nvPr>
        </p:nvSpPr>
        <p:spPr>
          <a:xfrm>
            <a:off x="0" y="0"/>
            <a:ext cx="8825400" cy="5067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Deployment</a:t>
            </a:r>
            <a:endParaRPr b="1" sz="165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6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
        <p:nvSpPr>
          <p:cNvPr id="93" name="Google Shape;93;p19"/>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27225" y="740100"/>
            <a:ext cx="8692200" cy="43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rPr>
              <a:t>Now let's apply that configuration to our cluster. To do so simply run:</a:t>
            </a:r>
            <a:endParaRPr>
              <a:solidFill>
                <a:srgbClr val="24292F"/>
              </a:solidFill>
              <a:highlight>
                <a:srgbClr val="FFFFFF"/>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rgbClr val="FFFFFF"/>
                </a:highlight>
                <a:latin typeface="Courier New"/>
                <a:ea typeface="Courier New"/>
                <a:cs typeface="Courier New"/>
                <a:sym typeface="Courier New"/>
              </a:rPr>
              <a:t>kubectl apply -f dashboard-deployment.yaml</a:t>
            </a:r>
            <a:br>
              <a:rPr lang="en" sz="1200">
                <a:solidFill>
                  <a:srgbClr val="24292F"/>
                </a:solidFill>
                <a:highlight>
                  <a:srgbClr val="FFFFFF"/>
                </a:highlight>
                <a:latin typeface="Courier New"/>
                <a:ea typeface="Courier New"/>
                <a:cs typeface="Courier New"/>
                <a:sym typeface="Courier New"/>
              </a:rPr>
            </a:br>
            <a:br>
              <a:rPr lang="en" sz="1200">
                <a:solidFill>
                  <a:srgbClr val="24292F"/>
                </a:solidFill>
                <a:highlight>
                  <a:srgbClr val="FFFFFF"/>
                </a:highlight>
                <a:latin typeface="Courier New"/>
                <a:ea typeface="Courier New"/>
                <a:cs typeface="Courier New"/>
                <a:sym typeface="Courier New"/>
              </a:rPr>
            </a:br>
            <a:r>
              <a:rPr lang="en">
                <a:solidFill>
                  <a:srgbClr val="24292F"/>
                </a:solidFill>
                <a:highlight>
                  <a:srgbClr val="FFFFFF"/>
                </a:highlight>
              </a:rPr>
              <a:t>👋 Make sure you run the above command in the working directory </a:t>
            </a:r>
            <a:r>
              <a:rPr lang="en" sz="1200">
                <a:solidFill>
                  <a:srgbClr val="24292F"/>
                </a:solidFill>
                <a:highlight>
                  <a:srgbClr val="FFFFFF"/>
                </a:highlight>
                <a:latin typeface="Courier New"/>
                <a:ea typeface="Courier New"/>
                <a:cs typeface="Courier New"/>
                <a:sym typeface="Courier New"/>
              </a:rPr>
              <a:t>dashboard-deployment.yaml</a:t>
            </a:r>
            <a:r>
              <a:rPr lang="en">
                <a:solidFill>
                  <a:srgbClr val="24292F"/>
                </a:solidFill>
                <a:highlight>
                  <a:srgbClr val="FFFFFF"/>
                </a:highlight>
              </a:rPr>
              <a:t> is in!</a:t>
            </a:r>
            <a:endParaRPr>
              <a:solidFill>
                <a:srgbClr val="24292F"/>
              </a:solidFill>
              <a:highlight>
                <a:srgbClr val="FFFFFF"/>
              </a:highlight>
            </a:endParaRPr>
          </a:p>
          <a:p>
            <a:pPr indent="0" lvl="0" marL="0" rtl="0" algn="l">
              <a:lnSpc>
                <a:spcPct val="115000"/>
              </a:lnSpc>
              <a:spcBef>
                <a:spcPts val="1200"/>
              </a:spcBef>
              <a:spcAft>
                <a:spcPts val="0"/>
              </a:spcAft>
              <a:buNone/>
            </a:pPr>
            <a:r>
              <a:rPr lang="en">
                <a:solidFill>
                  <a:srgbClr val="24292F"/>
                </a:solidFill>
                <a:highlight>
                  <a:srgbClr val="FFFFFF"/>
                </a:highlight>
              </a:rPr>
              <a:t>You can check out if everything worked correctly by running:</a:t>
            </a:r>
            <a:endParaRPr>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latin typeface="Courier New"/>
                <a:ea typeface="Courier New"/>
                <a:cs typeface="Courier New"/>
                <a:sym typeface="Courier New"/>
              </a:rPr>
              <a:t>kubectl get pods</a:t>
            </a:r>
            <a:r>
              <a:rPr lang="en">
                <a:solidFill>
                  <a:srgbClr val="24292F"/>
                </a:solidFill>
                <a:highlight>
                  <a:srgbClr val="FFFFFF"/>
                </a:highlight>
              </a:rPr>
              <a:t> </a:t>
            </a:r>
            <a:br>
              <a:rPr lang="en">
                <a:solidFill>
                  <a:srgbClr val="24292F"/>
                </a:solidFill>
                <a:highlight>
                  <a:srgbClr val="FFFFFF"/>
                </a:highlight>
              </a:rPr>
            </a:br>
            <a:br>
              <a:rPr lang="en">
                <a:solidFill>
                  <a:srgbClr val="24292F"/>
                </a:solidFill>
                <a:highlight>
                  <a:srgbClr val="FFFFFF"/>
                </a:highlight>
              </a:rPr>
            </a:br>
            <a:r>
              <a:rPr lang="en">
                <a:solidFill>
                  <a:srgbClr val="24292F"/>
                </a:solidFill>
                <a:highlight>
                  <a:srgbClr val="FFFFFF"/>
                </a:highlight>
              </a:rPr>
              <a:t>You should get the following output</a:t>
            </a:r>
            <a:br>
              <a:rPr lang="en">
                <a:solidFill>
                  <a:srgbClr val="24292F"/>
                </a:solidFill>
                <a:highlight>
                  <a:srgbClr val="FFFFFF"/>
                </a:highlight>
              </a:rPr>
            </a:br>
            <a:br>
              <a:rPr lang="en">
                <a:solidFill>
                  <a:srgbClr val="24292F"/>
                </a:solidFill>
                <a:highlight>
                  <a:srgbClr val="FFFFFF"/>
                </a:highlight>
              </a:rPr>
            </a:br>
            <a:r>
              <a:rPr lang="en" sz="1200">
                <a:solidFill>
                  <a:srgbClr val="24292F"/>
                </a:solidFill>
                <a:highlight>
                  <a:srgbClr val="FFFFFF"/>
                </a:highlight>
                <a:latin typeface="Courier New"/>
                <a:ea typeface="Courier New"/>
                <a:cs typeface="Courier New"/>
                <a:sym typeface="Courier New"/>
              </a:rPr>
              <a:t>NAME                                    READY   STATUS    RESTARTS   AGE</a:t>
            </a:r>
            <a:endParaRPr sz="12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24292F"/>
                </a:solidFill>
                <a:highlight>
                  <a:srgbClr val="FFFFFF"/>
                </a:highlight>
                <a:latin typeface="Courier New"/>
                <a:ea typeface="Courier New"/>
                <a:cs typeface="Courier New"/>
                <a:sym typeface="Courier New"/>
              </a:rPr>
              <a:t>dashboard-deployment-5846c8fc4d-dmqbb   1/1     Running   0          99s</a:t>
            </a:r>
            <a:endParaRPr sz="1200">
              <a:solidFill>
                <a:srgbClr val="24292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24292F"/>
                </a:solidFill>
                <a:highlight>
                  <a:srgbClr val="FFFFFF"/>
                </a:highlight>
                <a:latin typeface="Courier New"/>
                <a:ea typeface="Courier New"/>
                <a:cs typeface="Courier New"/>
                <a:sym typeface="Courier New"/>
              </a:rPr>
              <a:t>dashboard-deployment-5846c8fc4d-k76bl   1/1     Running   0          99s</a:t>
            </a:r>
            <a:br>
              <a:rPr lang="en" sz="1200">
                <a:solidFill>
                  <a:srgbClr val="24292F"/>
                </a:solidFill>
                <a:highlight>
                  <a:srgbClr val="FFFFFF"/>
                </a:highlight>
                <a:latin typeface="Courier New"/>
                <a:ea typeface="Courier New"/>
                <a:cs typeface="Courier New"/>
                <a:sym typeface="Courier New"/>
              </a:rPr>
            </a:br>
            <a:br>
              <a:rPr lang="en" sz="1200">
                <a:solidFill>
                  <a:srgbClr val="24292F"/>
                </a:solidFill>
                <a:highlight>
                  <a:srgbClr val="FFFFFF"/>
                </a:highlight>
                <a:latin typeface="Courier New"/>
                <a:ea typeface="Courier New"/>
                <a:cs typeface="Courier New"/>
                <a:sym typeface="Courier New"/>
              </a:rPr>
            </a:br>
            <a:r>
              <a:rPr lang="en">
                <a:solidFill>
                  <a:srgbClr val="24292F"/>
                </a:solidFill>
                <a:highlight>
                  <a:srgbClr val="FFFFFF"/>
                </a:highlight>
              </a:rPr>
              <a:t>Don't worry if you see </a:t>
            </a:r>
            <a:r>
              <a:rPr lang="en" sz="1200">
                <a:solidFill>
                  <a:srgbClr val="24292F"/>
                </a:solidFill>
                <a:highlight>
                  <a:srgbClr val="FFFFFF"/>
                </a:highlight>
                <a:latin typeface="Courier New"/>
                <a:ea typeface="Courier New"/>
                <a:cs typeface="Courier New"/>
                <a:sym typeface="Courier New"/>
              </a:rPr>
              <a:t>STATUS</a:t>
            </a:r>
            <a:r>
              <a:rPr lang="en">
                <a:solidFill>
                  <a:srgbClr val="24292F"/>
                </a:solidFill>
                <a:highlight>
                  <a:srgbClr val="FFFFFF"/>
                </a:highlight>
              </a:rPr>
              <a:t> at stage </a:t>
            </a:r>
            <a:r>
              <a:rPr lang="en" sz="1200">
                <a:solidFill>
                  <a:srgbClr val="24292F"/>
                </a:solidFill>
                <a:highlight>
                  <a:srgbClr val="FFFFFF"/>
                </a:highlight>
                <a:latin typeface="Courier New"/>
                <a:ea typeface="Courier New"/>
                <a:cs typeface="Courier New"/>
                <a:sym typeface="Courier New"/>
              </a:rPr>
              <a:t>ContainerCreating</a:t>
            </a:r>
            <a:r>
              <a:rPr lang="en">
                <a:solidFill>
                  <a:srgbClr val="24292F"/>
                </a:solidFill>
                <a:highlight>
                  <a:srgbClr val="FFFFFF"/>
                </a:highlight>
              </a:rPr>
              <a:t>, simply wait a minute before rerunning </a:t>
            </a:r>
            <a:r>
              <a:rPr lang="en" sz="1200">
                <a:solidFill>
                  <a:srgbClr val="24292F"/>
                </a:solidFill>
                <a:highlight>
                  <a:srgbClr val="FFFFFF"/>
                </a:highlight>
                <a:latin typeface="Courier New"/>
                <a:ea typeface="Courier New"/>
                <a:cs typeface="Courier New"/>
                <a:sym typeface="Courier New"/>
              </a:rPr>
              <a:t>kubectl get pods</a:t>
            </a:r>
            <a:endParaRPr sz="1200">
              <a:solidFill>
                <a:srgbClr val="24292F"/>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1200"/>
              </a:spcAft>
              <a:buNone/>
            </a:pPr>
            <a:r>
              <a:t/>
            </a:r>
            <a:endParaRPr>
              <a:solidFill>
                <a:srgbClr val="24292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4294967295" type="body"/>
          </p:nvPr>
        </p:nvSpPr>
        <p:spPr>
          <a:xfrm>
            <a:off x="0" y="0"/>
            <a:ext cx="8825400" cy="5067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Deployment</a:t>
            </a:r>
            <a:endParaRPr b="1" sz="165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6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
        <p:nvSpPr>
          <p:cNvPr id="100" name="Google Shape;100;p20"/>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20"/>
          <p:cNvSpPr txBox="1"/>
          <p:nvPr/>
        </p:nvSpPr>
        <p:spPr>
          <a:xfrm>
            <a:off x="27225" y="740100"/>
            <a:ext cx="8692200" cy="39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chemeClr val="lt1"/>
                </a:highlight>
              </a:rPr>
              <a:t>Get log with kubectl command</a:t>
            </a:r>
            <a:br>
              <a:rPr lang="en" sz="1200">
                <a:solidFill>
                  <a:srgbClr val="24292F"/>
                </a:solidFill>
                <a:highlight>
                  <a:schemeClr val="lt1"/>
                </a:highlight>
                <a:latin typeface="Courier New"/>
                <a:ea typeface="Courier New"/>
                <a:cs typeface="Courier New"/>
                <a:sym typeface="Courier New"/>
              </a:rPr>
            </a:br>
            <a:r>
              <a:rPr lang="en" sz="1200">
                <a:solidFill>
                  <a:srgbClr val="24292F"/>
                </a:solidFill>
                <a:highlight>
                  <a:schemeClr val="lt1"/>
                </a:highlight>
                <a:latin typeface="Courier New"/>
                <a:ea typeface="Courier New"/>
                <a:cs typeface="Courier New"/>
                <a:sym typeface="Courier New"/>
              </a:rPr>
              <a:t>kubectl logs POD_ID</a:t>
            </a:r>
            <a:r>
              <a:rPr lang="en">
                <a:solidFill>
                  <a:srgbClr val="24292F"/>
                </a:solidFill>
                <a:highlight>
                  <a:schemeClr val="lt1"/>
                </a:highlight>
              </a:rPr>
              <a:t> </a:t>
            </a:r>
            <a:br>
              <a:rPr lang="en">
                <a:solidFill>
                  <a:srgbClr val="24292F"/>
                </a:solidFill>
                <a:highlight>
                  <a:schemeClr val="lt1"/>
                </a:highlight>
              </a:rPr>
            </a:br>
            <a:br>
              <a:rPr lang="en">
                <a:solidFill>
                  <a:srgbClr val="24292F"/>
                </a:solidFill>
                <a:highlight>
                  <a:schemeClr val="lt1"/>
                </a:highlight>
              </a:rPr>
            </a:br>
            <a:r>
              <a:rPr lang="en">
                <a:solidFill>
                  <a:srgbClr val="24292F"/>
                </a:solidFill>
                <a:highlight>
                  <a:schemeClr val="lt1"/>
                </a:highlight>
              </a:rPr>
              <a:t>if you want to check out the logs of a given pod, simply replace </a:t>
            </a:r>
            <a:r>
              <a:rPr lang="en" sz="1200">
                <a:solidFill>
                  <a:srgbClr val="24292F"/>
                </a:solidFill>
                <a:highlight>
                  <a:schemeClr val="lt1"/>
                </a:highlight>
                <a:latin typeface="Courier New"/>
                <a:ea typeface="Courier New"/>
                <a:cs typeface="Courier New"/>
                <a:sym typeface="Courier New"/>
              </a:rPr>
              <a:t>POD_ID</a:t>
            </a:r>
            <a:r>
              <a:rPr lang="en">
                <a:solidFill>
                  <a:srgbClr val="24292F"/>
                </a:solidFill>
                <a:highlight>
                  <a:schemeClr val="lt1"/>
                </a:highlight>
              </a:rPr>
              <a:t> by the name under </a:t>
            </a:r>
            <a:r>
              <a:rPr lang="en" sz="1200">
                <a:solidFill>
                  <a:srgbClr val="24292F"/>
                </a:solidFill>
                <a:highlight>
                  <a:schemeClr val="lt1"/>
                </a:highlight>
                <a:latin typeface="Courier New"/>
                <a:ea typeface="Courier New"/>
                <a:cs typeface="Courier New"/>
                <a:sym typeface="Courier New"/>
              </a:rPr>
              <a:t>NAME</a:t>
            </a:r>
            <a:r>
              <a:rPr lang="en">
                <a:solidFill>
                  <a:srgbClr val="24292F"/>
                </a:solidFill>
                <a:highlight>
                  <a:schemeClr val="lt1"/>
                </a:highlight>
              </a:rPr>
              <a:t>. </a:t>
            </a:r>
            <a:br>
              <a:rPr lang="en">
                <a:solidFill>
                  <a:srgbClr val="24292F"/>
                </a:solidFill>
                <a:highlight>
                  <a:schemeClr val="lt1"/>
                </a:highlight>
              </a:rPr>
            </a:br>
            <a:br>
              <a:rPr lang="en">
                <a:solidFill>
                  <a:srgbClr val="24292F"/>
                </a:solidFill>
                <a:highlight>
                  <a:schemeClr val="lt1"/>
                </a:highlight>
              </a:rPr>
            </a:br>
            <a:r>
              <a:rPr lang="en">
                <a:solidFill>
                  <a:srgbClr val="24292F"/>
                </a:solidFill>
                <a:highlight>
                  <a:schemeClr val="lt1"/>
                </a:highlight>
              </a:rPr>
              <a:t>For example: </a:t>
            </a:r>
            <a:endParaRPr>
              <a:solidFill>
                <a:srgbClr val="24292F"/>
              </a:solidFill>
              <a:highlight>
                <a:schemeClr val="lt1"/>
              </a:highlight>
            </a:endParaRPr>
          </a:p>
          <a:p>
            <a:pPr indent="0" lvl="0" marL="0" rtl="0" algn="l">
              <a:spcBef>
                <a:spcPts val="0"/>
              </a:spcBef>
              <a:spcAft>
                <a:spcPts val="0"/>
              </a:spcAft>
              <a:buNone/>
            </a:pPr>
            <a:r>
              <a:t/>
            </a:r>
            <a:endParaRPr sz="1200">
              <a:solidFill>
                <a:srgbClr val="24292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24292F"/>
                </a:solidFill>
                <a:highlight>
                  <a:schemeClr val="lt1"/>
                </a:highlight>
                <a:latin typeface="Courier New"/>
                <a:ea typeface="Courier New"/>
                <a:cs typeface="Courier New"/>
                <a:sym typeface="Courier New"/>
              </a:rPr>
              <a:t>kubectl logs dashboard-deployment-5846c8fc4d-dmqbb</a:t>
            </a:r>
            <a:r>
              <a:rPr lang="en">
                <a:solidFill>
                  <a:srgbClr val="24292F"/>
                </a:solidFill>
                <a:highlight>
                  <a:schemeClr val="lt1"/>
                </a:highlight>
              </a:rPr>
              <a:t>. </a:t>
            </a:r>
            <a:br>
              <a:rPr lang="en">
                <a:solidFill>
                  <a:srgbClr val="24292F"/>
                </a:solidFill>
                <a:highlight>
                  <a:schemeClr val="lt1"/>
                </a:highlight>
              </a:rPr>
            </a:br>
            <a:br>
              <a:rPr lang="en">
                <a:solidFill>
                  <a:srgbClr val="24292F"/>
                </a:solidFill>
                <a:highlight>
                  <a:schemeClr val="lt1"/>
                </a:highlight>
              </a:rPr>
            </a:br>
            <a:r>
              <a:rPr lang="en">
                <a:solidFill>
                  <a:srgbClr val="24292F"/>
                </a:solidFill>
                <a:highlight>
                  <a:schemeClr val="lt1"/>
                </a:highlight>
              </a:rPr>
              <a:t>You should get the following output:</a:t>
            </a:r>
            <a:br>
              <a:rPr lang="en">
                <a:solidFill>
                  <a:srgbClr val="24292F"/>
                </a:solidFill>
                <a:highlight>
                  <a:schemeClr val="lt1"/>
                </a:highlight>
              </a:rPr>
            </a:br>
            <a:r>
              <a:rPr lang="en" sz="1200">
                <a:solidFill>
                  <a:srgbClr val="24292F"/>
                </a:solidFill>
                <a:highlight>
                  <a:schemeClr val="lt1"/>
                </a:highlight>
                <a:latin typeface="Courier New"/>
                <a:ea typeface="Courier New"/>
                <a:cs typeface="Courier New"/>
                <a:sym typeface="Courier New"/>
              </a:rPr>
              <a:t>You can now view your Streamlit app in your browser.</a:t>
            </a:r>
            <a:endParaRPr sz="1200">
              <a:solidFill>
                <a:srgbClr val="24292F"/>
              </a:solidFill>
              <a:highlight>
                <a:schemeClr val="lt1"/>
              </a:highlight>
              <a:latin typeface="Courier New"/>
              <a:ea typeface="Courier New"/>
              <a:cs typeface="Courier New"/>
              <a:sym typeface="Courier New"/>
            </a:endParaRPr>
          </a:p>
          <a:p>
            <a:pPr indent="0" lvl="0" marL="0" rtl="0" algn="l">
              <a:lnSpc>
                <a:spcPct val="115000"/>
              </a:lnSpc>
              <a:spcBef>
                <a:spcPts val="300"/>
              </a:spcBef>
              <a:spcAft>
                <a:spcPts val="1200"/>
              </a:spcAft>
              <a:buNone/>
            </a:pPr>
            <a:r>
              <a:rPr lang="en" sz="1200">
                <a:solidFill>
                  <a:srgbClr val="24292F"/>
                </a:solidFill>
                <a:highlight>
                  <a:schemeClr val="lt1"/>
                </a:highlight>
                <a:latin typeface="Courier New"/>
                <a:ea typeface="Courier New"/>
                <a:cs typeface="Courier New"/>
                <a:sym typeface="Courier New"/>
              </a:rPr>
              <a:t>URL: </a:t>
            </a:r>
            <a:r>
              <a:rPr lang="en" sz="1200" u="sng">
                <a:solidFill>
                  <a:schemeClr val="hlink"/>
                </a:solidFill>
                <a:highlight>
                  <a:schemeClr val="lt1"/>
                </a:highlight>
                <a:latin typeface="Courier New"/>
                <a:ea typeface="Courier New"/>
                <a:cs typeface="Courier New"/>
                <a:sym typeface="Courier New"/>
                <a:hlinkClick r:id="rId3"/>
              </a:rPr>
              <a:t>http://0.0.0.0:8080</a:t>
            </a:r>
            <a:br>
              <a:rPr lang="en" sz="1200">
                <a:solidFill>
                  <a:srgbClr val="24292F"/>
                </a:solidFill>
                <a:highlight>
                  <a:schemeClr val="lt1"/>
                </a:highlight>
                <a:latin typeface="Courier New"/>
                <a:ea typeface="Courier New"/>
                <a:cs typeface="Courier New"/>
                <a:sym typeface="Courier New"/>
              </a:rPr>
            </a:br>
            <a:br>
              <a:rPr lang="en" sz="1200">
                <a:solidFill>
                  <a:srgbClr val="24292F"/>
                </a:solidFill>
                <a:highlight>
                  <a:schemeClr val="lt1"/>
                </a:highlight>
                <a:latin typeface="Courier New"/>
                <a:ea typeface="Courier New"/>
                <a:cs typeface="Courier New"/>
                <a:sym typeface="Courier New"/>
              </a:rPr>
            </a:br>
            <a:r>
              <a:rPr lang="en">
                <a:solidFill>
                  <a:srgbClr val="24292F"/>
                </a:solidFill>
                <a:highlight>
                  <a:schemeClr val="lt1"/>
                </a:highlight>
              </a:rPr>
              <a:t>Everything seems to be working!</a:t>
            </a:r>
            <a:br>
              <a:rPr lang="en">
                <a:solidFill>
                  <a:srgbClr val="24292F"/>
                </a:solidFill>
                <a:highlight>
                  <a:schemeClr val="lt1"/>
                </a:highlight>
              </a:rPr>
            </a:br>
            <a:br>
              <a:rPr lang="en">
                <a:solidFill>
                  <a:srgbClr val="24292F"/>
                </a:solidFill>
                <a:highlight>
                  <a:schemeClr val="lt1"/>
                </a:highlight>
              </a:rPr>
            </a:br>
            <a:r>
              <a:rPr lang="en">
                <a:solidFill>
                  <a:srgbClr val="24292F"/>
                </a:solidFill>
                <a:highlight>
                  <a:schemeClr val="lt1"/>
                </a:highlight>
              </a:rPr>
              <a:t>👋 Careful, we can't access the app just yet. If you go on </a:t>
            </a:r>
            <a:r>
              <a:rPr lang="en">
                <a:solidFill>
                  <a:schemeClr val="accent5"/>
                </a:solidFill>
                <a:highlight>
                  <a:schemeClr val="lt1"/>
                </a:highlight>
                <a:uFill>
                  <a:noFill/>
                </a:uFill>
                <a:hlinkClick r:id="rId4">
                  <a:extLst>
                    <a:ext uri="{A12FA001-AC4F-418D-AE19-62706E023703}">
                      <ahyp:hlinkClr val="tx"/>
                    </a:ext>
                  </a:extLst>
                </a:hlinkClick>
              </a:rPr>
              <a:t>http://0.0.0.0:8080</a:t>
            </a:r>
            <a:r>
              <a:rPr lang="en">
                <a:solidFill>
                  <a:srgbClr val="24292F"/>
                </a:solidFill>
                <a:highlight>
                  <a:schemeClr val="lt1"/>
                </a:highlight>
              </a:rPr>
              <a:t>, you won't see your app. We still have some setup to do 😉</a:t>
            </a:r>
            <a:endParaRPr sz="1200">
              <a:solidFill>
                <a:srgbClr val="24292F"/>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4294967295" type="body"/>
          </p:nvPr>
        </p:nvSpPr>
        <p:spPr>
          <a:xfrm>
            <a:off x="0" y="-2715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Service</a:t>
            </a:r>
            <a:endParaRPr b="1" sz="1650">
              <a:solidFill>
                <a:srgbClr val="24292F"/>
              </a:solidFill>
              <a:highlight>
                <a:srgbClr val="FFFFFF"/>
              </a:highlight>
            </a:endParaRPr>
          </a:p>
          <a:p>
            <a:pPr indent="0" lvl="0" marL="0" rtl="0" algn="l">
              <a:spcBef>
                <a:spcPts val="1200"/>
              </a:spcBef>
              <a:spcAft>
                <a:spcPts val="0"/>
              </a:spcAft>
              <a:buNone/>
            </a:pPr>
            <a:r>
              <a:rPr lang="en" sz="1400">
                <a:solidFill>
                  <a:srgbClr val="24292F"/>
                </a:solidFill>
                <a:highlight>
                  <a:srgbClr val="FFFFFF"/>
                </a:highlight>
              </a:rPr>
              <a:t>Now that our Pods are up and running. Let's connect them by creating a Service resource. Let's create another file called </a:t>
            </a:r>
            <a:r>
              <a:rPr lang="en" sz="1200">
                <a:solidFill>
                  <a:srgbClr val="24292F"/>
                </a:solidFill>
                <a:highlight>
                  <a:srgbClr val="FFFFFF"/>
                </a:highlight>
                <a:latin typeface="Courier New"/>
                <a:ea typeface="Courier New"/>
                <a:cs typeface="Courier New"/>
                <a:sym typeface="Courier New"/>
              </a:rPr>
              <a:t>dashboard-service.yaml</a:t>
            </a:r>
            <a:r>
              <a:rPr lang="en" sz="1400">
                <a:solidFill>
                  <a:srgbClr val="24292F"/>
                </a:solidFill>
                <a:highlight>
                  <a:srgbClr val="FFFFFF"/>
                </a:highlight>
              </a:rPr>
              <a:t> with the following code:</a:t>
            </a:r>
            <a:endParaRPr sz="14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152400" marR="152400" rtl="0" algn="l">
              <a:lnSpc>
                <a:spcPct val="145000"/>
              </a:lnSpc>
              <a:spcBef>
                <a:spcPts val="1200"/>
              </a:spcBef>
              <a:spcAft>
                <a:spcPts val="0"/>
              </a:spcAft>
              <a:buNone/>
            </a:pPr>
            <a:r>
              <a:t/>
            </a:r>
            <a:endParaRPr sz="1200">
              <a:solidFill>
                <a:srgbClr val="24292F"/>
              </a:solidFill>
              <a:highlight>
                <a:srgbClr val="FFFFFF"/>
              </a:highlight>
            </a:endParaRPr>
          </a:p>
          <a:p>
            <a:pPr indent="0" lvl="0" marL="9144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
        <p:nvSpPr>
          <p:cNvPr id="107" name="Google Shape;107;p21"/>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1"/>
          <p:cNvPicPr preferRelativeResize="0"/>
          <p:nvPr/>
        </p:nvPicPr>
        <p:blipFill>
          <a:blip r:embed="rId3">
            <a:alphaModFix/>
          </a:blip>
          <a:stretch>
            <a:fillRect/>
          </a:stretch>
        </p:blipFill>
        <p:spPr>
          <a:xfrm>
            <a:off x="128975" y="1143350"/>
            <a:ext cx="7931550" cy="305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