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SourceSansPro-bold.fntdata"/><Relationship Id="rId10" Type="http://schemas.openxmlformats.org/officeDocument/2006/relationships/slide" Target="slides/slide5.xml"/><Relationship Id="rId21" Type="http://schemas.openxmlformats.org/officeDocument/2006/relationships/font" Target="fonts/SourceSansPro-regular.fntdata"/><Relationship Id="rId13" Type="http://schemas.openxmlformats.org/officeDocument/2006/relationships/slide" Target="slides/slide8.xml"/><Relationship Id="rId24" Type="http://schemas.openxmlformats.org/officeDocument/2006/relationships/font" Target="fonts/SourceSansPro-boldItalic.fntdata"/><Relationship Id="rId12" Type="http://schemas.openxmlformats.org/officeDocument/2006/relationships/slide" Target="slides/slide7.xml"/><Relationship Id="rId23"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75942d5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475942d5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75942d5d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475942d5dc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75942d5d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475942d5dc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75942d5d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475942d5d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75942d5d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475942d5dc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75942d5d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475942d5dc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75942d5d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475942d5dc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5942d5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1475942d5d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75942d5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1475942d5d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75942d5d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475942d5dc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75942d5d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475942d5dc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75942d5d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475942d5dc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75942d5d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475942d5dc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75942d5d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475942d5dc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75942d5d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475942d5dc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aws.amazon.com/ebs/" TargetMode="External"/><Relationship Id="rId4" Type="http://schemas.openxmlformats.org/officeDocument/2006/relationships/hyperlink" Target="https://docs.microsoft.com/en-us/azure/aks/csi-storage-driv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0" y="2072650"/>
            <a:ext cx="8922000" cy="126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 sz="3200">
                <a:latin typeface="Source Sans Pro"/>
                <a:ea typeface="Source Sans Pro"/>
                <a:cs typeface="Source Sans Pro"/>
                <a:sym typeface="Source Sans Pro"/>
              </a:rPr>
              <a:t>04-Volumes_in_kubernetes</a:t>
            </a:r>
            <a:endParaRPr sz="1200">
              <a:solidFill>
                <a:schemeClr val="dk1"/>
              </a:solidFill>
              <a:highlight>
                <a:srgbClr val="FFFFFF"/>
              </a:highlight>
            </a:endParaRPr>
          </a:p>
          <a:p>
            <a:pPr indent="0" lvl="0" marL="0" marR="0" rtl="0" algn="l">
              <a:lnSpc>
                <a:spcPct val="100000"/>
              </a:lnSpc>
              <a:spcBef>
                <a:spcPts val="0"/>
              </a:spcBef>
              <a:spcAft>
                <a:spcPts val="0"/>
              </a:spcAft>
              <a:buClr>
                <a:srgbClr val="000000"/>
              </a:buClr>
              <a:buSzPts val="2100"/>
              <a:buFont typeface="Arial"/>
              <a:buNone/>
            </a:pPr>
            <a:r>
              <a:rPr b="1" lang="en" sz="3200">
                <a:latin typeface="Source Sans Pro"/>
                <a:ea typeface="Source Sans Pro"/>
                <a:cs typeface="Source Sans Pro"/>
                <a:sym typeface="Source Sans Pro"/>
              </a:rPr>
              <a:t> </a:t>
            </a:r>
            <a:endParaRPr sz="230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2100"/>
              <a:buFont typeface="Arial"/>
              <a:buNone/>
            </a:pPr>
            <a:r>
              <a:t/>
            </a:r>
            <a:endParaRPr b="1" sz="32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2100"/>
              <a:buFont typeface="Arial"/>
              <a:buNone/>
            </a:pPr>
            <a:r>
              <a:t/>
            </a:r>
            <a:endParaRPr b="1" sz="3200">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Create a aws EBS Volume</a:t>
            </a:r>
            <a:endParaRPr b="1" sz="165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This step is very simple:</a:t>
            </a:r>
            <a:endParaRPr sz="12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3. </a:t>
            </a:r>
            <a:r>
              <a:rPr lang="en" sz="1200">
                <a:solidFill>
                  <a:srgbClr val="24292F"/>
                </a:solidFill>
                <a:highlight>
                  <a:srgbClr val="FFFFFF"/>
                </a:highlight>
              </a:rPr>
              <a:t>Simply keep the volume Id in mind for later usage</a:t>
            </a:r>
            <a:endParaRPr sz="12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13" name="Google Shape;113;p22"/>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22"/>
          <p:cNvPicPr preferRelativeResize="0"/>
          <p:nvPr/>
        </p:nvPicPr>
        <p:blipFill>
          <a:blip r:embed="rId3">
            <a:alphaModFix/>
          </a:blip>
          <a:stretch>
            <a:fillRect/>
          </a:stretch>
        </p:blipFill>
        <p:spPr>
          <a:xfrm>
            <a:off x="1108150" y="1526875"/>
            <a:ext cx="6313851" cy="3529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Clr>
                <a:schemeClr val="dk1"/>
              </a:buClr>
              <a:buSzPts val="1100"/>
              <a:buFont typeface="Arial"/>
              <a:buNone/>
            </a:pPr>
            <a:r>
              <a:rPr b="1" lang="en" sz="1650">
                <a:solidFill>
                  <a:srgbClr val="24292F"/>
                </a:solidFill>
                <a:highlight>
                  <a:srgbClr val="FFFFFF"/>
                </a:highlight>
              </a:rPr>
              <a:t>PersistentVolumes (PV)</a:t>
            </a:r>
            <a:endParaRPr b="1" sz="165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Alright, now that we have everything we need, let's create our first file called </a:t>
            </a:r>
            <a:r>
              <a:rPr lang="en" sz="1000">
                <a:solidFill>
                  <a:srgbClr val="24292F"/>
                </a:solidFill>
                <a:highlight>
                  <a:srgbClr val="FFFFFF"/>
                </a:highlight>
                <a:latin typeface="Courier New"/>
                <a:ea typeface="Courier New"/>
                <a:cs typeface="Courier New"/>
                <a:sym typeface="Courier New"/>
              </a:rPr>
              <a:t>persistent_volume.yaml</a:t>
            </a:r>
            <a:r>
              <a:rPr lang="en" sz="1200">
                <a:solidFill>
                  <a:srgbClr val="24292F"/>
                </a:solidFill>
                <a:highlight>
                  <a:srgbClr val="FFFFFF"/>
                </a:highlight>
              </a:rPr>
              <a:t> with the following content:</a:t>
            </a:r>
            <a:endParaRPr sz="12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b="1" sz="165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20" name="Google Shape;120;p23"/>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3"/>
          <p:cNvPicPr preferRelativeResize="0"/>
          <p:nvPr/>
        </p:nvPicPr>
        <p:blipFill>
          <a:blip r:embed="rId3">
            <a:alphaModFix/>
          </a:blip>
          <a:stretch>
            <a:fillRect/>
          </a:stretch>
        </p:blipFill>
        <p:spPr>
          <a:xfrm>
            <a:off x="0" y="1170967"/>
            <a:ext cx="9144000" cy="28015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Clr>
                <a:schemeClr val="dk1"/>
              </a:buClr>
              <a:buSzPts val="1100"/>
              <a:buFont typeface="Arial"/>
              <a:buNone/>
            </a:pPr>
            <a:r>
              <a:rPr b="1" lang="en" sz="1650">
                <a:solidFill>
                  <a:srgbClr val="24292F"/>
                </a:solidFill>
                <a:highlight>
                  <a:srgbClr val="FFFFFF"/>
                </a:highlight>
              </a:rPr>
              <a:t>PersistentVolumeClaims (PVC)</a:t>
            </a:r>
            <a:endParaRPr b="1" sz="165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Let's now "claim" a bit of that volume we created. Let's create </a:t>
            </a:r>
            <a:r>
              <a:rPr lang="en" sz="1000">
                <a:solidFill>
                  <a:srgbClr val="24292F"/>
                </a:solidFill>
                <a:highlight>
                  <a:srgbClr val="FFFFFF"/>
                </a:highlight>
                <a:latin typeface="Courier New"/>
                <a:ea typeface="Courier New"/>
                <a:cs typeface="Courier New"/>
                <a:sym typeface="Courier New"/>
              </a:rPr>
              <a:t>persistent_volume_claim.yaml</a:t>
            </a:r>
            <a:r>
              <a:rPr lang="en" sz="1200">
                <a:solidFill>
                  <a:srgbClr val="24292F"/>
                </a:solidFill>
                <a:highlight>
                  <a:srgbClr val="FFFFFF"/>
                </a:highlight>
              </a:rPr>
              <a:t> with the following content:</a:t>
            </a:r>
            <a:endParaRPr sz="1200">
              <a:solidFill>
                <a:srgbClr val="24292F"/>
              </a:solidFill>
              <a:highlight>
                <a:srgbClr val="FFFFFF"/>
              </a:highlight>
            </a:endParaRPr>
          </a:p>
          <a:p>
            <a:pPr indent="0" lvl="0" marL="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27" name="Google Shape;127;p24"/>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4"/>
          <p:cNvPicPr preferRelativeResize="0"/>
          <p:nvPr/>
        </p:nvPicPr>
        <p:blipFill>
          <a:blip r:embed="rId3">
            <a:alphaModFix/>
          </a:blip>
          <a:stretch>
            <a:fillRect/>
          </a:stretch>
        </p:blipFill>
        <p:spPr>
          <a:xfrm>
            <a:off x="618200" y="1388774"/>
            <a:ext cx="7907601" cy="277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PersistentVolumeClaims (PVC)</a:t>
            </a:r>
            <a:endParaRPr b="1" sz="1650">
              <a:solidFill>
                <a:srgbClr val="24292F"/>
              </a:solidFill>
              <a:highlight>
                <a:srgbClr val="FFFFFF"/>
              </a:highlight>
            </a:endParaRPr>
          </a:p>
          <a:p>
            <a:pPr indent="0" lvl="0" marL="0" rtl="0" algn="l">
              <a:lnSpc>
                <a:spcPct val="125000"/>
              </a:lnSpc>
              <a:spcBef>
                <a:spcPts val="1800"/>
              </a:spcBef>
              <a:spcAft>
                <a:spcPts val="0"/>
              </a:spcAft>
              <a:buNone/>
            </a:pPr>
            <a:r>
              <a:rPr lang="en" sz="1200">
                <a:solidFill>
                  <a:srgbClr val="24292F"/>
                </a:solidFill>
                <a:highlight>
                  <a:srgbClr val="FFFFFF"/>
                </a:highlight>
              </a:rPr>
              <a:t>Finally, let's put it all together to check whether everything worked the way we expected. To do that we will attach our volume to a pod to see if it worked correctly. Let's create </a:t>
            </a:r>
            <a:r>
              <a:rPr lang="en" sz="1000">
                <a:solidFill>
                  <a:srgbClr val="24292F"/>
                </a:solidFill>
                <a:highlight>
                  <a:srgbClr val="FFFFFF"/>
                </a:highlight>
                <a:latin typeface="Courier New"/>
                <a:ea typeface="Courier New"/>
                <a:cs typeface="Courier New"/>
                <a:sym typeface="Courier New"/>
              </a:rPr>
              <a:t>example_pod.yaml</a:t>
            </a:r>
            <a:r>
              <a:rPr lang="en" sz="1200">
                <a:solidFill>
                  <a:srgbClr val="24292F"/>
                </a:solidFill>
                <a:highlight>
                  <a:srgbClr val="FFFFFF"/>
                </a:highlight>
              </a:rPr>
              <a:t> with the following content:</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34" name="Google Shape;134;p25"/>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5"/>
          <p:cNvPicPr preferRelativeResize="0"/>
          <p:nvPr/>
        </p:nvPicPr>
        <p:blipFill>
          <a:blip r:embed="rId3">
            <a:alphaModFix/>
          </a:blip>
          <a:stretch>
            <a:fillRect/>
          </a:stretch>
        </p:blipFill>
        <p:spPr>
          <a:xfrm>
            <a:off x="1326603" y="1316250"/>
            <a:ext cx="4880800" cy="352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PersistentVolumeClaims (PVC)</a:t>
            </a:r>
            <a:endParaRPr b="1" sz="165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Again: </a:t>
            </a:r>
            <a:r>
              <a:rPr lang="en" sz="1000">
                <a:solidFill>
                  <a:srgbClr val="24292F"/>
                </a:solidFill>
                <a:highlight>
                  <a:srgbClr val="FFFFFF"/>
                </a:highlight>
                <a:latin typeface="Courier New"/>
                <a:ea typeface="Courier New"/>
                <a:cs typeface="Courier New"/>
                <a:sym typeface="Courier New"/>
              </a:rPr>
              <a:t>kubectl apply -f example_pod.yaml</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4292F"/>
                </a:solidFill>
                <a:highlight>
                  <a:srgbClr val="FFFFFF"/>
                </a:highlight>
              </a:rPr>
              <a:t>Now let's verify that everything works correctly:</a:t>
            </a:r>
            <a:endParaRPr sz="12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List all PV: </a:t>
            </a:r>
            <a:r>
              <a:rPr lang="en" sz="1000">
                <a:solidFill>
                  <a:srgbClr val="24292F"/>
                </a:solidFill>
                <a:highlight>
                  <a:srgbClr val="FFFFFF"/>
                </a:highlight>
                <a:latin typeface="Courier New"/>
                <a:ea typeface="Courier New"/>
                <a:cs typeface="Courier New"/>
                <a:sym typeface="Courier New"/>
              </a:rPr>
              <a:t>kubectl get pv</a:t>
            </a:r>
            <a:r>
              <a:rPr lang="en" sz="1200">
                <a:solidFill>
                  <a:srgbClr val="24292F"/>
                </a:solidFill>
                <a:highlight>
                  <a:srgbClr val="FFFFFF"/>
                </a:highlight>
              </a:rPr>
              <a:t> you should see an output like this:</a:t>
            </a:r>
            <a:endParaRPr sz="1200">
              <a:solidFill>
                <a:srgbClr val="24292F"/>
              </a:solidFill>
              <a:highlight>
                <a:srgbClr val="FFFFFF"/>
              </a:highlight>
            </a:endParaRPr>
          </a:p>
          <a:p>
            <a:pPr indent="0" lvl="0" marL="0" rtl="0" algn="l">
              <a:spcBef>
                <a:spcPts val="1200"/>
              </a:spcBef>
              <a:spcAft>
                <a:spcPts val="0"/>
              </a:spcAft>
              <a:buNone/>
            </a:pPr>
            <a:r>
              <a:rPr lang="en" sz="1000">
                <a:solidFill>
                  <a:srgbClr val="24292F"/>
                </a:solidFill>
                <a:highlight>
                  <a:srgbClr val="FFFFFF"/>
                </a:highlight>
                <a:latin typeface="Courier New"/>
                <a:ea typeface="Courier New"/>
                <a:cs typeface="Courier New"/>
                <a:sym typeface="Courier New"/>
              </a:rPr>
              <a:t>NAME                                       CAPACITY   ACCESS MODES   RECLAIM POLICY   STATUS      CLAIM                                      STORAGECLASS   REASON   AGE</a:t>
            </a:r>
            <a:br>
              <a:rPr lang="en" sz="1000">
                <a:solidFill>
                  <a:srgbClr val="24292F"/>
                </a:solidFill>
                <a:highlight>
                  <a:srgbClr val="FFFFFF"/>
                </a:highlight>
                <a:latin typeface="Courier New"/>
                <a:ea typeface="Courier New"/>
                <a:cs typeface="Courier New"/>
                <a:sym typeface="Courier New"/>
              </a:rPr>
            </a:br>
            <a:r>
              <a:rPr lang="en" sz="1000">
                <a:solidFill>
                  <a:srgbClr val="24292F"/>
                </a:solidFill>
                <a:highlight>
                  <a:srgbClr val="FFFFFF"/>
                </a:highlight>
                <a:latin typeface="Courier New"/>
                <a:ea typeface="Courier New"/>
                <a:cs typeface="Courier New"/>
                <a:sym typeface="Courier New"/>
              </a:rPr>
              <a:t>my-first-persistent-volume                 5Gi        RWO            Retain           Available                                                                      3m52s</a:t>
            </a:r>
            <a:br>
              <a:rPr lang="en" sz="1000">
                <a:solidFill>
                  <a:srgbClr val="24292F"/>
                </a:solidFill>
                <a:highlight>
                  <a:srgbClr val="FFFFFF"/>
                </a:highlight>
                <a:latin typeface="Courier New"/>
                <a:ea typeface="Courier New"/>
                <a:cs typeface="Courier New"/>
                <a:sym typeface="Courier New"/>
              </a:rPr>
            </a:br>
            <a:r>
              <a:rPr lang="en" sz="1000">
                <a:solidFill>
                  <a:srgbClr val="24292F"/>
                </a:solidFill>
                <a:highlight>
                  <a:srgbClr val="FFFFFF"/>
                </a:highlight>
                <a:latin typeface="Courier New"/>
                <a:ea typeface="Courier New"/>
                <a:cs typeface="Courier New"/>
                <a:sym typeface="Courier New"/>
              </a:rPr>
              <a:t>pvc-6bac1f92-637d-4d40-8b3e-7c552a300ae3   500Mi      RWO            Delete           Bound       default/my-first-persistent-volume-claim   standard                3m47s</a:t>
            </a:r>
            <a:endParaRPr sz="1000">
              <a:solidFill>
                <a:srgbClr val="24292F"/>
              </a:solidFill>
              <a:highlight>
                <a:srgbClr val="FFFFFF"/>
              </a:highlight>
              <a:latin typeface="Courier New"/>
              <a:ea typeface="Courier New"/>
              <a:cs typeface="Courier New"/>
              <a:sym typeface="Courier New"/>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List all PVC: </a:t>
            </a:r>
            <a:r>
              <a:rPr lang="en" sz="1000">
                <a:solidFill>
                  <a:srgbClr val="24292F"/>
                </a:solidFill>
                <a:highlight>
                  <a:srgbClr val="FFFFFF"/>
                </a:highlight>
                <a:latin typeface="Courier New"/>
                <a:ea typeface="Courier New"/>
                <a:cs typeface="Courier New"/>
                <a:sym typeface="Courier New"/>
              </a:rPr>
              <a:t>kubectl get pvc</a:t>
            </a:r>
            <a:r>
              <a:rPr lang="en" sz="1200">
                <a:solidFill>
                  <a:srgbClr val="24292F"/>
                </a:solidFill>
                <a:highlight>
                  <a:srgbClr val="FFFFFF"/>
                </a:highlight>
              </a:rPr>
              <a:t> you should see an output like this:</a:t>
            </a:r>
            <a:endParaRPr sz="1200">
              <a:solidFill>
                <a:srgbClr val="24292F"/>
              </a:solidFill>
              <a:highlight>
                <a:srgbClr val="FFFFFF"/>
              </a:highlight>
            </a:endParaRPr>
          </a:p>
          <a:p>
            <a:pPr indent="0" lvl="0" marL="0" rtl="0" algn="l">
              <a:spcBef>
                <a:spcPts val="1200"/>
              </a:spcBef>
              <a:spcAft>
                <a:spcPts val="0"/>
              </a:spcAft>
              <a:buNone/>
            </a:pPr>
            <a:r>
              <a:rPr lang="en" sz="1000">
                <a:solidFill>
                  <a:srgbClr val="24292F"/>
                </a:solidFill>
                <a:highlight>
                  <a:srgbClr val="FFFFFF"/>
                </a:highlight>
                <a:latin typeface="Courier New"/>
                <a:ea typeface="Courier New"/>
                <a:cs typeface="Courier New"/>
                <a:sym typeface="Courier New"/>
              </a:rPr>
              <a:t>NAME                               STATUS   VOLUME                                     CAPACITY   ACCESS MODES   STORAGECLASS   AGE</a:t>
            </a:r>
            <a:endParaRPr sz="1000">
              <a:solidFill>
                <a:srgbClr val="24292F"/>
              </a:solidFill>
              <a:highlight>
                <a:srgbClr val="FFFFFF"/>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en" sz="1000">
                <a:solidFill>
                  <a:srgbClr val="24292F"/>
                </a:solidFill>
                <a:highlight>
                  <a:srgbClr val="FFFFFF"/>
                </a:highlight>
                <a:latin typeface="Courier New"/>
                <a:ea typeface="Courier New"/>
                <a:cs typeface="Courier New"/>
                <a:sym typeface="Courier New"/>
              </a:rPr>
              <a:t>my-first-persistent-volume-claim   Bound    pvc-6bac1f92-637d-4d40-8b3e-7c552a300ae3   500Mi      RWO            standard       4m1s</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41" name="Google Shape;141;p26"/>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PersistentVolumeClaims (PVC)</a:t>
            </a:r>
            <a:endParaRPr b="1" sz="165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Get inside the pod: </a:t>
            </a:r>
            <a:r>
              <a:rPr lang="en" sz="1000">
                <a:solidFill>
                  <a:srgbClr val="24292F"/>
                </a:solidFill>
                <a:highlight>
                  <a:srgbClr val="FFFFFF"/>
                </a:highlight>
                <a:latin typeface="Courier New"/>
                <a:ea typeface="Courier New"/>
                <a:cs typeface="Courier New"/>
                <a:sym typeface="Courier New"/>
              </a:rPr>
              <a:t>kubectl exec -it test-volumes -- sh</a:t>
            </a:r>
            <a:endParaRPr sz="1000">
              <a:solidFill>
                <a:srgbClr val="24292F"/>
              </a:solidFill>
              <a:highlight>
                <a:srgbClr val="FFFFFF"/>
              </a:highlight>
              <a:latin typeface="Courier New"/>
              <a:ea typeface="Courier New"/>
              <a:cs typeface="Courier New"/>
              <a:sym typeface="Courier New"/>
            </a:endParaRPr>
          </a:p>
          <a:p>
            <a:pPr indent="-304800" lvl="1" marL="914400" rtl="0" algn="l">
              <a:spcBef>
                <a:spcPts val="1200"/>
              </a:spcBef>
              <a:spcAft>
                <a:spcPts val="0"/>
              </a:spcAft>
              <a:buClr>
                <a:srgbClr val="24292F"/>
              </a:buClr>
              <a:buSzPts val="1200"/>
              <a:buChar char="○"/>
            </a:pPr>
            <a:r>
              <a:rPr lang="en" sz="1000">
                <a:solidFill>
                  <a:srgbClr val="24292F"/>
                </a:solidFill>
                <a:highlight>
                  <a:srgbClr val="FFFFFF"/>
                </a:highlight>
                <a:latin typeface="Courier New"/>
                <a:ea typeface="Courier New"/>
                <a:cs typeface="Courier New"/>
                <a:sym typeface="Courier New"/>
              </a:rPr>
              <a:t>ls</a:t>
            </a:r>
            <a:r>
              <a:rPr lang="en" sz="1200">
                <a:solidFill>
                  <a:srgbClr val="24292F"/>
                </a:solidFill>
                <a:highlight>
                  <a:srgbClr val="FFFFFF"/>
                </a:highlight>
              </a:rPr>
              <a:t> into data</a:t>
            </a:r>
            <a:endParaRPr sz="1200">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200">
                <a:solidFill>
                  <a:srgbClr val="24292F"/>
                </a:solidFill>
                <a:highlight>
                  <a:srgbClr val="FFFFFF"/>
                </a:highlight>
              </a:rPr>
              <a:t>Create some data: </a:t>
            </a:r>
            <a:r>
              <a:rPr lang="en" sz="1000">
                <a:solidFill>
                  <a:srgbClr val="24292F"/>
                </a:solidFill>
                <a:highlight>
                  <a:srgbClr val="FFFFFF"/>
                </a:highlight>
                <a:latin typeface="Courier New"/>
                <a:ea typeface="Courier New"/>
                <a:cs typeface="Courier New"/>
                <a:sym typeface="Courier New"/>
              </a:rPr>
              <a:t>touch my_great_file.txt</a:t>
            </a:r>
            <a:endParaRPr sz="1000">
              <a:solidFill>
                <a:srgbClr val="24292F"/>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rgbClr val="24292F"/>
              </a:buClr>
              <a:buSzPts val="1200"/>
              <a:buChar char="○"/>
            </a:pPr>
            <a:r>
              <a:rPr lang="en" sz="1200">
                <a:solidFill>
                  <a:srgbClr val="24292F"/>
                </a:solidFill>
                <a:highlight>
                  <a:srgbClr val="FFFFFF"/>
                </a:highlight>
              </a:rPr>
              <a:t>Delete pod: </a:t>
            </a:r>
            <a:r>
              <a:rPr lang="en" sz="1000">
                <a:solidFill>
                  <a:srgbClr val="24292F"/>
                </a:solidFill>
                <a:highlight>
                  <a:srgbClr val="FFFFFF"/>
                </a:highlight>
                <a:latin typeface="Courier New"/>
                <a:ea typeface="Courier New"/>
                <a:cs typeface="Courier New"/>
                <a:sym typeface="Courier New"/>
              </a:rPr>
              <a:t>kubectl delete pods --all</a:t>
            </a:r>
            <a:endParaRPr sz="1000">
              <a:solidFill>
                <a:srgbClr val="24292F"/>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rgbClr val="24292F"/>
              </a:buClr>
              <a:buSzPts val="1200"/>
              <a:buChar char="○"/>
            </a:pPr>
            <a:r>
              <a:rPr lang="en" sz="1200">
                <a:solidFill>
                  <a:srgbClr val="24292F"/>
                </a:solidFill>
                <a:highlight>
                  <a:srgbClr val="FFFFFF"/>
                </a:highlight>
              </a:rPr>
              <a:t>Create a new pod: </a:t>
            </a:r>
            <a:r>
              <a:rPr lang="en" sz="1000">
                <a:solidFill>
                  <a:srgbClr val="24292F"/>
                </a:solidFill>
                <a:highlight>
                  <a:srgbClr val="FFFFFF"/>
                </a:highlight>
                <a:latin typeface="Courier New"/>
                <a:ea typeface="Courier New"/>
                <a:cs typeface="Courier New"/>
                <a:sym typeface="Courier New"/>
              </a:rPr>
              <a:t>kubectl apply -f example_pod.yaml</a:t>
            </a:r>
            <a:endParaRPr sz="1000">
              <a:solidFill>
                <a:srgbClr val="24292F"/>
              </a:solidFill>
              <a:highlight>
                <a:srgbClr val="FFFFFF"/>
              </a:highlight>
              <a:latin typeface="Courier New"/>
              <a:ea typeface="Courier New"/>
              <a:cs typeface="Courier New"/>
              <a:sym typeface="Courier New"/>
            </a:endParaRPr>
          </a:p>
          <a:p>
            <a:pPr indent="-304800" lvl="2" marL="1371600" rtl="0" algn="l">
              <a:spcBef>
                <a:spcPts val="0"/>
              </a:spcBef>
              <a:spcAft>
                <a:spcPts val="0"/>
              </a:spcAft>
              <a:buClr>
                <a:srgbClr val="24292F"/>
              </a:buClr>
              <a:buSzPts val="1200"/>
              <a:buChar char="■"/>
            </a:pPr>
            <a:r>
              <a:rPr lang="en" sz="1000">
                <a:solidFill>
                  <a:srgbClr val="24292F"/>
                </a:solidFill>
                <a:highlight>
                  <a:srgbClr val="FFFFFF"/>
                </a:highlight>
                <a:latin typeface="Courier New"/>
                <a:ea typeface="Courier New"/>
                <a:cs typeface="Courier New"/>
                <a:sym typeface="Courier New"/>
              </a:rPr>
              <a:t>my_great_file.txt</a:t>
            </a:r>
            <a:r>
              <a:rPr lang="en" sz="1200">
                <a:solidFill>
                  <a:srgbClr val="24292F"/>
                </a:solidFill>
                <a:highlight>
                  <a:srgbClr val="FFFFFF"/>
                </a:highlight>
              </a:rPr>
              <a:t> should still be here </a:t>
            </a:r>
            <a:r>
              <a:rPr lang="en" sz="1500">
                <a:solidFill>
                  <a:srgbClr val="24292F"/>
                </a:solidFill>
                <a:highlight>
                  <a:srgbClr val="FFFFFF"/>
                </a:highlight>
              </a:rPr>
              <a:t>😉</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47" name="Google Shape;147;p27"/>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body"/>
          </p:nvPr>
        </p:nvSpPr>
        <p:spPr>
          <a:xfrm>
            <a:off x="0" y="685850"/>
            <a:ext cx="8825400" cy="3561600"/>
          </a:xfrm>
          <a:prstGeom prst="rect">
            <a:avLst/>
          </a:prstGeom>
          <a:noFill/>
          <a:ln>
            <a:noFill/>
          </a:ln>
        </p:spPr>
        <p:txBody>
          <a:bodyPr anchorCtr="0" anchor="t" bIns="91400" lIns="91400" spcFirstLastPara="1" rIns="91400" wrap="square" tIns="91400">
            <a:noAutofit/>
          </a:bodyPr>
          <a:lstStyle/>
          <a:p>
            <a:pPr indent="0" lvl="0" marL="0" rtl="0" algn="l">
              <a:spcBef>
                <a:spcPts val="0"/>
              </a:spcBef>
              <a:spcAft>
                <a:spcPts val="0"/>
              </a:spcAft>
              <a:buNone/>
            </a:pPr>
            <a:br>
              <a:rPr lang="en" sz="1400">
                <a:solidFill>
                  <a:srgbClr val="24292F"/>
                </a:solidFill>
                <a:highlight>
                  <a:srgbClr val="FFFFFF"/>
                </a:highlight>
              </a:rPr>
            </a:br>
            <a:br>
              <a:rPr lang="en" sz="1400">
                <a:solidFill>
                  <a:srgbClr val="24292F"/>
                </a:solidFill>
                <a:highlight>
                  <a:srgbClr val="FFFFFF"/>
                </a:highlight>
              </a:rPr>
            </a:br>
            <a:r>
              <a:rPr lang="en" sz="1400">
                <a:solidFill>
                  <a:srgbClr val="24292F"/>
                </a:solidFill>
                <a:highlight>
                  <a:srgbClr val="FFFFFF"/>
                </a:highlight>
              </a:rPr>
              <a:t>More often than not, you will need your application to manage and persist data. Pushing the concepts derived from Docker, Kubernetes uses Volumes to persist data. In this course we will see two types of volumes:</a:t>
            </a:r>
            <a:endParaRPr sz="1400">
              <a:solidFill>
                <a:srgbClr val="24292F"/>
              </a:solidFill>
              <a:highlight>
                <a:srgbClr val="FFFFFF"/>
              </a:highlight>
            </a:endParaRPr>
          </a:p>
          <a:p>
            <a:pPr indent="-317500" lvl="0" marL="457200" rtl="0" algn="l">
              <a:spcBef>
                <a:spcPts val="1200"/>
              </a:spcBef>
              <a:spcAft>
                <a:spcPts val="0"/>
              </a:spcAft>
              <a:buClr>
                <a:srgbClr val="24292F"/>
              </a:buClr>
              <a:buSzPts val="1400"/>
              <a:buAutoNum type="arabicPeriod"/>
            </a:pPr>
            <a:r>
              <a:rPr lang="en" sz="1400">
                <a:solidFill>
                  <a:srgbClr val="24292F"/>
                </a:solidFill>
                <a:highlight>
                  <a:srgbClr val="FFFFFF"/>
                </a:highlight>
              </a:rPr>
              <a:t>Hostpath - Great for testing</a:t>
            </a:r>
            <a:endParaRPr sz="1400">
              <a:solidFill>
                <a:srgbClr val="24292F"/>
              </a:solidFill>
              <a:highlight>
                <a:srgbClr val="FFFFFF"/>
              </a:highlight>
            </a:endParaRPr>
          </a:p>
          <a:p>
            <a:pPr indent="-317500" lvl="0" marL="457200" rtl="0" algn="l">
              <a:spcBef>
                <a:spcPts val="0"/>
              </a:spcBef>
              <a:spcAft>
                <a:spcPts val="0"/>
              </a:spcAft>
              <a:buClr>
                <a:srgbClr val="24292F"/>
              </a:buClr>
              <a:buSzPts val="1400"/>
              <a:buAutoNum type="arabicPeriod"/>
            </a:pPr>
            <a:r>
              <a:rPr lang="en" sz="1400">
                <a:solidFill>
                  <a:srgbClr val="24292F"/>
                </a:solidFill>
                <a:highlight>
                  <a:srgbClr val="FFFFFF"/>
                </a:highlight>
              </a:rPr>
              <a:t>PersistentVolumes &amp; PersistentVolumeClaims - Great for all purpose data management in production</a:t>
            </a:r>
            <a:endParaRPr sz="14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400">
                <a:solidFill>
                  <a:srgbClr val="24292F"/>
                </a:solidFill>
                <a:highlight>
                  <a:srgbClr val="FFFFFF"/>
                </a:highlight>
              </a:rPr>
              <a:t>Let's dive right in </a:t>
            </a:r>
            <a:r>
              <a:rPr lang="en" sz="1700">
                <a:solidFill>
                  <a:srgbClr val="24292F"/>
                </a:solidFill>
                <a:highlight>
                  <a:srgbClr val="FFFFFF"/>
                </a:highlight>
              </a:rPr>
              <a:t>🤿</a:t>
            </a:r>
            <a:endParaRPr sz="17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7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457200" rtl="0" algn="l">
              <a:lnSpc>
                <a:spcPct val="115000"/>
              </a:lnSpc>
              <a:spcBef>
                <a:spcPts val="1200"/>
              </a:spcBef>
              <a:spcAft>
                <a:spcPts val="0"/>
              </a:spcAft>
              <a:buNone/>
            </a:pPr>
            <a:br>
              <a:rPr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914400" rtl="0" algn="l">
              <a:lnSpc>
                <a:spcPct val="115000"/>
              </a:lnSpc>
              <a:spcBef>
                <a:spcPts val="0"/>
              </a:spcBef>
              <a:spcAft>
                <a:spcPts val="0"/>
              </a:spcAft>
              <a:buNone/>
            </a:pPr>
            <a:r>
              <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Char char="○"/>
            </a:pPr>
            <a:r>
              <a:t/>
            </a:r>
            <a:endParaRPr sz="1200">
              <a:solidFill>
                <a:schemeClr val="dk1"/>
              </a:solidFill>
              <a:highlight>
                <a:srgbClr val="FFFFFF"/>
              </a:highlight>
            </a:endParaRPr>
          </a:p>
        </p:txBody>
      </p:sp>
      <p:sp>
        <p:nvSpPr>
          <p:cNvPr id="61" name="Google Shape;61;p14"/>
          <p:cNvSpPr txBox="1"/>
          <p:nvPr>
            <p:ph idx="4294967295" type="title"/>
          </p:nvPr>
        </p:nvSpPr>
        <p:spPr>
          <a:xfrm>
            <a:off x="0" y="1"/>
            <a:ext cx="8424000" cy="5706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SzPts val="1100"/>
              <a:buNone/>
            </a:pPr>
            <a:r>
              <a:rPr b="1" lang="en" sz="1700">
                <a:solidFill>
                  <a:srgbClr val="24292F"/>
                </a:solidFill>
                <a:highlight>
                  <a:srgbClr val="FFFFFF"/>
                </a:highlight>
              </a:rPr>
              <a:t>What you will learn in this course </a:t>
            </a:r>
            <a:r>
              <a:rPr lang="en" sz="1700">
                <a:solidFill>
                  <a:srgbClr val="24292F"/>
                </a:solidFill>
                <a:highlight>
                  <a:srgbClr val="FFFFFF"/>
                </a:highlight>
              </a:rPr>
              <a:t>🧐🧐</a:t>
            </a:r>
            <a:endParaRPr sz="1600"/>
          </a:p>
          <a:p>
            <a:pPr indent="0" lvl="0" marL="0" rtl="0" algn="l">
              <a:lnSpc>
                <a:spcPct val="100000"/>
              </a:lnSpc>
              <a:spcBef>
                <a:spcPts val="120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p:txBody>
      </p:sp>
      <p:sp>
        <p:nvSpPr>
          <p:cNvPr id="62" name="Google Shape;62;p14"/>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Clr>
                <a:schemeClr val="dk1"/>
              </a:buClr>
              <a:buSzPts val="1100"/>
              <a:buFont typeface="Arial"/>
              <a:buNone/>
            </a:pPr>
            <a:r>
              <a:rPr b="1" lang="en" sz="1700">
                <a:solidFill>
                  <a:srgbClr val="24292F"/>
                </a:solidFill>
                <a:highlight>
                  <a:srgbClr val="FFFFFF"/>
                </a:highlight>
              </a:rPr>
              <a:t>Hostpath</a:t>
            </a:r>
            <a:endParaRPr b="1" sz="17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Hostpath are volumes that lives within a Node's filesystem. It's mounted afterward to each pods inside this node. Let's see an example. To do so, we will create a Pod resource, mount a volume and create data within it. Let's create a file called </a:t>
            </a:r>
            <a:r>
              <a:rPr lang="en" sz="1000">
                <a:solidFill>
                  <a:srgbClr val="24292F"/>
                </a:solidFill>
                <a:highlight>
                  <a:srgbClr val="FFFFFF"/>
                </a:highlight>
                <a:latin typeface="Courier New"/>
                <a:ea typeface="Courier New"/>
                <a:cs typeface="Courier New"/>
                <a:sym typeface="Courier New"/>
              </a:rPr>
              <a:t>example_volumes_pod.yaml</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68" name="Google Shape;68;p15"/>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69" name="Google Shape;69;p15"/>
          <p:cNvPicPr preferRelativeResize="0"/>
          <p:nvPr/>
        </p:nvPicPr>
        <p:blipFill>
          <a:blip r:embed="rId3">
            <a:alphaModFix/>
          </a:blip>
          <a:stretch>
            <a:fillRect/>
          </a:stretch>
        </p:blipFill>
        <p:spPr>
          <a:xfrm>
            <a:off x="1296225" y="1367350"/>
            <a:ext cx="6232949" cy="355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Hostpath</a:t>
            </a:r>
            <a:br>
              <a:rPr lang="en" sz="1000">
                <a:solidFill>
                  <a:srgbClr val="24292F"/>
                </a:solidFill>
                <a:highlight>
                  <a:srgbClr val="FFFFFF"/>
                </a:highlight>
                <a:latin typeface="Courier New"/>
                <a:ea typeface="Courier New"/>
                <a:cs typeface="Courier New"/>
                <a:sym typeface="Courier New"/>
              </a:rPr>
            </a:br>
            <a:br>
              <a:rPr lang="en" sz="1000">
                <a:solidFill>
                  <a:srgbClr val="24292F"/>
                </a:solidFill>
                <a:highlight>
                  <a:srgbClr val="FFFFFF"/>
                </a:highlight>
                <a:latin typeface="Courier New"/>
                <a:ea typeface="Courier New"/>
                <a:cs typeface="Courier New"/>
                <a:sym typeface="Courier New"/>
              </a:rPr>
            </a:br>
            <a:r>
              <a:rPr lang="en" sz="1200">
                <a:solidFill>
                  <a:srgbClr val="24292F"/>
                </a:solidFill>
                <a:highlight>
                  <a:srgbClr val="FFFFFF"/>
                </a:highlight>
              </a:rPr>
              <a:t>Now simply run: </a:t>
            </a:r>
            <a:r>
              <a:rPr lang="en" sz="1000">
                <a:solidFill>
                  <a:srgbClr val="24292F"/>
                </a:solidFill>
                <a:highlight>
                  <a:srgbClr val="FFFFFF"/>
                </a:highlight>
                <a:latin typeface="Courier New"/>
                <a:ea typeface="Courier New"/>
                <a:cs typeface="Courier New"/>
                <a:sym typeface="Courier New"/>
              </a:rPr>
              <a:t>kubectl apply -f example_volumes_pod.yaml</a:t>
            </a:r>
            <a:r>
              <a:rPr lang="en" sz="1200">
                <a:solidFill>
                  <a:srgbClr val="24292F"/>
                </a:solidFill>
                <a:highlight>
                  <a:srgbClr val="FFFFFF"/>
                </a:highlight>
              </a:rPr>
              <a:t> and wait for the Pod to be Running (it shouldn't take long).</a:t>
            </a:r>
            <a:endParaRPr sz="120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Let's experiment the power of volumes:</a:t>
            </a:r>
            <a:endParaRPr sz="1200">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200">
                <a:solidFill>
                  <a:srgbClr val="24292F"/>
                </a:solidFill>
                <a:highlight>
                  <a:srgbClr val="FFFFFF"/>
                </a:highlight>
              </a:rPr>
              <a:t>Let's get inside the pod: </a:t>
            </a:r>
            <a:r>
              <a:rPr lang="en" sz="1000">
                <a:solidFill>
                  <a:srgbClr val="24292F"/>
                </a:solidFill>
                <a:highlight>
                  <a:srgbClr val="FFFFFF"/>
                </a:highlight>
                <a:latin typeface="Courier New"/>
                <a:ea typeface="Courier New"/>
                <a:cs typeface="Courier New"/>
                <a:sym typeface="Courier New"/>
              </a:rPr>
              <a:t>kubectl exec -it test-volume -- sh</a:t>
            </a:r>
            <a:endParaRPr sz="1000">
              <a:solidFill>
                <a:srgbClr val="24292F"/>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rgbClr val="24292F"/>
              </a:buClr>
              <a:buSzPts val="1200"/>
              <a:buChar char="○"/>
            </a:pPr>
            <a:r>
              <a:rPr lang="en" sz="1200">
                <a:solidFill>
                  <a:srgbClr val="24292F"/>
                </a:solidFill>
                <a:highlight>
                  <a:srgbClr val="FFFFFF"/>
                </a:highlight>
              </a:rPr>
              <a:t>You should be prompted to a terminal, type: </a:t>
            </a:r>
            <a:r>
              <a:rPr lang="en" sz="1000">
                <a:solidFill>
                  <a:srgbClr val="24292F"/>
                </a:solidFill>
                <a:highlight>
                  <a:srgbClr val="FFFFFF"/>
                </a:highlight>
                <a:latin typeface="Courier New"/>
                <a:ea typeface="Courier New"/>
                <a:cs typeface="Courier New"/>
                <a:sym typeface="Courier New"/>
              </a:rPr>
              <a:t>ls</a:t>
            </a:r>
            <a:r>
              <a:rPr lang="en" sz="1200">
                <a:solidFill>
                  <a:srgbClr val="24292F"/>
                </a:solidFill>
                <a:highlight>
                  <a:srgbClr val="FFFFFF"/>
                </a:highlight>
              </a:rPr>
              <a:t> and you should see the following output</a:t>
            </a:r>
            <a:endParaRPr sz="1200">
              <a:solidFill>
                <a:srgbClr val="24292F"/>
              </a:solidFill>
              <a:highlight>
                <a:srgbClr val="FFFFFF"/>
              </a:highlight>
            </a:endParaRPr>
          </a:p>
          <a:p>
            <a:pPr indent="0" lvl="0" marL="0" rtl="0" algn="l">
              <a:spcBef>
                <a:spcPts val="1200"/>
              </a:spcBef>
              <a:spcAft>
                <a:spcPts val="0"/>
              </a:spcAft>
              <a:buNone/>
            </a:pPr>
            <a:r>
              <a:rPr lang="en" sz="1000">
                <a:solidFill>
                  <a:srgbClr val="24292F"/>
                </a:solidFill>
                <a:highlight>
                  <a:srgbClr val="FFFFFF"/>
                </a:highlight>
                <a:latin typeface="Courier New"/>
                <a:ea typeface="Courier New"/>
                <a:cs typeface="Courier New"/>
                <a:sym typeface="Courier New"/>
              </a:rPr>
              <a:t>bin    data   dev    etc    home   lib    media  mnt    opt    proc   root   run    sbin   srv    sys    tmp    usr    var</a:t>
            </a:r>
            <a:endParaRPr sz="1000">
              <a:solidFill>
                <a:srgbClr val="24292F"/>
              </a:solidFill>
              <a:highlight>
                <a:srgbClr val="FFFFFF"/>
              </a:highlight>
              <a:latin typeface="Courier New"/>
              <a:ea typeface="Courier New"/>
              <a:cs typeface="Courier New"/>
              <a:sym typeface="Courier New"/>
            </a:endParaRPr>
          </a:p>
          <a:p>
            <a:pPr indent="-304800" lvl="1" marL="914400" rtl="0" algn="l">
              <a:spcBef>
                <a:spcPts val="1200"/>
              </a:spcBef>
              <a:spcAft>
                <a:spcPts val="0"/>
              </a:spcAft>
              <a:buClr>
                <a:srgbClr val="24292F"/>
              </a:buClr>
              <a:buSzPts val="1200"/>
              <a:buChar char="○"/>
            </a:pPr>
            <a:r>
              <a:rPr lang="en" sz="1000">
                <a:solidFill>
                  <a:srgbClr val="24292F"/>
                </a:solidFill>
                <a:highlight>
                  <a:srgbClr val="FFFFFF"/>
                </a:highlight>
                <a:latin typeface="Courier New"/>
                <a:ea typeface="Courier New"/>
                <a:cs typeface="Courier New"/>
                <a:sym typeface="Courier New"/>
              </a:rPr>
              <a:t>cd</a:t>
            </a:r>
            <a:r>
              <a:rPr lang="en" sz="1200">
                <a:solidFill>
                  <a:srgbClr val="24292F"/>
                </a:solidFill>
                <a:highlight>
                  <a:srgbClr val="FFFFFF"/>
                </a:highlight>
              </a:rPr>
              <a:t> i nto </a:t>
            </a:r>
            <a:r>
              <a:rPr lang="en" sz="1000">
                <a:solidFill>
                  <a:srgbClr val="24292F"/>
                </a:solidFill>
                <a:highlight>
                  <a:srgbClr val="FFFFFF"/>
                </a:highlight>
                <a:latin typeface="Courier New"/>
                <a:ea typeface="Courier New"/>
                <a:cs typeface="Courier New"/>
                <a:sym typeface="Courier New"/>
              </a:rPr>
              <a:t>data</a:t>
            </a:r>
            <a:r>
              <a:rPr lang="en" sz="1200">
                <a:solidFill>
                  <a:srgbClr val="24292F"/>
                </a:solidFill>
                <a:highlight>
                  <a:srgbClr val="FFFFFF"/>
                </a:highlight>
              </a:rPr>
              <a:t> folder. If you </a:t>
            </a:r>
            <a:r>
              <a:rPr lang="en" sz="1000">
                <a:solidFill>
                  <a:srgbClr val="24292F"/>
                </a:solidFill>
                <a:highlight>
                  <a:srgbClr val="FFFFFF"/>
                </a:highlight>
                <a:latin typeface="Courier New"/>
                <a:ea typeface="Courier New"/>
                <a:cs typeface="Courier New"/>
                <a:sym typeface="Courier New"/>
              </a:rPr>
              <a:t>ls</a:t>
            </a:r>
            <a:r>
              <a:rPr lang="en" sz="1200">
                <a:solidFill>
                  <a:srgbClr val="24292F"/>
                </a:solidFill>
                <a:highlight>
                  <a:srgbClr val="FFFFFF"/>
                </a:highlight>
              </a:rPr>
              <a:t> into it, you should not see anything.</a:t>
            </a:r>
            <a:endParaRPr sz="1200">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200">
                <a:solidFill>
                  <a:srgbClr val="24292F"/>
                </a:solidFill>
                <a:highlight>
                  <a:srgbClr val="FFFFFF"/>
                </a:highlight>
              </a:rPr>
              <a:t>But let's create a new file: </a:t>
            </a:r>
            <a:r>
              <a:rPr lang="en" sz="1000">
                <a:solidFill>
                  <a:srgbClr val="24292F"/>
                </a:solidFill>
                <a:highlight>
                  <a:srgbClr val="FFFFFF"/>
                </a:highlight>
                <a:latin typeface="Courier New"/>
                <a:ea typeface="Courier New"/>
                <a:cs typeface="Courier New"/>
                <a:sym typeface="Courier New"/>
              </a:rPr>
              <a:t>touch my_new_file.txt</a:t>
            </a:r>
            <a:endParaRPr sz="1000">
              <a:solidFill>
                <a:srgbClr val="24292F"/>
              </a:solidFill>
              <a:highlight>
                <a:srgbClr val="FFFFFF"/>
              </a:highlight>
              <a:latin typeface="Courier New"/>
              <a:ea typeface="Courier New"/>
              <a:cs typeface="Courier New"/>
              <a:sym typeface="Courier New"/>
            </a:endParaRPr>
          </a:p>
          <a:p>
            <a:pPr indent="-304800" lvl="2" marL="1371600" rtl="0" algn="l">
              <a:spcBef>
                <a:spcPts val="0"/>
              </a:spcBef>
              <a:spcAft>
                <a:spcPts val="0"/>
              </a:spcAft>
              <a:buClr>
                <a:srgbClr val="24292F"/>
              </a:buClr>
              <a:buSzPts val="1200"/>
              <a:buChar char="■"/>
            </a:pPr>
            <a:r>
              <a:rPr lang="en" sz="1500">
                <a:solidFill>
                  <a:srgbClr val="24292F"/>
                </a:solidFill>
                <a:highlight>
                  <a:srgbClr val="FFFFFF"/>
                </a:highlight>
              </a:rPr>
              <a:t>👋</a:t>
            </a:r>
            <a:r>
              <a:rPr lang="en" sz="1200">
                <a:solidFill>
                  <a:srgbClr val="24292F"/>
                </a:solidFill>
                <a:highlight>
                  <a:srgbClr val="FFFFFF"/>
                </a:highlight>
              </a:rPr>
              <a:t> If you want, you can use </a:t>
            </a:r>
            <a:r>
              <a:rPr lang="en" sz="1000">
                <a:solidFill>
                  <a:srgbClr val="24292F"/>
                </a:solidFill>
                <a:highlight>
                  <a:srgbClr val="FFFFFF"/>
                </a:highlight>
                <a:latin typeface="Courier New"/>
                <a:ea typeface="Courier New"/>
                <a:cs typeface="Courier New"/>
                <a:sym typeface="Courier New"/>
              </a:rPr>
              <a:t>vi</a:t>
            </a:r>
            <a:r>
              <a:rPr lang="en" sz="1200">
                <a:solidFill>
                  <a:srgbClr val="24292F"/>
                </a:solidFill>
                <a:highlight>
                  <a:srgbClr val="FFFFFF"/>
                </a:highlight>
              </a:rPr>
              <a:t> to write something within the file.</a:t>
            </a:r>
            <a:endParaRPr sz="1200">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200">
                <a:solidFill>
                  <a:srgbClr val="24292F"/>
                </a:solidFill>
                <a:highlight>
                  <a:srgbClr val="FFFFFF"/>
                </a:highlight>
              </a:rPr>
              <a:t>Now </a:t>
            </a:r>
            <a:r>
              <a:rPr lang="en" sz="1000">
                <a:solidFill>
                  <a:srgbClr val="24292F"/>
                </a:solidFill>
                <a:highlight>
                  <a:srgbClr val="FFFFFF"/>
                </a:highlight>
                <a:latin typeface="Courier New"/>
                <a:ea typeface="Courier New"/>
                <a:cs typeface="Courier New"/>
                <a:sym typeface="Courier New"/>
              </a:rPr>
              <a:t>exit</a:t>
            </a:r>
            <a:r>
              <a:rPr lang="en" sz="1200">
                <a:solidFill>
                  <a:srgbClr val="24292F"/>
                </a:solidFill>
                <a:highlight>
                  <a:srgbClr val="FFFFFF"/>
                </a:highlight>
              </a:rPr>
              <a:t> the pod and delete it: </a:t>
            </a:r>
            <a:r>
              <a:rPr lang="en" sz="1000">
                <a:solidFill>
                  <a:srgbClr val="24292F"/>
                </a:solidFill>
                <a:highlight>
                  <a:srgbClr val="FFFFFF"/>
                </a:highlight>
                <a:latin typeface="Courier New"/>
                <a:ea typeface="Courier New"/>
                <a:cs typeface="Courier New"/>
                <a:sym typeface="Courier New"/>
              </a:rPr>
              <a:t>kubectl delete pods test-volumes</a:t>
            </a:r>
            <a:endParaRPr sz="1000">
              <a:solidFill>
                <a:srgbClr val="24292F"/>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rgbClr val="24292F"/>
              </a:buClr>
              <a:buSzPts val="1200"/>
              <a:buChar char="○"/>
            </a:pPr>
            <a:r>
              <a:rPr lang="en" sz="1200">
                <a:solidFill>
                  <a:srgbClr val="24292F"/>
                </a:solidFill>
                <a:highlight>
                  <a:srgbClr val="FFFFFF"/>
                </a:highlight>
              </a:rPr>
              <a:t>Once you are done, recreate a Pod: </a:t>
            </a:r>
            <a:r>
              <a:rPr lang="en" sz="1000">
                <a:solidFill>
                  <a:srgbClr val="24292F"/>
                </a:solidFill>
                <a:highlight>
                  <a:srgbClr val="FFFFFF"/>
                </a:highlight>
                <a:latin typeface="Courier New"/>
                <a:ea typeface="Courier New"/>
                <a:cs typeface="Courier New"/>
                <a:sym typeface="Courier New"/>
              </a:rPr>
              <a:t>kubectl apply -f example_volumes_pod.yaml</a:t>
            </a:r>
            <a:endParaRPr sz="1000">
              <a:solidFill>
                <a:srgbClr val="24292F"/>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rgbClr val="24292F"/>
              </a:buClr>
              <a:buSzPts val="1200"/>
              <a:buChar char="○"/>
            </a:pPr>
            <a:r>
              <a:rPr lang="en" sz="1200">
                <a:solidFill>
                  <a:srgbClr val="24292F"/>
                </a:solidFill>
                <a:highlight>
                  <a:srgbClr val="FFFFFF"/>
                </a:highlight>
              </a:rPr>
              <a:t>Again get inside this new pod: </a:t>
            </a:r>
            <a:r>
              <a:rPr lang="en" sz="1000">
                <a:solidFill>
                  <a:srgbClr val="24292F"/>
                </a:solidFill>
                <a:highlight>
                  <a:srgbClr val="FFFFFF"/>
                </a:highlight>
                <a:latin typeface="Courier New"/>
                <a:ea typeface="Courier New"/>
                <a:cs typeface="Courier New"/>
                <a:sym typeface="Courier New"/>
              </a:rPr>
              <a:t>kubectl exec -it test-volume -- sh</a:t>
            </a:r>
            <a:r>
              <a:rPr lang="en" sz="1200">
                <a:solidFill>
                  <a:srgbClr val="24292F"/>
                </a:solidFill>
                <a:highlight>
                  <a:srgbClr val="FFFFFF"/>
                </a:highlight>
              </a:rPr>
              <a:t> this time, you should see that </a:t>
            </a:r>
            <a:r>
              <a:rPr lang="en" sz="1000">
                <a:solidFill>
                  <a:srgbClr val="24292F"/>
                </a:solidFill>
                <a:highlight>
                  <a:srgbClr val="FFFFFF"/>
                </a:highlight>
                <a:latin typeface="Courier New"/>
                <a:ea typeface="Courier New"/>
                <a:cs typeface="Courier New"/>
                <a:sym typeface="Courier New"/>
              </a:rPr>
              <a:t>data</a:t>
            </a:r>
            <a:r>
              <a:rPr lang="en" sz="1200">
                <a:solidFill>
                  <a:srgbClr val="24292F"/>
                </a:solidFill>
                <a:highlight>
                  <a:srgbClr val="FFFFFF"/>
                </a:highlight>
              </a:rPr>
              <a:t> folder is not empty </a:t>
            </a:r>
            <a:r>
              <a:rPr lang="en" sz="1500">
                <a:solidFill>
                  <a:srgbClr val="24292F"/>
                </a:solidFill>
                <a:highlight>
                  <a:srgbClr val="FFFFFF"/>
                </a:highlight>
              </a:rPr>
              <a:t>😉</a:t>
            </a:r>
            <a:endParaRPr sz="15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Eventhough </a:t>
            </a:r>
            <a:r>
              <a:rPr i="1" lang="en" sz="1200">
                <a:solidFill>
                  <a:srgbClr val="24292F"/>
                </a:solidFill>
                <a:highlight>
                  <a:srgbClr val="FFFFFF"/>
                </a:highlight>
              </a:rPr>
              <a:t>Hostpath</a:t>
            </a:r>
            <a:r>
              <a:rPr lang="en" sz="1200">
                <a:solidFill>
                  <a:srgbClr val="24292F"/>
                </a:solidFill>
                <a:highlight>
                  <a:srgbClr val="FFFFFF"/>
                </a:highlight>
              </a:rPr>
              <a:t> is the simplest way to use Volumes in Kubernetes, it is not the safest way to store data. What if your Node goes down? With </a:t>
            </a:r>
            <a:r>
              <a:rPr i="1" lang="en" sz="1200">
                <a:solidFill>
                  <a:srgbClr val="24292F"/>
                </a:solidFill>
                <a:highlight>
                  <a:srgbClr val="FFFFFF"/>
                </a:highlight>
              </a:rPr>
              <a:t>Hostpath</a:t>
            </a:r>
            <a:r>
              <a:rPr lang="en" sz="1200">
                <a:solidFill>
                  <a:srgbClr val="24292F"/>
                </a:solidFill>
                <a:highlight>
                  <a:srgbClr val="FFFFFF"/>
                </a:highlight>
              </a:rPr>
              <a:t> you would loose your data. Unless your data needs to live as long as your node is living, you might need to consider another way to using volumes: </a:t>
            </a:r>
            <a:r>
              <a:rPr i="1" lang="en" sz="1200">
                <a:solidFill>
                  <a:srgbClr val="24292F"/>
                </a:solidFill>
                <a:highlight>
                  <a:srgbClr val="FFFFFF"/>
                </a:highlight>
              </a:rPr>
              <a:t>PersistentVolumes combines with PersistentVolumeClaims</a:t>
            </a:r>
            <a:endParaRPr i="1" sz="12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75" name="Google Shape;75;p16"/>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Hostpath</a:t>
            </a:r>
            <a:br>
              <a:rPr lang="en" sz="1000">
                <a:solidFill>
                  <a:srgbClr val="24292F"/>
                </a:solidFill>
                <a:highlight>
                  <a:srgbClr val="FFFFFF"/>
                </a:highlight>
                <a:latin typeface="Courier New"/>
                <a:ea typeface="Courier New"/>
                <a:cs typeface="Courier New"/>
                <a:sym typeface="Courier New"/>
              </a:rPr>
            </a:br>
            <a:endParaRPr sz="15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Eventhough </a:t>
            </a:r>
            <a:r>
              <a:rPr i="1" lang="en" sz="1200">
                <a:solidFill>
                  <a:srgbClr val="24292F"/>
                </a:solidFill>
                <a:highlight>
                  <a:srgbClr val="FFFFFF"/>
                </a:highlight>
              </a:rPr>
              <a:t>Hostpath</a:t>
            </a:r>
            <a:r>
              <a:rPr lang="en" sz="1200">
                <a:solidFill>
                  <a:srgbClr val="24292F"/>
                </a:solidFill>
                <a:highlight>
                  <a:srgbClr val="FFFFFF"/>
                </a:highlight>
              </a:rPr>
              <a:t> is the simplest way to use Volumes in Kubernetes, it is not the safest way to store data. What if your Node goes down? With </a:t>
            </a:r>
            <a:r>
              <a:rPr i="1" lang="en" sz="1200">
                <a:solidFill>
                  <a:srgbClr val="24292F"/>
                </a:solidFill>
                <a:highlight>
                  <a:srgbClr val="FFFFFF"/>
                </a:highlight>
              </a:rPr>
              <a:t>Hostpath</a:t>
            </a:r>
            <a:r>
              <a:rPr lang="en" sz="1200">
                <a:solidFill>
                  <a:srgbClr val="24292F"/>
                </a:solidFill>
                <a:highlight>
                  <a:srgbClr val="FFFFFF"/>
                </a:highlight>
              </a:rPr>
              <a:t> you would loose your data. Unless your data needs to live as long as your node is living, you might need to consider another way to using volumes: </a:t>
            </a:r>
            <a:r>
              <a:rPr i="1" lang="en" sz="1200">
                <a:solidFill>
                  <a:srgbClr val="24292F"/>
                </a:solidFill>
                <a:highlight>
                  <a:srgbClr val="FFFFFF"/>
                </a:highlight>
              </a:rPr>
              <a:t>PersistentVolumes combines with PersistentVolumeClaims</a:t>
            </a:r>
            <a:endParaRPr i="1" sz="12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81" name="Google Shape;81;p17"/>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PersistentVolume &amp; PersistentVolumeClaim</a:t>
            </a:r>
            <a:endParaRPr b="1" sz="1700">
              <a:solidFill>
                <a:srgbClr val="24292F"/>
              </a:solidFill>
              <a:highlight>
                <a:srgbClr val="FFFFFF"/>
              </a:highlight>
            </a:endParaRPr>
          </a:p>
          <a:p>
            <a:pPr indent="190500" lvl="0" marL="0" marR="38100" rtl="0" algn="l">
              <a:lnSpc>
                <a:spcPct val="100000"/>
              </a:lnSpc>
              <a:spcBef>
                <a:spcPts val="1800"/>
              </a:spcBef>
              <a:spcAft>
                <a:spcPts val="0"/>
              </a:spcAft>
              <a:buNone/>
            </a:pPr>
            <a:r>
              <a:rPr b="1" lang="en" sz="1650">
                <a:solidFill>
                  <a:srgbClr val="24292F"/>
                </a:solidFill>
                <a:highlight>
                  <a:srgbClr val="FFFFFF"/>
                </a:highlight>
              </a:rPr>
              <a:t>Why the combination of the two?</a:t>
            </a:r>
            <a:endParaRPr b="1" sz="165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PersistentVolumes (PV) and PersistentVolumeClaims (PVC) work in pair. To ease the concept's comprehension, let's imagine there are two roles in your organization:</a:t>
            </a:r>
            <a:endParaRPr sz="1200">
              <a:solidFill>
                <a:srgbClr val="24292F"/>
              </a:solidFill>
              <a:highlight>
                <a:srgbClr val="FFFFFF"/>
              </a:highlight>
            </a:endParaRPr>
          </a:p>
          <a:p>
            <a:pPr indent="-304800" lvl="0" marL="457200" rtl="0" algn="l">
              <a:spcBef>
                <a:spcPts val="1200"/>
              </a:spcBef>
              <a:spcAft>
                <a:spcPts val="0"/>
              </a:spcAft>
              <a:buClr>
                <a:srgbClr val="24292F"/>
              </a:buClr>
              <a:buSzPts val="1200"/>
              <a:buAutoNum type="arabicPeriod"/>
            </a:pPr>
            <a:r>
              <a:rPr lang="en" sz="1200">
                <a:solidFill>
                  <a:srgbClr val="24292F"/>
                </a:solidFill>
                <a:highlight>
                  <a:srgbClr val="FFFFFF"/>
                </a:highlight>
              </a:rPr>
              <a:t>Cluster Administrator - In charge of building and maintaining your Kubernetes cluster</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AutoNum type="arabicPeriod"/>
            </a:pPr>
            <a:r>
              <a:rPr lang="en" sz="1200">
                <a:solidFill>
                  <a:srgbClr val="24292F"/>
                </a:solidFill>
                <a:highlight>
                  <a:srgbClr val="FFFFFF"/>
                </a:highlight>
              </a:rPr>
              <a:t>Cluster Developer - In charge of using the power of Kubernetes cluster to run his/her applications</a:t>
            </a:r>
            <a:endParaRPr sz="12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Now let's explain PV and PVC:</a:t>
            </a:r>
            <a:endParaRPr sz="120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PV - are created by the cluster administrator and it is the actual storage that is mounted to the cluster. It is usually an external service like </a:t>
            </a:r>
            <a:r>
              <a:rPr lang="en" sz="1200">
                <a:solidFill>
                  <a:schemeClr val="hlink"/>
                </a:solidFill>
                <a:highlight>
                  <a:srgbClr val="FFFFFF"/>
                </a:highlight>
                <a:uFill>
                  <a:noFill/>
                </a:uFill>
                <a:hlinkClick r:id="rId3"/>
              </a:rPr>
              <a:t>awsElasticBlockStore (EBS)</a:t>
            </a:r>
            <a:r>
              <a:rPr lang="en" sz="1200">
                <a:solidFill>
                  <a:srgbClr val="24292F"/>
                </a:solidFill>
                <a:highlight>
                  <a:srgbClr val="FFFFFF"/>
                </a:highlight>
              </a:rPr>
              <a:t> or </a:t>
            </a:r>
            <a:r>
              <a:rPr lang="en" sz="1200">
                <a:solidFill>
                  <a:schemeClr val="hlink"/>
                </a:solidFill>
                <a:highlight>
                  <a:srgbClr val="FFFFFF"/>
                </a:highlight>
                <a:uFill>
                  <a:noFill/>
                </a:uFill>
                <a:hlinkClick r:id="rId4"/>
              </a:rPr>
              <a:t>azureDisk</a:t>
            </a:r>
            <a:r>
              <a:rPr lang="en" sz="1200">
                <a:solidFill>
                  <a:srgbClr val="24292F"/>
                </a:solidFill>
                <a:highlight>
                  <a:srgbClr val="FFFFFF"/>
                </a:highlight>
              </a:rPr>
              <a:t>.</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PVC - are used by cluster developers to "ask" for part of the storage contained in PV for their application</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87" name="Google Shape;87;p18"/>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700">
                <a:solidFill>
                  <a:srgbClr val="24292F"/>
                </a:solidFill>
                <a:highlight>
                  <a:srgbClr val="FFFFFF"/>
                </a:highlight>
              </a:rPr>
              <a:t>PersistentVolume &amp; PersistentVolumeClaim</a:t>
            </a:r>
            <a:endParaRPr b="1" sz="17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This way you are certain that each part of the service is completely fault tolerant. Let's now see an example, here are the steps we are going to follow:</a:t>
            </a:r>
            <a:endParaRPr sz="1200">
              <a:solidFill>
                <a:srgbClr val="24292F"/>
              </a:solidFill>
              <a:highlight>
                <a:srgbClr val="FFFFFF"/>
              </a:highlight>
            </a:endParaRPr>
          </a:p>
          <a:p>
            <a:pPr indent="-304800" lvl="0" marL="457200" rtl="0" algn="l">
              <a:spcBef>
                <a:spcPts val="1200"/>
              </a:spcBef>
              <a:spcAft>
                <a:spcPts val="0"/>
              </a:spcAft>
              <a:buClr>
                <a:srgbClr val="24292F"/>
              </a:buClr>
              <a:buSzPts val="1200"/>
              <a:buAutoNum type="arabicPeriod"/>
            </a:pPr>
            <a:r>
              <a:rPr lang="en" sz="1200">
                <a:solidFill>
                  <a:srgbClr val="24292F"/>
                </a:solidFill>
                <a:highlight>
                  <a:srgbClr val="FFFFFF"/>
                </a:highlight>
              </a:rPr>
              <a:t>Create a aws EBS volume</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AutoNum type="arabicPeriod"/>
            </a:pPr>
            <a:r>
              <a:rPr lang="en" sz="1200">
                <a:solidFill>
                  <a:srgbClr val="24292F"/>
                </a:solidFill>
                <a:highlight>
                  <a:srgbClr val="FFFFFF"/>
                </a:highlight>
              </a:rPr>
              <a:t>Create a PV</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AutoNum type="arabicPeriod"/>
            </a:pPr>
            <a:r>
              <a:rPr lang="en" sz="1200">
                <a:solidFill>
                  <a:srgbClr val="24292F"/>
                </a:solidFill>
                <a:highlight>
                  <a:srgbClr val="FFFFFF"/>
                </a:highlight>
              </a:rPr>
              <a:t>Create a PVC</a:t>
            </a:r>
            <a:endParaRPr sz="12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Let's go ! </a:t>
            </a:r>
            <a:r>
              <a:rPr lang="en" sz="1500">
                <a:solidFill>
                  <a:srgbClr val="24292F"/>
                </a:solidFill>
                <a:highlight>
                  <a:srgbClr val="FFFFFF"/>
                </a:highlight>
              </a:rPr>
              <a:t>🏁</a:t>
            </a:r>
            <a:endParaRPr sz="1500">
              <a:solidFill>
                <a:srgbClr val="24292F"/>
              </a:solidFill>
              <a:highlight>
                <a:srgbClr val="FFFFFF"/>
              </a:highlight>
            </a:endParaRPr>
          </a:p>
          <a:p>
            <a:pPr indent="0" lvl="0" marL="45720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93" name="Google Shape;93;p19"/>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Clr>
                <a:schemeClr val="dk1"/>
              </a:buClr>
              <a:buSzPts val="1100"/>
              <a:buFont typeface="Arial"/>
              <a:buNone/>
            </a:pPr>
            <a:r>
              <a:rPr b="1" lang="en" sz="1650">
                <a:solidFill>
                  <a:srgbClr val="24292F"/>
                </a:solidFill>
                <a:highlight>
                  <a:srgbClr val="FFFFFF"/>
                </a:highlight>
              </a:rPr>
              <a:t>Create a aws EBS Volume</a:t>
            </a:r>
            <a:endParaRPr b="1" sz="165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This step is very simple:</a:t>
            </a:r>
            <a:endParaRPr sz="1200">
              <a:solidFill>
                <a:srgbClr val="24292F"/>
              </a:solidFill>
              <a:highlight>
                <a:srgbClr val="FFFFFF"/>
              </a:highlight>
            </a:endParaRPr>
          </a:p>
          <a:p>
            <a:pPr indent="-304800" lvl="0" marL="457200" rtl="0" algn="l">
              <a:spcBef>
                <a:spcPts val="1200"/>
              </a:spcBef>
              <a:spcAft>
                <a:spcPts val="0"/>
              </a:spcAft>
              <a:buClr>
                <a:srgbClr val="24292F"/>
              </a:buClr>
              <a:buSzPts val="1200"/>
              <a:buAutoNum type="arabicPeriod"/>
            </a:pPr>
            <a:r>
              <a:rPr lang="en" sz="1200">
                <a:solidFill>
                  <a:srgbClr val="24292F"/>
                </a:solidFill>
                <a:highlight>
                  <a:srgbClr val="FFFFFF"/>
                </a:highlight>
              </a:rPr>
              <a:t>Go to EC2 service &gt; Volumes (under Elastic Block Store section) &gt; Create a volume</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20"/>
          <p:cNvPicPr preferRelativeResize="0"/>
          <p:nvPr/>
        </p:nvPicPr>
        <p:blipFill>
          <a:blip r:embed="rId3">
            <a:alphaModFix/>
          </a:blip>
          <a:stretch>
            <a:fillRect/>
          </a:stretch>
        </p:blipFill>
        <p:spPr>
          <a:xfrm>
            <a:off x="1334900" y="1417776"/>
            <a:ext cx="6834802" cy="3508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4294967295" type="body"/>
          </p:nvPr>
        </p:nvSpPr>
        <p:spPr>
          <a:xfrm>
            <a:off x="0" y="111850"/>
            <a:ext cx="8825400" cy="4814400"/>
          </a:xfrm>
          <a:prstGeom prst="rect">
            <a:avLst/>
          </a:prstGeom>
          <a:noFill/>
          <a:ln>
            <a:noFill/>
          </a:ln>
        </p:spPr>
        <p:txBody>
          <a:bodyPr anchorCtr="0" anchor="t" bIns="91400" lIns="91400" spcFirstLastPara="1" rIns="91400" wrap="square" tIns="91400">
            <a:noAutofit/>
          </a:bodyPr>
          <a:lstStyle/>
          <a:p>
            <a:pPr indent="0" lvl="0" marL="0" rtl="0" algn="l">
              <a:lnSpc>
                <a:spcPct val="125000"/>
              </a:lnSpc>
              <a:spcBef>
                <a:spcPts val="1800"/>
              </a:spcBef>
              <a:spcAft>
                <a:spcPts val="0"/>
              </a:spcAft>
              <a:buNone/>
            </a:pPr>
            <a:r>
              <a:rPr b="1" lang="en" sz="1650">
                <a:solidFill>
                  <a:srgbClr val="24292F"/>
                </a:solidFill>
                <a:highlight>
                  <a:srgbClr val="FFFFFF"/>
                </a:highlight>
              </a:rPr>
              <a:t>Create a aws EBS Volume</a:t>
            </a:r>
            <a:endParaRPr b="1" sz="165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This step is very simple:</a:t>
            </a:r>
            <a:endParaRPr sz="1200">
              <a:solidFill>
                <a:srgbClr val="24292F"/>
              </a:solidFill>
              <a:highlight>
                <a:srgbClr val="FFFFFF"/>
              </a:highlight>
            </a:endParaRPr>
          </a:p>
          <a:p>
            <a:pPr indent="-304800" lvl="0" marL="457200" rtl="0" algn="l">
              <a:spcBef>
                <a:spcPts val="1200"/>
              </a:spcBef>
              <a:spcAft>
                <a:spcPts val="0"/>
              </a:spcAft>
              <a:buClr>
                <a:srgbClr val="24292F"/>
              </a:buClr>
              <a:buSzPts val="1200"/>
              <a:buAutoNum type="arabicPeriod" startAt="2"/>
            </a:pPr>
            <a:r>
              <a:rPr lang="en" sz="1200">
                <a:solidFill>
                  <a:srgbClr val="24292F"/>
                </a:solidFill>
                <a:highlight>
                  <a:srgbClr val="FFFFFF"/>
                </a:highlight>
              </a:rPr>
              <a:t>Set all the config you want for the volume (the # Go you need is important, you can leave the rest as default)</a:t>
            </a:r>
            <a:endParaRPr sz="1200">
              <a:solidFill>
                <a:srgbClr val="24292F"/>
              </a:solidFill>
              <a:highlight>
                <a:srgbClr val="FFFFFF"/>
              </a:highlight>
            </a:endParaRPr>
          </a:p>
          <a:p>
            <a:pPr indent="0" lvl="0" marL="45720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457200" rtl="0" algn="l">
              <a:spcBef>
                <a:spcPts val="1200"/>
              </a:spcBef>
              <a:spcAft>
                <a:spcPts val="0"/>
              </a:spcAft>
              <a:buNone/>
            </a:pPr>
            <a:r>
              <a:t/>
            </a:r>
            <a:endParaRPr b="1" sz="1650">
              <a:solidFill>
                <a:srgbClr val="24292F"/>
              </a:solidFill>
              <a:highlight>
                <a:srgbClr val="FFFFFF"/>
              </a:highlight>
            </a:endParaRPr>
          </a:p>
          <a:p>
            <a:pPr indent="0" lvl="0" marL="0" rtl="0" algn="l">
              <a:spcBef>
                <a:spcPts val="1200"/>
              </a:spcBef>
              <a:spcAft>
                <a:spcPts val="0"/>
              </a:spcAft>
              <a:buNone/>
            </a:pPr>
            <a:r>
              <a:t/>
            </a:r>
            <a:endParaRPr b="1" sz="1700">
              <a:solidFill>
                <a:srgbClr val="24292F"/>
              </a:solidFill>
              <a:highlight>
                <a:srgbClr val="FFFFFF"/>
              </a:highlight>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50800" marR="50800" rtl="0" algn="l">
              <a:spcBef>
                <a:spcPts val="120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3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200">
              <a:solidFill>
                <a:schemeClr val="dk1"/>
              </a:solidFill>
              <a:highlight>
                <a:srgbClr val="FFFFFF"/>
              </a:highlight>
            </a:endParaRPr>
          </a:p>
        </p:txBody>
      </p:sp>
      <p:sp>
        <p:nvSpPr>
          <p:cNvPr id="106" name="Google Shape;106;p21"/>
          <p:cNvSpPr txBox="1"/>
          <p:nvPr>
            <p:ph idx="12" type="sldNum"/>
          </p:nvPr>
        </p:nvSpPr>
        <p:spPr>
          <a:xfrm>
            <a:off x="8472458" y="4663217"/>
            <a:ext cx="548700" cy="393600"/>
          </a:xfrm>
          <a:prstGeom prst="rect">
            <a:avLst/>
          </a:prstGeom>
          <a:noFill/>
          <a:ln>
            <a:noFill/>
          </a:ln>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21"/>
          <p:cNvPicPr preferRelativeResize="0"/>
          <p:nvPr/>
        </p:nvPicPr>
        <p:blipFill>
          <a:blip r:embed="rId3">
            <a:alphaModFix/>
          </a:blip>
          <a:stretch>
            <a:fillRect/>
          </a:stretch>
        </p:blipFill>
        <p:spPr>
          <a:xfrm>
            <a:off x="1293238" y="1362072"/>
            <a:ext cx="6238924" cy="3478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