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Source Sans Pr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SourceSansPro-bold.fntdata"/><Relationship Id="rId16" Type="http://schemas.openxmlformats.org/officeDocument/2006/relationships/font" Target="fonts/SourceSansPro-regular.fntdata"/><Relationship Id="rId5" Type="http://schemas.openxmlformats.org/officeDocument/2006/relationships/notesMaster" Target="notesMasters/notesMaster1.xml"/><Relationship Id="rId19" Type="http://schemas.openxmlformats.org/officeDocument/2006/relationships/font" Target="fonts/SourceSansPro-boldItalic.fntdata"/><Relationship Id="rId6" Type="http://schemas.openxmlformats.org/officeDocument/2006/relationships/slide" Target="slides/slide1.xml"/><Relationship Id="rId18" Type="http://schemas.openxmlformats.org/officeDocument/2006/relationships/font" Target="fonts/SourceSansPr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47556a84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47556a84f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47556a84f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147556a84f7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7556a84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147556a84f7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47556a84f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g147556a84f7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47556a84f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147556a84f7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47556a84f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147556a84f7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47556a84f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147556a84f7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7556a84f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147556a84f7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47556a84f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147556a84f7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47556a84f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147556a84f7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mlflow.org/" TargetMode="External"/><Relationship Id="rId4" Type="http://schemas.openxmlformats.org/officeDocument/2006/relationships/hyperlink" Target="https://mlflow.org/docs/latest/tracking.html#scenario-4-mlflow-with-remote-tracking-server-backend-and-artifact-stor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0" y="2072650"/>
            <a:ext cx="8922000" cy="126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lang="en" sz="3200">
                <a:latin typeface="Source Sans Pro"/>
                <a:ea typeface="Source Sans Pro"/>
                <a:cs typeface="Source Sans Pro"/>
                <a:sym typeface="Source Sans Pro"/>
              </a:rPr>
              <a:t>05-Config_Data_in_Kubernetes</a:t>
            </a:r>
            <a:endParaRPr sz="1200">
              <a:solidFill>
                <a:schemeClr val="dk1"/>
              </a:solidFill>
              <a:highlight>
                <a:srgbClr val="FFFFFF"/>
              </a:highlight>
            </a:endParaRPr>
          </a:p>
          <a:p>
            <a:pPr indent="0" lvl="0" marL="0" marR="0" rtl="0" algn="l">
              <a:lnSpc>
                <a:spcPct val="100000"/>
              </a:lnSpc>
              <a:spcBef>
                <a:spcPts val="0"/>
              </a:spcBef>
              <a:spcAft>
                <a:spcPts val="0"/>
              </a:spcAft>
              <a:buClr>
                <a:srgbClr val="000000"/>
              </a:buClr>
              <a:buSzPts val="2100"/>
              <a:buFont typeface="Arial"/>
              <a:buNone/>
            </a:pPr>
            <a:r>
              <a:t/>
            </a:r>
            <a:endParaRPr b="1" sz="3200">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idx="4294967295" type="body"/>
          </p:nvPr>
        </p:nvSpPr>
        <p:spPr>
          <a:xfrm>
            <a:off x="0" y="0"/>
            <a:ext cx="8825400" cy="51435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None/>
            </a:pPr>
            <a:r>
              <a:rPr b="1" lang="en" sz="1700">
                <a:solidFill>
                  <a:srgbClr val="24292F"/>
                </a:solidFill>
                <a:highlight>
                  <a:srgbClr val="FFFFFF"/>
                </a:highlight>
              </a:rPr>
              <a:t>Secrets</a:t>
            </a:r>
            <a:endParaRPr b="1" sz="1700">
              <a:solidFill>
                <a:srgbClr val="24292F"/>
              </a:solidFill>
              <a:highlight>
                <a:srgbClr val="FFFFFF"/>
              </a:highlight>
            </a:endParaRPr>
          </a:p>
          <a:p>
            <a:pPr indent="0" lvl="0" marL="0" rtl="0" algn="l">
              <a:spcBef>
                <a:spcPts val="1200"/>
              </a:spcBef>
              <a:spcAft>
                <a:spcPts val="0"/>
              </a:spcAft>
              <a:buNone/>
            </a:pPr>
            <a:r>
              <a:rPr lang="en" sz="1500">
                <a:solidFill>
                  <a:srgbClr val="24292F"/>
                </a:solidFill>
                <a:highlight>
                  <a:srgbClr val="FFFFFF"/>
                </a:highlight>
              </a:rPr>
              <a:t>👋</a:t>
            </a:r>
            <a:r>
              <a:rPr lang="en" sz="1200">
                <a:solidFill>
                  <a:srgbClr val="24292F"/>
                </a:solidFill>
                <a:highlight>
                  <a:srgbClr val="FFFFFF"/>
                </a:highlight>
              </a:rPr>
              <a:t> FYI, there are other ways to use Secrets. One that you might encounter is the </a:t>
            </a:r>
            <a:r>
              <a:rPr lang="en" sz="1000">
                <a:solidFill>
                  <a:srgbClr val="24292F"/>
                </a:solidFill>
                <a:highlight>
                  <a:srgbClr val="FFFFFF"/>
                </a:highlight>
                <a:latin typeface="Courier New"/>
                <a:ea typeface="Courier New"/>
                <a:cs typeface="Courier New"/>
                <a:sym typeface="Courier New"/>
              </a:rPr>
              <a:t>opaque</a:t>
            </a:r>
            <a:r>
              <a:rPr lang="en" sz="1200">
                <a:solidFill>
                  <a:srgbClr val="24292F"/>
                </a:solidFill>
                <a:highlight>
                  <a:srgbClr val="FFFFFF"/>
                </a:highlight>
              </a:rPr>
              <a:t> type of Secrets where you will need to encode your environment variables in base64. Instead of looking like the one of the above, it would look like this:</a:t>
            </a:r>
            <a:endParaRPr sz="1200">
              <a:solidFill>
                <a:srgbClr val="24292F"/>
              </a:solidFill>
              <a:highlight>
                <a:srgbClr val="FFFFFF"/>
              </a:highlight>
            </a:endParaRPr>
          </a:p>
          <a:p>
            <a:pPr indent="0" lvl="0" marL="152400" marR="152400" rtl="0" algn="l">
              <a:lnSpc>
                <a:spcPct val="145000"/>
              </a:lnSpc>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152400" marR="152400" rtl="0" algn="l">
              <a:lnSpc>
                <a:spcPct val="145000"/>
              </a:lnSpc>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152400" marR="152400" rtl="0" algn="l">
              <a:lnSpc>
                <a:spcPct val="145000"/>
              </a:lnSpc>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152400" marR="152400" rtl="0" algn="l">
              <a:lnSpc>
                <a:spcPct val="145000"/>
              </a:lnSpc>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152400" marR="152400" rtl="0" algn="l">
              <a:lnSpc>
                <a:spcPct val="145000"/>
              </a:lnSpc>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rPr lang="en" sz="1200">
                <a:solidFill>
                  <a:srgbClr val="24292F"/>
                </a:solidFill>
                <a:highlight>
                  <a:srgbClr val="FFFFFF"/>
                </a:highlight>
              </a:rPr>
              <a:t>It is common to see examples like this as </a:t>
            </a:r>
            <a:r>
              <a:rPr lang="en" sz="1000">
                <a:solidFill>
                  <a:srgbClr val="24292F"/>
                </a:solidFill>
                <a:highlight>
                  <a:srgbClr val="FFFFFF"/>
                </a:highlight>
                <a:latin typeface="Courier New"/>
                <a:ea typeface="Courier New"/>
                <a:cs typeface="Courier New"/>
                <a:sym typeface="Courier New"/>
              </a:rPr>
              <a:t>opaque</a:t>
            </a:r>
            <a:r>
              <a:rPr lang="en" sz="1200">
                <a:solidFill>
                  <a:srgbClr val="24292F"/>
                </a:solidFill>
                <a:highlight>
                  <a:srgbClr val="FFFFFF"/>
                </a:highlight>
              </a:rPr>
              <a:t> is the default Secret type in Kubernetes. If you need to encode data in base64 very simply, just run:</a:t>
            </a:r>
            <a:endParaRPr sz="1200">
              <a:solidFill>
                <a:srgbClr val="24292F"/>
              </a:solidFill>
              <a:highlight>
                <a:srgbClr val="FFFFFF"/>
              </a:highlight>
            </a:endParaRPr>
          </a:p>
          <a:p>
            <a:pPr indent="-304800" lvl="0" marL="457200" rtl="0" algn="l">
              <a:spcBef>
                <a:spcPts val="1200"/>
              </a:spcBef>
              <a:spcAft>
                <a:spcPts val="0"/>
              </a:spcAft>
              <a:buClr>
                <a:srgbClr val="24292F"/>
              </a:buClr>
              <a:buSzPts val="1200"/>
              <a:buChar char="●"/>
            </a:pPr>
            <a:r>
              <a:rPr lang="en" sz="1000">
                <a:solidFill>
                  <a:srgbClr val="24292F"/>
                </a:solidFill>
                <a:highlight>
                  <a:srgbClr val="FFFFFF"/>
                </a:highlight>
                <a:latin typeface="Courier New"/>
                <a:ea typeface="Courier New"/>
                <a:cs typeface="Courier New"/>
                <a:sym typeface="Courier New"/>
              </a:rPr>
              <a:t>echo "VARIABLE_VALUE_TO_ENCODE" | base64</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500">
                <a:solidFill>
                  <a:srgbClr val="24292F"/>
                </a:solidFill>
                <a:highlight>
                  <a:srgbClr val="FFFFFF"/>
                </a:highlight>
              </a:rPr>
              <a:t>⚠️⚠️</a:t>
            </a:r>
            <a:r>
              <a:rPr lang="en" sz="1200">
                <a:solidFill>
                  <a:srgbClr val="24292F"/>
                </a:solidFill>
                <a:highlight>
                  <a:srgbClr val="FFFFFF"/>
                </a:highlight>
              </a:rPr>
              <a:t> Now that you environment variable are stored in a seperate file, you will be able to take it out of your Version Control System (like </a:t>
            </a:r>
            <a:r>
              <a:rPr lang="en" sz="1000">
                <a:solidFill>
                  <a:srgbClr val="24292F"/>
                </a:solidFill>
                <a:highlight>
                  <a:srgbClr val="FFFFFF"/>
                </a:highlight>
                <a:latin typeface="Courier New"/>
                <a:ea typeface="Courier New"/>
                <a:cs typeface="Courier New"/>
                <a:sym typeface="Courier New"/>
              </a:rPr>
              <a:t>git</a:t>
            </a:r>
            <a:r>
              <a:rPr lang="en" sz="1200">
                <a:solidFill>
                  <a:srgbClr val="24292F"/>
                </a:solidFill>
                <a:highlight>
                  <a:srgbClr val="FFFFFF"/>
                </a:highlight>
              </a:rPr>
              <a:t>) and therefore don't expose secrets to the public.</a:t>
            </a:r>
            <a:endParaRPr sz="1200">
              <a:solidFill>
                <a:srgbClr val="24292F"/>
              </a:solidFill>
              <a:highlight>
                <a:srgbClr val="FFFFFF"/>
              </a:highlight>
            </a:endParaRPr>
          </a:p>
          <a:p>
            <a:pPr indent="0" lvl="0" marL="0" rtl="0" algn="l">
              <a:spcBef>
                <a:spcPts val="1200"/>
              </a:spcBef>
              <a:spcAft>
                <a:spcPts val="0"/>
              </a:spcAft>
              <a:buNone/>
            </a:pPr>
            <a:r>
              <a:t/>
            </a:r>
            <a:endParaRPr sz="1100">
              <a:solidFill>
                <a:schemeClr val="dk1"/>
              </a:solidFill>
            </a:endParaRPr>
          </a:p>
          <a:p>
            <a:pPr indent="0" lvl="0" marL="0" rtl="0" algn="l">
              <a:lnSpc>
                <a:spcPct val="125000"/>
              </a:lnSpc>
              <a:spcBef>
                <a:spcPts val="1800"/>
              </a:spcBef>
              <a:spcAft>
                <a:spcPts val="0"/>
              </a:spcAft>
              <a:buNone/>
            </a:pPr>
            <a:r>
              <a:t/>
            </a:r>
            <a:endParaRPr sz="1200">
              <a:solidFill>
                <a:srgbClr val="24292F"/>
              </a:solidFill>
              <a:highlight>
                <a:srgbClr val="FFFFFF"/>
              </a:highlight>
            </a:endParaRPr>
          </a:p>
          <a:p>
            <a:pPr indent="0" lvl="0" marL="0" rtl="0" algn="l">
              <a:lnSpc>
                <a:spcPct val="125000"/>
              </a:lnSpc>
              <a:spcBef>
                <a:spcPts val="1800"/>
              </a:spcBef>
              <a:spcAft>
                <a:spcPts val="0"/>
              </a:spcAft>
              <a:buNone/>
            </a:pPr>
            <a:r>
              <a:t/>
            </a:r>
            <a:endParaRPr b="1" sz="170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100">
              <a:solidFill>
                <a:schemeClr val="dk1"/>
              </a:solidFill>
            </a:endParaRPr>
          </a:p>
          <a:p>
            <a:pPr indent="0" lvl="0" marL="0" rtl="0" algn="l">
              <a:spcBef>
                <a:spcPts val="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b="1" sz="1700">
              <a:solidFill>
                <a:srgbClr val="24292F"/>
              </a:solidFill>
              <a:highlight>
                <a:srgbClr val="FFFFFF"/>
              </a:highlight>
            </a:endParaRPr>
          </a:p>
          <a:p>
            <a:pPr indent="0" lvl="0" marL="0" rtl="0" algn="l">
              <a:spcBef>
                <a:spcPts val="1200"/>
              </a:spcBef>
              <a:spcAft>
                <a:spcPts val="0"/>
              </a:spcAft>
              <a:buNone/>
            </a:pPr>
            <a:r>
              <a:t/>
            </a:r>
            <a:endParaRPr sz="1100">
              <a:solidFill>
                <a:schemeClr val="dk1"/>
              </a:solidFill>
            </a:endParaRPr>
          </a:p>
          <a:p>
            <a:pPr indent="0" lvl="0" marL="0" rtl="0" algn="l">
              <a:spcBef>
                <a:spcPts val="3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115" name="Google Shape;115;p22"/>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pic>
        <p:nvPicPr>
          <p:cNvPr id="116" name="Google Shape;116;p22"/>
          <p:cNvPicPr preferRelativeResize="0"/>
          <p:nvPr/>
        </p:nvPicPr>
        <p:blipFill>
          <a:blip r:embed="rId3">
            <a:alphaModFix/>
          </a:blip>
          <a:stretch>
            <a:fillRect/>
          </a:stretch>
        </p:blipFill>
        <p:spPr>
          <a:xfrm>
            <a:off x="761075" y="1335375"/>
            <a:ext cx="7003574" cy="2100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4294967295" type="body"/>
          </p:nvPr>
        </p:nvSpPr>
        <p:spPr>
          <a:xfrm>
            <a:off x="0" y="685850"/>
            <a:ext cx="8825400" cy="35616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None/>
            </a:pPr>
            <a:r>
              <a:t/>
            </a:r>
            <a:endParaRPr sz="17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rgbClr val="24292F"/>
                </a:solidFill>
                <a:highlight>
                  <a:srgbClr val="FFFFFF"/>
                </a:highlight>
              </a:rPr>
              <a:t>An important part of Kubernetes is how to handle configuration data like environment variables in your cluster. In this course, we will be learning about two important resources:</a:t>
            </a:r>
            <a:endParaRPr sz="1200">
              <a:solidFill>
                <a:srgbClr val="24292F"/>
              </a:solidFill>
              <a:highlight>
                <a:srgbClr val="FFFFFF"/>
              </a:highlight>
            </a:endParaRPr>
          </a:p>
          <a:p>
            <a:pPr indent="-304800" lvl="0" marL="457200" rtl="0" algn="l">
              <a:spcBef>
                <a:spcPts val="1200"/>
              </a:spcBef>
              <a:spcAft>
                <a:spcPts val="0"/>
              </a:spcAft>
              <a:buClr>
                <a:srgbClr val="24292F"/>
              </a:buClr>
              <a:buSzPts val="1200"/>
              <a:buChar char="●"/>
            </a:pPr>
            <a:r>
              <a:rPr lang="en" sz="1200">
                <a:solidFill>
                  <a:srgbClr val="24292F"/>
                </a:solidFill>
                <a:highlight>
                  <a:srgbClr val="FFFFFF"/>
                </a:highlight>
              </a:rPr>
              <a:t>Secrets</a:t>
            </a:r>
            <a:endParaRPr sz="1200">
              <a:solidFill>
                <a:srgbClr val="24292F"/>
              </a:solidFill>
              <a:highlight>
                <a:srgbClr val="FFFFFF"/>
              </a:highlight>
            </a:endParaRPr>
          </a:p>
          <a:p>
            <a:pPr indent="-304800" lvl="0" marL="457200" rtl="0" algn="l">
              <a:spcBef>
                <a:spcPts val="0"/>
              </a:spcBef>
              <a:spcAft>
                <a:spcPts val="0"/>
              </a:spcAft>
              <a:buClr>
                <a:srgbClr val="24292F"/>
              </a:buClr>
              <a:buSzPts val="1200"/>
              <a:buChar char="●"/>
            </a:pPr>
            <a:r>
              <a:rPr lang="en" sz="1200">
                <a:solidFill>
                  <a:srgbClr val="24292F"/>
                </a:solidFill>
                <a:highlight>
                  <a:srgbClr val="FFFFFF"/>
                </a:highlight>
              </a:rPr>
              <a:t>ConfigMaps</a:t>
            </a:r>
            <a:endParaRPr sz="12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rgbClr val="24292F"/>
                </a:solidFill>
                <a:highlight>
                  <a:srgbClr val="FFFFFF"/>
                </a:highlight>
              </a:rPr>
              <a:t>Let's dive right in </a:t>
            </a:r>
            <a:r>
              <a:rPr lang="en" sz="1500">
                <a:solidFill>
                  <a:srgbClr val="24292F"/>
                </a:solidFill>
                <a:highlight>
                  <a:srgbClr val="FFFFFF"/>
                </a:highlight>
              </a:rPr>
              <a:t>🤿</a:t>
            </a:r>
            <a:endParaRPr sz="1500">
              <a:solidFill>
                <a:srgbClr val="24292F"/>
              </a:solidFill>
              <a:highlight>
                <a:srgbClr val="FFFFFF"/>
              </a:highlight>
            </a:endParaRPr>
          </a:p>
          <a:p>
            <a:pPr indent="0" lvl="0" marL="0" rtl="0" algn="l">
              <a:lnSpc>
                <a:spcPct val="100000"/>
              </a:lnSpc>
              <a:spcBef>
                <a:spcPts val="120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None/>
            </a:pPr>
            <a:r>
              <a:t/>
            </a:r>
            <a:endParaRPr sz="1200">
              <a:solidFill>
                <a:srgbClr val="24292F"/>
              </a:solidFill>
              <a:highlight>
                <a:srgbClr val="FFFFFF"/>
              </a:highlight>
            </a:endParaRPr>
          </a:p>
        </p:txBody>
      </p:sp>
      <p:sp>
        <p:nvSpPr>
          <p:cNvPr id="61" name="Google Shape;61;p14"/>
          <p:cNvSpPr txBox="1"/>
          <p:nvPr>
            <p:ph idx="4294967295" type="title"/>
          </p:nvPr>
        </p:nvSpPr>
        <p:spPr>
          <a:xfrm>
            <a:off x="0" y="1"/>
            <a:ext cx="8424000" cy="5706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Clr>
                <a:schemeClr val="dk1"/>
              </a:buClr>
              <a:buSzPts val="1100"/>
              <a:buFont typeface="Arial"/>
              <a:buNone/>
            </a:pPr>
            <a:r>
              <a:rPr b="1" lang="en" sz="1700">
                <a:solidFill>
                  <a:srgbClr val="24292F"/>
                </a:solidFill>
                <a:highlight>
                  <a:srgbClr val="FFFFFF"/>
                </a:highlight>
              </a:rPr>
              <a:t>What you will learn in this course </a:t>
            </a:r>
            <a:r>
              <a:rPr lang="en" sz="1700">
                <a:solidFill>
                  <a:srgbClr val="24292F"/>
                </a:solidFill>
                <a:highlight>
                  <a:srgbClr val="FFFFFF"/>
                </a:highlight>
              </a:rPr>
              <a:t>🧐🧐</a:t>
            </a:r>
            <a:endParaRPr sz="1600"/>
          </a:p>
          <a:p>
            <a:pPr indent="0" lvl="0" marL="0" rtl="0" algn="l">
              <a:lnSpc>
                <a:spcPct val="100000"/>
              </a:lnSpc>
              <a:spcBef>
                <a:spcPts val="1200"/>
              </a:spcBef>
              <a:spcAft>
                <a:spcPts val="0"/>
              </a:spcAft>
              <a:buSzPts val="1800"/>
              <a:buNone/>
            </a:pPr>
            <a:r>
              <a:t/>
            </a:r>
            <a:endParaRPr/>
          </a:p>
        </p:txBody>
      </p:sp>
      <p:sp>
        <p:nvSpPr>
          <p:cNvPr id="62" name="Google Shape;62;p14"/>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4294967295" type="body"/>
          </p:nvPr>
        </p:nvSpPr>
        <p:spPr>
          <a:xfrm>
            <a:off x="0" y="0"/>
            <a:ext cx="8825400" cy="48861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Clr>
                <a:schemeClr val="dk1"/>
              </a:buClr>
              <a:buSzPts val="1100"/>
              <a:buFont typeface="Arial"/>
              <a:buNone/>
            </a:pPr>
            <a:r>
              <a:rPr b="1" lang="en" sz="1700">
                <a:solidFill>
                  <a:srgbClr val="24292F"/>
                </a:solidFill>
                <a:highlight>
                  <a:srgbClr val="FFFFFF"/>
                </a:highlight>
              </a:rPr>
              <a:t>Demo App</a:t>
            </a:r>
            <a:endParaRPr b="1" sz="17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rgbClr val="24292F"/>
                </a:solidFill>
                <a:highlight>
                  <a:srgbClr val="FFFFFF"/>
                </a:highlight>
              </a:rPr>
              <a:t>Let's say we would like to deploy an </a:t>
            </a:r>
            <a:r>
              <a:rPr lang="en" sz="1200">
                <a:solidFill>
                  <a:schemeClr val="hlink"/>
                </a:solidFill>
                <a:highlight>
                  <a:srgbClr val="FFFFFF"/>
                </a:highlight>
                <a:uFill>
                  <a:noFill/>
                </a:uFill>
                <a:hlinkClick r:id="rId3"/>
              </a:rPr>
              <a:t>MLflow Server</a:t>
            </a:r>
            <a:r>
              <a:rPr lang="en" sz="1200">
                <a:solidFill>
                  <a:srgbClr val="24292F"/>
                </a:solidFill>
                <a:highlight>
                  <a:srgbClr val="FFFFFF"/>
                </a:highlight>
              </a:rPr>
              <a:t>. If you are not familiar with the library, it is basically a way for Data Scientist to collaborate. Think of it as the </a:t>
            </a:r>
            <a:r>
              <a:rPr lang="en" sz="1000">
                <a:solidFill>
                  <a:srgbClr val="24292F"/>
                </a:solidFill>
                <a:highlight>
                  <a:srgbClr val="FFFFFF"/>
                </a:highlight>
                <a:latin typeface="Courier New"/>
                <a:ea typeface="Courier New"/>
                <a:cs typeface="Courier New"/>
                <a:sym typeface="Courier New"/>
              </a:rPr>
              <a:t>git</a:t>
            </a:r>
            <a:r>
              <a:rPr lang="en" sz="1200">
                <a:solidFill>
                  <a:srgbClr val="24292F"/>
                </a:solidFill>
                <a:highlight>
                  <a:srgbClr val="FFFFFF"/>
                </a:highlight>
              </a:rPr>
              <a:t> for Data Scientists. With it, you will be able to track each training job with an ML Model's parameters, performance etc.</a:t>
            </a:r>
            <a:endParaRPr sz="12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rgbClr val="24292F"/>
                </a:solidFill>
                <a:highlight>
                  <a:srgbClr val="FFFFFF"/>
                </a:highlight>
              </a:rPr>
              <a:t>To set that up, you need:</a:t>
            </a:r>
            <a:endParaRPr sz="1200">
              <a:solidFill>
                <a:srgbClr val="24292F"/>
              </a:solidFill>
              <a:highlight>
                <a:srgbClr val="FFFFFF"/>
              </a:highlight>
            </a:endParaRPr>
          </a:p>
          <a:p>
            <a:pPr indent="-304800" lvl="0" marL="457200" rtl="0" algn="l">
              <a:spcBef>
                <a:spcPts val="1200"/>
              </a:spcBef>
              <a:spcAft>
                <a:spcPts val="0"/>
              </a:spcAft>
              <a:buClr>
                <a:srgbClr val="24292F"/>
              </a:buClr>
              <a:buSzPts val="1200"/>
              <a:buAutoNum type="arabicPeriod"/>
            </a:pPr>
            <a:r>
              <a:rPr lang="en" sz="1200">
                <a:solidFill>
                  <a:srgbClr val="24292F"/>
                </a:solidFill>
                <a:highlight>
                  <a:srgbClr val="FFFFFF"/>
                </a:highlight>
              </a:rPr>
              <a:t>To create a web server - To showcase your models' performance</a:t>
            </a:r>
            <a:endParaRPr sz="1200">
              <a:solidFill>
                <a:srgbClr val="24292F"/>
              </a:solidFill>
              <a:highlight>
                <a:srgbClr val="FFFFFF"/>
              </a:highlight>
            </a:endParaRPr>
          </a:p>
          <a:p>
            <a:pPr indent="-304800" lvl="0" marL="457200" rtl="0" algn="l">
              <a:spcBef>
                <a:spcPts val="0"/>
              </a:spcBef>
              <a:spcAft>
                <a:spcPts val="0"/>
              </a:spcAft>
              <a:buClr>
                <a:srgbClr val="24292F"/>
              </a:buClr>
              <a:buSzPts val="1200"/>
              <a:buAutoNum type="arabicPeriod"/>
            </a:pPr>
            <a:r>
              <a:rPr lang="en" sz="1200">
                <a:solidFill>
                  <a:srgbClr val="24292F"/>
                </a:solidFill>
                <a:highlight>
                  <a:srgbClr val="FFFFFF"/>
                </a:highlight>
              </a:rPr>
              <a:t>To create an S3 Bucket - To store the models' artifacts (files to be able to use the model remotely)</a:t>
            </a:r>
            <a:endParaRPr sz="1200">
              <a:solidFill>
                <a:srgbClr val="24292F"/>
              </a:solidFill>
              <a:highlight>
                <a:srgbClr val="FFFFFF"/>
              </a:highlight>
            </a:endParaRPr>
          </a:p>
          <a:p>
            <a:pPr indent="-304800" lvl="0" marL="457200" rtl="0" algn="l">
              <a:spcBef>
                <a:spcPts val="0"/>
              </a:spcBef>
              <a:spcAft>
                <a:spcPts val="0"/>
              </a:spcAft>
              <a:buClr>
                <a:srgbClr val="24292F"/>
              </a:buClr>
              <a:buSzPts val="1200"/>
              <a:buAutoNum type="arabicPeriod"/>
            </a:pPr>
            <a:r>
              <a:rPr lang="en" sz="1200">
                <a:solidFill>
                  <a:srgbClr val="24292F"/>
                </a:solidFill>
                <a:highlight>
                  <a:srgbClr val="FFFFFF"/>
                </a:highlight>
              </a:rPr>
              <a:t>To create a SQL BDD - To store mlflow metadata</a:t>
            </a:r>
            <a:endParaRPr sz="12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rgbClr val="24292F"/>
                </a:solidFill>
                <a:highlight>
                  <a:srgbClr val="FFFFFF"/>
                </a:highlight>
              </a:rPr>
              <a:t>If you want more information - check out this </a:t>
            </a:r>
            <a:r>
              <a:rPr lang="en" sz="1200">
                <a:solidFill>
                  <a:srgbClr val="24292F"/>
                </a:solidFill>
                <a:highlight>
                  <a:srgbClr val="FFFFFF"/>
                </a:highlight>
              </a:rPr>
              <a:t>documentation</a:t>
            </a:r>
            <a:r>
              <a:rPr lang="en" sz="1200">
                <a:solidFill>
                  <a:srgbClr val="24292F"/>
                </a:solidFill>
                <a:highlight>
                  <a:srgbClr val="FFFFFF"/>
                </a:highlight>
              </a:rPr>
              <a:t> </a:t>
            </a:r>
            <a:r>
              <a:rPr lang="en" sz="1500">
                <a:solidFill>
                  <a:srgbClr val="24292F"/>
                </a:solidFill>
                <a:highlight>
                  <a:srgbClr val="FFFFFF"/>
                </a:highlight>
              </a:rPr>
              <a:t>👉</a:t>
            </a:r>
            <a:r>
              <a:rPr lang="en" sz="1200">
                <a:solidFill>
                  <a:srgbClr val="24292F"/>
                </a:solidFill>
                <a:highlight>
                  <a:srgbClr val="FFFFFF"/>
                </a:highlight>
              </a:rPr>
              <a:t> </a:t>
            </a:r>
            <a:r>
              <a:rPr lang="en" sz="1200">
                <a:solidFill>
                  <a:schemeClr val="hlink"/>
                </a:solidFill>
                <a:highlight>
                  <a:srgbClr val="FFFFFF"/>
                </a:highlight>
                <a:uFill>
                  <a:noFill/>
                </a:uFill>
                <a:hlinkClick r:id="rId4"/>
              </a:rPr>
              <a:t>MLflow with remote Tracking Server, backend and artifact stores</a:t>
            </a:r>
            <a:endParaRPr sz="1200">
              <a:solidFill>
                <a:schemeClr val="hlink"/>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rgbClr val="24292F"/>
                </a:solidFill>
                <a:highlight>
                  <a:srgbClr val="FFFFFF"/>
                </a:highlight>
              </a:rPr>
              <a:t>Bottom line is there are four environment variables you need to setup:</a:t>
            </a:r>
            <a:endParaRPr sz="1200">
              <a:solidFill>
                <a:srgbClr val="24292F"/>
              </a:solidFill>
              <a:highlight>
                <a:srgbClr val="FFFFFF"/>
              </a:highlight>
            </a:endParaRPr>
          </a:p>
          <a:p>
            <a:pPr indent="-304800" lvl="0" marL="457200" rtl="0" algn="l">
              <a:spcBef>
                <a:spcPts val="1200"/>
              </a:spcBef>
              <a:spcAft>
                <a:spcPts val="0"/>
              </a:spcAft>
              <a:buClr>
                <a:srgbClr val="24292F"/>
              </a:buClr>
              <a:buSzPts val="1200"/>
              <a:buAutoNum type="arabicPeriod"/>
            </a:pPr>
            <a:r>
              <a:rPr lang="en" sz="1000">
                <a:solidFill>
                  <a:srgbClr val="24292F"/>
                </a:solidFill>
                <a:highlight>
                  <a:srgbClr val="FFFFFF"/>
                </a:highlight>
                <a:latin typeface="Courier New"/>
                <a:ea typeface="Courier New"/>
                <a:cs typeface="Courier New"/>
                <a:sym typeface="Courier New"/>
              </a:rPr>
              <a:t>BACKEND_STORE_URI</a:t>
            </a:r>
            <a:r>
              <a:rPr lang="en" sz="1200">
                <a:solidFill>
                  <a:srgbClr val="24292F"/>
                </a:solidFill>
                <a:highlight>
                  <a:srgbClr val="FFFFFF"/>
                </a:highlight>
              </a:rPr>
              <a:t> - SQL DB</a:t>
            </a:r>
            <a:endParaRPr sz="1200">
              <a:solidFill>
                <a:srgbClr val="24292F"/>
              </a:solidFill>
              <a:highlight>
                <a:srgbClr val="FFFFFF"/>
              </a:highlight>
            </a:endParaRPr>
          </a:p>
          <a:p>
            <a:pPr indent="-304800" lvl="0" marL="457200" rtl="0" algn="l">
              <a:spcBef>
                <a:spcPts val="0"/>
              </a:spcBef>
              <a:spcAft>
                <a:spcPts val="0"/>
              </a:spcAft>
              <a:buClr>
                <a:srgbClr val="24292F"/>
              </a:buClr>
              <a:buSzPts val="1200"/>
              <a:buAutoNum type="arabicPeriod"/>
            </a:pPr>
            <a:r>
              <a:rPr lang="en" sz="1000">
                <a:solidFill>
                  <a:srgbClr val="24292F"/>
                </a:solidFill>
                <a:highlight>
                  <a:srgbClr val="FFFFFF"/>
                </a:highlight>
                <a:latin typeface="Courier New"/>
                <a:ea typeface="Courier New"/>
                <a:cs typeface="Courier New"/>
                <a:sym typeface="Courier New"/>
              </a:rPr>
              <a:t>ARTIFACT_ROOT</a:t>
            </a:r>
            <a:r>
              <a:rPr lang="en" sz="1200">
                <a:solidFill>
                  <a:srgbClr val="24292F"/>
                </a:solidFill>
                <a:highlight>
                  <a:srgbClr val="FFFFFF"/>
                </a:highlight>
              </a:rPr>
              <a:t> - S3 Bucket</a:t>
            </a:r>
            <a:endParaRPr sz="1200">
              <a:solidFill>
                <a:srgbClr val="24292F"/>
              </a:solidFill>
              <a:highlight>
                <a:srgbClr val="FFFFFF"/>
              </a:highlight>
            </a:endParaRPr>
          </a:p>
          <a:p>
            <a:pPr indent="-304800" lvl="0" marL="457200" rtl="0" algn="l">
              <a:spcBef>
                <a:spcPts val="0"/>
              </a:spcBef>
              <a:spcAft>
                <a:spcPts val="0"/>
              </a:spcAft>
              <a:buClr>
                <a:srgbClr val="24292F"/>
              </a:buClr>
              <a:buSzPts val="1200"/>
              <a:buAutoNum type="arabicPeriod"/>
            </a:pPr>
            <a:r>
              <a:rPr lang="en" sz="1000">
                <a:solidFill>
                  <a:srgbClr val="24292F"/>
                </a:solidFill>
                <a:highlight>
                  <a:srgbClr val="FFFFFF"/>
                </a:highlight>
                <a:latin typeface="Courier New"/>
                <a:ea typeface="Courier New"/>
                <a:cs typeface="Courier New"/>
                <a:sym typeface="Courier New"/>
              </a:rPr>
              <a:t>AWS_ACCESS_KEY_ID</a:t>
            </a:r>
            <a:r>
              <a:rPr lang="en" sz="1200">
                <a:solidFill>
                  <a:srgbClr val="24292F"/>
                </a:solidFill>
                <a:highlight>
                  <a:srgbClr val="FFFFFF"/>
                </a:highlight>
              </a:rPr>
              <a:t> - AWS Creds</a:t>
            </a:r>
            <a:endParaRPr sz="1200">
              <a:solidFill>
                <a:srgbClr val="24292F"/>
              </a:solidFill>
              <a:highlight>
                <a:srgbClr val="FFFFFF"/>
              </a:highlight>
            </a:endParaRPr>
          </a:p>
          <a:p>
            <a:pPr indent="-304800" lvl="0" marL="457200" rtl="0" algn="l">
              <a:spcBef>
                <a:spcPts val="0"/>
              </a:spcBef>
              <a:spcAft>
                <a:spcPts val="0"/>
              </a:spcAft>
              <a:buClr>
                <a:srgbClr val="24292F"/>
              </a:buClr>
              <a:buSzPts val="1200"/>
              <a:buAutoNum type="arabicPeriod"/>
            </a:pPr>
            <a:r>
              <a:rPr lang="en" sz="1000">
                <a:solidFill>
                  <a:srgbClr val="24292F"/>
                </a:solidFill>
                <a:highlight>
                  <a:srgbClr val="FFFFFF"/>
                </a:highlight>
                <a:latin typeface="Courier New"/>
                <a:ea typeface="Courier New"/>
                <a:cs typeface="Courier New"/>
                <a:sym typeface="Courier New"/>
              </a:rPr>
              <a:t>AWS_SECRET_ACCESS_KEY</a:t>
            </a:r>
            <a:r>
              <a:rPr lang="en" sz="1200">
                <a:solidFill>
                  <a:srgbClr val="24292F"/>
                </a:solidFill>
                <a:highlight>
                  <a:srgbClr val="FFFFFF"/>
                </a:highlight>
              </a:rPr>
              <a:t> - AWS Creds</a:t>
            </a:r>
            <a:endParaRPr sz="1200">
              <a:solidFill>
                <a:srgbClr val="24292F"/>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68" name="Google Shape;68;p15"/>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4294967295" type="body"/>
          </p:nvPr>
        </p:nvSpPr>
        <p:spPr>
          <a:xfrm>
            <a:off x="0" y="0"/>
            <a:ext cx="8825400" cy="48861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None/>
            </a:pPr>
            <a:r>
              <a:rPr b="1" lang="en" sz="1700">
                <a:solidFill>
                  <a:srgbClr val="24292F"/>
                </a:solidFill>
                <a:highlight>
                  <a:srgbClr val="FFFFFF"/>
                </a:highlight>
              </a:rPr>
              <a:t>Demo App</a:t>
            </a:r>
            <a:endParaRPr b="1" sz="17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rgbClr val="24292F"/>
                </a:solidFill>
                <a:highlight>
                  <a:srgbClr val="FFFFFF"/>
                </a:highlight>
              </a:rPr>
              <a:t>Now here is what the app would look like in Kubernetes:</a:t>
            </a:r>
            <a:endParaRPr sz="1200">
              <a:solidFill>
                <a:srgbClr val="24292F"/>
              </a:solidFill>
              <a:highlight>
                <a:srgbClr val="FFFFFF"/>
              </a:highlight>
            </a:endParaRPr>
          </a:p>
          <a:p>
            <a:pPr indent="0" lvl="0" marL="0" rtl="0" algn="l">
              <a:spcBef>
                <a:spcPts val="1200"/>
              </a:spcBef>
              <a:spcAft>
                <a:spcPts val="0"/>
              </a:spcAft>
              <a:buNone/>
            </a:pPr>
            <a:r>
              <a:rPr lang="en" sz="1000">
                <a:solidFill>
                  <a:srgbClr val="24292F"/>
                </a:solidFill>
                <a:highlight>
                  <a:srgbClr val="FFFFFF"/>
                </a:highlight>
                <a:latin typeface="Courier New"/>
                <a:ea typeface="Courier New"/>
                <a:cs typeface="Courier New"/>
                <a:sym typeface="Courier New"/>
              </a:rPr>
              <a:t>|- working_directory</a:t>
            </a:r>
            <a:br>
              <a:rPr lang="en" sz="1000">
                <a:solidFill>
                  <a:srgbClr val="24292F"/>
                </a:solidFill>
                <a:highlight>
                  <a:srgbClr val="FFFFFF"/>
                </a:highlight>
                <a:latin typeface="Courier New"/>
                <a:ea typeface="Courier New"/>
                <a:cs typeface="Courier New"/>
                <a:sym typeface="Courier New"/>
              </a:rPr>
            </a:br>
            <a:r>
              <a:rPr lang="en" sz="1000">
                <a:solidFill>
                  <a:srgbClr val="24292F"/>
                </a:solidFill>
                <a:highlight>
                  <a:srgbClr val="FFFFFF"/>
                </a:highlight>
                <a:latin typeface="Courier New"/>
                <a:ea typeface="Courier New"/>
                <a:cs typeface="Courier New"/>
                <a:sym typeface="Courier New"/>
              </a:rPr>
              <a:t>|-- mlflow_deployment.yaml</a:t>
            </a:r>
            <a:br>
              <a:rPr lang="en" sz="1000">
                <a:solidFill>
                  <a:srgbClr val="24292F"/>
                </a:solidFill>
                <a:highlight>
                  <a:srgbClr val="FFFFFF"/>
                </a:highlight>
                <a:latin typeface="Courier New"/>
                <a:ea typeface="Courier New"/>
                <a:cs typeface="Courier New"/>
                <a:sym typeface="Courier New"/>
              </a:rPr>
            </a:br>
            <a:r>
              <a:rPr lang="en" sz="1000">
                <a:solidFill>
                  <a:srgbClr val="24292F"/>
                </a:solidFill>
                <a:highlight>
                  <a:srgbClr val="FFFFFF"/>
                </a:highlight>
                <a:latin typeface="Courier New"/>
                <a:ea typeface="Courier New"/>
                <a:cs typeface="Courier New"/>
                <a:sym typeface="Courier New"/>
              </a:rPr>
              <a:t>|-- mlflow_service.yaml</a:t>
            </a:r>
            <a:br>
              <a:rPr lang="en" sz="1000">
                <a:solidFill>
                  <a:srgbClr val="24292F"/>
                </a:solidFill>
                <a:highlight>
                  <a:srgbClr val="FFFFFF"/>
                </a:highlight>
                <a:latin typeface="Courier New"/>
                <a:ea typeface="Courier New"/>
                <a:cs typeface="Courier New"/>
                <a:sym typeface="Courier New"/>
              </a:rPr>
            </a:br>
            <a:r>
              <a:rPr lang="en" sz="1000">
                <a:solidFill>
                  <a:srgbClr val="24292F"/>
                </a:solidFill>
                <a:highlight>
                  <a:srgbClr val="FFFFFF"/>
                </a:highlight>
                <a:latin typeface="Courier New"/>
                <a:ea typeface="Courier New"/>
                <a:cs typeface="Courier New"/>
                <a:sym typeface="Courier New"/>
              </a:rPr>
              <a:t>|-- mlflow_ingress.yaml</a:t>
            </a:r>
            <a:endParaRPr sz="1000">
              <a:solidFill>
                <a:srgbClr val="24292F"/>
              </a:solidFill>
              <a:highlight>
                <a:srgbClr val="FFFFFF"/>
              </a:highlight>
              <a:latin typeface="Courier New"/>
              <a:ea typeface="Courier New"/>
              <a:cs typeface="Courier New"/>
              <a:sym typeface="Courier New"/>
            </a:endParaRPr>
          </a:p>
          <a:p>
            <a:pPr indent="-304800" lvl="0" marL="457200" rtl="0" algn="l">
              <a:spcBef>
                <a:spcPts val="1200"/>
              </a:spcBef>
              <a:spcAft>
                <a:spcPts val="0"/>
              </a:spcAft>
              <a:buClr>
                <a:srgbClr val="24292F"/>
              </a:buClr>
              <a:buSzPts val="1200"/>
              <a:buChar char="●"/>
            </a:pPr>
            <a:r>
              <a:rPr lang="en" sz="1000">
                <a:solidFill>
                  <a:srgbClr val="24292F"/>
                </a:solidFill>
                <a:highlight>
                  <a:srgbClr val="FFFFFF"/>
                </a:highlight>
                <a:latin typeface="Courier New"/>
                <a:ea typeface="Courier New"/>
                <a:cs typeface="Courier New"/>
                <a:sym typeface="Courier New"/>
              </a:rPr>
              <a:t>mlflow_deployment.yaml</a:t>
            </a:r>
            <a:r>
              <a:rPr lang="en" sz="1200">
                <a:solidFill>
                  <a:srgbClr val="24292F"/>
                </a:solidFill>
                <a:highlight>
                  <a:srgbClr val="FFFFFF"/>
                </a:highlight>
              </a:rPr>
              <a:t> will handle the Deployment resource</a:t>
            </a:r>
            <a:endParaRPr sz="1200">
              <a:solidFill>
                <a:srgbClr val="24292F"/>
              </a:solidFill>
              <a:highlight>
                <a:srgbClr val="FFFFFF"/>
              </a:highlight>
            </a:endParaRPr>
          </a:p>
          <a:p>
            <a:pPr indent="-304800" lvl="0" marL="457200" rtl="0" algn="l">
              <a:spcBef>
                <a:spcPts val="0"/>
              </a:spcBef>
              <a:spcAft>
                <a:spcPts val="0"/>
              </a:spcAft>
              <a:buClr>
                <a:srgbClr val="24292F"/>
              </a:buClr>
              <a:buSzPts val="1200"/>
              <a:buChar char="●"/>
            </a:pPr>
            <a:r>
              <a:rPr lang="en" sz="1000">
                <a:solidFill>
                  <a:srgbClr val="24292F"/>
                </a:solidFill>
                <a:highlight>
                  <a:srgbClr val="FFFFFF"/>
                </a:highlight>
                <a:latin typeface="Courier New"/>
                <a:ea typeface="Courier New"/>
                <a:cs typeface="Courier New"/>
                <a:sym typeface="Courier New"/>
              </a:rPr>
              <a:t>mlflow_service.yaml</a:t>
            </a:r>
            <a:r>
              <a:rPr lang="en" sz="1200">
                <a:solidFill>
                  <a:srgbClr val="24292F"/>
                </a:solidFill>
                <a:highlight>
                  <a:srgbClr val="FFFFFF"/>
                </a:highlight>
              </a:rPr>
              <a:t> will handle the Service resource</a:t>
            </a:r>
            <a:endParaRPr sz="1200">
              <a:solidFill>
                <a:srgbClr val="24292F"/>
              </a:solidFill>
              <a:highlight>
                <a:srgbClr val="FFFFFF"/>
              </a:highlight>
            </a:endParaRPr>
          </a:p>
          <a:p>
            <a:pPr indent="-304800" lvl="0" marL="457200" rtl="0" algn="l">
              <a:spcBef>
                <a:spcPts val="0"/>
              </a:spcBef>
              <a:spcAft>
                <a:spcPts val="0"/>
              </a:spcAft>
              <a:buClr>
                <a:srgbClr val="24292F"/>
              </a:buClr>
              <a:buSzPts val="1200"/>
              <a:buChar char="●"/>
            </a:pPr>
            <a:r>
              <a:rPr lang="en" sz="1000">
                <a:solidFill>
                  <a:srgbClr val="24292F"/>
                </a:solidFill>
                <a:highlight>
                  <a:srgbClr val="FFFFFF"/>
                </a:highlight>
                <a:latin typeface="Courier New"/>
                <a:ea typeface="Courier New"/>
                <a:cs typeface="Courier New"/>
                <a:sym typeface="Courier New"/>
              </a:rPr>
              <a:t>mlflow_ingress.yaml</a:t>
            </a:r>
            <a:r>
              <a:rPr lang="en" sz="1200">
                <a:solidFill>
                  <a:srgbClr val="24292F"/>
                </a:solidFill>
                <a:highlight>
                  <a:srgbClr val="FFFFFF"/>
                </a:highlight>
              </a:rPr>
              <a:t> will handle the Ingress resource</a:t>
            </a:r>
            <a:endParaRPr sz="12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rgbClr val="24292F"/>
                </a:solidFill>
                <a:highlight>
                  <a:srgbClr val="FFFFFF"/>
                </a:highlight>
              </a:rPr>
              <a:t>In this course, we are not going to talk about </a:t>
            </a:r>
            <a:r>
              <a:rPr lang="en" sz="1000">
                <a:solidFill>
                  <a:srgbClr val="24292F"/>
                </a:solidFill>
                <a:highlight>
                  <a:srgbClr val="FFFFFF"/>
                </a:highlight>
                <a:latin typeface="Courier New"/>
                <a:ea typeface="Courier New"/>
                <a:cs typeface="Courier New"/>
                <a:sym typeface="Courier New"/>
              </a:rPr>
              <a:t>mlflow_service.yaml</a:t>
            </a:r>
            <a:r>
              <a:rPr lang="en" sz="1200">
                <a:solidFill>
                  <a:srgbClr val="24292F"/>
                </a:solidFill>
                <a:highlight>
                  <a:srgbClr val="FFFFFF"/>
                </a:highlight>
              </a:rPr>
              <a:t> or </a:t>
            </a:r>
            <a:r>
              <a:rPr lang="en" sz="1000">
                <a:solidFill>
                  <a:srgbClr val="24292F"/>
                </a:solidFill>
                <a:highlight>
                  <a:srgbClr val="FFFFFF"/>
                </a:highlight>
                <a:latin typeface="Courier New"/>
                <a:ea typeface="Courier New"/>
                <a:cs typeface="Courier New"/>
                <a:sym typeface="Courier New"/>
              </a:rPr>
              <a:t>mlflow_ingress.yaml</a:t>
            </a:r>
            <a:r>
              <a:rPr lang="en" sz="1200">
                <a:solidFill>
                  <a:srgbClr val="24292F"/>
                </a:solidFill>
                <a:highlight>
                  <a:srgbClr val="FFFFFF"/>
                </a:highlight>
              </a:rPr>
              <a:t> as they are only here to make the app accessible from the outside world. If you want to check out the whole code directly, feel free to download the full code in the resources of this course.</a:t>
            </a:r>
            <a:endParaRPr sz="12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rPr lang="en" sz="1500">
                <a:solidFill>
                  <a:srgbClr val="24292F"/>
                </a:solidFill>
                <a:highlight>
                  <a:srgbClr val="FFFFFF"/>
                </a:highlight>
              </a:rPr>
              <a:t>👋</a:t>
            </a:r>
            <a:r>
              <a:rPr lang="en" sz="1200">
                <a:solidFill>
                  <a:srgbClr val="24292F"/>
                </a:solidFill>
                <a:highlight>
                  <a:srgbClr val="FFFFFF"/>
                </a:highlight>
              </a:rPr>
              <a:t> If you are not comfortable with Service &amp; Ingress resources, feel free to check-out </a:t>
            </a:r>
            <a:r>
              <a:rPr i="1" lang="en" sz="1200">
                <a:solidFill>
                  <a:srgbClr val="24292F"/>
                </a:solidFill>
                <a:highlight>
                  <a:srgbClr val="FFFFFF"/>
                </a:highlight>
              </a:rPr>
              <a:t>Build your first Kubernetes cluser</a:t>
            </a:r>
            <a:r>
              <a:rPr lang="en" sz="1200">
                <a:solidFill>
                  <a:srgbClr val="24292F"/>
                </a:solidFill>
                <a:highlight>
                  <a:srgbClr val="FFFFFF"/>
                </a:highlight>
              </a:rPr>
              <a:t> course.</a:t>
            </a:r>
            <a:endParaRPr sz="12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3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74" name="Google Shape;74;p16"/>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4294967295" type="body"/>
          </p:nvPr>
        </p:nvSpPr>
        <p:spPr>
          <a:xfrm>
            <a:off x="0" y="0"/>
            <a:ext cx="8825400" cy="48861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None/>
            </a:pPr>
            <a:r>
              <a:rPr b="1" lang="en" sz="1700">
                <a:solidFill>
                  <a:srgbClr val="24292F"/>
                </a:solidFill>
                <a:highlight>
                  <a:srgbClr val="FFFFFF"/>
                </a:highlight>
              </a:rPr>
              <a:t>Handle Environment variables locally</a:t>
            </a:r>
            <a:endParaRPr b="1" sz="1700">
              <a:solidFill>
                <a:srgbClr val="24292F"/>
              </a:solidFill>
              <a:highlight>
                <a:srgbClr val="FFFFFF"/>
              </a:highlight>
            </a:endParaRPr>
          </a:p>
          <a:p>
            <a:pPr indent="0" lvl="0" marL="0" rtl="0" algn="l">
              <a:spcBef>
                <a:spcPts val="1200"/>
              </a:spcBef>
              <a:spcAft>
                <a:spcPts val="0"/>
              </a:spcAft>
              <a:buNone/>
            </a:pPr>
            <a:r>
              <a:rPr lang="en" sz="1200">
                <a:solidFill>
                  <a:srgbClr val="24292F"/>
                </a:solidFill>
                <a:highlight>
                  <a:srgbClr val="FFFFFF"/>
                </a:highlight>
              </a:rPr>
              <a:t>To handle environment variables within Kubernetes, the easiest way is simply to specify it within the </a:t>
            </a:r>
            <a:r>
              <a:rPr lang="en" sz="1000">
                <a:solidFill>
                  <a:srgbClr val="24292F"/>
                </a:solidFill>
                <a:highlight>
                  <a:srgbClr val="FFFFFF"/>
                </a:highlight>
                <a:latin typeface="Courier New"/>
                <a:ea typeface="Courier New"/>
                <a:cs typeface="Courier New"/>
                <a:sym typeface="Courier New"/>
              </a:rPr>
              <a:t>spec</a:t>
            </a:r>
            <a:r>
              <a:rPr lang="en" sz="1200">
                <a:solidFill>
                  <a:srgbClr val="24292F"/>
                </a:solidFill>
                <a:highlight>
                  <a:srgbClr val="FFFFFF"/>
                </a:highlight>
              </a:rPr>
              <a:t> of your containers:</a:t>
            </a:r>
            <a:endParaRPr sz="1200">
              <a:solidFill>
                <a:srgbClr val="24292F"/>
              </a:solidFill>
              <a:highlight>
                <a:srgbClr val="FFFFFF"/>
              </a:highlight>
            </a:endParaRPr>
          </a:p>
          <a:p>
            <a:pPr indent="0" lvl="0" marL="0" rtl="0" algn="l">
              <a:spcBef>
                <a:spcPts val="1200"/>
              </a:spcBef>
              <a:spcAft>
                <a:spcPts val="0"/>
              </a:spcAft>
              <a:buNone/>
            </a:pPr>
            <a:r>
              <a:t/>
            </a:r>
            <a:endParaRPr b="1" sz="1700">
              <a:solidFill>
                <a:srgbClr val="24292F"/>
              </a:solidFill>
              <a:highlight>
                <a:srgbClr val="FFFFFF"/>
              </a:highlight>
            </a:endParaRPr>
          </a:p>
          <a:p>
            <a:pPr indent="0" lvl="0" marL="0" rtl="0" algn="l">
              <a:spcBef>
                <a:spcPts val="1200"/>
              </a:spcBef>
              <a:spcAft>
                <a:spcPts val="0"/>
              </a:spcAft>
              <a:buNone/>
            </a:pPr>
            <a:r>
              <a:t/>
            </a:r>
            <a:endParaRPr sz="1100">
              <a:solidFill>
                <a:schemeClr val="dk1"/>
              </a:solidFill>
            </a:endParaRPr>
          </a:p>
          <a:p>
            <a:pPr indent="0" lvl="0" marL="0" rtl="0" algn="l">
              <a:spcBef>
                <a:spcPts val="3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80" name="Google Shape;80;p17"/>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pic>
        <p:nvPicPr>
          <p:cNvPr id="81" name="Google Shape;81;p17"/>
          <p:cNvPicPr preferRelativeResize="0"/>
          <p:nvPr/>
        </p:nvPicPr>
        <p:blipFill>
          <a:blip r:embed="rId3">
            <a:alphaModFix/>
          </a:blip>
          <a:stretch>
            <a:fillRect/>
          </a:stretch>
        </p:blipFill>
        <p:spPr>
          <a:xfrm>
            <a:off x="1833648" y="973850"/>
            <a:ext cx="4013349" cy="37691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4294967295" type="body"/>
          </p:nvPr>
        </p:nvSpPr>
        <p:spPr>
          <a:xfrm>
            <a:off x="0" y="0"/>
            <a:ext cx="8825400" cy="48861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None/>
            </a:pPr>
            <a:r>
              <a:rPr b="1" lang="en" sz="1700">
                <a:solidFill>
                  <a:srgbClr val="24292F"/>
                </a:solidFill>
                <a:highlight>
                  <a:srgbClr val="FFFFFF"/>
                </a:highlight>
              </a:rPr>
              <a:t>Handle Environment variables locally</a:t>
            </a:r>
            <a:endParaRPr b="1" sz="1700">
              <a:solidFill>
                <a:srgbClr val="24292F"/>
              </a:solidFill>
              <a:highlight>
                <a:srgbClr val="FFFFFF"/>
              </a:highlight>
            </a:endParaRPr>
          </a:p>
          <a:p>
            <a:pPr indent="0" lvl="0" marL="0" rtl="0" algn="l">
              <a:spcBef>
                <a:spcPts val="1200"/>
              </a:spcBef>
              <a:spcAft>
                <a:spcPts val="0"/>
              </a:spcAft>
              <a:buNone/>
            </a:pPr>
            <a:r>
              <a:rPr lang="en" sz="1200">
                <a:solidFill>
                  <a:srgbClr val="24292F"/>
                </a:solidFill>
                <a:highlight>
                  <a:srgbClr val="FFFFFF"/>
                </a:highlight>
              </a:rPr>
              <a:t>If you run:</a:t>
            </a:r>
            <a:endParaRPr sz="1200">
              <a:solidFill>
                <a:srgbClr val="24292F"/>
              </a:solidFill>
              <a:highlight>
                <a:srgbClr val="FFFFFF"/>
              </a:highlight>
            </a:endParaRPr>
          </a:p>
          <a:p>
            <a:pPr indent="-304800" lvl="0" marL="457200" rtl="0" algn="l">
              <a:spcBef>
                <a:spcPts val="1200"/>
              </a:spcBef>
              <a:spcAft>
                <a:spcPts val="0"/>
              </a:spcAft>
              <a:buClr>
                <a:srgbClr val="24292F"/>
              </a:buClr>
              <a:buSzPts val="1200"/>
              <a:buChar char="●"/>
            </a:pPr>
            <a:r>
              <a:rPr lang="en" sz="1000">
                <a:solidFill>
                  <a:srgbClr val="24292F"/>
                </a:solidFill>
                <a:highlight>
                  <a:srgbClr val="FFFFFF"/>
                </a:highlight>
                <a:latin typeface="Courier New"/>
                <a:ea typeface="Courier New"/>
                <a:cs typeface="Courier New"/>
                <a:sym typeface="Courier New"/>
              </a:rPr>
              <a:t>kubectl apply -f mlflow_deployment.yaml</a:t>
            </a:r>
            <a:r>
              <a:rPr lang="en" sz="1200">
                <a:solidFill>
                  <a:srgbClr val="24292F"/>
                </a:solidFill>
                <a:highlight>
                  <a:srgbClr val="FFFFFF"/>
                </a:highlight>
              </a:rPr>
              <a:t> along with</a:t>
            </a:r>
            <a:endParaRPr sz="1200">
              <a:solidFill>
                <a:srgbClr val="24292F"/>
              </a:solidFill>
              <a:highlight>
                <a:srgbClr val="FFFFFF"/>
              </a:highlight>
            </a:endParaRPr>
          </a:p>
          <a:p>
            <a:pPr indent="-304800" lvl="1" marL="914400" rtl="0" algn="l">
              <a:spcBef>
                <a:spcPts val="0"/>
              </a:spcBef>
              <a:spcAft>
                <a:spcPts val="0"/>
              </a:spcAft>
              <a:buClr>
                <a:srgbClr val="24292F"/>
              </a:buClr>
              <a:buSzPts val="1200"/>
              <a:buChar char="○"/>
            </a:pPr>
            <a:r>
              <a:rPr lang="en" sz="1000">
                <a:solidFill>
                  <a:srgbClr val="24292F"/>
                </a:solidFill>
                <a:highlight>
                  <a:srgbClr val="FFFFFF"/>
                </a:highlight>
                <a:latin typeface="Courier New"/>
                <a:ea typeface="Courier New"/>
                <a:cs typeface="Courier New"/>
                <a:sym typeface="Courier New"/>
              </a:rPr>
              <a:t>kubectl apply -f mlflow_service.yaml</a:t>
            </a:r>
            <a:r>
              <a:rPr lang="en" sz="1200">
                <a:solidFill>
                  <a:srgbClr val="24292F"/>
                </a:solidFill>
                <a:highlight>
                  <a:srgbClr val="FFFFFF"/>
                </a:highlight>
              </a:rPr>
              <a:t> &amp;</a:t>
            </a:r>
            <a:endParaRPr sz="1200">
              <a:solidFill>
                <a:srgbClr val="24292F"/>
              </a:solidFill>
              <a:highlight>
                <a:srgbClr val="FFFFFF"/>
              </a:highlight>
            </a:endParaRPr>
          </a:p>
          <a:p>
            <a:pPr indent="-304800" lvl="1" marL="914400" rtl="0" algn="l">
              <a:spcBef>
                <a:spcPts val="0"/>
              </a:spcBef>
              <a:spcAft>
                <a:spcPts val="0"/>
              </a:spcAft>
              <a:buClr>
                <a:srgbClr val="24292F"/>
              </a:buClr>
              <a:buSzPts val="1200"/>
              <a:buChar char="○"/>
            </a:pPr>
            <a:r>
              <a:rPr lang="en" sz="1000">
                <a:solidFill>
                  <a:srgbClr val="24292F"/>
                </a:solidFill>
                <a:highlight>
                  <a:srgbClr val="FFFFFF"/>
                </a:highlight>
                <a:latin typeface="Courier New"/>
                <a:ea typeface="Courier New"/>
                <a:cs typeface="Courier New"/>
                <a:sym typeface="Courier New"/>
              </a:rPr>
              <a:t>kubectl apply -f mlflow_ingress.yaml</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4292F"/>
                </a:solidFill>
                <a:highlight>
                  <a:srgbClr val="FFFFFF"/>
                </a:highlight>
              </a:rPr>
              <a:t>Your app will be up and running.</a:t>
            </a:r>
            <a:endParaRPr sz="1200">
              <a:solidFill>
                <a:srgbClr val="24292F"/>
              </a:solidFill>
              <a:highlight>
                <a:srgbClr val="FFFFFF"/>
              </a:highlight>
            </a:endParaRPr>
          </a:p>
          <a:p>
            <a:pPr indent="0" lvl="0" marL="0" rtl="0" algn="l">
              <a:spcBef>
                <a:spcPts val="1200"/>
              </a:spcBef>
              <a:spcAft>
                <a:spcPts val="0"/>
              </a:spcAft>
              <a:buNone/>
            </a:pPr>
            <a:r>
              <a:rPr lang="en" sz="1500">
                <a:solidFill>
                  <a:srgbClr val="24292F"/>
                </a:solidFill>
                <a:highlight>
                  <a:srgbClr val="FFFFFF"/>
                </a:highlight>
              </a:rPr>
              <a:t>👋</a:t>
            </a:r>
            <a:r>
              <a:rPr lang="en" sz="1200">
                <a:solidFill>
                  <a:srgbClr val="24292F"/>
                </a:solidFill>
                <a:highlight>
                  <a:srgbClr val="FFFFFF"/>
                </a:highlight>
              </a:rPr>
              <a:t> Don't forget to enable </a:t>
            </a:r>
            <a:r>
              <a:rPr lang="en" sz="1000">
                <a:solidFill>
                  <a:srgbClr val="24292F"/>
                </a:solidFill>
                <a:highlight>
                  <a:srgbClr val="FFFFFF"/>
                </a:highlight>
                <a:latin typeface="Courier New"/>
                <a:ea typeface="Courier New"/>
                <a:cs typeface="Courier New"/>
                <a:sym typeface="Courier New"/>
              </a:rPr>
              <a:t>ingress</a:t>
            </a:r>
            <a:r>
              <a:rPr lang="en" sz="1200">
                <a:solidFill>
                  <a:srgbClr val="24292F"/>
                </a:solidFill>
                <a:highlight>
                  <a:srgbClr val="FFFFFF"/>
                </a:highlight>
              </a:rPr>
              <a:t> in minikube </a:t>
            </a:r>
            <a:r>
              <a:rPr lang="en" sz="1000">
                <a:solidFill>
                  <a:srgbClr val="24292F"/>
                </a:solidFill>
                <a:highlight>
                  <a:srgbClr val="FFFFFF"/>
                </a:highlight>
                <a:latin typeface="Courier New"/>
                <a:ea typeface="Courier New"/>
                <a:cs typeface="Courier New"/>
                <a:sym typeface="Courier New"/>
              </a:rPr>
              <a:t>minikube addons enable ingress</a:t>
            </a:r>
            <a:r>
              <a:rPr lang="en" sz="1200">
                <a:solidFill>
                  <a:srgbClr val="24292F"/>
                </a:solidFill>
                <a:highlight>
                  <a:srgbClr val="FFFFFF"/>
                </a:highlight>
              </a:rPr>
              <a:t> and run </a:t>
            </a:r>
            <a:r>
              <a:rPr lang="en" sz="1000">
                <a:solidFill>
                  <a:srgbClr val="24292F"/>
                </a:solidFill>
                <a:highlight>
                  <a:srgbClr val="FFFFFF"/>
                </a:highlight>
                <a:latin typeface="Courier New"/>
                <a:ea typeface="Courier New"/>
                <a:cs typeface="Courier New"/>
                <a:sym typeface="Courier New"/>
              </a:rPr>
              <a:t>minikube tunnel</a:t>
            </a:r>
            <a:r>
              <a:rPr lang="en" sz="1200">
                <a:solidFill>
                  <a:srgbClr val="24292F"/>
                </a:solidFill>
                <a:highlight>
                  <a:srgbClr val="FFFFFF"/>
                </a:highlight>
              </a:rPr>
              <a:t> before you check out your app</a:t>
            </a:r>
            <a:endParaRPr sz="1200">
              <a:solidFill>
                <a:srgbClr val="24292F"/>
              </a:solidFill>
              <a:highlight>
                <a:srgbClr val="FFFFFF"/>
              </a:highlight>
            </a:endParaRPr>
          </a:p>
          <a:p>
            <a:pPr indent="0" lvl="0" marL="0" rtl="0" algn="l">
              <a:spcBef>
                <a:spcPts val="1200"/>
              </a:spcBef>
              <a:spcAft>
                <a:spcPts val="0"/>
              </a:spcAft>
              <a:buNone/>
            </a:pPr>
            <a:r>
              <a:rPr lang="en" sz="1200">
                <a:solidFill>
                  <a:srgbClr val="24292F"/>
                </a:solidFill>
                <a:highlight>
                  <a:srgbClr val="FFFFFF"/>
                </a:highlight>
              </a:rPr>
              <a:t>Now there are one huge problem when going with this option - Environment variables are hard coded in your config file </a:t>
            </a:r>
            <a:r>
              <a:rPr lang="en" sz="1500">
                <a:solidFill>
                  <a:srgbClr val="24292F"/>
                </a:solidFill>
                <a:highlight>
                  <a:srgbClr val="FFFFFF"/>
                </a:highlight>
              </a:rPr>
              <a:t>🙅</a:t>
            </a:r>
            <a:r>
              <a:rPr lang="en" sz="1200">
                <a:solidFill>
                  <a:srgbClr val="24292F"/>
                </a:solidFill>
                <a:highlight>
                  <a:srgbClr val="FFFFFF"/>
                </a:highlight>
              </a:rPr>
              <a:t>. You definitely don't want to have that, especially if you are going to push your code to Github! Therefore here is a good alternative.</a:t>
            </a:r>
            <a:endParaRPr sz="1200">
              <a:solidFill>
                <a:srgbClr val="24292F"/>
              </a:solidFill>
              <a:highlight>
                <a:srgbClr val="FFFFFF"/>
              </a:highlight>
            </a:endParaRPr>
          </a:p>
          <a:p>
            <a:pPr indent="0" lvl="0" marL="0" rtl="0" algn="l">
              <a:spcBef>
                <a:spcPts val="1200"/>
              </a:spcBef>
              <a:spcAft>
                <a:spcPts val="0"/>
              </a:spcAft>
              <a:buNone/>
            </a:pPr>
            <a:r>
              <a:t/>
            </a:r>
            <a:endParaRPr sz="1100">
              <a:solidFill>
                <a:schemeClr val="dk1"/>
              </a:solidFill>
            </a:endParaRPr>
          </a:p>
          <a:p>
            <a:pPr indent="0" lvl="0" marL="0" rtl="0" algn="l">
              <a:spcBef>
                <a:spcPts val="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b="1" sz="1700">
              <a:solidFill>
                <a:srgbClr val="24292F"/>
              </a:solidFill>
              <a:highlight>
                <a:srgbClr val="FFFFFF"/>
              </a:highlight>
            </a:endParaRPr>
          </a:p>
          <a:p>
            <a:pPr indent="0" lvl="0" marL="0" rtl="0" algn="l">
              <a:spcBef>
                <a:spcPts val="1200"/>
              </a:spcBef>
              <a:spcAft>
                <a:spcPts val="0"/>
              </a:spcAft>
              <a:buNone/>
            </a:pPr>
            <a:r>
              <a:t/>
            </a:r>
            <a:endParaRPr sz="1100">
              <a:solidFill>
                <a:schemeClr val="dk1"/>
              </a:solidFill>
            </a:endParaRPr>
          </a:p>
          <a:p>
            <a:pPr indent="0" lvl="0" marL="0" rtl="0" algn="l">
              <a:spcBef>
                <a:spcPts val="3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87" name="Google Shape;87;p18"/>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4294967295" type="body"/>
          </p:nvPr>
        </p:nvSpPr>
        <p:spPr>
          <a:xfrm>
            <a:off x="0" y="0"/>
            <a:ext cx="8825400" cy="48861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None/>
            </a:pPr>
            <a:r>
              <a:rPr b="1" lang="en" sz="1700">
                <a:solidFill>
                  <a:srgbClr val="24292F"/>
                </a:solidFill>
                <a:highlight>
                  <a:srgbClr val="FFFFFF"/>
                </a:highlight>
              </a:rPr>
              <a:t>Secrets</a:t>
            </a:r>
            <a:endParaRPr b="1" sz="1700">
              <a:solidFill>
                <a:srgbClr val="24292F"/>
              </a:solidFill>
              <a:highlight>
                <a:srgbClr val="FFFFFF"/>
              </a:highlight>
            </a:endParaRPr>
          </a:p>
          <a:p>
            <a:pPr indent="0" lvl="0" marL="0" rtl="0" algn="l">
              <a:spcBef>
                <a:spcPts val="1200"/>
              </a:spcBef>
              <a:spcAft>
                <a:spcPts val="0"/>
              </a:spcAft>
              <a:buNone/>
            </a:pPr>
            <a:r>
              <a:rPr lang="en" sz="1200">
                <a:solidFill>
                  <a:srgbClr val="24292F"/>
                </a:solidFill>
                <a:highlight>
                  <a:srgbClr val="FFFFFF"/>
                </a:highlight>
              </a:rPr>
              <a:t>A Secret resource in Kubernetes is a good way of handling sensitive data accross your cluster. To create a secret all you have to do is to create a new file called: </a:t>
            </a:r>
            <a:r>
              <a:rPr lang="en" sz="1000">
                <a:solidFill>
                  <a:srgbClr val="24292F"/>
                </a:solidFill>
                <a:highlight>
                  <a:srgbClr val="FFFFFF"/>
                </a:highlight>
                <a:latin typeface="Courier New"/>
                <a:ea typeface="Courier New"/>
                <a:cs typeface="Courier New"/>
                <a:sym typeface="Courier New"/>
              </a:rPr>
              <a:t>mlflow_secrets.yaml</a:t>
            </a:r>
            <a:r>
              <a:rPr lang="en" sz="1200">
                <a:solidFill>
                  <a:srgbClr val="24292F"/>
                </a:solidFill>
                <a:highlight>
                  <a:srgbClr val="FFFFFF"/>
                </a:highlight>
              </a:rPr>
              <a:t> with the following content:</a:t>
            </a:r>
            <a:endParaRPr sz="1200">
              <a:solidFill>
                <a:srgbClr val="24292F"/>
              </a:solidFill>
              <a:highlight>
                <a:srgbClr val="FFFFFF"/>
              </a:highlight>
            </a:endParaRPr>
          </a:p>
          <a:p>
            <a:pPr indent="0" lvl="0" marL="0" rtl="0" algn="l">
              <a:lnSpc>
                <a:spcPct val="125000"/>
              </a:lnSpc>
              <a:spcBef>
                <a:spcPts val="1800"/>
              </a:spcBef>
              <a:spcAft>
                <a:spcPts val="0"/>
              </a:spcAft>
              <a:buNone/>
            </a:pPr>
            <a:r>
              <a:t/>
            </a:r>
            <a:endParaRPr b="1" sz="170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100">
              <a:solidFill>
                <a:schemeClr val="dk1"/>
              </a:solidFill>
            </a:endParaRPr>
          </a:p>
          <a:p>
            <a:pPr indent="0" lvl="0" marL="0" rtl="0" algn="l">
              <a:spcBef>
                <a:spcPts val="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b="1" sz="1700">
              <a:solidFill>
                <a:srgbClr val="24292F"/>
              </a:solidFill>
              <a:highlight>
                <a:srgbClr val="FFFFFF"/>
              </a:highlight>
            </a:endParaRPr>
          </a:p>
          <a:p>
            <a:pPr indent="0" lvl="0" marL="0" rtl="0" algn="l">
              <a:spcBef>
                <a:spcPts val="1200"/>
              </a:spcBef>
              <a:spcAft>
                <a:spcPts val="0"/>
              </a:spcAft>
              <a:buNone/>
            </a:pPr>
            <a:r>
              <a:t/>
            </a:r>
            <a:endParaRPr sz="1100">
              <a:solidFill>
                <a:schemeClr val="dk1"/>
              </a:solidFill>
            </a:endParaRPr>
          </a:p>
          <a:p>
            <a:pPr indent="0" lvl="0" marL="0" rtl="0" algn="l">
              <a:spcBef>
                <a:spcPts val="3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93" name="Google Shape;93;p19"/>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pic>
        <p:nvPicPr>
          <p:cNvPr id="94" name="Google Shape;94;p19"/>
          <p:cNvPicPr preferRelativeResize="0"/>
          <p:nvPr/>
        </p:nvPicPr>
        <p:blipFill>
          <a:blip r:embed="rId3">
            <a:alphaModFix/>
          </a:blip>
          <a:stretch>
            <a:fillRect/>
          </a:stretch>
        </p:blipFill>
        <p:spPr>
          <a:xfrm>
            <a:off x="939115" y="1762525"/>
            <a:ext cx="6947176" cy="217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idx="4294967295" type="body"/>
          </p:nvPr>
        </p:nvSpPr>
        <p:spPr>
          <a:xfrm>
            <a:off x="0" y="0"/>
            <a:ext cx="8825400" cy="48861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None/>
            </a:pPr>
            <a:r>
              <a:rPr b="1" lang="en" sz="1700">
                <a:solidFill>
                  <a:srgbClr val="24292F"/>
                </a:solidFill>
                <a:highlight>
                  <a:srgbClr val="FFFFFF"/>
                </a:highlight>
              </a:rPr>
              <a:t>Secrets</a:t>
            </a:r>
            <a:endParaRPr b="1" sz="1700">
              <a:solidFill>
                <a:srgbClr val="24292F"/>
              </a:solidFill>
              <a:highlight>
                <a:srgbClr val="FFFFFF"/>
              </a:highlight>
            </a:endParaRPr>
          </a:p>
          <a:p>
            <a:pPr indent="0" lvl="0" marL="0" rtl="0" algn="l">
              <a:spcBef>
                <a:spcPts val="1200"/>
              </a:spcBef>
              <a:spcAft>
                <a:spcPts val="0"/>
              </a:spcAft>
              <a:buNone/>
            </a:pPr>
            <a:r>
              <a:rPr lang="en" sz="1200">
                <a:solidFill>
                  <a:srgbClr val="24292F"/>
                </a:solidFill>
                <a:highlight>
                  <a:srgbClr val="FFFFFF"/>
                </a:highlight>
              </a:rPr>
              <a:t>Now to use Secrets, simply change </a:t>
            </a:r>
            <a:r>
              <a:rPr lang="en" sz="1000">
                <a:solidFill>
                  <a:srgbClr val="24292F"/>
                </a:solidFill>
                <a:highlight>
                  <a:srgbClr val="FFFFFF"/>
                </a:highlight>
                <a:latin typeface="Courier New"/>
                <a:ea typeface="Courier New"/>
                <a:cs typeface="Courier New"/>
                <a:sym typeface="Courier New"/>
              </a:rPr>
              <a:t>mlflow_deployment.yaml</a:t>
            </a:r>
            <a:r>
              <a:rPr lang="en" sz="1200">
                <a:solidFill>
                  <a:srgbClr val="24292F"/>
                </a:solidFill>
                <a:highlight>
                  <a:srgbClr val="FFFFFF"/>
                </a:highlight>
              </a:rPr>
              <a:t> like this:</a:t>
            </a:r>
            <a:endParaRPr sz="1200">
              <a:solidFill>
                <a:srgbClr val="24292F"/>
              </a:solidFill>
              <a:highlight>
                <a:srgbClr val="FFFFFF"/>
              </a:highlight>
            </a:endParaRPr>
          </a:p>
          <a:p>
            <a:pPr indent="0" lvl="0" marL="0" rtl="0" algn="l">
              <a:spcBef>
                <a:spcPts val="1200"/>
              </a:spcBef>
              <a:spcAft>
                <a:spcPts val="0"/>
              </a:spcAft>
              <a:buNone/>
            </a:pPr>
            <a:r>
              <a:t/>
            </a:r>
            <a:endParaRPr sz="1100">
              <a:solidFill>
                <a:schemeClr val="dk1"/>
              </a:solidFill>
            </a:endParaRPr>
          </a:p>
          <a:p>
            <a:pPr indent="0" lvl="0" marL="0" rtl="0" algn="l">
              <a:spcBef>
                <a:spcPts val="0"/>
              </a:spcBef>
              <a:spcAft>
                <a:spcPts val="0"/>
              </a:spcAft>
              <a:buNone/>
            </a:pPr>
            <a:r>
              <a:t/>
            </a:r>
            <a:endParaRPr sz="1200">
              <a:solidFill>
                <a:srgbClr val="24292F"/>
              </a:solidFill>
              <a:highlight>
                <a:srgbClr val="FFFFFF"/>
              </a:highlight>
            </a:endParaRPr>
          </a:p>
          <a:p>
            <a:pPr indent="0" lvl="0" marL="0" rtl="0" algn="l">
              <a:lnSpc>
                <a:spcPct val="125000"/>
              </a:lnSpc>
              <a:spcBef>
                <a:spcPts val="1800"/>
              </a:spcBef>
              <a:spcAft>
                <a:spcPts val="0"/>
              </a:spcAft>
              <a:buNone/>
            </a:pPr>
            <a:r>
              <a:t/>
            </a:r>
            <a:endParaRPr b="1" sz="170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100">
              <a:solidFill>
                <a:schemeClr val="dk1"/>
              </a:solidFill>
            </a:endParaRPr>
          </a:p>
          <a:p>
            <a:pPr indent="0" lvl="0" marL="0" rtl="0" algn="l">
              <a:spcBef>
                <a:spcPts val="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b="1" sz="1700">
              <a:solidFill>
                <a:srgbClr val="24292F"/>
              </a:solidFill>
              <a:highlight>
                <a:srgbClr val="FFFFFF"/>
              </a:highlight>
            </a:endParaRPr>
          </a:p>
          <a:p>
            <a:pPr indent="0" lvl="0" marL="0" rtl="0" algn="l">
              <a:spcBef>
                <a:spcPts val="1200"/>
              </a:spcBef>
              <a:spcAft>
                <a:spcPts val="0"/>
              </a:spcAft>
              <a:buNone/>
            </a:pPr>
            <a:r>
              <a:t/>
            </a:r>
            <a:endParaRPr sz="1100">
              <a:solidFill>
                <a:schemeClr val="dk1"/>
              </a:solidFill>
            </a:endParaRPr>
          </a:p>
          <a:p>
            <a:pPr indent="0" lvl="0" marL="0" rtl="0" algn="l">
              <a:spcBef>
                <a:spcPts val="3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100" name="Google Shape;100;p20"/>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pic>
        <p:nvPicPr>
          <p:cNvPr id="101" name="Google Shape;101;p20"/>
          <p:cNvPicPr preferRelativeResize="0"/>
          <p:nvPr/>
        </p:nvPicPr>
        <p:blipFill>
          <a:blip r:embed="rId3">
            <a:alphaModFix/>
          </a:blip>
          <a:stretch>
            <a:fillRect/>
          </a:stretch>
        </p:blipFill>
        <p:spPr>
          <a:xfrm>
            <a:off x="2207800" y="1084200"/>
            <a:ext cx="5342083" cy="3801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idx="4294967295" type="body"/>
          </p:nvPr>
        </p:nvSpPr>
        <p:spPr>
          <a:xfrm>
            <a:off x="0" y="0"/>
            <a:ext cx="8825400" cy="48861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None/>
            </a:pPr>
            <a:r>
              <a:rPr b="1" lang="en" sz="1700">
                <a:solidFill>
                  <a:srgbClr val="24292F"/>
                </a:solidFill>
                <a:highlight>
                  <a:srgbClr val="FFFFFF"/>
                </a:highlight>
              </a:rPr>
              <a:t>Secrets</a:t>
            </a:r>
            <a:endParaRPr b="1" sz="1700">
              <a:solidFill>
                <a:srgbClr val="24292F"/>
              </a:solidFill>
              <a:highlight>
                <a:srgbClr val="FFFFFF"/>
              </a:highlight>
            </a:endParaRPr>
          </a:p>
          <a:p>
            <a:pPr indent="0" lvl="0" marL="0" rtl="0" algn="l">
              <a:spcBef>
                <a:spcPts val="1200"/>
              </a:spcBef>
              <a:spcAft>
                <a:spcPts val="0"/>
              </a:spcAft>
              <a:buNone/>
            </a:pPr>
            <a:r>
              <a:rPr lang="en" sz="1200">
                <a:solidFill>
                  <a:srgbClr val="24292F"/>
                </a:solidFill>
                <a:highlight>
                  <a:srgbClr val="FFFFFF"/>
                </a:highlight>
              </a:rPr>
              <a:t>Here, we bring all the environment variables into each container. If you want to use only some of them, you can simply replace:</a:t>
            </a:r>
            <a:endParaRPr sz="1200">
              <a:solidFill>
                <a:srgbClr val="24292F"/>
              </a:solidFill>
              <a:highlight>
                <a:srgbClr val="FFFFFF"/>
              </a:highlight>
            </a:endParaRPr>
          </a:p>
          <a:p>
            <a:pPr indent="0" lvl="0" marL="0" rtl="0" algn="l">
              <a:spcBef>
                <a:spcPts val="1200"/>
              </a:spcBef>
              <a:spcAft>
                <a:spcPts val="0"/>
              </a:spcAft>
              <a:buNone/>
            </a:pPr>
            <a:r>
              <a:t/>
            </a:r>
            <a:endParaRPr sz="1100">
              <a:solidFill>
                <a:schemeClr val="dk1"/>
              </a:solidFill>
            </a:endParaRPr>
          </a:p>
          <a:p>
            <a:pPr indent="0" lvl="0" marL="0" rtl="0" algn="l">
              <a:spcBef>
                <a:spcPts val="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100">
              <a:solidFill>
                <a:schemeClr val="dk1"/>
              </a:solidFill>
            </a:endParaRPr>
          </a:p>
          <a:p>
            <a:pPr indent="0" lvl="0" marL="0" rtl="0" algn="l">
              <a:spcBef>
                <a:spcPts val="0"/>
              </a:spcBef>
              <a:spcAft>
                <a:spcPts val="0"/>
              </a:spcAft>
              <a:buNone/>
            </a:pPr>
            <a:r>
              <a:t/>
            </a:r>
            <a:endParaRPr sz="1200">
              <a:solidFill>
                <a:srgbClr val="24292F"/>
              </a:solidFill>
              <a:highlight>
                <a:srgbClr val="FFFFFF"/>
              </a:highlight>
            </a:endParaRPr>
          </a:p>
          <a:p>
            <a:pPr indent="0" lvl="0" marL="0" rtl="0" algn="l">
              <a:lnSpc>
                <a:spcPct val="125000"/>
              </a:lnSpc>
              <a:spcBef>
                <a:spcPts val="1800"/>
              </a:spcBef>
              <a:spcAft>
                <a:spcPts val="0"/>
              </a:spcAft>
              <a:buNone/>
            </a:pPr>
            <a:r>
              <a:rPr lang="en" sz="1200">
                <a:solidFill>
                  <a:srgbClr val="24292F"/>
                </a:solidFill>
                <a:highlight>
                  <a:srgbClr val="FFFFFF"/>
                </a:highlight>
              </a:rPr>
              <a:t>By</a:t>
            </a:r>
            <a:br>
              <a:rPr b="1" lang="en" sz="1700">
                <a:solidFill>
                  <a:srgbClr val="24292F"/>
                </a:solidFill>
                <a:highlight>
                  <a:srgbClr val="FFFFFF"/>
                </a:highlight>
              </a:rPr>
            </a:br>
            <a:endParaRPr b="1" sz="1700">
              <a:solidFill>
                <a:srgbClr val="24292F"/>
              </a:solidFill>
              <a:highlight>
                <a:srgbClr val="FFFFFF"/>
              </a:highlight>
            </a:endParaRPr>
          </a:p>
          <a:p>
            <a:pPr indent="0" lvl="0" marL="0" rtl="0" algn="l">
              <a:lnSpc>
                <a:spcPct val="125000"/>
              </a:lnSpc>
              <a:spcBef>
                <a:spcPts val="1800"/>
              </a:spcBef>
              <a:spcAft>
                <a:spcPts val="0"/>
              </a:spcAft>
              <a:buNone/>
            </a:pPr>
            <a:r>
              <a:t/>
            </a:r>
            <a:endParaRPr b="1" sz="170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100">
              <a:solidFill>
                <a:schemeClr val="dk1"/>
              </a:solidFill>
            </a:endParaRPr>
          </a:p>
          <a:p>
            <a:pPr indent="0" lvl="0" marL="0" rtl="0" algn="l">
              <a:spcBef>
                <a:spcPts val="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b="1" sz="1700">
              <a:solidFill>
                <a:srgbClr val="24292F"/>
              </a:solidFill>
              <a:highlight>
                <a:srgbClr val="FFFFFF"/>
              </a:highlight>
            </a:endParaRPr>
          </a:p>
          <a:p>
            <a:pPr indent="0" lvl="0" marL="0" rtl="0" algn="l">
              <a:spcBef>
                <a:spcPts val="1200"/>
              </a:spcBef>
              <a:spcAft>
                <a:spcPts val="0"/>
              </a:spcAft>
              <a:buNone/>
            </a:pPr>
            <a:r>
              <a:t/>
            </a:r>
            <a:endParaRPr sz="1100">
              <a:solidFill>
                <a:schemeClr val="dk1"/>
              </a:solidFill>
            </a:endParaRPr>
          </a:p>
          <a:p>
            <a:pPr indent="0" lvl="0" marL="0" rtl="0" algn="l">
              <a:spcBef>
                <a:spcPts val="3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107" name="Google Shape;107;p21"/>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pic>
        <p:nvPicPr>
          <p:cNvPr id="108" name="Google Shape;108;p21"/>
          <p:cNvPicPr preferRelativeResize="0"/>
          <p:nvPr/>
        </p:nvPicPr>
        <p:blipFill>
          <a:blip r:embed="rId3">
            <a:alphaModFix/>
          </a:blip>
          <a:stretch>
            <a:fillRect/>
          </a:stretch>
        </p:blipFill>
        <p:spPr>
          <a:xfrm>
            <a:off x="285275" y="1095101"/>
            <a:ext cx="8254851" cy="796425"/>
          </a:xfrm>
          <a:prstGeom prst="rect">
            <a:avLst/>
          </a:prstGeom>
          <a:noFill/>
          <a:ln>
            <a:noFill/>
          </a:ln>
        </p:spPr>
      </p:pic>
      <p:pic>
        <p:nvPicPr>
          <p:cNvPr id="109" name="Google Shape;109;p21"/>
          <p:cNvPicPr preferRelativeResize="0"/>
          <p:nvPr/>
        </p:nvPicPr>
        <p:blipFill>
          <a:blip r:embed="rId4">
            <a:alphaModFix/>
          </a:blip>
          <a:stretch>
            <a:fillRect/>
          </a:stretch>
        </p:blipFill>
        <p:spPr>
          <a:xfrm>
            <a:off x="285275" y="2571747"/>
            <a:ext cx="6314199" cy="1771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