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7533178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4753317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830df4f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830df4f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75331785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475331785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75331785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475331785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75331785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475331785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7533178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47533178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75331785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475331785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75331785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475331785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75331785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475331785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75331785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475331785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75331785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475331785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75331785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475331785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75331785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475331785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Gordon_Moore" TargetMode="External"/><Relationship Id="rId4" Type="http://schemas.openxmlformats.org/officeDocument/2006/relationships/hyperlink" Target="https://www.intel.com/content/www/us/en/homepag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2072650"/>
            <a:ext cx="89220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3200">
                <a:latin typeface="Source Sans Pro"/>
                <a:ea typeface="Source Sans Pro"/>
                <a:cs typeface="Source Sans Pro"/>
                <a:sym typeface="Source Sans Pro"/>
              </a:rPr>
              <a:t>01-Kubernetes Overview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75" y="658600"/>
            <a:ext cx="7918875" cy="37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4294967295" type="body"/>
          </p:nvPr>
        </p:nvSpPr>
        <p:spPr>
          <a:xfrm>
            <a:off x="0" y="685850"/>
            <a:ext cx="88254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A Pod 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is a set of containers and volumes. There can be several Pods per Nodes and that's what is actually great about Kubernetes, </a:t>
            </a: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Pods are decoupled from Nodes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.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To manage Pods, a node has two components installed: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</a:rPr>
              <a:t>kubelet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is used to assign a container to a Pod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</a:rPr>
              <a:t>kube-proxy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handles networking between each nodes - to be able to communicate among nodes.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3" name="Google Shape;123;p23"/>
          <p:cNvSpPr txBox="1"/>
          <p:nvPr>
            <p:ph idx="4294967295" type="title"/>
          </p:nvPr>
        </p:nvSpPr>
        <p:spPr>
          <a:xfrm>
            <a:off x="0" y="1"/>
            <a:ext cx="842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Kubernetes Structure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50" y="2571750"/>
            <a:ext cx="4728600" cy="22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475" y="2640425"/>
            <a:ext cx="3504824" cy="202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4294967295" type="body"/>
          </p:nvPr>
        </p:nvSpPr>
        <p:spPr>
          <a:xfrm>
            <a:off x="0" y="685850"/>
            <a:ext cx="88254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Finally, the way you interact with a Kubernetes cluster is with the API Server. It is a REST API that you can use several ways: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With yaml files --&gt; most common ways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With a client 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library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like Python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With cli commands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2" name="Google Shape;132;p24"/>
          <p:cNvSpPr txBox="1"/>
          <p:nvPr>
            <p:ph idx="4294967295" type="title"/>
          </p:nvPr>
        </p:nvSpPr>
        <p:spPr>
          <a:xfrm>
            <a:off x="0" y="1"/>
            <a:ext cx="842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Kubernetes Structure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875" y="25275"/>
            <a:ext cx="4685700" cy="50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body"/>
          </p:nvPr>
        </p:nvSpPr>
        <p:spPr>
          <a:xfrm>
            <a:off x="0" y="685850"/>
            <a:ext cx="88254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As technology evolves, </a:t>
            </a: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computing power has become more and more necessary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to make applications run at scale. 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To reach high availability, running an application on only one server is not the way to go. Instead, development teams started to use the power of computers cluster. 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 However managing cluster is extremely difficult, until Kubernetes came out.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Kubernetes is a tool that is used to orchestrate Docker containers and manage clusters, making application run at scale! In this course we will cover: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What is Kubernetes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How Kubernetes is structured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Kubernetes main components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0" y="1"/>
            <a:ext cx="842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What you will learn in this course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4294967295" type="body"/>
          </p:nvPr>
        </p:nvSpPr>
        <p:spPr>
          <a:xfrm>
            <a:off x="0" y="45925"/>
            <a:ext cx="8825400" cy="5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chemeClr val="lt1"/>
                </a:highlight>
              </a:rPr>
              <a:t>Where does Kubernetes come from?</a:t>
            </a:r>
            <a:br>
              <a:rPr b="1" lang="en" sz="1700">
                <a:solidFill>
                  <a:srgbClr val="24292F"/>
                </a:solidFill>
                <a:highlight>
                  <a:schemeClr val="lt1"/>
                </a:highlight>
              </a:rPr>
            </a:br>
            <a:endParaRPr b="1" sz="17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Have you ever heard of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Gordon E. Moore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? 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He is the co-founder of </a:t>
            </a: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Intel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and he's famous for stating an observed law that is named after him: </a:t>
            </a:r>
            <a:r>
              <a:rPr i="1" lang="en">
                <a:solidFill>
                  <a:srgbClr val="24292F"/>
                </a:solidFill>
                <a:highlight>
                  <a:srgbClr val="FFFFFF"/>
                </a:highlight>
              </a:rPr>
              <a:t>Moore's law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.</a:t>
            </a:r>
            <a:b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It states the power of computers will double every two years. Impressive right? Well up until recently, we indeed observed that.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One of the reason why we observed that is because </a:t>
            </a: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humanity actually needs more computing power.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As our usage of technology grows so our use case requiring more computing power.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Machine Learning is a great example: to make an algorithm efficient, you need a lot of data!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To make powerful computers, you can do two things: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AutoNum type="arabicPeriod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Scale Vertically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-&gt; Make one computer more powerful (with more CPU/GPU or RAM)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AutoNum type="arabicPeriod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Scale Horizontally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-&gt; Distribute task over several computers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4294967295" type="body"/>
          </p:nvPr>
        </p:nvSpPr>
        <p:spPr>
          <a:xfrm>
            <a:off x="0" y="68675"/>
            <a:ext cx="8825400" cy="4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Kubernetes is all about the second option and it basically works as show below: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4" name="Google Shape;74;p16"/>
          <p:cNvSpPr txBox="1"/>
          <p:nvPr>
            <p:ph idx="4294967295" type="title"/>
          </p:nvPr>
        </p:nvSpPr>
        <p:spPr>
          <a:xfrm>
            <a:off x="0" y="-5"/>
            <a:ext cx="8424000" cy="51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4292F"/>
                </a:solidFill>
                <a:highlight>
                  <a:schemeClr val="lt1"/>
                </a:highlight>
              </a:rPr>
              <a:t>Where does Kubernetes come from?</a:t>
            </a:r>
            <a:br>
              <a:rPr b="1" lang="en" sz="1700">
                <a:solidFill>
                  <a:srgbClr val="24292F"/>
                </a:solidFill>
                <a:highlight>
                  <a:schemeClr val="lt1"/>
                </a:highlight>
              </a:rPr>
            </a:br>
            <a:endParaRPr b="1" sz="1700">
              <a:solidFill>
                <a:srgbClr val="24292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75" y="1474323"/>
            <a:ext cx="7079849" cy="30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4294967295" type="body"/>
          </p:nvPr>
        </p:nvSpPr>
        <p:spPr>
          <a:xfrm>
            <a:off x="0" y="685850"/>
            <a:ext cx="88254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At the heart of Kubernetes are </a:t>
            </a: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containers running images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. 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This technology is indeed by essence </a:t>
            </a: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very scalable as you can run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, stop, kill containers very easily in a standardized 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environment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. 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Now all there is to do is to manage containers so that any application running on a Kubernetes cluster is completely fault-tolerant.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2" name="Google Shape;82;p17"/>
          <p:cNvSpPr txBox="1"/>
          <p:nvPr>
            <p:ph idx="4294967295" type="title"/>
          </p:nvPr>
        </p:nvSpPr>
        <p:spPr>
          <a:xfrm>
            <a:off x="0" y="1"/>
            <a:ext cx="842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How Kubernetes work?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4294967295" type="body"/>
          </p:nvPr>
        </p:nvSpPr>
        <p:spPr>
          <a:xfrm>
            <a:off x="0" y="685850"/>
            <a:ext cx="8825400" cy="4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Kubernetes provides you with: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Service discovery and load balancing</a:t>
            </a:r>
            <a:endParaRPr b="1"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Kubernetes can expose a container using the </a:t>
            </a: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</a:rPr>
              <a:t>DNS name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or using t</a:t>
            </a: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</a:rPr>
              <a:t>heir own IP address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If traffic to a container is high, Kubernetes is able to load balance and distribute the network traffic so that the deployment is stable.</a:t>
            </a:r>
            <a:b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Storage orchestration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Kubernetes allows you to automatically </a:t>
            </a: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mount a storage system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of your choice, such as local storages, public cloud providers, and more.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Automated rollouts and rollbacks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You can describe t</a:t>
            </a: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</a:rPr>
              <a:t>he desired state for your deployed containers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using Kubernetes, and it can change the actual state to the desired state at a controlled rate.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For example, you can automate Kubernetes t</a:t>
            </a: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</a:rPr>
              <a:t>o create new containers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 for your deployment, remove existing containers and adopt all their resources to the new container.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9" name="Google Shape;89;p18"/>
          <p:cNvSpPr txBox="1"/>
          <p:nvPr>
            <p:ph idx="4294967295" type="title"/>
          </p:nvPr>
        </p:nvSpPr>
        <p:spPr>
          <a:xfrm>
            <a:off x="0" y="1"/>
            <a:ext cx="842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How Kubernetes work?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4294967295" type="body"/>
          </p:nvPr>
        </p:nvSpPr>
        <p:spPr>
          <a:xfrm>
            <a:off x="0" y="685850"/>
            <a:ext cx="8825400" cy="4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Kubernetes provides you with: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Automatic bin packing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You provide Kubernetes with a cluster of nodes that it can use to run containerized tasks. 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You tell Kubernetes </a:t>
            </a: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</a:rPr>
              <a:t>how much CPU and memory (RAM) each container needs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. Kubernetes can fit containers onto your nodes to make the best use of your resources.</a:t>
            </a:r>
            <a:b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Self-healing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Kubernetes restarts containers that fail, replaces containers, kills containers that don't respond to your user-defined health check, and doesn't advertise them to clients until they are ready to serve.</a:t>
            </a:r>
            <a:b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Char char="●"/>
            </a:pPr>
            <a:r>
              <a:rPr b="1" lang="en" sz="1400">
                <a:solidFill>
                  <a:srgbClr val="24292F"/>
                </a:solidFill>
                <a:highlight>
                  <a:srgbClr val="FFFFFF"/>
                </a:highlight>
              </a:rPr>
              <a:t>Secret and configuration management</a:t>
            </a:r>
            <a:endParaRPr b="1"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Kubernetes l</a:t>
            </a: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</a:rPr>
              <a:t>ets you store and manage sensitive information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, such as passwords, OAuth tokens, and SSH keys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You can deploy and </a:t>
            </a:r>
            <a:r>
              <a:rPr b="1" lang="en">
                <a:solidFill>
                  <a:srgbClr val="24292F"/>
                </a:solidFill>
                <a:highlight>
                  <a:srgbClr val="FFFFFF"/>
                </a:highlight>
              </a:rPr>
              <a:t>update secrets and application configuration without rebuilding your container images</a:t>
            </a:r>
            <a:r>
              <a:rPr lang="en">
                <a:solidFill>
                  <a:srgbClr val="24292F"/>
                </a:solidFill>
                <a:highlight>
                  <a:srgbClr val="FFFFFF"/>
                </a:highlight>
              </a:rPr>
              <a:t>, and without exposing secrets in your stack configuration.</a:t>
            </a:r>
            <a:endParaRPr b="1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6" name="Google Shape;96;p19"/>
          <p:cNvSpPr txBox="1"/>
          <p:nvPr>
            <p:ph idx="4294967295" type="title"/>
          </p:nvPr>
        </p:nvSpPr>
        <p:spPr>
          <a:xfrm>
            <a:off x="0" y="1"/>
            <a:ext cx="842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How Kubernetes work?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4294967295" type="body"/>
          </p:nvPr>
        </p:nvSpPr>
        <p:spPr>
          <a:xfrm>
            <a:off x="0" y="685850"/>
            <a:ext cx="8825400" cy="3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Kubernetes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structure is quite complex to grasp at first but here is what you need to know: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500"/>
              <a:buChar char="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All actual machines (physical or Virtual Machines)</a:t>
            </a:r>
            <a:r>
              <a:rPr b="1" lang="en" sz="1500">
                <a:solidFill>
                  <a:srgbClr val="24292F"/>
                </a:solidFill>
                <a:highlight>
                  <a:srgbClr val="FFFFFF"/>
                </a:highlight>
              </a:rPr>
              <a:t> are called nodes</a:t>
            </a:r>
            <a:endParaRPr b="1"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○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It is the actual machine that has all the necessary environment to run Kubernetes and Docker container</a:t>
            </a: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</a:rPr>
              <a:t>s</a:t>
            </a:r>
            <a:br>
              <a:rPr lang="en" sz="12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3" name="Google Shape;103;p20"/>
          <p:cNvSpPr txBox="1"/>
          <p:nvPr>
            <p:ph idx="4294967295" type="title"/>
          </p:nvPr>
        </p:nvSpPr>
        <p:spPr>
          <a:xfrm>
            <a:off x="0" y="1"/>
            <a:ext cx="842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Kubernetes Structure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200" y="1793050"/>
            <a:ext cx="4610725" cy="32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4294967295" type="body"/>
          </p:nvPr>
        </p:nvSpPr>
        <p:spPr>
          <a:xfrm>
            <a:off x="0" y="685850"/>
            <a:ext cx="8825400" cy="4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●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Everything in Kubernetes is controlled by the control plane. It can be hosted on one seperate node or distributed 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across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several nodes within the cluster. A control plane is composed of these components: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○"/>
            </a:pPr>
            <a:r>
              <a:rPr b="1" lang="en" sz="1500">
                <a:solidFill>
                  <a:srgbClr val="24292F"/>
                </a:solidFill>
                <a:highlight>
                  <a:srgbClr val="FFFFFF"/>
                </a:highlight>
              </a:rPr>
              <a:t>Controller Manager :</a:t>
            </a:r>
            <a:endParaRPr b="1"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that is in charge of controlling if a given job is run properly (i.e -&gt; Responding when a node goes down, launch a given task...)</a:t>
            </a:r>
            <a:b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○"/>
            </a:pPr>
            <a:r>
              <a:rPr b="1" lang="en" sz="1500">
                <a:solidFill>
                  <a:srgbClr val="24292F"/>
                </a:solidFill>
                <a:highlight>
                  <a:srgbClr val="FFFFFF"/>
                </a:highlight>
              </a:rPr>
              <a:t>etcd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that is in charge of storing data about the cluster (Environment variables, metadata etc.). 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👋 Though it shouldn't be used as a primary store database. It doesn't replace your postgreSQL DB, it's only for data about the cluster</a:t>
            </a:r>
            <a:b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</a:b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○"/>
            </a:pPr>
            <a:r>
              <a:rPr b="1" lang="en" sz="1500">
                <a:solidFill>
                  <a:srgbClr val="24292F"/>
                </a:solidFill>
                <a:highlight>
                  <a:srgbClr val="FFFFFF"/>
                </a:highlight>
              </a:rPr>
              <a:t>Scheduler</a:t>
            </a:r>
            <a:r>
              <a:rPr lang="en" sz="1500">
                <a:solidFill>
                  <a:srgbClr val="24292F"/>
                </a:solidFill>
                <a:highlight>
                  <a:srgbClr val="FFFFFF"/>
                </a:highlight>
              </a:rPr>
              <a:t> that is in charge of assigning a Pod to the right node.</a:t>
            </a:r>
            <a:endParaRPr sz="15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21"/>
          <p:cNvSpPr txBox="1"/>
          <p:nvPr>
            <p:ph idx="4294967295" type="title"/>
          </p:nvPr>
        </p:nvSpPr>
        <p:spPr>
          <a:xfrm>
            <a:off x="0" y="1"/>
            <a:ext cx="8424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4292F"/>
                </a:solidFill>
                <a:highlight>
                  <a:srgbClr val="FFFFFF"/>
                </a:highlight>
              </a:rPr>
              <a:t>Kubernetes Structure</a:t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