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Sans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Sans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SansPro-italic.fntdata"/><Relationship Id="rId14" Type="http://schemas.openxmlformats.org/officeDocument/2006/relationships/font" Target="fonts/SourceSansPro-bold.fntdata"/><Relationship Id="rId16"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61c524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761c524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61c524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4761c524d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61c524d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761c524d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61c524d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61c524d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61c524d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61c524d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761c524d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761c524d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761c524d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761c524d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ibm.com/topics/avr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0" y="2072650"/>
            <a:ext cx="8922000" cy="1267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2400"/>
              </a:spcBef>
              <a:spcAft>
                <a:spcPts val="0"/>
              </a:spcAft>
              <a:buClr>
                <a:schemeClr val="dk1"/>
              </a:buClr>
              <a:buSzPts val="1100"/>
              <a:buFont typeface="Arial"/>
              <a:buNone/>
            </a:pPr>
            <a:r>
              <a:rPr b="1" lang="en" sz="2300">
                <a:solidFill>
                  <a:srgbClr val="24292F"/>
                </a:solidFill>
                <a:highlight>
                  <a:srgbClr val="FFFFFF"/>
                </a:highlight>
              </a:rPr>
              <a:t>From static to streaming data</a:t>
            </a:r>
            <a:endParaRPr b="1" sz="23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25000"/>
              </a:lnSpc>
              <a:spcBef>
                <a:spcPts val="2400"/>
              </a:spcBef>
              <a:spcAft>
                <a:spcPts val="0"/>
              </a:spcAft>
              <a:buClr>
                <a:schemeClr val="dk1"/>
              </a:buClr>
              <a:buSzPts val="1100"/>
              <a:buFont typeface="Arial"/>
              <a:buNone/>
            </a:pPr>
            <a:r>
              <a:t/>
            </a:r>
            <a:endParaRPr b="1" sz="2300">
              <a:solidFill>
                <a:srgbClr val="24292F"/>
              </a:solidFill>
              <a:highlight>
                <a:srgbClr val="FFFFFF"/>
              </a:highlight>
            </a:endParaRPr>
          </a:p>
          <a:p>
            <a:pPr indent="0" lvl="0" marL="0" marR="0" rtl="0" algn="l">
              <a:lnSpc>
                <a:spcPct val="100000"/>
              </a:lnSpc>
              <a:spcBef>
                <a:spcPts val="120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0" y="0"/>
            <a:ext cx="8825400" cy="3561600"/>
          </a:xfrm>
          <a:prstGeom prst="rect">
            <a:avLst/>
          </a:prstGeom>
          <a:noFill/>
          <a:ln>
            <a:noFill/>
          </a:ln>
        </p:spPr>
        <p:txBody>
          <a:bodyPr anchorCtr="0" anchor="t" bIns="91400" lIns="91400" spcFirstLastPara="1" rIns="91400" wrap="square" tIns="91400">
            <a:noAutofit/>
          </a:bodyPr>
          <a:lstStyle/>
          <a:p>
            <a:pPr indent="190500" lvl="0" marL="0" marR="38100" rtl="0" algn="l">
              <a:lnSpc>
                <a:spcPct val="100000"/>
              </a:lnSpc>
              <a:spcBef>
                <a:spcPts val="1800"/>
              </a:spcBef>
              <a:spcAft>
                <a:spcPts val="0"/>
              </a:spcAft>
              <a:buClr>
                <a:schemeClr val="dk1"/>
              </a:buClr>
              <a:buSzPts val="1100"/>
              <a:buFont typeface="Arial"/>
              <a:buNone/>
            </a:pPr>
            <a:r>
              <a:rPr b="1" lang="en" sz="2000">
                <a:solidFill>
                  <a:srgbClr val="24292F"/>
                </a:solidFill>
                <a:highlight>
                  <a:srgbClr val="FFFFFF"/>
                </a:highlight>
              </a:rPr>
              <a:t>What you will learn in this course </a:t>
            </a:r>
            <a:r>
              <a:rPr lang="en" sz="2450">
                <a:solidFill>
                  <a:srgbClr val="24292F"/>
                </a:solidFill>
                <a:highlight>
                  <a:srgbClr val="FFFFFF"/>
                </a:highlight>
              </a:rPr>
              <a:t>🧐🧐</a:t>
            </a:r>
            <a:endParaRPr sz="24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500">
                <a:solidFill>
                  <a:srgbClr val="24292F"/>
                </a:solidFill>
                <a:highlight>
                  <a:srgbClr val="FFFFFF"/>
                </a:highlight>
              </a:rPr>
              <a:t>As you are getting more experience as a developer, you will encounter use cases where simple SQL databases won't be a good fit. </a:t>
            </a:r>
            <a:endParaRPr sz="15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5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500">
                <a:solidFill>
                  <a:srgbClr val="24292F"/>
                </a:solidFill>
                <a:highlight>
                  <a:srgbClr val="FFFFFF"/>
                </a:highlight>
              </a:rPr>
              <a:t>Either because you are processing too much data at once or because you will need to write data too often the dataset. When this happens, it usually means that you need to use streaming data. In this course, we will learn:</a:t>
            </a:r>
            <a:endParaRPr sz="1500">
              <a:solidFill>
                <a:srgbClr val="24292F"/>
              </a:solidFill>
              <a:highlight>
                <a:srgbClr val="FFFFFF"/>
              </a:highlight>
            </a:endParaRPr>
          </a:p>
          <a:p>
            <a:pPr indent="-323850" lvl="0" marL="457200" rtl="0" algn="l">
              <a:spcBef>
                <a:spcPts val="1200"/>
              </a:spcBef>
              <a:spcAft>
                <a:spcPts val="0"/>
              </a:spcAft>
              <a:buClr>
                <a:srgbClr val="24292F"/>
              </a:buClr>
              <a:buSzPts val="1500"/>
              <a:buChar char="●"/>
            </a:pPr>
            <a:r>
              <a:rPr lang="en" sz="1500">
                <a:solidFill>
                  <a:srgbClr val="24292F"/>
                </a:solidFill>
                <a:highlight>
                  <a:srgbClr val="FFFFFF"/>
                </a:highlight>
              </a:rPr>
              <a:t>What is streaming data?</a:t>
            </a:r>
            <a:endParaRPr sz="1500">
              <a:solidFill>
                <a:srgbClr val="24292F"/>
              </a:solidFill>
              <a:highlight>
                <a:srgbClr val="FFFFFF"/>
              </a:highlight>
            </a:endParaRPr>
          </a:p>
          <a:p>
            <a:pPr indent="-323850" lvl="0" marL="457200" rtl="0" algn="l">
              <a:spcBef>
                <a:spcPts val="0"/>
              </a:spcBef>
              <a:spcAft>
                <a:spcPts val="0"/>
              </a:spcAft>
              <a:buClr>
                <a:srgbClr val="24292F"/>
              </a:buClr>
              <a:buSzPts val="1500"/>
              <a:buChar char="●"/>
            </a:pPr>
            <a:r>
              <a:rPr lang="en" sz="1500">
                <a:solidFill>
                  <a:srgbClr val="24292F"/>
                </a:solidFill>
                <a:highlight>
                  <a:srgbClr val="FFFFFF"/>
                </a:highlight>
              </a:rPr>
              <a:t>When to use streaming data?</a:t>
            </a:r>
            <a:endParaRPr sz="1500">
              <a:solidFill>
                <a:srgbClr val="24292F"/>
              </a:solidFill>
              <a:highlight>
                <a:srgbClr val="FFFFFF"/>
              </a:highlight>
            </a:endParaRPr>
          </a:p>
          <a:p>
            <a:pPr indent="-323850" lvl="0" marL="457200" rtl="0" algn="l">
              <a:spcBef>
                <a:spcPts val="0"/>
              </a:spcBef>
              <a:spcAft>
                <a:spcPts val="0"/>
              </a:spcAft>
              <a:buClr>
                <a:srgbClr val="24292F"/>
              </a:buClr>
              <a:buSzPts val="1500"/>
              <a:buChar char="●"/>
            </a:pPr>
            <a:r>
              <a:rPr lang="en" sz="1500">
                <a:solidFill>
                  <a:srgbClr val="24292F"/>
                </a:solidFill>
                <a:highlight>
                  <a:srgbClr val="FFFFFF"/>
                </a:highlight>
              </a:rPr>
              <a:t>Pros and cons of streaming data</a:t>
            </a:r>
            <a:endParaRPr sz="1500">
              <a:solidFill>
                <a:srgbClr val="24292F"/>
              </a:solidFill>
              <a:highlight>
                <a:srgbClr val="FFFFFF"/>
              </a:highlight>
            </a:endParaRPr>
          </a:p>
          <a:p>
            <a:pPr indent="-323850" lvl="0" marL="457200" rtl="0" algn="l">
              <a:spcBef>
                <a:spcPts val="0"/>
              </a:spcBef>
              <a:spcAft>
                <a:spcPts val="0"/>
              </a:spcAft>
              <a:buClr>
                <a:srgbClr val="24292F"/>
              </a:buClr>
              <a:buSzPts val="1500"/>
              <a:buChar char="●"/>
            </a:pPr>
            <a:r>
              <a:rPr lang="en" sz="1500">
                <a:solidFill>
                  <a:srgbClr val="24292F"/>
                </a:solidFill>
                <a:highlight>
                  <a:srgbClr val="FFFFFF"/>
                </a:highlight>
              </a:rPr>
              <a:t>Useful tools to leverage streaming data</a:t>
            </a:r>
            <a:endParaRPr sz="15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body"/>
          </p:nvPr>
        </p:nvSpPr>
        <p:spPr>
          <a:xfrm>
            <a:off x="0" y="0"/>
            <a:ext cx="8825400" cy="51435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F"/>
                </a:solidFill>
                <a:highlight>
                  <a:srgbClr val="FFFFFF"/>
                </a:highlight>
              </a:rPr>
              <a:t>What is streaming data?</a:t>
            </a:r>
            <a:endParaRPr b="1" sz="17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We use the term streams to define </a:t>
            </a:r>
            <a:r>
              <a:rPr b="1" lang="en" sz="1400">
                <a:solidFill>
                  <a:srgbClr val="24292F"/>
                </a:solidFill>
                <a:highlight>
                  <a:srgbClr val="FFFFFF"/>
                </a:highlight>
              </a:rPr>
              <a:t>a continuous flow of data generated from a variety of sources</a:t>
            </a:r>
            <a:r>
              <a:rPr lang="en" sz="1400">
                <a:solidFill>
                  <a:srgbClr val="24292F"/>
                </a:solidFill>
                <a:highlight>
                  <a:srgbClr val="FFFFFF"/>
                </a:highlight>
              </a:rPr>
              <a:t>. You will encounter streaming data usually when dealing with:</a:t>
            </a:r>
            <a:endParaRPr sz="1400">
              <a:solidFill>
                <a:srgbClr val="24292F"/>
              </a:solidFill>
              <a:highlight>
                <a:srgbClr val="FFFFFF"/>
              </a:highlight>
            </a:endParaRPr>
          </a:p>
          <a:p>
            <a:pPr indent="-317500" lvl="0" marL="457200" rtl="0" algn="l">
              <a:spcBef>
                <a:spcPts val="1200"/>
              </a:spcBef>
              <a:spcAft>
                <a:spcPts val="0"/>
              </a:spcAft>
              <a:buClr>
                <a:srgbClr val="24292F"/>
              </a:buClr>
              <a:buSzPts val="1400"/>
              <a:buChar char="●"/>
            </a:pPr>
            <a:r>
              <a:rPr lang="en" sz="1400">
                <a:solidFill>
                  <a:srgbClr val="24292F"/>
                </a:solidFill>
                <a:highlight>
                  <a:srgbClr val="FFFFFF"/>
                </a:highlight>
              </a:rPr>
              <a:t>Internet of Things (IoT) - </a:t>
            </a:r>
            <a:r>
              <a:rPr i="1" lang="en" sz="1400">
                <a:solidFill>
                  <a:srgbClr val="24292F"/>
                </a:solidFill>
                <a:highlight>
                  <a:srgbClr val="FFFFFF"/>
                </a:highlight>
              </a:rPr>
              <a:t>A building sensor sending data in real time</a:t>
            </a:r>
            <a:endParaRPr i="1"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Video streams</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Logs of servers</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Mobile or Web applications that needs to process real-time data - </a:t>
            </a:r>
            <a:r>
              <a:rPr i="1" lang="en" sz="1400">
                <a:solidFill>
                  <a:srgbClr val="24292F"/>
                </a:solidFill>
                <a:highlight>
                  <a:srgbClr val="FFFFFF"/>
                </a:highlight>
              </a:rPr>
              <a:t>Uber informing their users of a driver's exact location in real-time</a:t>
            </a:r>
            <a:endParaRPr i="1"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E-commerce</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Video games</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There are many of use cases and they all relate to Big Data.</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In more technical terms, think of data streams as small partition of data that is sent to a server that is consumed later on. </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This data is usually in the form of JSON or </a:t>
            </a:r>
            <a:r>
              <a:rPr lang="en" sz="1400">
                <a:solidFill>
                  <a:schemeClr val="hlink"/>
                </a:solidFill>
                <a:highlight>
                  <a:srgbClr val="FFFFFF"/>
                </a:highlight>
                <a:uFill>
                  <a:noFill/>
                </a:uFill>
                <a:hlinkClick r:id="rId3"/>
              </a:rPr>
              <a:t>AVRO</a:t>
            </a:r>
            <a:r>
              <a:rPr lang="en" sz="1400">
                <a:solidFill>
                  <a:srgbClr val="24292F"/>
                </a:solidFill>
                <a:highlight>
                  <a:srgbClr val="FFFFFF"/>
                </a:highlight>
              </a:rPr>
              <a:t>.</a:t>
            </a:r>
            <a:endParaRPr sz="1400">
              <a:solidFill>
                <a:srgbClr val="24292F"/>
              </a:solidFill>
              <a:highlight>
                <a:srgbClr val="FFFFFF"/>
              </a:highlight>
            </a:endParaRPr>
          </a:p>
          <a:p>
            <a:pPr indent="0" lvl="0" marL="0" rtl="0" algn="l">
              <a:spcBef>
                <a:spcPts val="1200"/>
              </a:spcBef>
              <a:spcAft>
                <a:spcPts val="0"/>
              </a:spcAft>
              <a:buNone/>
            </a:pPr>
            <a:r>
              <a:t/>
            </a:r>
            <a:endParaRPr b="1" sz="25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479049" y="747375"/>
            <a:ext cx="7145827" cy="4026025"/>
          </a:xfrm>
          <a:prstGeom prst="rect">
            <a:avLst/>
          </a:prstGeom>
          <a:noFill/>
          <a:ln>
            <a:noFill/>
          </a:ln>
        </p:spPr>
      </p:pic>
      <p:sp>
        <p:nvSpPr>
          <p:cNvPr id="73" name="Google Shape;73;p16"/>
          <p:cNvSpPr txBox="1"/>
          <p:nvPr/>
        </p:nvSpPr>
        <p:spPr>
          <a:xfrm>
            <a:off x="0" y="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1200"/>
              </a:spcAft>
              <a:buNone/>
            </a:pPr>
            <a:r>
              <a:rPr b="1" lang="en" sz="1700">
                <a:solidFill>
                  <a:srgbClr val="24292F"/>
                </a:solidFill>
                <a:highlight>
                  <a:srgbClr val="FFFFFF"/>
                </a:highlight>
              </a:rPr>
              <a:t>What is streaming data?</a:t>
            </a:r>
            <a:endParaRPr b="1" sz="17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0"/>
            <a:ext cx="8393100" cy="36912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When to use streaming data</a:t>
            </a:r>
            <a:endParaRPr b="1" sz="17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500">
                <a:solidFill>
                  <a:srgbClr val="24292F"/>
                </a:solidFill>
                <a:highlight>
                  <a:srgbClr val="FFFFFF"/>
                </a:highlight>
              </a:rPr>
              <a:t>There are several flags that point towards using data streams:</a:t>
            </a:r>
            <a:endParaRPr sz="1500">
              <a:solidFill>
                <a:srgbClr val="24292F"/>
              </a:solidFill>
              <a:highlight>
                <a:srgbClr val="FFFFFF"/>
              </a:highlight>
            </a:endParaRPr>
          </a:p>
          <a:p>
            <a:pPr indent="-323850" lvl="0" marL="457200" rtl="0" algn="l">
              <a:lnSpc>
                <a:spcPct val="115000"/>
              </a:lnSpc>
              <a:spcBef>
                <a:spcPts val="1200"/>
              </a:spcBef>
              <a:spcAft>
                <a:spcPts val="0"/>
              </a:spcAft>
              <a:buClr>
                <a:srgbClr val="24292F"/>
              </a:buClr>
              <a:buSzPts val="1500"/>
              <a:buChar char="●"/>
            </a:pPr>
            <a:r>
              <a:rPr lang="en" sz="1500">
                <a:solidFill>
                  <a:srgbClr val="24292F"/>
                </a:solidFill>
                <a:highlight>
                  <a:srgbClr val="FFFFFF"/>
                </a:highlight>
              </a:rPr>
              <a:t>Databases can't keep up with the flow of data being generated</a:t>
            </a:r>
            <a:endParaRPr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lang="en" sz="1500">
                <a:solidFill>
                  <a:srgbClr val="24292F"/>
                </a:solidFill>
                <a:highlight>
                  <a:srgbClr val="FFFFFF"/>
                </a:highlight>
              </a:rPr>
              <a:t>The importance of processing real-time is much more important that just "having" the data</a:t>
            </a:r>
            <a:endParaRPr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lang="en" sz="1500">
                <a:solidFill>
                  <a:srgbClr val="24292F"/>
                </a:solidFill>
                <a:highlight>
                  <a:srgbClr val="FFFFFF"/>
                </a:highlight>
              </a:rPr>
              <a:t>There are multiple sources generating data and multiple sources that would need to </a:t>
            </a:r>
            <a:r>
              <a:rPr b="1" lang="en" sz="1500">
                <a:solidFill>
                  <a:srgbClr val="24292F"/>
                </a:solidFill>
                <a:highlight>
                  <a:srgbClr val="FFFFFF"/>
                </a:highlight>
              </a:rPr>
              <a:t>consume that same data</a:t>
            </a:r>
            <a:endParaRPr b="1"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b="1" lang="en" sz="1500">
                <a:solidFill>
                  <a:srgbClr val="24292F"/>
                </a:solidFill>
                <a:highlight>
                  <a:srgbClr val="FFFFFF"/>
                </a:highlight>
              </a:rPr>
              <a:t>Volumes would be too high to process it in batches</a:t>
            </a:r>
            <a:r>
              <a:rPr lang="en" sz="1500">
                <a:solidFill>
                  <a:srgbClr val="24292F"/>
                </a:solidFill>
                <a:highlight>
                  <a:srgbClr val="FFFFFF"/>
                </a:highlight>
              </a:rPr>
              <a:t>.</a:t>
            </a:r>
            <a:endParaRPr sz="1500">
              <a:solidFill>
                <a:srgbClr val="24292F"/>
              </a:solidFill>
              <a:highlight>
                <a:srgbClr val="FFFFFF"/>
              </a:highlight>
            </a:endParaRPr>
          </a:p>
          <a:p>
            <a:pPr indent="0" lvl="0" marL="0" rtl="0" algn="l">
              <a:lnSpc>
                <a:spcPct val="115000"/>
              </a:lnSpc>
              <a:spcBef>
                <a:spcPts val="1200"/>
              </a:spcBef>
              <a:spcAft>
                <a:spcPts val="0"/>
              </a:spcAft>
              <a:buNone/>
            </a:pPr>
            <a:r>
              <a:rPr lang="en" sz="1500">
                <a:solidFill>
                  <a:srgbClr val="24292F"/>
                </a:solidFill>
                <a:highlight>
                  <a:srgbClr val="FFFFFF"/>
                </a:highlight>
              </a:rPr>
              <a:t>If your use-case ticks (almost) all the above boxes, you should consider using streaming data.</a:t>
            </a:r>
            <a:endParaRPr sz="1500">
              <a:solidFill>
                <a:srgbClr val="24292F"/>
              </a:solidFill>
              <a:highlight>
                <a:srgbClr val="FFFFFF"/>
              </a:highlight>
            </a:endParaRPr>
          </a:p>
          <a:p>
            <a:pPr indent="0" lvl="0" marL="0" rtl="0" algn="l">
              <a:lnSpc>
                <a:spcPct val="125000"/>
              </a:lnSpc>
              <a:spcBef>
                <a:spcPts val="1800"/>
              </a:spcBef>
              <a:spcAft>
                <a:spcPts val="1200"/>
              </a:spcAft>
              <a:buNone/>
            </a:pPr>
            <a:r>
              <a:t/>
            </a:r>
            <a:endParaRPr b="1" sz="1700">
              <a:solidFill>
                <a:srgbClr val="24292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0" y="0"/>
            <a:ext cx="8393100" cy="1825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Pros &amp; Cons of using streaming data</a:t>
            </a:r>
            <a:endParaRPr b="1" sz="17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Now, using streaming data offers a lot of advantages but it comes at a cost. Here is a quick recap:</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b="1" sz="1700">
              <a:solidFill>
                <a:srgbClr val="24292F"/>
              </a:solidFill>
              <a:highlight>
                <a:srgbClr val="FFFFFF"/>
              </a:highlight>
            </a:endParaRPr>
          </a:p>
          <a:p>
            <a:pPr indent="0" lvl="0" marL="0" rtl="0" algn="l">
              <a:lnSpc>
                <a:spcPct val="125000"/>
              </a:lnSpc>
              <a:spcBef>
                <a:spcPts val="1800"/>
              </a:spcBef>
              <a:spcAft>
                <a:spcPts val="1200"/>
              </a:spcAft>
              <a:buNone/>
            </a:pPr>
            <a:r>
              <a:t/>
            </a:r>
            <a:endParaRPr b="1" sz="1700">
              <a:solidFill>
                <a:srgbClr val="24292F"/>
              </a:solidFill>
              <a:highlight>
                <a:srgbClr val="FFFFFF"/>
              </a:highlight>
            </a:endParaRPr>
          </a:p>
        </p:txBody>
      </p:sp>
      <p:pic>
        <p:nvPicPr>
          <p:cNvPr id="84" name="Google Shape;84;p18"/>
          <p:cNvPicPr preferRelativeResize="0"/>
          <p:nvPr/>
        </p:nvPicPr>
        <p:blipFill>
          <a:blip r:embed="rId3">
            <a:alphaModFix/>
          </a:blip>
          <a:stretch>
            <a:fillRect/>
          </a:stretch>
        </p:blipFill>
        <p:spPr>
          <a:xfrm>
            <a:off x="1131450" y="1563150"/>
            <a:ext cx="5948600" cy="128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0" y="0"/>
            <a:ext cx="8393100" cy="4292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2000">
                <a:solidFill>
                  <a:srgbClr val="24292F"/>
                </a:solidFill>
                <a:highlight>
                  <a:srgbClr val="FFFFFF"/>
                </a:highlight>
              </a:rPr>
              <a:t>How to use streaming data?</a:t>
            </a:r>
            <a:endParaRPr b="1" sz="2000">
              <a:solidFill>
                <a:srgbClr val="24292F"/>
              </a:solidFill>
              <a:highlight>
                <a:srgbClr val="FFFFFF"/>
              </a:highlight>
            </a:endParaRPr>
          </a:p>
          <a:p>
            <a:pPr indent="0" lvl="0" marL="0" rtl="0" algn="l">
              <a:lnSpc>
                <a:spcPct val="115000"/>
              </a:lnSpc>
              <a:spcBef>
                <a:spcPts val="1200"/>
              </a:spcBef>
              <a:spcAft>
                <a:spcPts val="0"/>
              </a:spcAft>
              <a:buNone/>
            </a:pPr>
            <a:r>
              <a:rPr lang="en" sz="1500">
                <a:solidFill>
                  <a:srgbClr val="24292F"/>
                </a:solidFill>
                <a:highlight>
                  <a:srgbClr val="FFFFFF"/>
                </a:highlight>
              </a:rPr>
              <a:t>There are a lot of different tools to process streaming data. Among them are:</a:t>
            </a:r>
            <a:endParaRPr sz="1500">
              <a:solidFill>
                <a:srgbClr val="24292F"/>
              </a:solidFill>
              <a:highlight>
                <a:srgbClr val="FFFFFF"/>
              </a:highlight>
            </a:endParaRPr>
          </a:p>
          <a:p>
            <a:pPr indent="-323850" lvl="0" marL="457200" rtl="0" algn="l">
              <a:lnSpc>
                <a:spcPct val="115000"/>
              </a:lnSpc>
              <a:spcBef>
                <a:spcPts val="1200"/>
              </a:spcBef>
              <a:spcAft>
                <a:spcPts val="0"/>
              </a:spcAft>
              <a:buClr>
                <a:srgbClr val="24292F"/>
              </a:buClr>
              <a:buSzPts val="1500"/>
              <a:buChar char="●"/>
            </a:pPr>
            <a:r>
              <a:rPr lang="en" sz="1500">
                <a:solidFill>
                  <a:srgbClr val="24292F"/>
                </a:solidFill>
                <a:highlight>
                  <a:srgbClr val="FFFFFF"/>
                </a:highlight>
              </a:rPr>
              <a:t>Apache Kafka</a:t>
            </a:r>
            <a:endParaRPr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lang="en" sz="1500">
                <a:solidFill>
                  <a:srgbClr val="24292F"/>
                </a:solidFill>
                <a:highlight>
                  <a:srgbClr val="FFFFFF"/>
                </a:highlight>
              </a:rPr>
              <a:t>Amazon MSK</a:t>
            </a:r>
            <a:endParaRPr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lang="en" sz="1500">
                <a:solidFill>
                  <a:srgbClr val="24292F"/>
                </a:solidFill>
                <a:highlight>
                  <a:srgbClr val="FFFFFF"/>
                </a:highlight>
              </a:rPr>
              <a:t>Amazon Kinesis</a:t>
            </a:r>
            <a:endParaRPr sz="1500">
              <a:solidFill>
                <a:srgbClr val="24292F"/>
              </a:solidFill>
              <a:highlight>
                <a:srgbClr val="FFFFFF"/>
              </a:highlight>
            </a:endParaRPr>
          </a:p>
          <a:p>
            <a:pPr indent="-323850" lvl="0" marL="457200" rtl="0" algn="l">
              <a:lnSpc>
                <a:spcPct val="115000"/>
              </a:lnSpc>
              <a:spcBef>
                <a:spcPts val="0"/>
              </a:spcBef>
              <a:spcAft>
                <a:spcPts val="0"/>
              </a:spcAft>
              <a:buClr>
                <a:srgbClr val="24292F"/>
              </a:buClr>
              <a:buSzPts val="1500"/>
              <a:buChar char="●"/>
            </a:pPr>
            <a:r>
              <a:rPr lang="en" sz="1500">
                <a:solidFill>
                  <a:srgbClr val="24292F"/>
                </a:solidFill>
                <a:highlight>
                  <a:srgbClr val="FFFFFF"/>
                </a:highlight>
              </a:rPr>
              <a:t>Google Pub/Sub</a:t>
            </a:r>
            <a:endParaRPr sz="1500">
              <a:solidFill>
                <a:srgbClr val="24292F"/>
              </a:solidFill>
              <a:highlight>
                <a:srgbClr val="FFFFFF"/>
              </a:highlight>
            </a:endParaRPr>
          </a:p>
          <a:p>
            <a:pPr indent="0" lvl="0" marL="0" rtl="0" algn="l">
              <a:lnSpc>
                <a:spcPct val="115000"/>
              </a:lnSpc>
              <a:spcBef>
                <a:spcPts val="1200"/>
              </a:spcBef>
              <a:spcAft>
                <a:spcPts val="0"/>
              </a:spcAft>
              <a:buNone/>
            </a:pPr>
            <a:r>
              <a:rPr lang="en" sz="1500">
                <a:solidFill>
                  <a:srgbClr val="24292F"/>
                </a:solidFill>
                <a:highlight>
                  <a:srgbClr val="FFFFFF"/>
                </a:highlight>
              </a:rPr>
              <a:t>One of the most popular is Apache Kafka as it is Open Source. That is why this is the one we will be covering in the next lectures.</a:t>
            </a:r>
            <a:endParaRPr sz="1500">
              <a:solidFill>
                <a:srgbClr val="24292F"/>
              </a:solidFill>
              <a:highlight>
                <a:srgbClr val="FFFFFF"/>
              </a:highlight>
            </a:endParaRPr>
          </a:p>
          <a:p>
            <a:pPr indent="0" lvl="0" marL="0" rtl="0" algn="l">
              <a:lnSpc>
                <a:spcPct val="115000"/>
              </a:lnSpc>
              <a:spcBef>
                <a:spcPts val="1200"/>
              </a:spcBef>
              <a:spcAft>
                <a:spcPts val="0"/>
              </a:spcAft>
              <a:buNone/>
            </a:pPr>
            <a:r>
              <a:t/>
            </a:r>
            <a:endParaRPr b="1" sz="1700">
              <a:solidFill>
                <a:srgbClr val="24292F"/>
              </a:solidFill>
              <a:highlight>
                <a:srgbClr val="FFFFFF"/>
              </a:highlight>
            </a:endParaRPr>
          </a:p>
          <a:p>
            <a:pPr indent="0" lvl="0" marL="0" rtl="0" algn="l">
              <a:lnSpc>
                <a:spcPct val="115000"/>
              </a:lnSpc>
              <a:spcBef>
                <a:spcPts val="1200"/>
              </a:spcBef>
              <a:spcAft>
                <a:spcPts val="0"/>
              </a:spcAft>
              <a:buNone/>
            </a:pPr>
            <a:r>
              <a:t/>
            </a:r>
            <a:endParaRPr b="1" sz="1700">
              <a:solidFill>
                <a:srgbClr val="24292F"/>
              </a:solidFill>
              <a:highlight>
                <a:srgbClr val="FFFFFF"/>
              </a:highlight>
            </a:endParaRPr>
          </a:p>
          <a:p>
            <a:pPr indent="0" lvl="0" marL="0" rtl="0" algn="l">
              <a:lnSpc>
                <a:spcPct val="125000"/>
              </a:lnSpc>
              <a:spcBef>
                <a:spcPts val="1800"/>
              </a:spcBef>
              <a:spcAft>
                <a:spcPts val="1200"/>
              </a:spcAft>
              <a:buNone/>
            </a:pPr>
            <a:r>
              <a:t/>
            </a:r>
            <a:endParaRPr b="1" sz="1700">
              <a:solidFill>
                <a:srgbClr val="24292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