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Source Sans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SansPr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italic.fntdata"/><Relationship Id="rId6" Type="http://schemas.openxmlformats.org/officeDocument/2006/relationships/slide" Target="slides/slide1.xml"/><Relationship Id="rId18" Type="http://schemas.openxmlformats.org/officeDocument/2006/relationships/font" Target="fonts/SourceSans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76cb203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476cb203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76fe64b87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476fe64b87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76fe64b87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476fe64b87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76cb203c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1476cb203c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76fe64b87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1476fe64b8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76fe64b8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1476fe64b8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76cb203c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1476cb203c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76fe64b8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1476fe64b8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76fe64b8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1476fe64b8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76fe64b87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476fe64b87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76fe64b87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1476fe64b87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nfluent.io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nfluent.cloud/signup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2072650"/>
            <a:ext cx="8922000" cy="12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24292F"/>
                </a:solidFill>
                <a:highlight>
                  <a:srgbClr val="FFFFFF"/>
                </a:highlight>
              </a:rPr>
              <a:t>02-Kafka Basics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sz="3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4294967295" type="body"/>
          </p:nvPr>
        </p:nvSpPr>
        <p:spPr>
          <a:xfrm>
            <a:off x="0" y="0"/>
            <a:ext cx="88254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24292F"/>
                </a:solidFill>
                <a:highlight>
                  <a:srgbClr val="FFFFFF"/>
                </a:highlight>
              </a:rPr>
              <a:t>Install Kafka with Confluent Cloud</a:t>
            </a:r>
            <a:endParaRPr b="1" sz="16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At the point, you should be all set. You can skip the setup tutorials as we will cover that in greater details in the next section of the course: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075" y="1263700"/>
            <a:ext cx="6059576" cy="352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4294967295" type="body"/>
          </p:nvPr>
        </p:nvSpPr>
        <p:spPr>
          <a:xfrm>
            <a:off x="0" y="0"/>
            <a:ext cx="8825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50">
                <a:solidFill>
                  <a:srgbClr val="24292F"/>
                </a:solidFill>
                <a:highlight>
                  <a:srgbClr val="FFFFFF"/>
                </a:highlight>
              </a:rPr>
              <a:t>Create your API Key</a:t>
            </a:r>
            <a:endParaRPr b="1" sz="17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4292F"/>
                </a:solidFill>
                <a:highlight>
                  <a:srgbClr val="FFFFFF"/>
                </a:highlight>
              </a:rPr>
              <a:t>As a final step, you will need to create an API Key that you will be using each time you will need to connect to your cluster. Simply go into Data Integration &gt; API Keys &gt; Create Key</a:t>
            </a:r>
            <a:endParaRPr sz="13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300"/>
              <a:buChar char="●"/>
            </a:pPr>
            <a:r>
              <a:rPr lang="en" sz="1300">
                <a:solidFill>
                  <a:srgbClr val="24292F"/>
                </a:solidFill>
                <a:highlight>
                  <a:srgbClr val="FFFFFF"/>
                </a:highlight>
              </a:rPr>
              <a:t>Choose Global Access</a:t>
            </a:r>
            <a:endParaRPr sz="13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00"/>
              <a:buChar char="●"/>
            </a:pPr>
            <a:r>
              <a:rPr lang="en" sz="1300">
                <a:solidFill>
                  <a:srgbClr val="24292F"/>
                </a:solidFill>
                <a:highlight>
                  <a:srgbClr val="FFFFFF"/>
                </a:highlight>
              </a:rPr>
              <a:t>Download your API Key and store it somewhere safe. You won't be able to retrieve it afterwards.</a:t>
            </a:r>
            <a:endParaRPr sz="13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4292F"/>
                </a:solidFill>
                <a:highlight>
                  <a:srgbClr val="FFFFFF"/>
                </a:highlight>
              </a:rPr>
              <a:t>Now you are all done! 🥳</a:t>
            </a:r>
            <a:endParaRPr sz="13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825" y="1127025"/>
            <a:ext cx="5298274" cy="28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4294967295" type="body"/>
          </p:nvPr>
        </p:nvSpPr>
        <p:spPr>
          <a:xfrm>
            <a:off x="0" y="0"/>
            <a:ext cx="8825400" cy="3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24292F"/>
                </a:solidFill>
                <a:highlight>
                  <a:srgbClr val="FFFFFF"/>
                </a:highlight>
              </a:rPr>
              <a:t>What you will learn in this course </a:t>
            </a:r>
            <a:r>
              <a:rPr lang="en" sz="2000">
                <a:solidFill>
                  <a:srgbClr val="24292F"/>
                </a:solidFill>
                <a:highlight>
                  <a:srgbClr val="FFFFFF"/>
                </a:highlight>
              </a:rPr>
              <a:t>🧐🧐</a:t>
            </a:r>
            <a:endParaRPr sz="20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It's time to learn about Kafka. Created by the famous Apache </a:t>
            </a: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Foundation</a:t>
            </a: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, Kafka is a tool to process data in real time and behind the concept of real-time there are a lot of new paradigms that you need to understand. That is why in this course, we will cover: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500"/>
              <a:buChar char="●"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Kafka basic vocabulary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Char char="●"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Kafka and Confluent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Char char="●"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Kafka and Confluent installation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4294967295" type="body"/>
          </p:nvPr>
        </p:nvSpPr>
        <p:spPr>
          <a:xfrm>
            <a:off x="0" y="0"/>
            <a:ext cx="8825400" cy="5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4292F"/>
                </a:solidFill>
                <a:highlight>
                  <a:srgbClr val="FFFFFF"/>
                </a:highlight>
              </a:rPr>
              <a:t>Kafka basic vocabulary</a:t>
            </a:r>
            <a:endParaRPr b="1"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Now that you are dealing with streaming data, there are a few concepts that you need to understand before getting your hands dirty with the code. This vocabulary is: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b="1" lang="en" sz="1400">
                <a:solidFill>
                  <a:srgbClr val="24292F"/>
                </a:solidFill>
                <a:highlight>
                  <a:srgbClr val="FFFFFF"/>
                </a:highlight>
              </a:rPr>
              <a:t>Brokers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 - It's the actual hardware (or instances like EC2) where Apache Kafka is hosted. There are usually several brokers in a cluster as Kafka is fundamentally distributed.</a:t>
            </a:r>
            <a:b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b="1" lang="en" sz="1400">
                <a:solidFill>
                  <a:srgbClr val="24292F"/>
                </a:solidFill>
                <a:highlight>
                  <a:srgbClr val="FFFFFF"/>
                </a:highlight>
              </a:rPr>
              <a:t>Events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 - Think of an event as the trigger that tells a machine that something happened. It can be an IoT device reporting temperature inside a building, or a post on social media.</a:t>
            </a:r>
            <a:b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b="1" lang="en" sz="1400">
                <a:solidFill>
                  <a:srgbClr val="24292F"/>
                </a:solidFill>
                <a:highlight>
                  <a:srgbClr val="FFFFFF"/>
                </a:highlight>
              </a:rPr>
              <a:t>Topics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 - </a:t>
            </a:r>
            <a:r>
              <a:rPr b="1" lang="en" sz="1400">
                <a:solidFill>
                  <a:srgbClr val="24292F"/>
                </a:solidFill>
                <a:highlight>
                  <a:srgbClr val="FFFFFF"/>
                </a:highlight>
              </a:rPr>
              <a:t>Events are stored in Topics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 that a machine will then write data to or consume data from. Topics are broken down into partitions.</a:t>
            </a:r>
            <a:b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b="1" lang="en" sz="1400">
                <a:solidFill>
                  <a:srgbClr val="24292F"/>
                </a:solidFill>
                <a:highlight>
                  <a:srgbClr val="FFFFFF"/>
                </a:highlight>
              </a:rPr>
              <a:t>Producers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 - Devices or programs that produce data (</a:t>
            </a:r>
            <a:r>
              <a:rPr i="1" lang="en" sz="1400">
                <a:solidFill>
                  <a:srgbClr val="24292F"/>
                </a:solidFill>
                <a:highlight>
                  <a:srgbClr val="FFFFFF"/>
                </a:highlight>
              </a:rPr>
              <a:t>i.e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 a web application like </a:t>
            </a:r>
            <a:r>
              <a:rPr b="1" lang="en" sz="1400">
                <a:solidFill>
                  <a:srgbClr val="24292F"/>
                </a:solidFill>
                <a:highlight>
                  <a:srgbClr val="FFFFFF"/>
                </a:highlight>
              </a:rPr>
              <a:t>Google Analytics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, a web 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scraper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, an API)</a:t>
            </a:r>
            <a:b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b="1" lang="en" sz="1400">
                <a:solidFill>
                  <a:srgbClr val="24292F"/>
                </a:solidFill>
                <a:highlight>
                  <a:srgbClr val="FFFFFF"/>
                </a:highlight>
              </a:rPr>
              <a:t>Consumers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 - Devices or programs that use data from a topic (</a:t>
            </a:r>
            <a:r>
              <a:rPr i="1" lang="en" sz="1400">
                <a:solidFill>
                  <a:srgbClr val="24292F"/>
                </a:solidFill>
                <a:highlight>
                  <a:srgbClr val="FFFFFF"/>
                </a:highlight>
              </a:rPr>
              <a:t>i.e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 a Machine Learning model, a database, another API)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225" y="304800"/>
            <a:ext cx="8380956" cy="4358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4294967295" type="body"/>
          </p:nvPr>
        </p:nvSpPr>
        <p:spPr>
          <a:xfrm>
            <a:off x="0" y="0"/>
            <a:ext cx="8825400" cy="48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24292F"/>
                </a:solidFill>
                <a:highlight>
                  <a:srgbClr val="FFFFFF"/>
                </a:highlight>
              </a:rPr>
              <a:t>Install Kafka</a:t>
            </a:r>
            <a:endParaRPr b="1" sz="17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Let's go ahead and set up an environment to produce and consume real-time data.</a:t>
            </a:r>
            <a:b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</a:br>
            <a:b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To use Kafka, we will use a platform called </a:t>
            </a:r>
            <a:r>
              <a:rPr lang="en" sz="1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Confluent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. As create a Kafka cluster is extremely cumbersome, it is an easy way to get started 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writing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 actual code that would benefit your actual business.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Before showing you how to 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set up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, we want to mention that Confluent offers two products: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Confluent Cloud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Confluent Platform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The first one is the all-packaged paid Kafka cluster. </a:t>
            </a:r>
            <a:b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</a:br>
            <a:b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The second one is the open-source version. As you get a $400 credit on the platform, we'll be using Confluent Cloud version as we want you to spend time learning how to code programs that leverage real-time data rather than spending time on installations that will most likely already be done in the companies you'll work for.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We'll still provide you with an installation guide for Confluent Platform if you're curious of how it works 😉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4294967295" type="body"/>
          </p:nvPr>
        </p:nvSpPr>
        <p:spPr>
          <a:xfrm>
            <a:off x="0" y="0"/>
            <a:ext cx="88254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24292F"/>
                </a:solidFill>
                <a:highlight>
                  <a:srgbClr val="FFFFFF"/>
                </a:highlight>
              </a:rPr>
              <a:t>Install Kafka with Confluent Cloud</a:t>
            </a:r>
            <a:endParaRPr b="1" sz="16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Without further ado, let's start by setting up your Confluent Cloud Kafka cluster. To do so: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Sign-up to Confluent Cloud -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https://confluent.cloud/signup</a:t>
            </a:r>
            <a:endParaRPr sz="12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○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Fill out your information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○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Confirm your email</a:t>
            </a:r>
            <a:b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</a:b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Set up your cluster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3551" y="1673500"/>
            <a:ext cx="5074150" cy="292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4294967295" type="body"/>
          </p:nvPr>
        </p:nvSpPr>
        <p:spPr>
          <a:xfrm>
            <a:off x="0" y="0"/>
            <a:ext cx="88254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24292F"/>
                </a:solidFill>
                <a:highlight>
                  <a:srgbClr val="FFFFFF"/>
                </a:highlight>
              </a:rPr>
              <a:t>Install Kafka with Confluent Cloud</a:t>
            </a:r>
            <a:endParaRPr b="1" sz="16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Choose a region that is close to you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500" y="1097475"/>
            <a:ext cx="6389949" cy="35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4294967295" type="body"/>
          </p:nvPr>
        </p:nvSpPr>
        <p:spPr>
          <a:xfrm>
            <a:off x="0" y="0"/>
            <a:ext cx="88254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24292F"/>
                </a:solidFill>
                <a:highlight>
                  <a:srgbClr val="FFFFFF"/>
                </a:highlight>
              </a:rPr>
              <a:t>Install Kafka with Confluent Cloud</a:t>
            </a:r>
            <a:endParaRPr b="1" sz="16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You will be prompted to a form asking for your credit card information, simply click on "skip" if you don't want to provide them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800" y="1158228"/>
            <a:ext cx="6464650" cy="355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idx="4294967295" type="body"/>
          </p:nvPr>
        </p:nvSpPr>
        <p:spPr>
          <a:xfrm>
            <a:off x="0" y="0"/>
            <a:ext cx="88254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24292F"/>
                </a:solidFill>
                <a:highlight>
                  <a:srgbClr val="FFFFFF"/>
                </a:highlight>
              </a:rPr>
              <a:t>Install Kafka with Confluent Cloud</a:t>
            </a:r>
            <a:endParaRPr b="1" sz="16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Name your cluster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738" y="1030427"/>
            <a:ext cx="6721925" cy="37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