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Source Sans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bold.fntdata"/><Relationship Id="rId25" Type="http://schemas.openxmlformats.org/officeDocument/2006/relationships/font" Target="fonts/SourceSansPro-regular.fntdata"/><Relationship Id="rId28" Type="http://schemas.openxmlformats.org/officeDocument/2006/relationships/font" Target="fonts/SourceSansPro-boldItalic.fntdata"/><Relationship Id="rId27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7754c6d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47754c6d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b77afff0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4b77afff0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7754c6df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47754c6df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7754c6df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47754c6df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b77afff0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4b77afff0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7754c6df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147754c6df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77afff0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4b77afff0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7754c6d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147754c6d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7754c6df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147754c6df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7754c6df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147754c6df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b77afff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14b77afff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7754c6df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147754c6df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7754c6df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147754c6df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7754c6df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47754c6df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7754c6df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47754c6df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docker.com/get-docker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confluentinc/examples/blob/7.1.1-post/clients/cloud/python/ccloud_lib.py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nfluent.cloud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2072650"/>
            <a:ext cx="8922000" cy="12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24292F"/>
                </a:solidFill>
                <a:highlight>
                  <a:srgbClr val="FFFFFF"/>
                </a:highlight>
              </a:rPr>
              <a:t>03-</a:t>
            </a:r>
            <a:r>
              <a:rPr b="1" lang="en" sz="2400">
                <a:solidFill>
                  <a:srgbClr val="24292F"/>
                </a:solidFill>
                <a:highlight>
                  <a:srgbClr val="FFFFFF"/>
                </a:highlight>
              </a:rPr>
              <a:t>Create and consume Data</a:t>
            </a:r>
            <a:endParaRPr b="1" sz="2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sz="3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0" y="0"/>
            <a:ext cx="8148000" cy="1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4292F"/>
                </a:solidFill>
                <a:highlight>
                  <a:srgbClr val="FFFFFF"/>
                </a:highlight>
              </a:rPr>
              <a:t>Create your first Producer</a:t>
            </a:r>
            <a:endParaRPr b="1"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Create a file called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producer.py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with the following content:</a:t>
            </a:r>
            <a:b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354" y="1234550"/>
            <a:ext cx="4569298" cy="342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/>
        </p:nvSpPr>
        <p:spPr>
          <a:xfrm>
            <a:off x="0" y="0"/>
            <a:ext cx="8148000" cy="3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4292F"/>
                </a:solidFill>
                <a:highlight>
                  <a:srgbClr val="FFFFFF"/>
                </a:highlight>
              </a:rPr>
              <a:t>Create your first Producer</a:t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190500" lvl="0" marL="0" marR="381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24292F"/>
                </a:solidFill>
                <a:highlight>
                  <a:srgbClr val="FFFFFF"/>
                </a:highlight>
              </a:rPr>
              <a:t>Get started script</a:t>
            </a:r>
            <a:endParaRPr b="1" sz="16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Let's now right some code 🤗 We will start by creating a producer that will write data to a Topic (that we haven't created yet). Let's do it: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Run your container </a:t>
            </a:r>
            <a:r>
              <a:rPr lang="en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docker run -it -v "$(pwd):/home/app" jedha/confluent-image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There is a bind mount volume attached to it, meaning you can code directly inside the local directory of your machine where you run the command.</a:t>
            </a:r>
            <a:b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</a:b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Simply run: </a:t>
            </a:r>
            <a:r>
              <a:rPr lang="en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python producer.py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 within your container to run the script. You should see the following output: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5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00" y="2929177"/>
            <a:ext cx="7990799" cy="17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/>
        </p:nvSpPr>
        <p:spPr>
          <a:xfrm>
            <a:off x="0" y="0"/>
            <a:ext cx="8148000" cy="31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24292F"/>
                </a:solidFill>
                <a:highlight>
                  <a:srgbClr val="FFFFFF"/>
                </a:highlight>
              </a:rPr>
              <a:t>Monitor your producer work</a:t>
            </a:r>
            <a:endParaRPr b="1" sz="16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The best way to monitor your producer script is to check out logs! To provide interesting information like successfully or unsuccessfully produced message, you will need to create a callback that you will insert in your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.produce()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 method that will be called once you'll call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.poll()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 or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.flush()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 method. </a:t>
            </a:r>
            <a:b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</a:br>
            <a:b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</a:br>
            <a:b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</a:br>
            <a:b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</a:br>
            <a:b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</a:br>
            <a:b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</a:br>
            <a:b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</a:br>
            <a:b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</a:b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875" y="1561775"/>
            <a:ext cx="6641199" cy="324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0" y="0"/>
            <a:ext cx="8148000" cy="3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24292F"/>
                </a:solidFill>
                <a:highlight>
                  <a:srgbClr val="FFFFFF"/>
                </a:highlight>
              </a:rPr>
              <a:t>Monitor your producer work</a:t>
            </a:r>
            <a:endParaRPr b="1" sz="16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You should see additionnal logs like this: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. </a:t>
            </a:r>
            <a:b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</a:br>
            <a:b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</a:br>
            <a:b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</a:br>
            <a:b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</a:br>
            <a:b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</a:br>
            <a:b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</a:br>
            <a:b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</a:br>
            <a:b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</a:b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00" y="1244758"/>
            <a:ext cx="9144002" cy="2164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0" y="0"/>
            <a:ext cx="8148000" cy="17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4292F"/>
                </a:solidFill>
                <a:highlight>
                  <a:srgbClr val="FFFFFF"/>
                </a:highlight>
              </a:rPr>
              <a:t>Consumer</a:t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Good news, consumers works almost the same way as producers 🥳 You will simply need to replace </a:t>
            </a:r>
            <a:r>
              <a:rPr lang="en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Producer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 by </a:t>
            </a:r>
            <a:r>
              <a:rPr lang="en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Consumer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100" y="993775"/>
            <a:ext cx="4654477" cy="40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0" y="0"/>
            <a:ext cx="8148000" cy="21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4292F"/>
                </a:solidFill>
                <a:highlight>
                  <a:srgbClr val="FFFFFF"/>
                </a:highlight>
              </a:rPr>
              <a:t>Consumer</a:t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You should see the following output: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0" y="1452175"/>
            <a:ext cx="8811460" cy="271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4294967295" type="body"/>
          </p:nvPr>
        </p:nvSpPr>
        <p:spPr>
          <a:xfrm>
            <a:off x="0" y="0"/>
            <a:ext cx="8825400" cy="3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4292F"/>
                </a:solidFill>
                <a:highlight>
                  <a:srgbClr val="FFFFFF"/>
                </a:highlight>
              </a:rPr>
              <a:t>What you will learn in this course </a:t>
            </a:r>
            <a:r>
              <a:rPr lang="en" sz="1900">
                <a:solidFill>
                  <a:srgbClr val="24292F"/>
                </a:solidFill>
                <a:highlight>
                  <a:srgbClr val="FFFFFF"/>
                </a:highlight>
              </a:rPr>
              <a:t>🧐🧐</a:t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Let's dive right into the code now. Once you have a cluster ready to go, you can start producing and consuming data. In this course, we will show you: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How to produce and consume data using Python scripts</a:t>
            </a:r>
            <a:b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How to produce and consume data using Kafka Connect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4294967295" type="body"/>
          </p:nvPr>
        </p:nvSpPr>
        <p:spPr>
          <a:xfrm>
            <a:off x="0" y="0"/>
            <a:ext cx="8825400" cy="3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4292F"/>
                </a:solidFill>
                <a:highlight>
                  <a:srgbClr val="FFFFFF"/>
                </a:highlight>
              </a:rPr>
              <a:t>Setup your environment </a:t>
            </a:r>
            <a:r>
              <a:rPr lang="en" sz="1900">
                <a:solidFill>
                  <a:srgbClr val="24292F"/>
                </a:solidFill>
                <a:highlight>
                  <a:srgbClr val="FFFFFF"/>
                </a:highlight>
              </a:rPr>
              <a:t>🧰</a:t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190500" lvl="0" marL="0" marR="381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850">
                <a:solidFill>
                  <a:srgbClr val="24292F"/>
                </a:solidFill>
                <a:highlight>
                  <a:srgbClr val="FFFFFF"/>
                </a:highlight>
              </a:rPr>
              <a:t>Requirements</a:t>
            </a:r>
            <a:endParaRPr b="1" sz="1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Make sure your cluster is setup (as show in </a:t>
            </a:r>
            <a:r>
              <a:rPr i="1" lang="en" sz="1400">
                <a:solidFill>
                  <a:srgbClr val="24292F"/>
                </a:solidFill>
                <a:highlight>
                  <a:srgbClr val="FFFFFF"/>
                </a:highlight>
              </a:rPr>
              <a:t>Kafka Basics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 course)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Make sure you have an API Key available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Make sure </a:t>
            </a:r>
            <a:r>
              <a:rPr lang="en" sz="1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Docker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 is installed on your local machine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190500" lvl="0" marL="0" marR="381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850">
                <a:solidFill>
                  <a:srgbClr val="24292F"/>
                </a:solidFill>
                <a:highlight>
                  <a:srgbClr val="FFFFFF"/>
                </a:highlight>
              </a:rPr>
              <a:t>Global Setup</a:t>
            </a:r>
            <a:endParaRPr b="1" sz="1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Before diving into the code, there is a certain structure that both your Producer and Consumer needs to follow. You will always need to have at least this structure within your local directory: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825" y="3475200"/>
            <a:ext cx="8079474" cy="12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4294967295" type="body"/>
          </p:nvPr>
        </p:nvSpPr>
        <p:spPr>
          <a:xfrm>
            <a:off x="0" y="0"/>
            <a:ext cx="8825400" cy="3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4292F"/>
                </a:solidFill>
                <a:highlight>
                  <a:schemeClr val="lt1"/>
                </a:highlight>
              </a:rPr>
              <a:t>Setup your environment </a:t>
            </a:r>
            <a:r>
              <a:rPr lang="en" sz="1700">
                <a:solidFill>
                  <a:srgbClr val="24292F"/>
                </a:solidFill>
                <a:highlight>
                  <a:schemeClr val="lt1"/>
                </a:highlight>
              </a:rPr>
              <a:t>🧰</a:t>
            </a:r>
            <a:endParaRPr b="1" sz="1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To get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ccloud_lib.py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, you can simply: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download its content 👉 </a:t>
            </a:r>
            <a:r>
              <a:rPr lang="en" sz="1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here</a:t>
            </a:r>
            <a:endParaRPr sz="14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Download its content right from the "resources" section of this course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The content of the file should look something like this: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2125" y="1775825"/>
            <a:ext cx="3470324" cy="30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4294967295" type="body"/>
          </p:nvPr>
        </p:nvSpPr>
        <p:spPr>
          <a:xfrm>
            <a:off x="0" y="0"/>
            <a:ext cx="8825400" cy="3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4292F"/>
                </a:solidFill>
                <a:highlight>
                  <a:schemeClr val="lt1"/>
                </a:highlight>
              </a:rPr>
              <a:t>Setup your environment </a:t>
            </a:r>
            <a:r>
              <a:rPr lang="en" sz="1700">
                <a:solidFill>
                  <a:srgbClr val="24292F"/>
                </a:solidFill>
                <a:highlight>
                  <a:schemeClr val="lt1"/>
                </a:highlight>
              </a:rPr>
              <a:t>🧰</a:t>
            </a:r>
            <a:endParaRPr b="1" sz="20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This file is what we call a helper. This means that we will be able to import all its modules just like we would do with more popular libraries like </a:t>
            </a:r>
            <a:r>
              <a:rPr lang="en" sz="12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" sz="14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 sz="12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" sz="14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4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2921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29210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don't really need to memorise everything this code is doing. Feel free to have a look but that is not core for this course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225" y="2355300"/>
            <a:ext cx="2662249" cy="230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4294967295" type="body"/>
          </p:nvPr>
        </p:nvSpPr>
        <p:spPr>
          <a:xfrm>
            <a:off x="0" y="0"/>
            <a:ext cx="8825400" cy="3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4292F"/>
                </a:solidFill>
                <a:highlight>
                  <a:srgbClr val="FFFFFF"/>
                </a:highlight>
              </a:rPr>
              <a:t>Setup your environment </a:t>
            </a:r>
            <a:r>
              <a:rPr lang="en" sz="1700">
                <a:solidFill>
                  <a:srgbClr val="24292F"/>
                </a:solidFill>
                <a:highlight>
                  <a:srgbClr val="FFFFFF"/>
                </a:highlight>
              </a:rPr>
              <a:t>🧰</a:t>
            </a:r>
            <a:endParaRPr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Finally, let's retrieve your </a:t>
            </a:r>
            <a:r>
              <a:rPr lang="en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python.config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 file. To do so: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Go into your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Confluent Cloud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 account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Go into Data Integrations &gt; Clients and click on </a:t>
            </a:r>
            <a:r>
              <a:rPr i="1" lang="en" sz="1200">
                <a:solidFill>
                  <a:srgbClr val="24292F"/>
                </a:solidFill>
                <a:highlight>
                  <a:srgbClr val="FFFFFF"/>
                </a:highlight>
              </a:rPr>
              <a:t>Setup a new client</a:t>
            </a:r>
            <a:endParaRPr i="1"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8750" y="1460300"/>
            <a:ext cx="6003475" cy="32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4294967295" type="body"/>
          </p:nvPr>
        </p:nvSpPr>
        <p:spPr>
          <a:xfrm>
            <a:off x="0" y="0"/>
            <a:ext cx="8825400" cy="49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4292F"/>
                </a:solidFill>
                <a:highlight>
                  <a:srgbClr val="FFFFFF"/>
                </a:highlight>
              </a:rPr>
              <a:t>Setup your environment </a:t>
            </a:r>
            <a:r>
              <a:rPr lang="en" sz="1700">
                <a:solidFill>
                  <a:srgbClr val="24292F"/>
                </a:solidFill>
                <a:highlight>
                  <a:srgbClr val="FFFFFF"/>
                </a:highlight>
              </a:rPr>
              <a:t>🧰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Select Python and you should be prompted to a window with this sample code: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Copy/Paste this code into a file called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python.config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Replace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{{ CLUSTER_API_KEY }}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 and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{{ CLUSTER_API_SECRET }}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 by your own credentials that you already created in </a:t>
            </a:r>
            <a:r>
              <a:rPr i="1" lang="en" sz="1400">
                <a:solidFill>
                  <a:srgbClr val="24292F"/>
                </a:solidFill>
                <a:highlight>
                  <a:srgbClr val="FFFFFF"/>
                </a:highlight>
              </a:rPr>
              <a:t>Kafka Basics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 course. (You can also create a new one on the fly if you've lost your API key 😉)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112" y="1285800"/>
            <a:ext cx="5951174" cy="176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0" y="0"/>
            <a:ext cx="8148000" cy="4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24292F"/>
                </a:solidFill>
                <a:highlight>
                  <a:srgbClr val="FFFFFF"/>
                </a:highlight>
              </a:rPr>
              <a:t>In</a:t>
            </a:r>
            <a:r>
              <a:rPr b="1" lang="en" sz="1850">
                <a:solidFill>
                  <a:srgbClr val="24292F"/>
                </a:solidFill>
                <a:highlight>
                  <a:srgbClr val="FFFFFF"/>
                </a:highlight>
              </a:rPr>
              <a:t>stallation on your local machine</a:t>
            </a:r>
            <a:endParaRPr b="1" sz="1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Back on your local machine, you will have a few installations to make. To facilite this process, we built an Docker image for you that you can directly run: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docker run -it -v "$(pwd):/home/app" jedha/confluent-image bash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This will prompt you to a linux terminal inside a Docker container.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Note If you want to directly install confluent cloud on your machine (which we don't advise as you might get bugs), you will need to install: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confluent-kafka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requests 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certifi 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confluent-kafka[avro,json,protobuf]&gt;=1.4.2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You can use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pip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 to do so. :::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And now, you are all set! 🎉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0" y="0"/>
            <a:ext cx="8148000" cy="30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4292F"/>
                </a:solidFill>
                <a:highlight>
                  <a:srgbClr val="FFFFFF"/>
                </a:highlight>
              </a:rPr>
              <a:t>Create your first Producer</a:t>
            </a:r>
            <a:endParaRPr b="1"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190500" lvl="0" marL="0" marR="381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850">
                <a:solidFill>
                  <a:srgbClr val="24292F"/>
                </a:solidFill>
                <a:highlight>
                  <a:srgbClr val="FFFFFF"/>
                </a:highlight>
              </a:rPr>
              <a:t>Get started script</a:t>
            </a:r>
            <a:endParaRPr b="1" sz="1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Let's now right some code 🤗 We will start by creating a producer that will write data to a Topic (that we haven't created yet). Let's do it: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Run your container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docker run -it -v "$(pwd):/home/app" jedha/confluent-image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There is a bind mount volume attached to it, meaning you can code directly inside the local directory of your machine where you run the command.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5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