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6.xml"/><Relationship Id="rId22" Type="http://schemas.openxmlformats.org/officeDocument/2006/relationships/font" Target="fonts/SourceSansPro-italic.fntdata"/><Relationship Id="rId10" Type="http://schemas.openxmlformats.org/officeDocument/2006/relationships/slide" Target="slides/slide5.xml"/><Relationship Id="rId21" Type="http://schemas.openxmlformats.org/officeDocument/2006/relationships/font" Target="fonts/SourceSans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ffaec4b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4ffaec4b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ffaec4b1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4ffaec4b1b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ffaec4b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4ffaec4b1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ffaec4b1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4ffaec4b1b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ffaec4b1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4ffaec4b1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ffaec4b1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4ffaec4b1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ffaec4b1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4ffaec4b1b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ffaec4b1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4ffaec4b1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ffaec4b1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4ffaec4b1b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ffaec4b1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4ffaec4b1b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cs.aws.amazon.com/general/latest/gr/aws-sec-cred-types.html"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0" y="2072650"/>
            <a:ext cx="8922000" cy="1267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2400"/>
              </a:spcBef>
              <a:spcAft>
                <a:spcPts val="0"/>
              </a:spcAft>
              <a:buClr>
                <a:schemeClr val="dk1"/>
              </a:buClr>
              <a:buSzPts val="1100"/>
              <a:buFont typeface="Arial"/>
              <a:buNone/>
            </a:pPr>
            <a:r>
              <a:rPr b="1" lang="en" sz="2400">
                <a:solidFill>
                  <a:srgbClr val="24292F"/>
                </a:solidFill>
                <a:highlight>
                  <a:srgbClr val="FFFFFF"/>
                </a:highlight>
              </a:rPr>
              <a:t>04</a:t>
            </a:r>
            <a:r>
              <a:rPr b="1" lang="en" sz="2400">
                <a:solidFill>
                  <a:srgbClr val="24292F"/>
                </a:solidFill>
                <a:highlight>
                  <a:srgbClr val="FFFFFF"/>
                </a:highlight>
              </a:rPr>
              <a:t>- Kafka Connect</a:t>
            </a:r>
            <a:endParaRPr b="1" sz="5200">
              <a:solidFill>
                <a:srgbClr val="1F2123"/>
              </a:solidFill>
              <a:highlight>
                <a:srgbClr val="FBFD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25000"/>
              </a:lnSpc>
              <a:spcBef>
                <a:spcPts val="2400"/>
              </a:spcBef>
              <a:spcAft>
                <a:spcPts val="0"/>
              </a:spcAft>
              <a:buClr>
                <a:schemeClr val="dk1"/>
              </a:buClr>
              <a:buSzPts val="1100"/>
              <a:buFont typeface="Arial"/>
              <a:buNone/>
            </a:pPr>
            <a:r>
              <a:t/>
            </a:r>
            <a:endParaRPr b="1" sz="2400">
              <a:solidFill>
                <a:srgbClr val="24292F"/>
              </a:solidFill>
              <a:highlight>
                <a:srgbClr val="FFFFFF"/>
              </a:highlight>
            </a:endParaRPr>
          </a:p>
          <a:p>
            <a:pPr indent="0" lvl="0" marL="0" rtl="0" algn="l">
              <a:lnSpc>
                <a:spcPct val="125000"/>
              </a:lnSpc>
              <a:spcBef>
                <a:spcPts val="2400"/>
              </a:spcBef>
              <a:spcAft>
                <a:spcPts val="0"/>
              </a:spcAft>
              <a:buClr>
                <a:schemeClr val="dk1"/>
              </a:buClr>
              <a:buSzPts val="1100"/>
              <a:buFont typeface="Arial"/>
              <a:buNone/>
            </a:pPr>
            <a:r>
              <a:t/>
            </a:r>
            <a:endParaRPr b="1" sz="2300">
              <a:solidFill>
                <a:srgbClr val="24292F"/>
              </a:solidFill>
              <a:highlight>
                <a:srgbClr val="FFFFFF"/>
              </a:highlight>
            </a:endParaRPr>
          </a:p>
          <a:p>
            <a:pPr indent="0" lvl="0" marL="0" rtl="0" algn="l">
              <a:lnSpc>
                <a:spcPct val="125000"/>
              </a:lnSpc>
              <a:spcBef>
                <a:spcPts val="2400"/>
              </a:spcBef>
              <a:spcAft>
                <a:spcPts val="0"/>
              </a:spcAft>
              <a:buClr>
                <a:schemeClr val="dk1"/>
              </a:buClr>
              <a:buSzPts val="1100"/>
              <a:buFont typeface="Arial"/>
              <a:buNone/>
            </a:pPr>
            <a:r>
              <a:t/>
            </a:r>
            <a:endParaRPr b="1" sz="23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25000"/>
              </a:lnSpc>
              <a:spcBef>
                <a:spcPts val="2400"/>
              </a:spcBef>
              <a:spcAft>
                <a:spcPts val="0"/>
              </a:spcAft>
              <a:buClr>
                <a:schemeClr val="dk1"/>
              </a:buClr>
              <a:buSzPts val="1100"/>
              <a:buFont typeface="Arial"/>
              <a:buNone/>
            </a:pPr>
            <a:r>
              <a:t/>
            </a:r>
            <a:endParaRPr b="1" sz="2300">
              <a:solidFill>
                <a:srgbClr val="24292F"/>
              </a:solidFill>
              <a:highlight>
                <a:srgbClr val="FFFFFF"/>
              </a:highlight>
            </a:endParaRPr>
          </a:p>
          <a:p>
            <a:pPr indent="0" lvl="0" marL="0" marR="0" rtl="0" algn="l">
              <a:lnSpc>
                <a:spcPct val="100000"/>
              </a:lnSpc>
              <a:spcBef>
                <a:spcPts val="1200"/>
              </a:spcBef>
              <a:spcAft>
                <a:spcPts val="0"/>
              </a:spcAft>
              <a:buClr>
                <a:srgbClr val="000000"/>
              </a:buClr>
              <a:buSzPts val="2100"/>
              <a:buFont typeface="Arial"/>
              <a:buNone/>
            </a:pPr>
            <a:r>
              <a:t/>
            </a:r>
            <a:endParaRPr b="1" sz="32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33333"/>
              </a:lnSpc>
              <a:spcBef>
                <a:spcPts val="3400"/>
              </a:spcBef>
              <a:spcAft>
                <a:spcPts val="0"/>
              </a:spcAft>
              <a:buNone/>
            </a:pPr>
            <a:r>
              <a:rPr b="1" lang="en" sz="1900">
                <a:solidFill>
                  <a:srgbClr val="1F2123"/>
                </a:solidFill>
                <a:highlight>
                  <a:srgbClr val="FBFDFF"/>
                </a:highlight>
                <a:latin typeface="Roboto"/>
                <a:ea typeface="Roboto"/>
                <a:cs typeface="Roboto"/>
                <a:sym typeface="Roboto"/>
              </a:rPr>
              <a:t>Create your first connector</a:t>
            </a:r>
            <a:br>
              <a:rPr b="1" lang="en" sz="1900">
                <a:solidFill>
                  <a:srgbClr val="1F2123"/>
                </a:solidFill>
                <a:highlight>
                  <a:srgbClr val="FBFDFF"/>
                </a:highlight>
                <a:latin typeface="Roboto"/>
                <a:ea typeface="Roboto"/>
                <a:cs typeface="Roboto"/>
                <a:sym typeface="Roboto"/>
              </a:rPr>
            </a:br>
            <a:br>
              <a:rPr b="1" lang="en" sz="1900">
                <a:solidFill>
                  <a:srgbClr val="1F2123"/>
                </a:solidFill>
                <a:highlight>
                  <a:srgbClr val="FBFDFF"/>
                </a:highlight>
                <a:latin typeface="Roboto"/>
                <a:ea typeface="Roboto"/>
                <a:cs typeface="Roboto"/>
                <a:sym typeface="Roboto"/>
              </a:rPr>
            </a:br>
            <a:r>
              <a:rPr lang="en" sz="1200">
                <a:solidFill>
                  <a:srgbClr val="1F2123"/>
                </a:solidFill>
                <a:highlight>
                  <a:srgbClr val="FBFDFF"/>
                </a:highlight>
                <a:latin typeface="Roboto"/>
                <a:ea typeface="Roboto"/>
                <a:cs typeface="Roboto"/>
                <a:sym typeface="Roboto"/>
              </a:rPr>
              <a:t>Provide a name to your connector</a:t>
            </a:r>
            <a:endParaRPr sz="1200">
              <a:solidFill>
                <a:srgbClr val="1F2123"/>
              </a:solidFill>
              <a:highlight>
                <a:srgbClr val="FBFDFF"/>
              </a:highlight>
              <a:latin typeface="Roboto"/>
              <a:ea typeface="Roboto"/>
              <a:cs typeface="Roboto"/>
              <a:sym typeface="Roboto"/>
            </a:endParaRPr>
          </a:p>
          <a:p>
            <a:pPr indent="-304800" lvl="0" marL="457200" rtl="0" algn="l">
              <a:spcBef>
                <a:spcPts val="2900"/>
              </a:spcBef>
              <a:spcAft>
                <a:spcPts val="0"/>
              </a:spcAft>
              <a:buClr>
                <a:srgbClr val="1F2123"/>
              </a:buClr>
              <a:buSzPts val="1200"/>
              <a:buFont typeface="Roboto"/>
              <a:buChar char="●"/>
            </a:pPr>
            <a:r>
              <a:t/>
            </a:r>
            <a:endParaRPr sz="1200">
              <a:solidFill>
                <a:srgbClr val="1F2123"/>
              </a:solidFill>
              <a:highlight>
                <a:srgbClr val="FBFDFF"/>
              </a:highlight>
              <a:latin typeface="Roboto"/>
              <a:ea typeface="Roboto"/>
              <a:cs typeface="Roboto"/>
              <a:sym typeface="Roboto"/>
            </a:endParaRPr>
          </a:p>
          <a:p>
            <a:pPr indent="0" lvl="0" marL="0" rtl="0" algn="l">
              <a:lnSpc>
                <a:spcPct val="133333"/>
              </a:lnSpc>
              <a:spcBef>
                <a:spcPts val="3400"/>
              </a:spcBef>
              <a:spcAft>
                <a:spcPts val="0"/>
              </a:spcAft>
              <a:buNone/>
            </a:pPr>
            <a:r>
              <a:t/>
            </a:r>
            <a:endParaRPr sz="1200">
              <a:solidFill>
                <a:srgbClr val="1F2123"/>
              </a:solidFill>
              <a:highlight>
                <a:srgbClr val="FBFDFF"/>
              </a:highlight>
              <a:latin typeface="Roboto"/>
              <a:ea typeface="Roboto"/>
              <a:cs typeface="Roboto"/>
              <a:sym typeface="Roboto"/>
            </a:endParaRPr>
          </a:p>
          <a:p>
            <a:pPr indent="-304800" lvl="0" marL="457200" rtl="0" algn="l">
              <a:spcBef>
                <a:spcPts val="2900"/>
              </a:spcBef>
              <a:spcAft>
                <a:spcPts val="0"/>
              </a:spcAft>
              <a:buClr>
                <a:srgbClr val="1F2123"/>
              </a:buClr>
              <a:buSzPts val="1200"/>
              <a:buFont typeface="Roboto"/>
              <a:buChar char="●"/>
            </a:pPr>
            <a:r>
              <a:t/>
            </a:r>
            <a:endParaRPr sz="1200">
              <a:solidFill>
                <a:srgbClr val="1F2123"/>
              </a:solidFill>
              <a:highlight>
                <a:srgbClr val="FBFDFF"/>
              </a:highlight>
              <a:latin typeface="Roboto"/>
              <a:ea typeface="Roboto"/>
              <a:cs typeface="Roboto"/>
              <a:sym typeface="Roboto"/>
            </a:endParaRPr>
          </a:p>
          <a:p>
            <a:pPr indent="0" lvl="0" marL="0" rtl="0" algn="l">
              <a:lnSpc>
                <a:spcPct val="133333"/>
              </a:lnSpc>
              <a:spcBef>
                <a:spcPts val="3400"/>
              </a:spcBef>
              <a:spcAft>
                <a:spcPts val="0"/>
              </a:spcAft>
              <a:buNone/>
            </a:pPr>
            <a:r>
              <a:t/>
            </a:r>
            <a:endParaRPr sz="1200">
              <a:solidFill>
                <a:srgbClr val="1F2123"/>
              </a:solidFill>
              <a:highlight>
                <a:srgbClr val="FBFDFF"/>
              </a:highlight>
              <a:latin typeface="Roboto"/>
              <a:ea typeface="Roboto"/>
              <a:cs typeface="Roboto"/>
              <a:sym typeface="Roboto"/>
            </a:endParaRPr>
          </a:p>
          <a:p>
            <a:pPr indent="-304800" lvl="0" marL="457200" rtl="0" algn="l">
              <a:spcBef>
                <a:spcPts val="2900"/>
              </a:spcBef>
              <a:spcAft>
                <a:spcPts val="0"/>
              </a:spcAft>
              <a:buClr>
                <a:srgbClr val="1F2123"/>
              </a:buClr>
              <a:buSzPts val="1200"/>
              <a:buFont typeface="Roboto"/>
              <a:buChar char="●"/>
            </a:pPr>
            <a:r>
              <a:t/>
            </a:r>
            <a:endParaRPr sz="1200">
              <a:solidFill>
                <a:srgbClr val="1F2123"/>
              </a:solidFill>
              <a:highlight>
                <a:srgbClr val="FBFDFF"/>
              </a:highlight>
              <a:latin typeface="Roboto"/>
              <a:ea typeface="Roboto"/>
              <a:cs typeface="Roboto"/>
              <a:sym typeface="Roboto"/>
            </a:endParaRPr>
          </a:p>
          <a:p>
            <a:pPr indent="0" lvl="0" marL="0" rtl="0" algn="l">
              <a:lnSpc>
                <a:spcPct val="133333"/>
              </a:lnSpc>
              <a:spcBef>
                <a:spcPts val="34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3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100">
              <a:solidFill>
                <a:schemeClr val="dk1"/>
              </a:solidFill>
            </a:endParaRPr>
          </a:p>
          <a:p>
            <a:pPr indent="0" lvl="0" marL="0" rtl="0" algn="l">
              <a:spcBef>
                <a:spcPts val="1500"/>
              </a:spcBef>
              <a:spcAft>
                <a:spcPts val="0"/>
              </a:spcAft>
              <a:buNone/>
            </a:pPr>
            <a:r>
              <a:t/>
            </a:r>
            <a:endParaRPr b="1" sz="19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endParaRPr>
          </a:p>
          <a:p>
            <a:pPr indent="0" lvl="0" marL="0" rtl="0" algn="l">
              <a:spcBef>
                <a:spcPts val="3500"/>
              </a:spcBef>
              <a:spcAft>
                <a:spcPts val="0"/>
              </a:spcAft>
              <a:buNone/>
            </a:pPr>
            <a:r>
              <a:t/>
            </a:r>
            <a:endParaRPr b="1" sz="21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b="1" sz="1900">
              <a:solidFill>
                <a:srgbClr val="24292F"/>
              </a:solidFill>
              <a:highlight>
                <a:srgbClr val="FFFFFF"/>
              </a:highlight>
            </a:endParaRPr>
          </a:p>
          <a:p>
            <a:pPr indent="0" lvl="0" marL="45720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23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15" name="Google Shape;115;p22"/>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2"/>
          <p:cNvPicPr preferRelativeResize="0"/>
          <p:nvPr/>
        </p:nvPicPr>
        <p:blipFill>
          <a:blip r:embed="rId3">
            <a:alphaModFix/>
          </a:blip>
          <a:stretch>
            <a:fillRect/>
          </a:stretch>
        </p:blipFill>
        <p:spPr>
          <a:xfrm>
            <a:off x="154677" y="1092750"/>
            <a:ext cx="6800299" cy="405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33333"/>
              </a:lnSpc>
              <a:spcBef>
                <a:spcPts val="3400"/>
              </a:spcBef>
              <a:spcAft>
                <a:spcPts val="0"/>
              </a:spcAft>
              <a:buClr>
                <a:schemeClr val="dk1"/>
              </a:buClr>
              <a:buSzPts val="1100"/>
              <a:buFont typeface="Arial"/>
              <a:buNone/>
            </a:pPr>
            <a:r>
              <a:rPr b="1" lang="en" sz="1900">
                <a:solidFill>
                  <a:srgbClr val="1F2123"/>
                </a:solidFill>
                <a:highlight>
                  <a:srgbClr val="FBFDFF"/>
                </a:highlight>
                <a:latin typeface="Roboto"/>
                <a:ea typeface="Roboto"/>
                <a:cs typeface="Roboto"/>
                <a:sym typeface="Roboto"/>
              </a:rPr>
              <a:t>What you will learn in this course 🧐🧐</a:t>
            </a:r>
            <a:endParaRPr b="1" sz="1900">
              <a:solidFill>
                <a:srgbClr val="1F2123"/>
              </a:solidFill>
              <a:highlight>
                <a:srgbClr val="FBFDFF"/>
              </a:highlight>
              <a:latin typeface="Roboto"/>
              <a:ea typeface="Roboto"/>
              <a:cs typeface="Roboto"/>
              <a:sym typeface="Roboto"/>
            </a:endParaRPr>
          </a:p>
          <a:p>
            <a:pPr indent="0" lvl="0" marL="0" rtl="0" algn="l">
              <a:spcBef>
                <a:spcPts val="1700"/>
              </a:spcBef>
              <a:spcAft>
                <a:spcPts val="0"/>
              </a:spcAft>
              <a:buClr>
                <a:schemeClr val="dk1"/>
              </a:buClr>
              <a:buSzPts val="1100"/>
              <a:buFont typeface="Arial"/>
              <a:buNone/>
            </a:pPr>
            <a:r>
              <a:rPr lang="en" sz="1400">
                <a:solidFill>
                  <a:srgbClr val="1F2123"/>
                </a:solidFill>
                <a:highlight>
                  <a:srgbClr val="FBFDFF"/>
                </a:highlight>
                <a:latin typeface="Roboto"/>
                <a:ea typeface="Roboto"/>
                <a:cs typeface="Roboto"/>
                <a:sym typeface="Roboto"/>
              </a:rPr>
              <a:t>What is great in development is the idea of trying to never reinvent the wheel. This is what Kafka Connect is all about! Pre-written connectors that serve as producers, consumers or both! In this course, we will cover:</a:t>
            </a:r>
            <a:endParaRPr sz="1400">
              <a:solidFill>
                <a:srgbClr val="1F2123"/>
              </a:solidFill>
              <a:highlight>
                <a:srgbClr val="FBFDFF"/>
              </a:highlight>
              <a:latin typeface="Roboto"/>
              <a:ea typeface="Roboto"/>
              <a:cs typeface="Roboto"/>
              <a:sym typeface="Roboto"/>
            </a:endParaRPr>
          </a:p>
          <a:p>
            <a:pPr indent="-317500" lvl="0" marL="457200" rtl="0" algn="l">
              <a:spcBef>
                <a:spcPts val="3500"/>
              </a:spcBef>
              <a:spcAft>
                <a:spcPts val="0"/>
              </a:spcAft>
              <a:buClr>
                <a:srgbClr val="1F2123"/>
              </a:buClr>
              <a:buSzPts val="1400"/>
              <a:buFont typeface="Roboto"/>
              <a:buChar char="●"/>
            </a:pPr>
            <a:r>
              <a:rPr lang="en" sz="1400">
                <a:solidFill>
                  <a:srgbClr val="1F2123"/>
                </a:solidFill>
                <a:highlight>
                  <a:srgbClr val="FBFDFF"/>
                </a:highlight>
                <a:latin typeface="Roboto"/>
                <a:ea typeface="Roboto"/>
                <a:cs typeface="Roboto"/>
                <a:sym typeface="Roboto"/>
              </a:rPr>
              <a:t>Kafka Connect basic vocabulary</a:t>
            </a:r>
            <a:endParaRPr sz="1400">
              <a:solidFill>
                <a:srgbClr val="1F2123"/>
              </a:solidFill>
              <a:highlight>
                <a:srgbClr val="FBFDFF"/>
              </a:highlight>
              <a:latin typeface="Roboto"/>
              <a:ea typeface="Roboto"/>
              <a:cs typeface="Roboto"/>
              <a:sym typeface="Roboto"/>
            </a:endParaRPr>
          </a:p>
          <a:p>
            <a:pPr indent="-317500" lvl="0" marL="457200" rtl="0" algn="l">
              <a:spcBef>
                <a:spcPts val="0"/>
              </a:spcBef>
              <a:spcAft>
                <a:spcPts val="0"/>
              </a:spcAft>
              <a:buClr>
                <a:srgbClr val="1F2123"/>
              </a:buClr>
              <a:buSzPts val="1400"/>
              <a:buFont typeface="Roboto"/>
              <a:buChar char="●"/>
            </a:pPr>
            <a:r>
              <a:rPr lang="en" sz="1400">
                <a:solidFill>
                  <a:srgbClr val="1F2123"/>
                </a:solidFill>
                <a:highlight>
                  <a:srgbClr val="FBFDFF"/>
                </a:highlight>
                <a:latin typeface="Roboto"/>
                <a:ea typeface="Roboto"/>
                <a:cs typeface="Roboto"/>
                <a:sym typeface="Roboto"/>
              </a:rPr>
              <a:t>How to setup connectors</a:t>
            </a:r>
            <a:endParaRPr sz="14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b="1" sz="1900">
              <a:solidFill>
                <a:srgbClr val="24292F"/>
              </a:solidFill>
              <a:highlight>
                <a:srgbClr val="FFFFFF"/>
              </a:highlight>
            </a:endParaRPr>
          </a:p>
          <a:p>
            <a:pPr indent="0" lvl="0" marL="45720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23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61" name="Google Shape;61;p14"/>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33333"/>
              </a:lnSpc>
              <a:spcBef>
                <a:spcPts val="3400"/>
              </a:spcBef>
              <a:spcAft>
                <a:spcPts val="0"/>
              </a:spcAft>
              <a:buClr>
                <a:schemeClr val="dk1"/>
              </a:buClr>
              <a:buSzPts val="1100"/>
              <a:buFont typeface="Arial"/>
              <a:buNone/>
            </a:pPr>
            <a:r>
              <a:rPr b="1" lang="en" sz="1900">
                <a:solidFill>
                  <a:srgbClr val="1F2123"/>
                </a:solidFill>
                <a:highlight>
                  <a:srgbClr val="FBFDFF"/>
                </a:highlight>
                <a:latin typeface="Roboto"/>
                <a:ea typeface="Roboto"/>
                <a:cs typeface="Roboto"/>
                <a:sym typeface="Roboto"/>
              </a:rPr>
              <a:t>Kafka Connect </a:t>
            </a:r>
            <a:r>
              <a:rPr b="1" lang="en" sz="1900">
                <a:solidFill>
                  <a:srgbClr val="1F2123"/>
                </a:solidFill>
                <a:highlight>
                  <a:srgbClr val="FBFDFF"/>
                </a:highlight>
                <a:latin typeface="Roboto"/>
                <a:ea typeface="Roboto"/>
                <a:cs typeface="Roboto"/>
                <a:sym typeface="Roboto"/>
              </a:rPr>
              <a:t>Dictionary</a:t>
            </a:r>
            <a:r>
              <a:rPr b="1" lang="en" sz="1900">
                <a:solidFill>
                  <a:srgbClr val="1F2123"/>
                </a:solidFill>
                <a:highlight>
                  <a:srgbClr val="FBFDFF"/>
                </a:highlight>
                <a:latin typeface="Roboto"/>
                <a:ea typeface="Roboto"/>
                <a:cs typeface="Roboto"/>
                <a:sym typeface="Roboto"/>
              </a:rPr>
              <a:t> 📖</a:t>
            </a:r>
            <a:endParaRPr b="1" sz="1900">
              <a:solidFill>
                <a:srgbClr val="1F2123"/>
              </a:solidFill>
              <a:highlight>
                <a:srgbClr val="FBFDFF"/>
              </a:highlight>
              <a:latin typeface="Roboto"/>
              <a:ea typeface="Roboto"/>
              <a:cs typeface="Roboto"/>
              <a:sym typeface="Roboto"/>
            </a:endParaRPr>
          </a:p>
          <a:p>
            <a:pPr indent="0" lvl="0" marL="0" rtl="0" algn="l">
              <a:spcBef>
                <a:spcPts val="1700"/>
              </a:spcBef>
              <a:spcAft>
                <a:spcPts val="0"/>
              </a:spcAft>
              <a:buClr>
                <a:schemeClr val="dk1"/>
              </a:buClr>
              <a:buSzPts val="1100"/>
              <a:buFont typeface="Arial"/>
              <a:buNone/>
            </a:pPr>
            <a:r>
              <a:rPr lang="en" sz="1400">
                <a:solidFill>
                  <a:srgbClr val="1F2123"/>
                </a:solidFill>
                <a:highlight>
                  <a:srgbClr val="FBFDFF"/>
                </a:highlight>
                <a:latin typeface="Roboto"/>
                <a:ea typeface="Roboto"/>
                <a:cs typeface="Roboto"/>
                <a:sym typeface="Roboto"/>
              </a:rPr>
              <a:t>Like everything in tech, Kafka Connect has it own little jargon that you need to understand to feel comfortable learning the tool. Fortunately, there not much you need to remember, simply:</a:t>
            </a:r>
            <a:endParaRPr sz="1400">
              <a:solidFill>
                <a:srgbClr val="1F2123"/>
              </a:solidFill>
              <a:highlight>
                <a:srgbClr val="FBFDFF"/>
              </a:highlight>
              <a:latin typeface="Roboto"/>
              <a:ea typeface="Roboto"/>
              <a:cs typeface="Roboto"/>
              <a:sym typeface="Roboto"/>
            </a:endParaRPr>
          </a:p>
          <a:p>
            <a:pPr indent="-317500" lvl="0" marL="457200" rtl="0" algn="l">
              <a:spcBef>
                <a:spcPts val="3500"/>
              </a:spcBef>
              <a:spcAft>
                <a:spcPts val="0"/>
              </a:spcAft>
              <a:buClr>
                <a:srgbClr val="1F2123"/>
              </a:buClr>
              <a:buSzPts val="1400"/>
              <a:buFont typeface="Roboto"/>
              <a:buChar char="●"/>
            </a:pPr>
            <a:r>
              <a:rPr b="1" lang="en" sz="1400">
                <a:solidFill>
                  <a:srgbClr val="1F2123"/>
                </a:solidFill>
                <a:highlight>
                  <a:srgbClr val="FBFDFF"/>
                </a:highlight>
                <a:latin typeface="Roboto"/>
                <a:ea typeface="Roboto"/>
                <a:cs typeface="Roboto"/>
                <a:sym typeface="Roboto"/>
              </a:rPr>
              <a:t>Source</a:t>
            </a:r>
            <a:r>
              <a:rPr lang="en" sz="1400">
                <a:solidFill>
                  <a:srgbClr val="1F2123"/>
                </a:solidFill>
                <a:highlight>
                  <a:srgbClr val="FBFDFF"/>
                </a:highlight>
                <a:latin typeface="Roboto"/>
                <a:ea typeface="Roboto"/>
                <a:cs typeface="Roboto"/>
                <a:sym typeface="Roboto"/>
              </a:rPr>
              <a:t> - Equivalent to a Producer in "normal" Kafka. This is where your data is being produced</a:t>
            </a:r>
            <a:endParaRPr sz="1400">
              <a:solidFill>
                <a:srgbClr val="1F2123"/>
              </a:solidFill>
              <a:highlight>
                <a:srgbClr val="FBFDFF"/>
              </a:highlight>
              <a:latin typeface="Roboto"/>
              <a:ea typeface="Roboto"/>
              <a:cs typeface="Roboto"/>
              <a:sym typeface="Roboto"/>
            </a:endParaRPr>
          </a:p>
          <a:p>
            <a:pPr indent="-317500" lvl="0" marL="457200" rtl="0" algn="l">
              <a:spcBef>
                <a:spcPts val="0"/>
              </a:spcBef>
              <a:spcAft>
                <a:spcPts val="0"/>
              </a:spcAft>
              <a:buClr>
                <a:srgbClr val="1F2123"/>
              </a:buClr>
              <a:buSzPts val="1400"/>
              <a:buFont typeface="Roboto"/>
              <a:buChar char="●"/>
            </a:pPr>
            <a:r>
              <a:rPr b="1" lang="en" sz="1400">
                <a:solidFill>
                  <a:srgbClr val="1F2123"/>
                </a:solidFill>
                <a:highlight>
                  <a:srgbClr val="FBFDFF"/>
                </a:highlight>
                <a:latin typeface="Roboto"/>
                <a:ea typeface="Roboto"/>
                <a:cs typeface="Roboto"/>
                <a:sym typeface="Roboto"/>
              </a:rPr>
              <a:t>Sink</a:t>
            </a:r>
            <a:r>
              <a:rPr lang="en" sz="1400">
                <a:solidFill>
                  <a:srgbClr val="1F2123"/>
                </a:solidFill>
                <a:highlight>
                  <a:srgbClr val="FBFDFF"/>
                </a:highlight>
                <a:latin typeface="Roboto"/>
                <a:ea typeface="Roboto"/>
                <a:cs typeface="Roboto"/>
                <a:sym typeface="Roboto"/>
              </a:rPr>
              <a:t> - Equivalent to a Consumer in "normal" Kafka. This is where you will dump your data</a:t>
            </a:r>
            <a:endParaRPr sz="1400">
              <a:solidFill>
                <a:srgbClr val="1F2123"/>
              </a:solidFill>
              <a:highlight>
                <a:srgbClr val="FBFDFF"/>
              </a:highlight>
              <a:latin typeface="Roboto"/>
              <a:ea typeface="Roboto"/>
              <a:cs typeface="Roboto"/>
              <a:sym typeface="Roboto"/>
            </a:endParaRPr>
          </a:p>
          <a:p>
            <a:pPr indent="-317500" lvl="0" marL="457200" rtl="0" algn="l">
              <a:spcBef>
                <a:spcPts val="0"/>
              </a:spcBef>
              <a:spcAft>
                <a:spcPts val="0"/>
              </a:spcAft>
              <a:buClr>
                <a:srgbClr val="1F2123"/>
              </a:buClr>
              <a:buSzPts val="1400"/>
              <a:buFont typeface="Roboto"/>
              <a:buChar char="●"/>
            </a:pPr>
            <a:r>
              <a:rPr b="1" lang="en" sz="1400">
                <a:solidFill>
                  <a:srgbClr val="1F2123"/>
                </a:solidFill>
                <a:highlight>
                  <a:srgbClr val="FBFDFF"/>
                </a:highlight>
                <a:latin typeface="Roboto"/>
                <a:ea typeface="Roboto"/>
                <a:cs typeface="Roboto"/>
                <a:sym typeface="Roboto"/>
              </a:rPr>
              <a:t>Task</a:t>
            </a:r>
            <a:r>
              <a:rPr lang="en" sz="1400">
                <a:solidFill>
                  <a:srgbClr val="1F2123"/>
                </a:solidFill>
                <a:highlight>
                  <a:srgbClr val="FBFDFF"/>
                </a:highlight>
                <a:latin typeface="Roboto"/>
                <a:ea typeface="Roboto"/>
                <a:cs typeface="Roboto"/>
                <a:sym typeface="Roboto"/>
              </a:rPr>
              <a:t> - It's actual code that bring from a Source to a Sink. There can be several tasks inside a broker</a:t>
            </a:r>
            <a:endParaRPr sz="1400">
              <a:solidFill>
                <a:srgbClr val="1F2123"/>
              </a:solidFill>
              <a:highlight>
                <a:srgbClr val="FBFDFF"/>
              </a:highlight>
              <a:latin typeface="Roboto"/>
              <a:ea typeface="Roboto"/>
              <a:cs typeface="Roboto"/>
              <a:sym typeface="Roboto"/>
            </a:endParaRPr>
          </a:p>
          <a:p>
            <a:pPr indent="-317500" lvl="0" marL="457200" rtl="0" algn="l">
              <a:spcBef>
                <a:spcPts val="0"/>
              </a:spcBef>
              <a:spcAft>
                <a:spcPts val="0"/>
              </a:spcAft>
              <a:buClr>
                <a:srgbClr val="1F2123"/>
              </a:buClr>
              <a:buSzPts val="1400"/>
              <a:buFont typeface="Roboto"/>
              <a:buChar char="●"/>
            </a:pPr>
            <a:r>
              <a:rPr b="1" lang="en" sz="1400">
                <a:solidFill>
                  <a:srgbClr val="1F2123"/>
                </a:solidFill>
                <a:highlight>
                  <a:srgbClr val="FBFDFF"/>
                </a:highlight>
                <a:latin typeface="Roboto"/>
                <a:ea typeface="Roboto"/>
                <a:cs typeface="Roboto"/>
                <a:sym typeface="Roboto"/>
              </a:rPr>
              <a:t>Connectors</a:t>
            </a:r>
            <a:r>
              <a:rPr lang="en" sz="1400">
                <a:solidFill>
                  <a:srgbClr val="1F2123"/>
                </a:solidFill>
                <a:highlight>
                  <a:srgbClr val="FBFDFF"/>
                </a:highlight>
                <a:latin typeface="Roboto"/>
                <a:ea typeface="Roboto"/>
                <a:cs typeface="Roboto"/>
                <a:sym typeface="Roboto"/>
              </a:rPr>
              <a:t> - The link between a Source and a Sink</a:t>
            </a:r>
            <a:endParaRPr sz="1400">
              <a:solidFill>
                <a:srgbClr val="1F2123"/>
              </a:solidFill>
              <a:highlight>
                <a:srgbClr val="FBFDFF"/>
              </a:highlight>
              <a:latin typeface="Roboto"/>
              <a:ea typeface="Roboto"/>
              <a:cs typeface="Roboto"/>
              <a:sym typeface="Roboto"/>
            </a:endParaRPr>
          </a:p>
          <a:p>
            <a:pPr indent="0" lvl="0" marL="0" rtl="0" algn="l">
              <a:spcBef>
                <a:spcPts val="3500"/>
              </a:spcBef>
              <a:spcAft>
                <a:spcPts val="0"/>
              </a:spcAft>
              <a:buClr>
                <a:schemeClr val="dk1"/>
              </a:buClr>
              <a:buSzPts val="1100"/>
              <a:buFont typeface="Arial"/>
              <a:buNone/>
            </a:pPr>
            <a:r>
              <a:rPr b="1" lang="en" sz="1400">
                <a:solidFill>
                  <a:srgbClr val="1F2123"/>
                </a:solidFill>
                <a:highlight>
                  <a:srgbClr val="FBFDFF"/>
                </a:highlight>
                <a:latin typeface="Roboto"/>
                <a:ea typeface="Roboto"/>
                <a:cs typeface="Roboto"/>
                <a:sym typeface="Roboto"/>
              </a:rPr>
              <a:t>Connectors</a:t>
            </a:r>
            <a:r>
              <a:rPr lang="en" sz="1400">
                <a:solidFill>
                  <a:srgbClr val="1F2123"/>
                </a:solidFill>
                <a:highlight>
                  <a:srgbClr val="FBFDFF"/>
                </a:highlight>
                <a:latin typeface="Roboto"/>
                <a:ea typeface="Roboto"/>
                <a:cs typeface="Roboto"/>
                <a:sym typeface="Roboto"/>
              </a:rPr>
              <a:t> can be either a Source or a Sink or both! They are also compatible with your classic producer and consumer. Meaning, you can definitely have a normal python producer and a connector Sink, it will work! 💪</a:t>
            </a:r>
            <a:endParaRPr sz="14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300">
              <a:solidFill>
                <a:schemeClr val="dk1"/>
              </a:solidFill>
            </a:endParaRPr>
          </a:p>
          <a:p>
            <a:pPr indent="0" lvl="0" marL="0" rtl="0" algn="l">
              <a:spcBef>
                <a:spcPts val="3500"/>
              </a:spcBef>
              <a:spcAft>
                <a:spcPts val="0"/>
              </a:spcAft>
              <a:buNone/>
            </a:pPr>
            <a:r>
              <a:t/>
            </a:r>
            <a:endParaRPr b="1" sz="21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b="1" sz="1900">
              <a:solidFill>
                <a:srgbClr val="24292F"/>
              </a:solidFill>
              <a:highlight>
                <a:srgbClr val="FFFFFF"/>
              </a:highlight>
            </a:endParaRPr>
          </a:p>
          <a:p>
            <a:pPr indent="0" lvl="0" marL="45720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23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67" name="Google Shape;67;p15"/>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33333"/>
              </a:lnSpc>
              <a:spcBef>
                <a:spcPts val="3400"/>
              </a:spcBef>
              <a:spcAft>
                <a:spcPts val="0"/>
              </a:spcAft>
              <a:buNone/>
            </a:pPr>
            <a:r>
              <a:rPr b="1" lang="en" sz="1900">
                <a:solidFill>
                  <a:srgbClr val="1F2123"/>
                </a:solidFill>
                <a:highlight>
                  <a:srgbClr val="FBFDFF"/>
                </a:highlight>
                <a:latin typeface="Roboto"/>
                <a:ea typeface="Roboto"/>
                <a:cs typeface="Roboto"/>
                <a:sym typeface="Roboto"/>
              </a:rPr>
              <a:t>Create your first connector</a:t>
            </a:r>
            <a:endParaRPr b="1" sz="1900">
              <a:solidFill>
                <a:srgbClr val="1F2123"/>
              </a:solidFill>
              <a:highlight>
                <a:srgbClr val="FBFDFF"/>
              </a:highlight>
              <a:latin typeface="Roboto"/>
              <a:ea typeface="Roboto"/>
              <a:cs typeface="Roboto"/>
              <a:sym typeface="Roboto"/>
            </a:endParaRPr>
          </a:p>
          <a:p>
            <a:pPr indent="0" lvl="0" marL="0" rtl="0" algn="l">
              <a:spcBef>
                <a:spcPts val="1700"/>
              </a:spcBef>
              <a:spcAft>
                <a:spcPts val="0"/>
              </a:spcAft>
              <a:buNone/>
            </a:pPr>
            <a:r>
              <a:rPr lang="en" sz="1400">
                <a:solidFill>
                  <a:srgbClr val="1F2123"/>
                </a:solidFill>
                <a:highlight>
                  <a:srgbClr val="FBFDFF"/>
                </a:highlight>
                <a:latin typeface="Roboto"/>
                <a:ea typeface="Roboto"/>
                <a:cs typeface="Roboto"/>
                <a:sym typeface="Roboto"/>
              </a:rPr>
              <a:t>To create your first connector, it is actually extremely simple. All you have to do is to go back to your Kafka Confluent Cloud account and go to Connectors inside Data Integration section:</a:t>
            </a:r>
            <a:endParaRPr sz="14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100">
              <a:solidFill>
                <a:schemeClr val="dk1"/>
              </a:solidFill>
            </a:endParaRPr>
          </a:p>
          <a:p>
            <a:pPr indent="0" lvl="0" marL="0" rtl="0" algn="l">
              <a:spcBef>
                <a:spcPts val="1500"/>
              </a:spcBef>
              <a:spcAft>
                <a:spcPts val="0"/>
              </a:spcAft>
              <a:buNone/>
            </a:pPr>
            <a:r>
              <a:t/>
            </a:r>
            <a:endParaRPr b="1" sz="19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endParaRPr>
          </a:p>
          <a:p>
            <a:pPr indent="0" lvl="0" marL="0" rtl="0" algn="l">
              <a:spcBef>
                <a:spcPts val="3500"/>
              </a:spcBef>
              <a:spcAft>
                <a:spcPts val="0"/>
              </a:spcAft>
              <a:buNone/>
            </a:pPr>
            <a:r>
              <a:t/>
            </a:r>
            <a:endParaRPr b="1" sz="21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b="1" sz="1900">
              <a:solidFill>
                <a:srgbClr val="24292F"/>
              </a:solidFill>
              <a:highlight>
                <a:srgbClr val="FFFFFF"/>
              </a:highlight>
            </a:endParaRPr>
          </a:p>
          <a:p>
            <a:pPr indent="0" lvl="0" marL="45720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23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73" name="Google Shape;73;p16"/>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74" name="Google Shape;74;p16"/>
          <p:cNvPicPr preferRelativeResize="0"/>
          <p:nvPr/>
        </p:nvPicPr>
        <p:blipFill>
          <a:blip r:embed="rId3">
            <a:alphaModFix/>
          </a:blip>
          <a:stretch>
            <a:fillRect/>
          </a:stretch>
        </p:blipFill>
        <p:spPr>
          <a:xfrm>
            <a:off x="1785004" y="1468875"/>
            <a:ext cx="5255400" cy="3105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33333"/>
              </a:lnSpc>
              <a:spcBef>
                <a:spcPts val="3400"/>
              </a:spcBef>
              <a:spcAft>
                <a:spcPts val="0"/>
              </a:spcAft>
              <a:buNone/>
            </a:pPr>
            <a:r>
              <a:rPr b="1" lang="en" sz="1900">
                <a:solidFill>
                  <a:srgbClr val="1F2123"/>
                </a:solidFill>
                <a:highlight>
                  <a:srgbClr val="FBFDFF"/>
                </a:highlight>
                <a:latin typeface="Roboto"/>
                <a:ea typeface="Roboto"/>
                <a:cs typeface="Roboto"/>
                <a:sym typeface="Roboto"/>
              </a:rPr>
              <a:t>Create your first connector</a:t>
            </a:r>
            <a:endParaRPr b="1" sz="1900">
              <a:solidFill>
                <a:srgbClr val="1F2123"/>
              </a:solidFill>
              <a:highlight>
                <a:srgbClr val="FBFDFF"/>
              </a:highlight>
              <a:latin typeface="Roboto"/>
              <a:ea typeface="Roboto"/>
              <a:cs typeface="Roboto"/>
              <a:sym typeface="Roboto"/>
            </a:endParaRPr>
          </a:p>
          <a:p>
            <a:pPr indent="0" lvl="0" marL="0" rtl="0" algn="l">
              <a:spcBef>
                <a:spcPts val="1700"/>
              </a:spcBef>
              <a:spcAft>
                <a:spcPts val="0"/>
              </a:spcAft>
              <a:buNone/>
            </a:pPr>
            <a:r>
              <a:rPr lang="en" sz="1300">
                <a:solidFill>
                  <a:srgbClr val="1F2123"/>
                </a:solidFill>
                <a:highlight>
                  <a:srgbClr val="FBFDFF"/>
                </a:highlight>
                <a:latin typeface="Roboto"/>
                <a:ea typeface="Roboto"/>
                <a:cs typeface="Roboto"/>
                <a:sym typeface="Roboto"/>
              </a:rPr>
              <a:t>Now you can choose among a list of pre-configured connectors! Let's choose S3 Sink connector:</a:t>
            </a:r>
            <a:br>
              <a:rPr lang="en" sz="1300">
                <a:solidFill>
                  <a:srgbClr val="1F2123"/>
                </a:solidFill>
                <a:highlight>
                  <a:srgbClr val="FBFDFF"/>
                </a:highlight>
                <a:latin typeface="Roboto"/>
                <a:ea typeface="Roboto"/>
                <a:cs typeface="Roboto"/>
                <a:sym typeface="Roboto"/>
              </a:rPr>
            </a:br>
            <a:r>
              <a:rPr lang="en" sz="1300">
                <a:solidFill>
                  <a:srgbClr val="1F2123"/>
                </a:solidFill>
                <a:highlight>
                  <a:srgbClr val="FBFDFF"/>
                </a:highlight>
                <a:latin typeface="Roboto"/>
                <a:ea typeface="Roboto"/>
                <a:cs typeface="Roboto"/>
                <a:sym typeface="Roboto"/>
              </a:rPr>
              <a:t>Choose a Topic you want your connector to subscribe to</a:t>
            </a:r>
            <a:endParaRPr sz="13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100">
              <a:solidFill>
                <a:schemeClr val="dk1"/>
              </a:solidFill>
            </a:endParaRPr>
          </a:p>
          <a:p>
            <a:pPr indent="0" lvl="0" marL="0" rtl="0" algn="l">
              <a:spcBef>
                <a:spcPts val="1500"/>
              </a:spcBef>
              <a:spcAft>
                <a:spcPts val="0"/>
              </a:spcAft>
              <a:buNone/>
            </a:pPr>
            <a:r>
              <a:t/>
            </a:r>
            <a:endParaRPr b="1" sz="19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endParaRPr>
          </a:p>
          <a:p>
            <a:pPr indent="0" lvl="0" marL="0" rtl="0" algn="l">
              <a:spcBef>
                <a:spcPts val="3500"/>
              </a:spcBef>
              <a:spcAft>
                <a:spcPts val="0"/>
              </a:spcAft>
              <a:buNone/>
            </a:pPr>
            <a:r>
              <a:t/>
            </a:r>
            <a:endParaRPr b="1" sz="21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b="1" sz="1900">
              <a:solidFill>
                <a:srgbClr val="24292F"/>
              </a:solidFill>
              <a:highlight>
                <a:srgbClr val="FFFFFF"/>
              </a:highlight>
            </a:endParaRPr>
          </a:p>
          <a:p>
            <a:pPr indent="0" lvl="0" marL="45720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23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3">
            <a:alphaModFix/>
          </a:blip>
          <a:stretch>
            <a:fillRect/>
          </a:stretch>
        </p:blipFill>
        <p:spPr>
          <a:xfrm>
            <a:off x="2090401" y="1672800"/>
            <a:ext cx="5542874" cy="322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33333"/>
              </a:lnSpc>
              <a:spcBef>
                <a:spcPts val="3400"/>
              </a:spcBef>
              <a:spcAft>
                <a:spcPts val="0"/>
              </a:spcAft>
              <a:buNone/>
            </a:pPr>
            <a:r>
              <a:rPr b="1" lang="en" sz="1900">
                <a:solidFill>
                  <a:srgbClr val="1F2123"/>
                </a:solidFill>
                <a:highlight>
                  <a:srgbClr val="FBFDFF"/>
                </a:highlight>
                <a:latin typeface="Roboto"/>
                <a:ea typeface="Roboto"/>
                <a:cs typeface="Roboto"/>
                <a:sym typeface="Roboto"/>
              </a:rPr>
              <a:t>Create your first connector</a:t>
            </a:r>
            <a:endParaRPr b="1" sz="1900">
              <a:solidFill>
                <a:srgbClr val="1F2123"/>
              </a:solidFill>
              <a:highlight>
                <a:srgbClr val="FBFDFF"/>
              </a:highlight>
              <a:latin typeface="Roboto"/>
              <a:ea typeface="Roboto"/>
              <a:cs typeface="Roboto"/>
              <a:sym typeface="Roboto"/>
            </a:endParaRPr>
          </a:p>
          <a:p>
            <a:pPr indent="-317500" lvl="0" marL="457200" rtl="0" algn="l">
              <a:spcBef>
                <a:spcPts val="3500"/>
              </a:spcBef>
              <a:spcAft>
                <a:spcPts val="0"/>
              </a:spcAft>
              <a:buClr>
                <a:srgbClr val="1F2123"/>
              </a:buClr>
              <a:buSzPts val="1400"/>
              <a:buFont typeface="Roboto"/>
              <a:buChar char="●"/>
            </a:pPr>
            <a:r>
              <a:rPr lang="en" sz="1400">
                <a:solidFill>
                  <a:srgbClr val="1F2123"/>
                </a:solidFill>
                <a:highlight>
                  <a:srgbClr val="FBFDFF"/>
                </a:highlight>
                <a:latin typeface="Roboto"/>
                <a:ea typeface="Roboto"/>
                <a:cs typeface="Roboto"/>
                <a:sym typeface="Roboto"/>
              </a:rPr>
              <a:t>Create or use an existing API Key to provide to your connector:</a:t>
            </a:r>
            <a:endParaRPr sz="14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3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100">
              <a:solidFill>
                <a:schemeClr val="dk1"/>
              </a:solidFill>
            </a:endParaRPr>
          </a:p>
          <a:p>
            <a:pPr indent="0" lvl="0" marL="0" rtl="0" algn="l">
              <a:spcBef>
                <a:spcPts val="1500"/>
              </a:spcBef>
              <a:spcAft>
                <a:spcPts val="0"/>
              </a:spcAft>
              <a:buNone/>
            </a:pPr>
            <a:r>
              <a:t/>
            </a:r>
            <a:endParaRPr b="1" sz="19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endParaRPr>
          </a:p>
          <a:p>
            <a:pPr indent="0" lvl="0" marL="0" rtl="0" algn="l">
              <a:spcBef>
                <a:spcPts val="3500"/>
              </a:spcBef>
              <a:spcAft>
                <a:spcPts val="0"/>
              </a:spcAft>
              <a:buNone/>
            </a:pPr>
            <a:r>
              <a:t/>
            </a:r>
            <a:endParaRPr b="1" sz="21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b="1" sz="1900">
              <a:solidFill>
                <a:srgbClr val="24292F"/>
              </a:solidFill>
              <a:highlight>
                <a:srgbClr val="FFFFFF"/>
              </a:highlight>
            </a:endParaRPr>
          </a:p>
          <a:p>
            <a:pPr indent="0" lvl="0" marL="45720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23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87" name="Google Shape;87;p18"/>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a:blip r:embed="rId3">
            <a:alphaModFix/>
          </a:blip>
          <a:stretch>
            <a:fillRect/>
          </a:stretch>
        </p:blipFill>
        <p:spPr>
          <a:xfrm>
            <a:off x="751500" y="1534025"/>
            <a:ext cx="6083301" cy="333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33333"/>
              </a:lnSpc>
              <a:spcBef>
                <a:spcPts val="3400"/>
              </a:spcBef>
              <a:spcAft>
                <a:spcPts val="0"/>
              </a:spcAft>
              <a:buNone/>
            </a:pPr>
            <a:r>
              <a:rPr b="1" lang="en" sz="1900">
                <a:solidFill>
                  <a:srgbClr val="1F2123"/>
                </a:solidFill>
                <a:highlight>
                  <a:srgbClr val="FBFDFF"/>
                </a:highlight>
                <a:latin typeface="Roboto"/>
                <a:ea typeface="Roboto"/>
                <a:cs typeface="Roboto"/>
                <a:sym typeface="Roboto"/>
              </a:rPr>
              <a:t>Create your first connector</a:t>
            </a:r>
            <a:br>
              <a:rPr b="1" lang="en" sz="1900">
                <a:solidFill>
                  <a:srgbClr val="1F2123"/>
                </a:solidFill>
                <a:highlight>
                  <a:srgbClr val="FBFDFF"/>
                </a:highlight>
                <a:latin typeface="Roboto"/>
                <a:ea typeface="Roboto"/>
                <a:cs typeface="Roboto"/>
                <a:sym typeface="Roboto"/>
              </a:rPr>
            </a:br>
            <a:br>
              <a:rPr b="1" lang="en" sz="1900">
                <a:solidFill>
                  <a:srgbClr val="1F2123"/>
                </a:solidFill>
                <a:highlight>
                  <a:srgbClr val="FBFDFF"/>
                </a:highlight>
                <a:latin typeface="Roboto"/>
                <a:ea typeface="Roboto"/>
                <a:cs typeface="Roboto"/>
                <a:sym typeface="Roboto"/>
              </a:rPr>
            </a:br>
            <a:r>
              <a:rPr lang="en" sz="1200">
                <a:solidFill>
                  <a:srgbClr val="1F2123"/>
                </a:solidFill>
                <a:highlight>
                  <a:srgbClr val="FBFDFF"/>
                </a:highlight>
                <a:latin typeface="Roboto"/>
                <a:ea typeface="Roboto"/>
                <a:cs typeface="Roboto"/>
                <a:sym typeface="Roboto"/>
              </a:rPr>
              <a:t>Provide your </a:t>
            </a:r>
            <a:r>
              <a:rPr lang="en" sz="1200" u="sng">
                <a:solidFill>
                  <a:srgbClr val="1F2123"/>
                </a:solidFill>
                <a:highlight>
                  <a:srgbClr val="FBFDFF"/>
                </a:highlight>
                <a:latin typeface="Roboto"/>
                <a:ea typeface="Roboto"/>
                <a:cs typeface="Roboto"/>
                <a:sym typeface="Roboto"/>
                <a:hlinkClick r:id="rId3">
                  <a:extLst>
                    <a:ext uri="{A12FA001-AC4F-418D-AE19-62706E023703}">
                      <ahyp:hlinkClr val="tx"/>
                    </a:ext>
                  </a:extLst>
                </a:hlinkClick>
              </a:rPr>
              <a:t>AWS credentials</a:t>
            </a:r>
            <a:r>
              <a:rPr lang="en" sz="1200">
                <a:solidFill>
                  <a:srgbClr val="1F2123"/>
                </a:solidFill>
                <a:highlight>
                  <a:srgbClr val="FBFDFF"/>
                </a:highlight>
                <a:latin typeface="Roboto"/>
                <a:ea typeface="Roboto"/>
                <a:cs typeface="Roboto"/>
                <a:sym typeface="Roboto"/>
              </a:rPr>
              <a:t> as well as your bucket name:</a:t>
            </a:r>
            <a:endParaRPr sz="12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3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100">
              <a:solidFill>
                <a:schemeClr val="dk1"/>
              </a:solidFill>
            </a:endParaRPr>
          </a:p>
          <a:p>
            <a:pPr indent="0" lvl="0" marL="0" rtl="0" algn="l">
              <a:spcBef>
                <a:spcPts val="1500"/>
              </a:spcBef>
              <a:spcAft>
                <a:spcPts val="0"/>
              </a:spcAft>
              <a:buNone/>
            </a:pPr>
            <a:r>
              <a:t/>
            </a:r>
            <a:endParaRPr b="1" sz="19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endParaRPr>
          </a:p>
          <a:p>
            <a:pPr indent="0" lvl="0" marL="0" rtl="0" algn="l">
              <a:spcBef>
                <a:spcPts val="3500"/>
              </a:spcBef>
              <a:spcAft>
                <a:spcPts val="0"/>
              </a:spcAft>
              <a:buNone/>
            </a:pPr>
            <a:r>
              <a:t/>
            </a:r>
            <a:endParaRPr b="1" sz="21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b="1" sz="1900">
              <a:solidFill>
                <a:srgbClr val="24292F"/>
              </a:solidFill>
              <a:highlight>
                <a:srgbClr val="FFFFFF"/>
              </a:highlight>
            </a:endParaRPr>
          </a:p>
          <a:p>
            <a:pPr indent="0" lvl="0" marL="45720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23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94" name="Google Shape;94;p19"/>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9"/>
          <p:cNvPicPr preferRelativeResize="0"/>
          <p:nvPr/>
        </p:nvPicPr>
        <p:blipFill>
          <a:blip r:embed="rId4">
            <a:alphaModFix/>
          </a:blip>
          <a:stretch>
            <a:fillRect/>
          </a:stretch>
        </p:blipFill>
        <p:spPr>
          <a:xfrm>
            <a:off x="751500" y="1182475"/>
            <a:ext cx="6724051" cy="368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33333"/>
              </a:lnSpc>
              <a:spcBef>
                <a:spcPts val="3400"/>
              </a:spcBef>
              <a:spcAft>
                <a:spcPts val="0"/>
              </a:spcAft>
              <a:buNone/>
            </a:pPr>
            <a:r>
              <a:rPr b="1" lang="en" sz="1900">
                <a:solidFill>
                  <a:srgbClr val="1F2123"/>
                </a:solidFill>
                <a:highlight>
                  <a:srgbClr val="FBFDFF"/>
                </a:highlight>
                <a:latin typeface="Roboto"/>
                <a:ea typeface="Roboto"/>
                <a:cs typeface="Roboto"/>
                <a:sym typeface="Roboto"/>
              </a:rPr>
              <a:t>Create your first connector</a:t>
            </a:r>
            <a:br>
              <a:rPr b="1" lang="en" sz="1900">
                <a:solidFill>
                  <a:srgbClr val="1F2123"/>
                </a:solidFill>
                <a:highlight>
                  <a:srgbClr val="FBFDFF"/>
                </a:highlight>
                <a:latin typeface="Roboto"/>
                <a:ea typeface="Roboto"/>
                <a:cs typeface="Roboto"/>
                <a:sym typeface="Roboto"/>
              </a:rPr>
            </a:br>
            <a:br>
              <a:rPr b="1" lang="en" sz="1900">
                <a:solidFill>
                  <a:srgbClr val="1F2123"/>
                </a:solidFill>
                <a:highlight>
                  <a:srgbClr val="FBFDFF"/>
                </a:highlight>
                <a:latin typeface="Roboto"/>
                <a:ea typeface="Roboto"/>
                <a:cs typeface="Roboto"/>
                <a:sym typeface="Roboto"/>
              </a:rPr>
            </a:br>
            <a:r>
              <a:rPr lang="en" sz="1200">
                <a:solidFill>
                  <a:srgbClr val="1F2123"/>
                </a:solidFill>
                <a:highlight>
                  <a:srgbClr val="FBFDFF"/>
                </a:highlight>
                <a:latin typeface="Roboto"/>
                <a:ea typeface="Roboto"/>
                <a:cs typeface="Roboto"/>
                <a:sym typeface="Roboto"/>
              </a:rPr>
              <a:t>Configure your the way your connector will sink data into your bucket</a:t>
            </a:r>
            <a:endParaRPr sz="1200">
              <a:solidFill>
                <a:srgbClr val="1F2123"/>
              </a:solidFill>
              <a:highlight>
                <a:srgbClr val="FBFDFF"/>
              </a:highlight>
              <a:latin typeface="Roboto"/>
              <a:ea typeface="Roboto"/>
              <a:cs typeface="Roboto"/>
              <a:sym typeface="Roboto"/>
            </a:endParaRPr>
          </a:p>
          <a:p>
            <a:pPr indent="-304800" lvl="0" marL="457200" rtl="0" algn="l">
              <a:spcBef>
                <a:spcPts val="2900"/>
              </a:spcBef>
              <a:spcAft>
                <a:spcPts val="0"/>
              </a:spcAft>
              <a:buClr>
                <a:srgbClr val="1F2123"/>
              </a:buClr>
              <a:buSzPts val="1200"/>
              <a:buFont typeface="Roboto"/>
              <a:buChar char="●"/>
            </a:pPr>
            <a:r>
              <a:t/>
            </a:r>
            <a:endParaRPr sz="1200">
              <a:solidFill>
                <a:srgbClr val="1F2123"/>
              </a:solidFill>
              <a:highlight>
                <a:srgbClr val="FBFDFF"/>
              </a:highlight>
              <a:latin typeface="Roboto"/>
              <a:ea typeface="Roboto"/>
              <a:cs typeface="Roboto"/>
              <a:sym typeface="Roboto"/>
            </a:endParaRPr>
          </a:p>
          <a:p>
            <a:pPr indent="0" lvl="0" marL="0" rtl="0" algn="l">
              <a:lnSpc>
                <a:spcPct val="133333"/>
              </a:lnSpc>
              <a:spcBef>
                <a:spcPts val="34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3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100">
              <a:solidFill>
                <a:schemeClr val="dk1"/>
              </a:solidFill>
            </a:endParaRPr>
          </a:p>
          <a:p>
            <a:pPr indent="0" lvl="0" marL="0" rtl="0" algn="l">
              <a:spcBef>
                <a:spcPts val="1500"/>
              </a:spcBef>
              <a:spcAft>
                <a:spcPts val="0"/>
              </a:spcAft>
              <a:buNone/>
            </a:pPr>
            <a:r>
              <a:t/>
            </a:r>
            <a:endParaRPr b="1" sz="19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endParaRPr>
          </a:p>
          <a:p>
            <a:pPr indent="0" lvl="0" marL="0" rtl="0" algn="l">
              <a:spcBef>
                <a:spcPts val="3500"/>
              </a:spcBef>
              <a:spcAft>
                <a:spcPts val="0"/>
              </a:spcAft>
              <a:buNone/>
            </a:pPr>
            <a:r>
              <a:t/>
            </a:r>
            <a:endParaRPr b="1" sz="21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b="1" sz="1900">
              <a:solidFill>
                <a:srgbClr val="24292F"/>
              </a:solidFill>
              <a:highlight>
                <a:srgbClr val="FFFFFF"/>
              </a:highlight>
            </a:endParaRPr>
          </a:p>
          <a:p>
            <a:pPr indent="0" lvl="0" marL="45720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23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01" name="Google Shape;101;p20"/>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0"/>
          <p:cNvPicPr preferRelativeResize="0"/>
          <p:nvPr/>
        </p:nvPicPr>
        <p:blipFill>
          <a:blip r:embed="rId3">
            <a:alphaModFix/>
          </a:blip>
          <a:stretch>
            <a:fillRect/>
          </a:stretch>
        </p:blipFill>
        <p:spPr>
          <a:xfrm>
            <a:off x="106800" y="1213725"/>
            <a:ext cx="6420999" cy="3721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0" lvl="0" marL="0" rtl="0" algn="l">
              <a:lnSpc>
                <a:spcPct val="133333"/>
              </a:lnSpc>
              <a:spcBef>
                <a:spcPts val="3400"/>
              </a:spcBef>
              <a:spcAft>
                <a:spcPts val="0"/>
              </a:spcAft>
              <a:buNone/>
            </a:pPr>
            <a:r>
              <a:rPr b="1" lang="en" sz="1900">
                <a:solidFill>
                  <a:srgbClr val="1F2123"/>
                </a:solidFill>
                <a:highlight>
                  <a:srgbClr val="FBFDFF"/>
                </a:highlight>
                <a:latin typeface="Roboto"/>
                <a:ea typeface="Roboto"/>
                <a:cs typeface="Roboto"/>
                <a:sym typeface="Roboto"/>
              </a:rPr>
              <a:t>Create your first connector</a:t>
            </a:r>
            <a:br>
              <a:rPr b="1" lang="en" sz="1900">
                <a:solidFill>
                  <a:srgbClr val="1F2123"/>
                </a:solidFill>
                <a:highlight>
                  <a:srgbClr val="FBFDFF"/>
                </a:highlight>
                <a:latin typeface="Roboto"/>
                <a:ea typeface="Roboto"/>
                <a:cs typeface="Roboto"/>
                <a:sym typeface="Roboto"/>
              </a:rPr>
            </a:br>
            <a:br>
              <a:rPr b="1" lang="en" sz="1900">
                <a:solidFill>
                  <a:srgbClr val="1F2123"/>
                </a:solidFill>
                <a:highlight>
                  <a:srgbClr val="FBFDFF"/>
                </a:highlight>
                <a:latin typeface="Roboto"/>
                <a:ea typeface="Roboto"/>
                <a:cs typeface="Roboto"/>
                <a:sym typeface="Roboto"/>
              </a:rPr>
            </a:br>
            <a:r>
              <a:rPr lang="en" sz="1200">
                <a:solidFill>
                  <a:srgbClr val="1F2123"/>
                </a:solidFill>
                <a:highlight>
                  <a:srgbClr val="FBFDFF"/>
                </a:highlight>
                <a:latin typeface="Roboto"/>
                <a:ea typeface="Roboto"/>
                <a:cs typeface="Roboto"/>
                <a:sym typeface="Roboto"/>
              </a:rPr>
              <a:t>Define how many workers you need for that task</a:t>
            </a:r>
            <a:endParaRPr sz="1200">
              <a:solidFill>
                <a:srgbClr val="1F2123"/>
              </a:solidFill>
              <a:highlight>
                <a:srgbClr val="FBFDFF"/>
              </a:highlight>
              <a:latin typeface="Roboto"/>
              <a:ea typeface="Roboto"/>
              <a:cs typeface="Roboto"/>
              <a:sym typeface="Roboto"/>
            </a:endParaRPr>
          </a:p>
          <a:p>
            <a:pPr indent="-304800" lvl="0" marL="457200" rtl="0" algn="l">
              <a:spcBef>
                <a:spcPts val="2900"/>
              </a:spcBef>
              <a:spcAft>
                <a:spcPts val="0"/>
              </a:spcAft>
              <a:buClr>
                <a:srgbClr val="1F2123"/>
              </a:buClr>
              <a:buSzPts val="1200"/>
              <a:buFont typeface="Roboto"/>
              <a:buChar char="●"/>
            </a:pPr>
            <a:r>
              <a:t/>
            </a:r>
            <a:endParaRPr sz="1200">
              <a:solidFill>
                <a:srgbClr val="1F2123"/>
              </a:solidFill>
              <a:highlight>
                <a:srgbClr val="FBFDFF"/>
              </a:highlight>
              <a:latin typeface="Roboto"/>
              <a:ea typeface="Roboto"/>
              <a:cs typeface="Roboto"/>
              <a:sym typeface="Roboto"/>
            </a:endParaRPr>
          </a:p>
          <a:p>
            <a:pPr indent="0" lvl="0" marL="0" rtl="0" algn="l">
              <a:lnSpc>
                <a:spcPct val="133333"/>
              </a:lnSpc>
              <a:spcBef>
                <a:spcPts val="3400"/>
              </a:spcBef>
              <a:spcAft>
                <a:spcPts val="0"/>
              </a:spcAft>
              <a:buNone/>
            </a:pPr>
            <a:r>
              <a:t/>
            </a:r>
            <a:endParaRPr sz="1200">
              <a:solidFill>
                <a:srgbClr val="1F2123"/>
              </a:solidFill>
              <a:highlight>
                <a:srgbClr val="FBFDFF"/>
              </a:highlight>
              <a:latin typeface="Roboto"/>
              <a:ea typeface="Roboto"/>
              <a:cs typeface="Roboto"/>
              <a:sym typeface="Roboto"/>
            </a:endParaRPr>
          </a:p>
          <a:p>
            <a:pPr indent="-304800" lvl="0" marL="457200" rtl="0" algn="l">
              <a:spcBef>
                <a:spcPts val="2900"/>
              </a:spcBef>
              <a:spcAft>
                <a:spcPts val="0"/>
              </a:spcAft>
              <a:buClr>
                <a:srgbClr val="1F2123"/>
              </a:buClr>
              <a:buSzPts val="1200"/>
              <a:buFont typeface="Roboto"/>
              <a:buChar char="●"/>
            </a:pPr>
            <a:r>
              <a:t/>
            </a:r>
            <a:endParaRPr sz="1200">
              <a:solidFill>
                <a:srgbClr val="1F2123"/>
              </a:solidFill>
              <a:highlight>
                <a:srgbClr val="FBFDFF"/>
              </a:highlight>
              <a:latin typeface="Roboto"/>
              <a:ea typeface="Roboto"/>
              <a:cs typeface="Roboto"/>
              <a:sym typeface="Roboto"/>
            </a:endParaRPr>
          </a:p>
          <a:p>
            <a:pPr indent="0" lvl="0" marL="0" rtl="0" algn="l">
              <a:lnSpc>
                <a:spcPct val="133333"/>
              </a:lnSpc>
              <a:spcBef>
                <a:spcPts val="34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300">
              <a:solidFill>
                <a:srgbClr val="1F2123"/>
              </a:solidFill>
              <a:highlight>
                <a:srgbClr val="FBFDFF"/>
              </a:highlight>
              <a:latin typeface="Roboto"/>
              <a:ea typeface="Roboto"/>
              <a:cs typeface="Roboto"/>
              <a:sym typeface="Roboto"/>
            </a:endParaRPr>
          </a:p>
          <a:p>
            <a:pPr indent="0" lvl="0" marL="457200" rtl="0" algn="l">
              <a:spcBef>
                <a:spcPts val="29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sz="14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100">
              <a:solidFill>
                <a:schemeClr val="dk1"/>
              </a:solidFill>
            </a:endParaRPr>
          </a:p>
          <a:p>
            <a:pPr indent="0" lvl="0" marL="0" rtl="0" algn="l">
              <a:spcBef>
                <a:spcPts val="1500"/>
              </a:spcBef>
              <a:spcAft>
                <a:spcPts val="0"/>
              </a:spcAft>
              <a:buNone/>
            </a:pPr>
            <a:r>
              <a:t/>
            </a:r>
            <a:endParaRPr b="1" sz="1900">
              <a:solidFill>
                <a:srgbClr val="1F2123"/>
              </a:solidFill>
              <a:highlight>
                <a:srgbClr val="FBFDFF"/>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endParaRPr>
          </a:p>
          <a:p>
            <a:pPr indent="0" lvl="0" marL="0" rtl="0" algn="l">
              <a:spcBef>
                <a:spcPts val="3500"/>
              </a:spcBef>
              <a:spcAft>
                <a:spcPts val="0"/>
              </a:spcAft>
              <a:buNone/>
            </a:pPr>
            <a:r>
              <a:t/>
            </a:r>
            <a:endParaRPr b="1" sz="2100">
              <a:solidFill>
                <a:srgbClr val="1F2123"/>
              </a:solidFill>
              <a:highlight>
                <a:srgbClr val="FBFDFF"/>
              </a:highlight>
              <a:latin typeface="Roboto"/>
              <a:ea typeface="Roboto"/>
              <a:cs typeface="Roboto"/>
              <a:sym typeface="Roboto"/>
            </a:endParaRPr>
          </a:p>
          <a:p>
            <a:pPr indent="0" lvl="0" marL="457200" rtl="0" algn="l">
              <a:spcBef>
                <a:spcPts val="3500"/>
              </a:spcBef>
              <a:spcAft>
                <a:spcPts val="0"/>
              </a:spcAft>
              <a:buNone/>
            </a:pPr>
            <a:r>
              <a:t/>
            </a:r>
            <a:endParaRPr sz="1200">
              <a:solidFill>
                <a:srgbClr val="1F2123"/>
              </a:solidFill>
              <a:highlight>
                <a:srgbClr val="FBFDFF"/>
              </a:highlight>
              <a:latin typeface="Roboto"/>
              <a:ea typeface="Roboto"/>
              <a:cs typeface="Roboto"/>
              <a:sym typeface="Roboto"/>
            </a:endParaRPr>
          </a:p>
          <a:p>
            <a:pPr indent="0" lvl="0" marL="0" rtl="0" algn="l">
              <a:spcBef>
                <a:spcPts val="2900"/>
              </a:spcBef>
              <a:spcAft>
                <a:spcPts val="0"/>
              </a:spcAft>
              <a:buNone/>
            </a:pPr>
            <a:r>
              <a:t/>
            </a:r>
            <a:endParaRPr b="1" sz="1900">
              <a:solidFill>
                <a:srgbClr val="24292F"/>
              </a:solidFill>
              <a:highlight>
                <a:srgbClr val="FFFFFF"/>
              </a:highlight>
            </a:endParaRPr>
          </a:p>
          <a:p>
            <a:pPr indent="0" lvl="0" marL="45720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23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08" name="Google Shape;108;p21"/>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21"/>
          <p:cNvPicPr preferRelativeResize="0"/>
          <p:nvPr/>
        </p:nvPicPr>
        <p:blipFill>
          <a:blip r:embed="rId3">
            <a:alphaModFix/>
          </a:blip>
          <a:stretch>
            <a:fillRect/>
          </a:stretch>
        </p:blipFill>
        <p:spPr>
          <a:xfrm>
            <a:off x="217925" y="1180775"/>
            <a:ext cx="6536798" cy="3749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