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  <p:sldId id="32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30" r:id="rId18"/>
    <p:sldId id="274" r:id="rId19"/>
    <p:sldId id="331" r:id="rId20"/>
    <p:sldId id="273" r:id="rId21"/>
    <p:sldId id="271" r:id="rId22"/>
    <p:sldId id="272" r:id="rId23"/>
    <p:sldId id="275" r:id="rId24"/>
    <p:sldId id="276" r:id="rId25"/>
    <p:sldId id="277" r:id="rId26"/>
    <p:sldId id="278" r:id="rId27"/>
    <p:sldId id="283" r:id="rId28"/>
    <p:sldId id="279" r:id="rId29"/>
    <p:sldId id="280" r:id="rId30"/>
    <p:sldId id="332" r:id="rId31"/>
    <p:sldId id="333" r:id="rId32"/>
    <p:sldId id="282" r:id="rId33"/>
    <p:sldId id="281" r:id="rId34"/>
    <p:sldId id="334" r:id="rId35"/>
    <p:sldId id="284" r:id="rId36"/>
    <p:sldId id="335" r:id="rId37"/>
    <p:sldId id="285" r:id="rId38"/>
    <p:sldId id="290" r:id="rId39"/>
    <p:sldId id="291" r:id="rId40"/>
    <p:sldId id="293" r:id="rId41"/>
    <p:sldId id="294" r:id="rId42"/>
    <p:sldId id="298" r:id="rId43"/>
    <p:sldId id="299" r:id="rId44"/>
    <p:sldId id="300" r:id="rId45"/>
    <p:sldId id="301" r:id="rId46"/>
    <p:sldId id="302" r:id="rId47"/>
    <p:sldId id="306" r:id="rId48"/>
    <p:sldId id="303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1" r:id="rId62"/>
    <p:sldId id="322" r:id="rId63"/>
    <p:sldId id="323" r:id="rId64"/>
    <p:sldId id="326" r:id="rId65"/>
    <p:sldId id="327" r:id="rId66"/>
    <p:sldId id="336" r:id="rId67"/>
    <p:sldId id="328" r:id="rId6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232" y="3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presProps" Target="presProps.xml"  /><Relationship Id="rId7" Type="http://schemas.openxmlformats.org/officeDocument/2006/relationships/slide" Target="slides/slide5.xml"  /><Relationship Id="rId70" Type="http://schemas.openxmlformats.org/officeDocument/2006/relationships/viewProps" Target="viewProps.xml"  /><Relationship Id="rId71" Type="http://schemas.openxmlformats.org/officeDocument/2006/relationships/theme" Target="theme/theme1.xml"  /><Relationship Id="rId72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7268E1E-0E44-426D-905E-8AD9B19D2182}" type="datetime1">
              <a:rPr lang="cs-CZ"/>
              <a:pPr lvl="0">
                <a:defRPr/>
              </a:pPr>
              <a:t>2025-05-21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71B2431-D351-4C6E-A3CF-9DFAC0E3E050}" type="slidenum">
              <a:rPr lang="cs-CZ"/>
              <a:pPr lvl="0"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점수에 따라 분류된 각 범주에 아침, 점심, 저녁의 빈도를 알아보기 위해 교차표 분석을 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정신건강 상태와 식사빈도 사이의 규칙성 등을 직관적으로 확인하기 위해 heatmap을 통해 확인했다.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정신건강 상태와 식사빈도 사이의 규칙성 등을 직관적으로 확인하기 위해 heatmap을 통해 확인했다.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정신건강 상태와 식사빈도 사이의 규칙성 등을 직관적으로 확인하기 위해 heatmap을 통해 확인했다.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정신건강 상태와 식사빈도 사이의 규칙성 등을 직관적으로 확인하기 위해 heatmap을 통해 확인했다.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정신건강 상태와 식사빈도 사이의 규칙성 등을 직관적으로 확인하기 위해 heatmap을 통해 확인했다.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검사의 수치적인 점수에 기반하여 각 식사별 상관계수와 pvalue 값을 구해보았다.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점수에 따라 분류된 각 범주에 아침, 점심, 저녁의 빈도를 알아보기 위해 교차표 분석을 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점수에 따라 분류된 각 범주에 아침, 점심, 저녁의 빈도를 알아보기 위해 교차표 분석을 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점수에 따라 분류된 각 범주에 아침, 점심, 저녁의 빈도를 알아보기 위해 교차표 분석을 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두 변수간 통계적으로 유의미한 관계가 있는지 확인하기 위해 카이제곱 테스트를 사용해 분석했다.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PHQ, GAD 점수에 따라 분류된 각 범주에 아침, 점심, 저녁의 빈도를 알아보기 위해 교차표 분석을 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1.7.2013</a:t>
            </a:r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두 변수간 통계적으로 유의미한 관계가 있는지 확인하기 위해 카이제곱 테스트를 사용해 분석했다.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cs-CZ"/>
              <a:t>‹#›</a:t>
            </a:r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0.png"  /><Relationship Id="rId11" Type="http://schemas.openxmlformats.org/officeDocument/2006/relationships/image" Target="../media/image21.svg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4.png"  /><Relationship Id="rId5" Type="http://schemas.openxmlformats.org/officeDocument/2006/relationships/image" Target="../media/image15.svg"  /><Relationship Id="rId6" Type="http://schemas.openxmlformats.org/officeDocument/2006/relationships/image" Target="../media/image16.png"  /><Relationship Id="rId7" Type="http://schemas.openxmlformats.org/officeDocument/2006/relationships/image" Target="../media/image17.svg"  /><Relationship Id="rId8" Type="http://schemas.openxmlformats.org/officeDocument/2006/relationships/image" Target="../media/image18.png"  /><Relationship Id="rId9" Type="http://schemas.openxmlformats.org/officeDocument/2006/relationships/image" Target="../media/image19.sv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3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8.png"  /><Relationship Id="rId3" Type="http://schemas.openxmlformats.org/officeDocument/2006/relationships/image" Target="../media/image5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0.png"  /><Relationship Id="rId3" Type="http://schemas.openxmlformats.org/officeDocument/2006/relationships/image" Target="../media/image6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6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3.png"  /><Relationship Id="rId3" Type="http://schemas.openxmlformats.org/officeDocument/2006/relationships/image" Target="../media/image6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6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6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7.png"  /><Relationship Id="rId3" Type="http://schemas.openxmlformats.org/officeDocument/2006/relationships/image" Target="../media/image6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6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5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0.png"  /><Relationship Id="rId3" Type="http://schemas.openxmlformats.org/officeDocument/2006/relationships/image" Target="../media/image71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.png"  /><Relationship Id="rId4" Type="http://schemas.openxmlformats.org/officeDocument/2006/relationships/image" Target="../media/image2.svg"  /><Relationship Id="rId5" Type="http://schemas.openxmlformats.org/officeDocument/2006/relationships/image" Target="../media/image72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4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5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76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77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78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79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6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8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9.png"  /><Relationship Id="rId4" Type="http://schemas.openxmlformats.org/officeDocument/2006/relationships/image" Target="../media/image1.png"  /><Relationship Id="rId5" Type="http://schemas.openxmlformats.org/officeDocument/2006/relationships/image" Target="../media/image2.sv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9319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AutoShape 12"/>
          <p:cNvSpPr/>
          <p:nvPr/>
        </p:nvSpPr>
        <p:spPr>
          <a:xfrm>
            <a:off x="8796734" y="5129212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2860922" y="3373598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정신건강과 일상생활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데이터사이언스입문 2차 팀프로젝트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90350" y="5565008"/>
            <a:ext cx="8707299" cy="4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2조 |  김지현 문지현 이도원 임현진 전강현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547977" y="2466478"/>
            <a:ext cx="13796443" cy="3922924"/>
          </a:xfrm>
          <a:custGeom>
            <a:avLst/>
            <a:gdLst/>
            <a:ahLst/>
            <a:cxnLst/>
            <a:rect l="l" t="t" r="r" b="b"/>
            <a:pathLst>
              <a:path w="13796443" h="3922924">
                <a:moveTo>
                  <a:pt x="0" y="0"/>
                </a:moveTo>
                <a:lnTo>
                  <a:pt x="13796443" y="0"/>
                </a:lnTo>
                <a:lnTo>
                  <a:pt x="13796443" y="3922924"/>
                </a:lnTo>
                <a:lnTo>
                  <a:pt x="0" y="3922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2265239" y="2836762"/>
            <a:ext cx="14314048" cy="3975647"/>
          </a:xfrm>
          <a:custGeom>
            <a:avLst/>
            <a:gdLst/>
            <a:ahLst/>
            <a:cxnLst/>
            <a:rect l="l" t="t" r="r" b="b"/>
            <a:pathLst>
              <a:path w="14314048" h="3975647">
                <a:moveTo>
                  <a:pt x="0" y="0"/>
                </a:moveTo>
                <a:lnTo>
                  <a:pt x="14314049" y="0"/>
                </a:lnTo>
                <a:lnTo>
                  <a:pt x="14314049" y="3975647"/>
                </a:lnTo>
                <a:lnTo>
                  <a:pt x="0" y="39756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897471" y="7323722"/>
            <a:ext cx="4978455" cy="2338888"/>
            <a:chOff x="0" y="0"/>
            <a:chExt cx="6637940" cy="31185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37940" cy="906244"/>
            </a:xfrm>
            <a:custGeom>
              <a:avLst/>
              <a:gdLst/>
              <a:ahLst/>
              <a:cxnLst/>
              <a:rect l="l" t="t" r="r" b="b"/>
              <a:pathLst>
                <a:path w="6637940" h="906244">
                  <a:moveTo>
                    <a:pt x="0" y="0"/>
                  </a:moveTo>
                  <a:lnTo>
                    <a:pt x="6637940" y="0"/>
                  </a:lnTo>
                  <a:lnTo>
                    <a:pt x="6637940" y="906244"/>
                  </a:lnTo>
                  <a:lnTo>
                    <a:pt x="0" y="906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185644"/>
              <a:ext cx="4581627" cy="1932874"/>
            </a:xfrm>
            <a:custGeom>
              <a:avLst/>
              <a:gdLst/>
              <a:ahLst/>
              <a:cxnLst/>
              <a:rect l="l" t="t" r="r" b="b"/>
              <a:pathLst>
                <a:path w="4581627" h="1932874">
                  <a:moveTo>
                    <a:pt x="0" y="0"/>
                  </a:moveTo>
                  <a:lnTo>
                    <a:pt x="4581627" y="0"/>
                  </a:lnTo>
                  <a:lnTo>
                    <a:pt x="4581627" y="1932874"/>
                  </a:lnTo>
                  <a:lnTo>
                    <a:pt x="0" y="1932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067823" y="7183884"/>
            <a:ext cx="7484171" cy="2592813"/>
            <a:chOff x="0" y="0"/>
            <a:chExt cx="9978895" cy="345708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978895" cy="3457084"/>
              <a:chOff x="0" y="0"/>
              <a:chExt cx="2695358" cy="93377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695358" cy="933779"/>
              </a:xfrm>
              <a:custGeom>
                <a:avLst/>
                <a:gdLst/>
                <a:ahLst/>
                <a:cxnLst/>
                <a:rect l="l" t="t" r="r" b="b"/>
                <a:pathLst>
                  <a:path w="2695358" h="933779">
                    <a:moveTo>
                      <a:pt x="0" y="0"/>
                    </a:moveTo>
                    <a:lnTo>
                      <a:pt x="2695358" y="0"/>
                    </a:lnTo>
                    <a:lnTo>
                      <a:pt x="2695358" y="933779"/>
                    </a:lnTo>
                    <a:lnTo>
                      <a:pt x="0" y="933779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2695358" cy="9814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182183" y="502160"/>
              <a:ext cx="7614529" cy="2317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IQR 방식 사용</a:t>
              </a: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범위 = [Q1 - 1.5 * IQR , Q3 + 1.5 * IQR]</a:t>
              </a: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19" u="none" strike="noStrike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범위 바깥은 이상치로 간주</a:t>
              </a: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19" u="none" strike="noStrike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19세 미만 데이터 제거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948270" y="1350911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이상치 제거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-1339982" y="1428253"/>
            <a:ext cx="2679964" cy="267996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40249" y="3758156"/>
            <a:ext cx="1524665" cy="2192637"/>
            <a:chOff x="0" y="0"/>
            <a:chExt cx="401558" cy="57748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1558" cy="577485"/>
            </a:xfrm>
            <a:custGeom>
              <a:avLst/>
              <a:gdLst/>
              <a:ahLst/>
              <a:cxnLst/>
              <a:rect l="l" t="t" r="r" b="b"/>
              <a:pathLst>
                <a:path w="401558" h="577485">
                  <a:moveTo>
                    <a:pt x="0" y="0"/>
                  </a:moveTo>
                  <a:lnTo>
                    <a:pt x="401558" y="0"/>
                  </a:lnTo>
                  <a:lnTo>
                    <a:pt x="401558" y="577485"/>
                  </a:lnTo>
                  <a:lnTo>
                    <a:pt x="0" y="577485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401558" cy="62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99063" y="4250956"/>
            <a:ext cx="1207036" cy="120703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D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820940" y="4492956"/>
            <a:ext cx="828823" cy="785121"/>
          </a:xfrm>
          <a:custGeom>
            <a:avLst/>
            <a:gdLst/>
            <a:ahLst/>
            <a:cxnLst/>
            <a:rect l="l" t="t" r="r" b="b"/>
            <a:pathLst>
              <a:path w="828823" h="785121">
                <a:moveTo>
                  <a:pt x="0" y="0"/>
                </a:moveTo>
                <a:lnTo>
                  <a:pt x="828823" y="0"/>
                </a:lnTo>
                <a:lnTo>
                  <a:pt x="828823" y="785121"/>
                </a:lnTo>
                <a:lnTo>
                  <a:pt x="0" y="785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Group 17"/>
          <p:cNvGrpSpPr/>
          <p:nvPr/>
        </p:nvGrpSpPr>
        <p:grpSpPr>
          <a:xfrm>
            <a:off x="9269714" y="3758156"/>
            <a:ext cx="1524665" cy="2192637"/>
            <a:chOff x="0" y="0"/>
            <a:chExt cx="401558" cy="5774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1558" cy="577485"/>
            </a:xfrm>
            <a:custGeom>
              <a:avLst/>
              <a:gdLst/>
              <a:ahLst/>
              <a:cxnLst/>
              <a:rect l="l" t="t" r="r" b="b"/>
              <a:pathLst>
                <a:path w="401558" h="577485">
                  <a:moveTo>
                    <a:pt x="0" y="0"/>
                  </a:moveTo>
                  <a:lnTo>
                    <a:pt x="401558" y="0"/>
                  </a:lnTo>
                  <a:lnTo>
                    <a:pt x="401558" y="577485"/>
                  </a:lnTo>
                  <a:lnTo>
                    <a:pt x="0" y="577485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401558" cy="62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28528" y="4250956"/>
            <a:ext cx="1207036" cy="120703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D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440249" y="6226455"/>
            <a:ext cx="1524665" cy="2192637"/>
            <a:chOff x="0" y="0"/>
            <a:chExt cx="401558" cy="57748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1558" cy="577485"/>
            </a:xfrm>
            <a:custGeom>
              <a:avLst/>
              <a:gdLst/>
              <a:ahLst/>
              <a:cxnLst/>
              <a:rect l="l" t="t" r="r" b="b"/>
              <a:pathLst>
                <a:path w="401558" h="577485">
                  <a:moveTo>
                    <a:pt x="0" y="0"/>
                  </a:moveTo>
                  <a:lnTo>
                    <a:pt x="401558" y="0"/>
                  </a:lnTo>
                  <a:lnTo>
                    <a:pt x="401558" y="577485"/>
                  </a:lnTo>
                  <a:lnTo>
                    <a:pt x="0" y="577485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401558" cy="62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269714" y="6226455"/>
            <a:ext cx="1524665" cy="2192637"/>
            <a:chOff x="0" y="0"/>
            <a:chExt cx="401558" cy="57748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01558" cy="577485"/>
            </a:xfrm>
            <a:custGeom>
              <a:avLst/>
              <a:gdLst/>
              <a:ahLst/>
              <a:cxnLst/>
              <a:rect l="l" t="t" r="r" b="b"/>
              <a:pathLst>
                <a:path w="401558" h="577485">
                  <a:moveTo>
                    <a:pt x="0" y="0"/>
                  </a:moveTo>
                  <a:lnTo>
                    <a:pt x="401558" y="0"/>
                  </a:lnTo>
                  <a:lnTo>
                    <a:pt x="401558" y="577485"/>
                  </a:lnTo>
                  <a:lnTo>
                    <a:pt x="0" y="577485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401558" cy="62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 flipV="1">
            <a:off x="3284035" y="4134192"/>
            <a:ext cx="376928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AutoShape 30"/>
          <p:cNvSpPr/>
          <p:nvPr/>
        </p:nvSpPr>
        <p:spPr>
          <a:xfrm flipV="1">
            <a:off x="3280440" y="6453656"/>
            <a:ext cx="376928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AutoShape 31"/>
          <p:cNvSpPr/>
          <p:nvPr/>
        </p:nvSpPr>
        <p:spPr>
          <a:xfrm flipV="1">
            <a:off x="11181308" y="6554866"/>
            <a:ext cx="376928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AutoShape 32"/>
          <p:cNvSpPr/>
          <p:nvPr/>
        </p:nvSpPr>
        <p:spPr>
          <a:xfrm flipV="1">
            <a:off x="11184904" y="4131203"/>
            <a:ext cx="376928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3" name="Group 33"/>
          <p:cNvGrpSpPr/>
          <p:nvPr/>
        </p:nvGrpSpPr>
        <p:grpSpPr>
          <a:xfrm>
            <a:off x="7599063" y="6731843"/>
            <a:ext cx="1207036" cy="120703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D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7846611" y="6889703"/>
            <a:ext cx="711940" cy="962081"/>
          </a:xfrm>
          <a:custGeom>
            <a:avLst/>
            <a:gdLst/>
            <a:ahLst/>
            <a:cxnLst/>
            <a:rect l="l" t="t" r="r" b="b"/>
            <a:pathLst>
              <a:path w="711940" h="962081">
                <a:moveTo>
                  <a:pt x="0" y="0"/>
                </a:moveTo>
                <a:lnTo>
                  <a:pt x="711940" y="0"/>
                </a:lnTo>
                <a:lnTo>
                  <a:pt x="711940" y="962081"/>
                </a:lnTo>
                <a:lnTo>
                  <a:pt x="0" y="9620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7" name="Group 37"/>
          <p:cNvGrpSpPr/>
          <p:nvPr/>
        </p:nvGrpSpPr>
        <p:grpSpPr>
          <a:xfrm>
            <a:off x="9428528" y="6767226"/>
            <a:ext cx="1207036" cy="120703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D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9523572" y="7074743"/>
            <a:ext cx="1016947" cy="638920"/>
          </a:xfrm>
          <a:custGeom>
            <a:avLst/>
            <a:gdLst/>
            <a:ahLst/>
            <a:cxnLst/>
            <a:rect l="l" t="t" r="r" b="b"/>
            <a:pathLst>
              <a:path w="1016947" h="638920">
                <a:moveTo>
                  <a:pt x="0" y="0"/>
                </a:moveTo>
                <a:lnTo>
                  <a:pt x="1016948" y="0"/>
                </a:lnTo>
                <a:lnTo>
                  <a:pt x="1016948" y="638919"/>
                </a:lnTo>
                <a:lnTo>
                  <a:pt x="0" y="6389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41"/>
          <p:cNvSpPr/>
          <p:nvPr/>
        </p:nvSpPr>
        <p:spPr>
          <a:xfrm>
            <a:off x="9574199" y="4415774"/>
            <a:ext cx="915694" cy="877401"/>
          </a:xfrm>
          <a:custGeom>
            <a:avLst/>
            <a:gdLst/>
            <a:ahLst/>
            <a:cxnLst/>
            <a:rect l="l" t="t" r="r" b="b"/>
            <a:pathLst>
              <a:path w="915694" h="877401">
                <a:moveTo>
                  <a:pt x="0" y="0"/>
                </a:moveTo>
                <a:lnTo>
                  <a:pt x="915694" y="0"/>
                </a:lnTo>
                <a:lnTo>
                  <a:pt x="915694" y="877401"/>
                </a:lnTo>
                <a:lnTo>
                  <a:pt x="0" y="877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2" name="TextBox 42"/>
          <p:cNvSpPr txBox="1"/>
          <p:nvPr/>
        </p:nvSpPr>
        <p:spPr>
          <a:xfrm>
            <a:off x="4948270" y="1766600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변수 선정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284035" y="3494123"/>
            <a:ext cx="3769284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정신건강 변수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184904" y="3463192"/>
            <a:ext cx="3769284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수면패턴 변수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184904" y="5872568"/>
            <a:ext cx="3769284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신체활동 변수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280440" y="5799299"/>
            <a:ext cx="3769284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식습관 변수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284035" y="4301006"/>
            <a:ext cx="3769284" cy="118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PHQ-9 (우울정도)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GAD-7 (불안장애)</a:t>
            </a:r>
          </a:p>
          <a:p>
            <a:pPr marL="453392" lvl="1" indent="-226696" algn="just">
              <a:lnSpc>
                <a:spcPts val="3213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스트레스 인식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184904" y="4302653"/>
            <a:ext cx="3769284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just">
              <a:lnSpc>
                <a:spcPts val="3213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주중 수면 시간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234681" y="6712028"/>
            <a:ext cx="3769284" cy="1188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60분 이상 신체활동 일수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근력운동 일수(1주)</a:t>
            </a:r>
          </a:p>
          <a:p>
            <a:pPr marL="453392" lvl="1" indent="-226696" algn="just">
              <a:lnSpc>
                <a:spcPts val="3213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앉아있는 시간(시간)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280440" y="6606183"/>
            <a:ext cx="3769284" cy="238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아침/점심/저녁 빈도 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음주 빈도 (1년)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물 섭취량 (하루)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과일 섭취빈도 (1년)</a:t>
            </a: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채소 섭취빈도 (1년)</a:t>
            </a:r>
          </a:p>
          <a:p>
            <a:pPr marL="453392" lvl="1" indent="-226696" algn="just">
              <a:lnSpc>
                <a:spcPts val="3213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식이보충제 복용 여부 (1년)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796734" y="5528534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860922" y="3772919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정신건강과 수면패턴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350" y="5964329"/>
            <a:ext cx="8707299" cy="97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탐색적 데이터 분석</a:t>
            </a:r>
          </a:p>
          <a:p>
            <a:pPr marL="0" lvl="0" indent="0"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가설검정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735188" y="2733178"/>
            <a:ext cx="9916389" cy="3714072"/>
          </a:xfrm>
          <a:custGeom>
            <a:avLst/>
            <a:gdLst/>
            <a:rect l="l" t="t" r="r" b="b"/>
            <a:pathLst>
              <a:path w="9916389" h="3714072">
                <a:moveTo>
                  <a:pt x="0" y="0"/>
                </a:moveTo>
                <a:lnTo>
                  <a:pt x="9916388" y="0"/>
                </a:lnTo>
                <a:lnTo>
                  <a:pt x="9916388" y="3714072"/>
                </a:lnTo>
                <a:lnTo>
                  <a:pt x="0" y="3714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266453" y="3611108"/>
            <a:ext cx="12185792" cy="5447255"/>
          </a:xfrm>
          <a:custGeom>
            <a:avLst/>
            <a:gdLst/>
            <a:rect l="l" t="t" r="r" b="b"/>
            <a:pathLst>
              <a:path w="12185792" h="5447255">
                <a:moveTo>
                  <a:pt x="0" y="0"/>
                </a:moveTo>
                <a:lnTo>
                  <a:pt x="12185792" y="0"/>
                </a:lnTo>
                <a:lnTo>
                  <a:pt x="12185792" y="5447255"/>
                </a:lnTo>
                <a:lnTo>
                  <a:pt x="0" y="54472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 rot="0">
            <a:off x="8692936" y="6202495"/>
            <a:ext cx="8962937" cy="3683450"/>
            <a:chOff x="0" y="-176319"/>
            <a:chExt cx="11950582" cy="4911267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-176319"/>
              <a:ext cx="11950582" cy="4911267"/>
              <a:chOff x="0" y="-47625"/>
              <a:chExt cx="3227922" cy="132656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227922" cy="1278937"/>
              </a:xfrm>
              <a:custGeom>
                <a:avLst/>
                <a:gdLst/>
                <a:rect l="l" t="t" r="r" b="b"/>
                <a:pathLst>
                  <a:path w="3227922" h="1278937">
                    <a:moveTo>
                      <a:pt x="0" y="0"/>
                    </a:moveTo>
                    <a:lnTo>
                      <a:pt x="3227922" y="0"/>
                    </a:lnTo>
                    <a:lnTo>
                      <a:pt x="3227922" y="1278937"/>
                    </a:lnTo>
                    <a:lnTo>
                      <a:pt x="0" y="1278937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3227922" cy="132656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925015" y="604910"/>
              <a:ext cx="10765352" cy="236607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주중 수면 시간 데이터 추출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549"/>
                </a:lnSpc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=&gt;</a:t>
              </a:r>
              <a:r>
                <a:rPr lang="ko-KR" alt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</a:t>
              </a: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수면 부족이나 패턴 불균형이 정신건강에 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549"/>
                </a:lnSpc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미치는 영향이 더 뚜렷하게 드러날 것이라 예상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  <a:defRPr/>
              </a:pPr>
              <a:endParaRPr lang="en-US" sz="2319" u="none" strike="noStrike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948270" y="1350911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탐색적 데이터 분석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30538" y="2800074"/>
            <a:ext cx="8669387" cy="6747549"/>
          </a:xfrm>
          <a:custGeom>
            <a:avLst/>
            <a:gdLst/>
            <a:ahLst/>
            <a:cxnLst/>
            <a:rect l="l" t="t" r="r" b="b"/>
            <a:pathLst>
              <a:path w="8669387" h="6747549">
                <a:moveTo>
                  <a:pt x="0" y="0"/>
                </a:moveTo>
                <a:lnTo>
                  <a:pt x="8669387" y="0"/>
                </a:lnTo>
                <a:lnTo>
                  <a:pt x="8669387" y="6747550"/>
                </a:lnTo>
                <a:lnTo>
                  <a:pt x="0" y="674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0099925" y="4024150"/>
            <a:ext cx="6186585" cy="3302838"/>
            <a:chOff x="0" y="0"/>
            <a:chExt cx="8248779" cy="4403784"/>
          </a:xfrm>
        </p:grpSpPr>
        <p:sp>
          <p:nvSpPr>
            <p:cNvPr id="9" name="TextBox 9"/>
            <p:cNvSpPr txBox="1"/>
            <p:nvPr/>
          </p:nvSpPr>
          <p:spPr>
            <a:xfrm>
              <a:off x="1443572" y="1244320"/>
              <a:ext cx="6097972" cy="31594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2569" lvl="1" indent="-226285" algn="just">
                <a:lnSpc>
                  <a:spcPts val="3207"/>
                </a:lnSpc>
                <a:buFont typeface="Arial"/>
                <a:buChar char="•"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정상 =&gt; 가장 높은 평균 수면시간</a:t>
              </a:r>
            </a:p>
            <a:p>
              <a:pPr marL="452569" lvl="1" indent="-226285" algn="just">
                <a:lnSpc>
                  <a:spcPts val="3207"/>
                </a:lnSpc>
                <a:buFont typeface="Arial"/>
                <a:buChar char="•"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중증 =&gt; 정상보다 약간 낮은 수준의 유사한 평균값</a:t>
              </a:r>
            </a:p>
            <a:p>
              <a:pPr marL="452569" lvl="1" indent="-226285" algn="just">
                <a:lnSpc>
                  <a:spcPts val="3207"/>
                </a:lnSpc>
                <a:buFont typeface="Arial"/>
                <a:buChar char="•"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위험 =&gt; 정상보다 1시간 가까이 짧음</a:t>
              </a:r>
            </a:p>
            <a:p>
              <a:pPr marL="452569" lvl="1" indent="-226285" algn="just">
                <a:lnSpc>
                  <a:spcPts val="320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오차막대 :  정상과 위험 사이의 겹침이 거의 없거나 미약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1767701" y="900938"/>
              <a:ext cx="5025712" cy="0"/>
            </a:xfrm>
            <a:prstGeom prst="line">
              <a:avLst/>
            </a:prstGeom>
            <a:ln w="38100" cap="flat">
              <a:solidFill>
                <a:srgbClr val="19319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8248779" cy="561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Barplot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948270" y="1350911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245735" y="1104900"/>
            <a:ext cx="14680065" cy="8309415"/>
          </a:xfrm>
          <a:custGeom>
            <a:avLst/>
            <a:gdLst/>
            <a:rect l="l" t="t" r="r" b="b"/>
            <a:pathLst>
              <a:path w="8723178" h="6681137">
                <a:moveTo>
                  <a:pt x="0" y="0"/>
                </a:moveTo>
                <a:lnTo>
                  <a:pt x="8723178" y="0"/>
                </a:lnTo>
                <a:lnTo>
                  <a:pt x="8723178" y="6681137"/>
                </a:lnTo>
                <a:lnTo>
                  <a:pt x="0" y="66811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4600" y="1203826"/>
            <a:ext cx="11506200" cy="8933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71538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 rot="0">
            <a:off x="263785" y="6459882"/>
            <a:ext cx="9011644" cy="3478206"/>
            <a:chOff x="0" y="0"/>
            <a:chExt cx="3245463" cy="12526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45464" cy="1252645"/>
            </a:xfrm>
            <a:custGeom>
              <a:avLst/>
              <a:gdLst/>
              <a:rect l="l" t="t" r="r" b="b"/>
              <a:pathLst>
                <a:path w="3245464" h="1252645">
                  <a:moveTo>
                    <a:pt x="0" y="0"/>
                  </a:moveTo>
                  <a:lnTo>
                    <a:pt x="3245464" y="0"/>
                  </a:lnTo>
                  <a:lnTo>
                    <a:pt x="3245464" y="1252645"/>
                  </a:lnTo>
                  <a:lnTo>
                    <a:pt x="0" y="1252645"/>
                  </a:lnTo>
                  <a:close/>
                </a:path>
              </a:pathLst>
            </a:custGeom>
            <a:solidFill>
              <a:srgbClr val="e1ea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245463" cy="130027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06423" y="6815071"/>
            <a:ext cx="8188824" cy="26446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500814" lvl="1" indent="-250407" algn="just">
              <a:lnSpc>
                <a:spcPts val="3549"/>
              </a:lnSpc>
              <a:buFont typeface="Arial"/>
              <a:buChar char="•"/>
              <a:defRPr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주중 수면 시간 &amp; PHQ 점수(-0.119) =&gt; 약한 음의 상관관계, 수면 시간이 늘수록 우울감이 낮아짐.</a:t>
            </a:r>
            <a:endParaRPr lang="en-US" sz="231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500814" lvl="1" indent="-250407" algn="just">
              <a:lnSpc>
                <a:spcPts val="3549"/>
              </a:lnSpc>
              <a:buFont typeface="Arial"/>
              <a:buChar char="•"/>
              <a:defRPr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주중 수면 시간 &amp; GAD 점수(-0.059) =&gt; 매우 약한 음의 상관관계, 사실상 거의 관계 없음.</a:t>
            </a:r>
            <a:endParaRPr lang="en-US" sz="231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500814" lvl="1" indent="-250407" algn="just">
              <a:lnSpc>
                <a:spcPts val="3549"/>
              </a:lnSpc>
              <a:buFont typeface="Arial"/>
              <a:buChar char="•"/>
              <a:defRPr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PHQ 점수 &amp; GAD 점수(+0.475) =&gt; 중간 정도의 양의</a:t>
            </a:r>
            <a:endParaRPr lang="en-US" sz="231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algn="just">
              <a:lnSpc>
                <a:spcPts val="3549"/>
              </a:lnSpc>
              <a:spcBef>
                <a:spcPct val="0"/>
              </a:spcBef>
              <a:defRPr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상관관계, 우울감이 높을수록 불안도 함께 높아짐.</a:t>
            </a:r>
            <a:endParaRPr lang="en-US" sz="231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81697" y="3224112"/>
            <a:ext cx="9284894" cy="2513276"/>
          </a:xfrm>
          <a:custGeom>
            <a:avLst/>
            <a:gdLst/>
            <a:rect l="l" t="t" r="r" b="b"/>
            <a:pathLst>
              <a:path w="9284894" h="2513276">
                <a:moveTo>
                  <a:pt x="0" y="0"/>
                </a:moveTo>
                <a:lnTo>
                  <a:pt x="9284894" y="0"/>
                </a:lnTo>
                <a:lnTo>
                  <a:pt x="9284894" y="2513275"/>
                </a:lnTo>
                <a:lnTo>
                  <a:pt x="0" y="2513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9667578" y="3386037"/>
            <a:ext cx="7699751" cy="6283239"/>
          </a:xfrm>
          <a:custGeom>
            <a:avLst/>
            <a:gdLst/>
            <a:rect l="l" t="t" r="r" b="b"/>
            <a:pathLst>
              <a:path w="7699751" h="6283239">
                <a:moveTo>
                  <a:pt x="0" y="0"/>
                </a:moveTo>
                <a:lnTo>
                  <a:pt x="7699751" y="0"/>
                </a:lnTo>
                <a:lnTo>
                  <a:pt x="7699751" y="6283239"/>
                </a:lnTo>
                <a:lnTo>
                  <a:pt x="0" y="6283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071706" y="1194584"/>
            <a:ext cx="10144588" cy="186760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548"/>
              </a:lnSpc>
              <a:spcBef>
                <a:spcPct val="0"/>
              </a:spcBef>
              <a:defRPr/>
            </a:pPr>
            <a:r>
              <a:rPr lang="en-US" sz="66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수면과 PHQ, GAD 점수 간의 상관관계</a:t>
            </a:r>
            <a:endParaRPr lang="en-US" sz="6681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307086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4948269" y="1785592"/>
            <a:ext cx="8391461" cy="90045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수면 시간 분류</a:t>
            </a:r>
            <a:endParaRPr lang="ko-KR" alt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498585" y="3323830"/>
            <a:ext cx="6506892" cy="540646"/>
            <a:chOff x="0" y="0"/>
            <a:chExt cx="8675855" cy="72086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8675855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카이제곱 검정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694970" y="701812"/>
              <a:ext cx="5285916" cy="0"/>
            </a:xfrm>
            <a:prstGeom prst="line">
              <a:avLst/>
            </a:prstGeom>
            <a:ln w="38100" cap="flat">
              <a:solidFill>
                <a:srgbClr val="19319d"/>
              </a:solidFill>
              <a:prstDash val="solid"/>
              <a:headEnd w="sm" len="sm"/>
              <a:tailEnd w="sm" len="sm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8" name="Freeform 7"/>
          <p:cNvSpPr/>
          <p:nvPr/>
        </p:nvSpPr>
        <p:spPr>
          <a:xfrm>
            <a:off x="0" y="2859688"/>
            <a:ext cx="12749868" cy="3503012"/>
          </a:xfrm>
          <a:custGeom>
            <a:avLst/>
            <a:gdLst/>
            <a:rect l="l" t="t" r="r" b="b"/>
            <a:pathLst>
              <a:path w="12749868" h="3503012">
                <a:moveTo>
                  <a:pt x="0" y="0"/>
                </a:moveTo>
                <a:lnTo>
                  <a:pt x="12749868" y="0"/>
                </a:lnTo>
                <a:lnTo>
                  <a:pt x="12749868" y="3503013"/>
                </a:lnTo>
                <a:lnTo>
                  <a:pt x="0" y="3503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9" name="Group 9"/>
          <p:cNvGrpSpPr/>
          <p:nvPr/>
        </p:nvGrpSpPr>
        <p:grpSpPr>
          <a:xfrm rot="0">
            <a:off x="11977205" y="2282471"/>
            <a:ext cx="5929795" cy="3927828"/>
            <a:chOff x="3" y="-176319"/>
            <a:chExt cx="7906394" cy="5237105"/>
          </a:xfrm>
        </p:grpSpPr>
        <p:grpSp>
          <p:nvGrpSpPr>
            <p:cNvPr id="20" name="Group 10"/>
            <p:cNvGrpSpPr/>
            <p:nvPr/>
          </p:nvGrpSpPr>
          <p:grpSpPr>
            <a:xfrm rot="0">
              <a:off x="3" y="-176319"/>
              <a:ext cx="7906394" cy="5237105"/>
              <a:chOff x="0" y="-47625"/>
              <a:chExt cx="2135563" cy="1414572"/>
            </a:xfrm>
          </p:grpSpPr>
          <p:sp>
            <p:nvSpPr>
              <p:cNvPr id="21" name="Freeform 11"/>
              <p:cNvSpPr/>
              <p:nvPr/>
            </p:nvSpPr>
            <p:spPr>
              <a:xfrm>
                <a:off x="233263" y="114302"/>
                <a:ext cx="1902300" cy="1252645"/>
              </a:xfrm>
              <a:custGeom>
                <a:avLst/>
                <a:gdLst/>
                <a:rect l="l" t="t" r="r" b="b"/>
                <a:pathLst>
                  <a:path w="1902300" h="1252645">
                    <a:moveTo>
                      <a:pt x="0" y="0"/>
                    </a:moveTo>
                    <a:lnTo>
                      <a:pt x="1902300" y="0"/>
                    </a:lnTo>
                    <a:lnTo>
                      <a:pt x="1902300" y="1252645"/>
                    </a:lnTo>
                    <a:lnTo>
                      <a:pt x="0" y="1252645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2" name="TextBox 12"/>
              <p:cNvSpPr txBox="1"/>
              <p:nvPr/>
            </p:nvSpPr>
            <p:spPr>
              <a:xfrm>
                <a:off x="0" y="-47625"/>
                <a:ext cx="1902300" cy="130027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3" name="TextBox 13"/>
            <p:cNvSpPr txBox="1"/>
            <p:nvPr/>
          </p:nvSpPr>
          <p:spPr>
            <a:xfrm>
              <a:off x="834348" y="502160"/>
              <a:ext cx="5374100" cy="349767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수면 시간 기준 칼럼 추가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549"/>
                </a:lnSpc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부족 = 3~5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549"/>
                </a:lnSpc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정상 = 6~8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549"/>
                </a:lnSpc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과다 = 9~11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정상인들의 평균수면시간을 정상수면 시간으로 간주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AutoShape 12"/>
          <p:cNvSpPr/>
          <p:nvPr/>
        </p:nvSpPr>
        <p:spPr>
          <a:xfrm>
            <a:off x="10820400" y="2933700"/>
            <a:ext cx="4993249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0321729" y="3162300"/>
            <a:ext cx="6442271" cy="345757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452569" lvl="1" indent="-226285" algn="just">
              <a:lnSpc>
                <a:spcPts val="4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4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정신건강이 약할수록 정상 수면 비율이 점진적으로 낮아짐</a:t>
            </a:r>
            <a:endParaRPr lang="en-US" sz="4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4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sz="4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4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sz="4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정신건강 위험이 높을수록 수면 부족 가능성이 큼</a:t>
            </a:r>
            <a:endParaRPr lang="en-US" sz="4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sz="4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55685" y="5057775"/>
            <a:ext cx="8195498" cy="4667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0" y="2723218"/>
            <a:ext cx="9650339" cy="7220882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2667000" y="1284733"/>
            <a:ext cx="10672730" cy="896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위험군별 수면 정도 비율</a:t>
            </a:r>
            <a:endParaRPr lang="ko-KR" alt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39982" y="1428253"/>
            <a:ext cx="2679964" cy="267996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04026" y="3665447"/>
            <a:ext cx="15079948" cy="5050693"/>
            <a:chOff x="0" y="0"/>
            <a:chExt cx="3971674" cy="13302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71673" cy="1330224"/>
            </a:xfrm>
            <a:custGeom>
              <a:avLst/>
              <a:gdLst/>
              <a:ahLst/>
              <a:cxnLst/>
              <a:rect l="l" t="t" r="r" b="b"/>
              <a:pathLst>
                <a:path w="3971673" h="1330224">
                  <a:moveTo>
                    <a:pt x="0" y="0"/>
                  </a:moveTo>
                  <a:lnTo>
                    <a:pt x="3971673" y="0"/>
                  </a:lnTo>
                  <a:lnTo>
                    <a:pt x="3971673" y="1330224"/>
                  </a:lnTo>
                  <a:lnTo>
                    <a:pt x="0" y="1330224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971674" cy="1377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48270" y="1923766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목차 구성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09451" y="3865870"/>
            <a:ext cx="1141034" cy="988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1"/>
              </a:lnSpc>
              <a:spcBef>
                <a:spcPct val="0"/>
              </a:spcBef>
            </a:pPr>
            <a:r>
              <a:rPr lang="en-US" sz="6399" u="none" strike="noStrike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40277" y="3865870"/>
            <a:ext cx="1141034" cy="988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1"/>
              </a:lnSpc>
              <a:spcBef>
                <a:spcPct val="0"/>
              </a:spcBef>
            </a:pPr>
            <a:r>
              <a:rPr lang="en-US" sz="6399" u="none" strike="noStrike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71103" y="3865870"/>
            <a:ext cx="1141034" cy="988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1"/>
              </a:lnSpc>
              <a:spcBef>
                <a:spcPct val="0"/>
              </a:spcBef>
            </a:pPr>
            <a:r>
              <a:rPr lang="en-US" sz="6399" u="none" strike="noStrike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701929" y="3865870"/>
            <a:ext cx="1141034" cy="988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1"/>
              </a:lnSpc>
              <a:spcBef>
                <a:spcPct val="0"/>
              </a:spcBef>
            </a:pPr>
            <a:r>
              <a:rPr lang="en-US" sz="6399" u="none" strike="noStrike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451" y="5291253"/>
            <a:ext cx="2664291" cy="89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주제 소개</a:t>
            </a:r>
          </a:p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평가지표 소개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40277" y="5263886"/>
            <a:ext cx="2664291" cy="135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데이터셋 소개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데이터 가공</a:t>
            </a:r>
          </a:p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변수 소개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01929" y="5263886"/>
            <a:ext cx="2664291" cy="899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가설검정</a:t>
            </a:r>
          </a:p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 u="none" strike="noStrike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최종결론</a:t>
            </a:r>
          </a:p>
        </p:txBody>
      </p:sp>
      <p:sp>
        <p:nvSpPr>
          <p:cNvPr id="21" name="AutoShape 21"/>
          <p:cNvSpPr/>
          <p:nvPr/>
        </p:nvSpPr>
        <p:spPr>
          <a:xfrm>
            <a:off x="5255253" y="4026292"/>
            <a:ext cx="0" cy="4163667"/>
          </a:xfrm>
          <a:prstGeom prst="line">
            <a:avLst/>
          </a:prstGeom>
          <a:ln w="28575" cap="flat">
            <a:solidFill>
              <a:srgbClr val="19319D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AutoShape 22"/>
          <p:cNvSpPr/>
          <p:nvPr/>
        </p:nvSpPr>
        <p:spPr>
          <a:xfrm>
            <a:off x="9216356" y="4026292"/>
            <a:ext cx="0" cy="4163667"/>
          </a:xfrm>
          <a:prstGeom prst="line">
            <a:avLst/>
          </a:prstGeom>
          <a:ln w="28575" cap="flat">
            <a:solidFill>
              <a:srgbClr val="19319D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>
            <a:off x="13029656" y="4026292"/>
            <a:ext cx="0" cy="4163667"/>
          </a:xfrm>
          <a:prstGeom prst="line">
            <a:avLst/>
          </a:prstGeom>
          <a:ln w="28575" cap="flat">
            <a:solidFill>
              <a:srgbClr val="19319D">
                <a:alpha val="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AutoShape 24"/>
          <p:cNvSpPr/>
          <p:nvPr/>
        </p:nvSpPr>
        <p:spPr>
          <a:xfrm>
            <a:off x="2209451" y="4981395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AutoShape 25"/>
          <p:cNvSpPr/>
          <p:nvPr/>
        </p:nvSpPr>
        <p:spPr>
          <a:xfrm>
            <a:off x="6040277" y="4981395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AutoShape 26"/>
          <p:cNvSpPr/>
          <p:nvPr/>
        </p:nvSpPr>
        <p:spPr>
          <a:xfrm>
            <a:off x="9871103" y="4995682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AutoShape 27"/>
          <p:cNvSpPr/>
          <p:nvPr/>
        </p:nvSpPr>
        <p:spPr>
          <a:xfrm>
            <a:off x="13701929" y="4981395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Box 28"/>
          <p:cNvSpPr txBox="1"/>
          <p:nvPr/>
        </p:nvSpPr>
        <p:spPr>
          <a:xfrm>
            <a:off x="9790860" y="5442194"/>
            <a:ext cx="2664291" cy="135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소주제 별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탐색적 데이터 분석</a:t>
            </a:r>
          </a:p>
          <a:p>
            <a:pPr marL="0" lvl="0" indent="0" algn="l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가설설</a:t>
            </a: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596554" y="4283577"/>
            <a:ext cx="8661596" cy="4834912"/>
          </a:xfrm>
          <a:custGeom>
            <a:avLst/>
            <a:gdLst/>
            <a:rect l="l" t="t" r="r" b="b"/>
            <a:pathLst>
              <a:path w="8661596" h="4834912">
                <a:moveTo>
                  <a:pt x="0" y="0"/>
                </a:moveTo>
                <a:lnTo>
                  <a:pt x="8661595" y="0"/>
                </a:lnTo>
                <a:lnTo>
                  <a:pt x="8661595" y="4834911"/>
                </a:lnTo>
                <a:lnTo>
                  <a:pt x="0" y="4834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4948270" y="1785592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가설검정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0756995" y="4942396"/>
            <a:ext cx="5986897" cy="1996654"/>
            <a:chOff x="0" y="0"/>
            <a:chExt cx="7982529" cy="2662206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7982529" cy="2662206"/>
              <a:chOff x="0" y="0"/>
              <a:chExt cx="2321847" cy="77434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321847" cy="774346"/>
              </a:xfrm>
              <a:custGeom>
                <a:avLst/>
                <a:gdLst/>
                <a:rect l="l" t="t" r="r" b="b"/>
                <a:pathLst>
                  <a:path w="2321847" h="774346">
                    <a:moveTo>
                      <a:pt x="0" y="0"/>
                    </a:moveTo>
                    <a:lnTo>
                      <a:pt x="2321847" y="0"/>
                    </a:lnTo>
                    <a:lnTo>
                      <a:pt x="2321847" y="774346"/>
                    </a:lnTo>
                    <a:lnTo>
                      <a:pt x="0" y="774346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2321847" cy="821971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945677" y="479250"/>
              <a:ext cx="6091176" cy="159070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65069" lvl="1" indent="-232534" algn="just">
                <a:lnSpc>
                  <a:spcPts val="3295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21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위험군 분류와 수면시간 분류 간의 독립성 여부를 카이제곱 검정으로 확인</a:t>
              </a:r>
              <a:endParaRPr lang="en-US" sz="21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2498585" y="3323830"/>
            <a:ext cx="6506892" cy="540646"/>
            <a:chOff x="0" y="0"/>
            <a:chExt cx="8675855" cy="72086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8675855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카이제곱 검정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1694970" y="701812"/>
              <a:ext cx="5285916" cy="0"/>
            </a:xfrm>
            <a:prstGeom prst="line">
              <a:avLst/>
            </a:prstGeom>
            <a:ln w="38100" cap="flat">
              <a:solidFill>
                <a:srgbClr val="19319d"/>
              </a:solidFill>
              <a:prstDash val="solid"/>
              <a:headEnd w="sm" len="sm"/>
              <a:tailEnd w="sm" len="sm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3413247" y="1706118"/>
            <a:ext cx="11461506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가설검정 결과(카이제곱)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812950" y="3992586"/>
            <a:ext cx="12561336" cy="788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귀무가설(H₀): 정신건강 위험군 분류와 수면시간 분류는 서로 독립적임.(관계가 없음)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대립가설(H₁): 정신건강 위험군 분류와 수면시간 분류는 독립적이지 않음. (관계가 있음)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910953" y="3802761"/>
            <a:ext cx="2135459" cy="1437180"/>
            <a:chOff x="0" y="0"/>
            <a:chExt cx="562425" cy="3785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00514" y="4257318"/>
            <a:ext cx="3356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 설정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300514" y="5615809"/>
            <a:ext cx="3356337" cy="1437180"/>
            <a:chOff x="0" y="0"/>
            <a:chExt cx="4475116" cy="1916241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813918" y="0"/>
              <a:ext cx="2847279" cy="1916241"/>
              <a:chOff x="0" y="0"/>
              <a:chExt cx="562425" cy="37851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634651"/>
              <a:ext cx="4475116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검정 결과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00514" y="7600592"/>
            <a:ext cx="3356337" cy="1437180"/>
            <a:chOff x="0" y="0"/>
            <a:chExt cx="4475116" cy="1916241"/>
          </a:xfrm>
        </p:grpSpPr>
        <p:grpSp>
          <p:nvGrpSpPr>
            <p:cNvPr id="19" name="Group 19"/>
            <p:cNvGrpSpPr/>
            <p:nvPr/>
          </p:nvGrpSpPr>
          <p:grpSpPr>
            <a:xfrm rot="0">
              <a:off x="813918" y="0"/>
              <a:ext cx="2847279" cy="1916241"/>
              <a:chOff x="0" y="0"/>
              <a:chExt cx="562425" cy="37851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634651"/>
              <a:ext cx="4475116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결론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812950" y="5605609"/>
            <a:ext cx="12561336" cy="11884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Chi² 통계량: 64.770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p-value: &lt; 0.0001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자유도(df): 4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812950" y="7790417"/>
            <a:ext cx="12561336" cy="788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유의수준 0.05에서 p-value가 매우 작기 때문에, 귀무가설을 기각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정신건강 위험군과 수면시간 분포 간에는 통계적으로 유의한 관계가 있음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58578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 rot="0">
            <a:off x="2372954" y="5624395"/>
            <a:ext cx="13542092" cy="2795705"/>
            <a:chOff x="0" y="0"/>
            <a:chExt cx="18056124" cy="3727607"/>
          </a:xfrm>
        </p:grpSpPr>
        <p:sp>
          <p:nvSpPr>
            <p:cNvPr id="7" name="TextBox 7"/>
            <p:cNvSpPr txBox="1"/>
            <p:nvPr/>
          </p:nvSpPr>
          <p:spPr>
            <a:xfrm>
              <a:off x="3239009" y="351358"/>
              <a:ext cx="14817114" cy="91635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00381" lvl="1" indent="-200191" algn="just">
                <a:lnSpc>
                  <a:spcPts val="2837"/>
                </a:lnSpc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귀무가설(H0) : 주중 수면 시간과 스트레스 정도는 독립적임.(상관성이 없음)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0381" lvl="1" indent="-200191" algn="just">
                <a:lnSpc>
                  <a:spcPts val="2837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대립가설(H1) : 주중 수면 시간과 스트레스 정도는 독립적이지 않음.(상관성이 있음)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  <p:grpSp>
          <p:nvGrpSpPr>
            <p:cNvPr id="8" name="Group 8"/>
            <p:cNvGrpSpPr/>
            <p:nvPr/>
          </p:nvGrpSpPr>
          <p:grpSpPr>
            <a:xfrm rot="0">
              <a:off x="720062" y="0"/>
              <a:ext cx="2518947" cy="1695271"/>
              <a:chOff x="0" y="0"/>
              <a:chExt cx="562425" cy="37851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44942" tIns="44942" rIns="44942" bIns="44942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561107"/>
              <a:ext cx="3959071" cy="49685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248"/>
                </a:lnSpc>
                <a:spcBef>
                  <a:spcPct val="0"/>
                </a:spcBef>
                <a:defRPr/>
              </a:pPr>
              <a:r>
                <a:rPr lang="en-US" sz="2123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가설 설정</a:t>
              </a:r>
              <a:endParaRPr lang="en-US" sz="2123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grpSp>
          <p:nvGrpSpPr>
            <p:cNvPr id="12" name="Group 12"/>
            <p:cNvGrpSpPr/>
            <p:nvPr/>
          </p:nvGrpSpPr>
          <p:grpSpPr>
            <a:xfrm rot="0">
              <a:off x="720062" y="2032336"/>
              <a:ext cx="2518947" cy="1695271"/>
              <a:chOff x="0" y="0"/>
              <a:chExt cx="562425" cy="37851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44942" tIns="44942" rIns="44942" bIns="44942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593443"/>
              <a:ext cx="3959071" cy="49685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248"/>
                </a:lnSpc>
                <a:spcBef>
                  <a:spcPct val="0"/>
                </a:spcBef>
                <a:defRPr/>
              </a:pPr>
              <a:r>
                <a:rPr lang="en-US" sz="2123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123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239009" y="2095836"/>
              <a:ext cx="14073513" cy="138824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00381" lvl="1" indent="-200191" algn="just">
                <a:lnSpc>
                  <a:spcPts val="2837"/>
                </a:lnSpc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χ²(카이제곱 통계량): 35.044이고, p-value가 0.0000262로 일반적인 유의수준 0.05보다 작기 때문에 귀무가설(H0) 기각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0381" lvl="1" indent="-200191" algn="just">
                <a:lnSpc>
                  <a:spcPts val="2837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주중 수면 시간과 스트레스 정도는 독립적이지 않음. (상관성이 있음)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2131560" y="1880337"/>
            <a:ext cx="14251440" cy="2958362"/>
          </a:xfrm>
          <a:custGeom>
            <a:avLst/>
            <a:gdLst/>
            <a:rect l="l" t="t" r="r" b="b"/>
            <a:pathLst>
              <a:path w="14024880" h="1662962">
                <a:moveTo>
                  <a:pt x="0" y="0"/>
                </a:moveTo>
                <a:lnTo>
                  <a:pt x="14024880" y="0"/>
                </a:lnTo>
                <a:lnTo>
                  <a:pt x="14024880" y="1662962"/>
                </a:lnTo>
                <a:lnTo>
                  <a:pt x="0" y="1662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" name="TextBox 23"/>
          <p:cNvSpPr txBox="1"/>
          <p:nvPr/>
        </p:nvSpPr>
        <p:spPr>
          <a:xfrm>
            <a:off x="2849026" y="756987"/>
            <a:ext cx="12589944" cy="8336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633"/>
              </a:lnSpc>
              <a:spcBef>
                <a:spcPct val="0"/>
              </a:spcBef>
              <a:defRPr/>
            </a:pPr>
            <a:r>
              <a:rPr lang="ko-KR" altLang="en-US" sz="676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스트레스 인지</a:t>
            </a:r>
            <a:endParaRPr lang="ko-KR" altLang="en-US" sz="676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28700" y="107061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수면패턴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3581400" y="8587410"/>
            <a:ext cx="8707299" cy="499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3971"/>
              </a:lnSpc>
              <a:defRPr/>
            </a:pPr>
            <a:r>
              <a:rPr lang="ko-KR" alt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하지만 큰 경향성을 확인하지는 못함</a:t>
            </a:r>
            <a:r>
              <a:rPr lang="en-US" altLang="ko-KR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.</a:t>
            </a:r>
            <a:endParaRPr lang="en-US" altLang="ko-KR" sz="2837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796734" y="5528534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860922" y="3772919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정신건강과 식습관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350" y="5964329"/>
            <a:ext cx="8707299" cy="97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탐색적 데이터 분석</a:t>
            </a:r>
          </a:p>
          <a:p>
            <a:pPr marL="0" lvl="0" indent="0"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가설검정</a:t>
            </a: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48270" y="1350911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탐색적 데이터 분석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7" name="TextBox 50"/>
          <p:cNvSpPr txBox="1"/>
          <p:nvPr/>
        </p:nvSpPr>
        <p:spPr>
          <a:xfrm>
            <a:off x="1600200" y="3695700"/>
            <a:ext cx="9601200" cy="393382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아침/점심/저녁 빈도 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음주 빈도 (1년)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물 섭취량 (하루)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과일 섭취빈도 (1년)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채소 섭취빈도 (1년)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  <a:p>
            <a:pPr marL="453392" lvl="1" indent="-226696" algn="just">
              <a:spcBef>
                <a:spcPts val="0"/>
              </a:spcBef>
              <a:buFont typeface="Arial"/>
              <a:buChar char="•"/>
              <a:defRPr/>
            </a:pPr>
            <a:r>
              <a:rPr lang="en-US" sz="4300">
                <a:solidFill>
                  <a:srgbClr val="0b1544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식이보충제 복용 여부 (1년)</a:t>
            </a:r>
            <a:endParaRPr lang="en-US" sz="4300">
              <a:solidFill>
                <a:srgbClr val="0b1544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2664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1138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732970" y="275305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2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70093" y="2501071"/>
            <a:ext cx="6374103" cy="6041388"/>
          </a:xfrm>
          <a:custGeom>
            <a:avLst/>
            <a:gdLst/>
            <a:ahLst/>
            <a:cxnLst/>
            <a:rect l="l" t="t" r="r" b="b"/>
            <a:pathLst>
              <a:path w="6374103" h="6041388">
                <a:moveTo>
                  <a:pt x="0" y="0"/>
                </a:moveTo>
                <a:lnTo>
                  <a:pt x="6374103" y="0"/>
                </a:lnTo>
                <a:lnTo>
                  <a:pt x="6374103" y="6041389"/>
                </a:lnTo>
                <a:lnTo>
                  <a:pt x="0" y="6041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342053" y="8459526"/>
            <a:ext cx="9401839" cy="1597548"/>
            <a:chOff x="0" y="0"/>
            <a:chExt cx="12535785" cy="213006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2535785" cy="2130064"/>
              <a:chOff x="0" y="0"/>
              <a:chExt cx="3618863" cy="61491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618863" cy="614912"/>
              </a:xfrm>
              <a:custGeom>
                <a:avLst/>
                <a:gdLst/>
                <a:ahLst/>
                <a:cxnLst/>
                <a:rect l="l" t="t" r="r" b="b"/>
                <a:pathLst>
                  <a:path w="3618863" h="614912">
                    <a:moveTo>
                      <a:pt x="0" y="0"/>
                    </a:moveTo>
                    <a:lnTo>
                      <a:pt x="3618863" y="0"/>
                    </a:lnTo>
                    <a:lnTo>
                      <a:pt x="3618863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3618863" cy="662537"/>
              </a:xfrm>
              <a:prstGeom prst="rect">
                <a:avLst/>
              </a:prstGeom>
            </p:spPr>
            <p:txBody>
              <a:bodyPr lIns="47531" tIns="47531" rIns="47531" bIns="47531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887068" y="473855"/>
              <a:ext cx="10944540" cy="105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8587" lvl="1" indent="-234293" algn="just">
                <a:lnSpc>
                  <a:spcPts val="3320"/>
                </a:lnSpc>
                <a:buFont typeface="Arial"/>
                <a:buChar char="•"/>
              </a:pPr>
              <a:r>
                <a:rPr lang="en-US" sz="217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빈도상으로 아침,점심,저녁 모두 주 5~7회가 가장 높게 나왔으며</a:t>
              </a:r>
            </a:p>
            <a:p>
              <a:pPr algn="just">
                <a:lnSpc>
                  <a:spcPts val="3320"/>
                </a:lnSpc>
                <a:spcBef>
                  <a:spcPct val="0"/>
                </a:spcBef>
              </a:pPr>
              <a:r>
                <a:rPr lang="en-US" sz="217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아침 대비 점심, 저녁의 빈도가 높은 것으로 나타났다.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6544196" y="2006593"/>
            <a:ext cx="11555030" cy="6273813"/>
          </a:xfrm>
          <a:custGeom>
            <a:avLst/>
            <a:gdLst/>
            <a:ahLst/>
            <a:cxnLst/>
            <a:rect l="l" t="t" r="r" b="b"/>
            <a:pathLst>
              <a:path w="11555030" h="6273813">
                <a:moveTo>
                  <a:pt x="0" y="0"/>
                </a:moveTo>
                <a:lnTo>
                  <a:pt x="11555030" y="0"/>
                </a:lnTo>
                <a:lnTo>
                  <a:pt x="11555030" y="6273814"/>
                </a:lnTo>
                <a:lnTo>
                  <a:pt x="0" y="6273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314632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066800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6898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231568" y="2259944"/>
            <a:ext cx="5809636" cy="4790650"/>
          </a:xfrm>
          <a:custGeom>
            <a:avLst/>
            <a:gdLst/>
            <a:rect l="l" t="t" r="r" b="b"/>
            <a:pathLst>
              <a:path w="5809636" h="4790650">
                <a:moveTo>
                  <a:pt x="0" y="0"/>
                </a:moveTo>
                <a:lnTo>
                  <a:pt x="5809636" y="0"/>
                </a:lnTo>
                <a:lnTo>
                  <a:pt x="5809636" y="4790650"/>
                </a:lnTo>
                <a:lnTo>
                  <a:pt x="0" y="4790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6218786" y="2267037"/>
            <a:ext cx="5868782" cy="4783558"/>
          </a:xfrm>
          <a:custGeom>
            <a:avLst/>
            <a:gdLst/>
            <a:rect l="l" t="t" r="r" b="b"/>
            <a:pathLst>
              <a:path w="5868782" h="4783558">
                <a:moveTo>
                  <a:pt x="0" y="0"/>
                </a:moveTo>
                <a:lnTo>
                  <a:pt x="5868783" y="0"/>
                </a:lnTo>
                <a:lnTo>
                  <a:pt x="5868783" y="4783557"/>
                </a:lnTo>
                <a:lnTo>
                  <a:pt x="0" y="4783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2263584" y="2236973"/>
            <a:ext cx="5792848" cy="4790650"/>
          </a:xfrm>
          <a:custGeom>
            <a:avLst/>
            <a:gdLst/>
            <a:rect l="l" t="t" r="r" b="b"/>
            <a:pathLst>
              <a:path w="5792848" h="4790650">
                <a:moveTo>
                  <a:pt x="0" y="0"/>
                </a:moveTo>
                <a:lnTo>
                  <a:pt x="5792848" y="0"/>
                </a:lnTo>
                <a:lnTo>
                  <a:pt x="5792848" y="4790649"/>
                </a:lnTo>
                <a:lnTo>
                  <a:pt x="0" y="4790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3456295" y="1056954"/>
            <a:ext cx="11703713" cy="1045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603"/>
              </a:lnSpc>
              <a:spcBef>
                <a:spcPct val="0"/>
              </a:spcBef>
              <a:defRPr/>
            </a:pPr>
            <a:r>
              <a:rPr lang="en-US" sz="673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HEATMAP을 통한 시각화</a:t>
            </a:r>
            <a:endParaRPr lang="en-US" sz="6737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3505199" y="2857500"/>
            <a:ext cx="10744200" cy="5288545"/>
          </a:xfrm>
          <a:custGeom>
            <a:avLst/>
            <a:gdLst/>
            <a:rect l="l" t="t" r="r" b="b"/>
            <a:pathLst>
              <a:path w="6863618" h="3871491">
                <a:moveTo>
                  <a:pt x="0" y="0"/>
                </a:moveTo>
                <a:lnTo>
                  <a:pt x="6863618" y="0"/>
                </a:lnTo>
                <a:lnTo>
                  <a:pt x="6863618" y="3871492"/>
                </a:lnTo>
                <a:lnTo>
                  <a:pt x="0" y="3871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3257902" y="1180650"/>
            <a:ext cx="11772196" cy="18686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518"/>
              </a:lnSpc>
              <a:spcBef>
                <a:spcPct val="0"/>
              </a:spcBef>
              <a:defRPr/>
            </a:pPr>
            <a:r>
              <a:rPr lang="en-US" sz="665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식사빈도와 PHQ, GAD 점수 간의 상관관계</a:t>
            </a:r>
            <a:endParaRPr lang="en-US" sz="6651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386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163251" y="8477612"/>
            <a:ext cx="2135459" cy="1437180"/>
            <a:chOff x="0" y="0"/>
            <a:chExt cx="562425" cy="3785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52812" y="8932169"/>
            <a:ext cx="3356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분석 결과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578964" y="8763878"/>
            <a:ext cx="11031076" cy="80874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아침, 점심, 저녁 모두 p-value 값이 0.05보다 낮아 통계적으로 유의미</a:t>
            </a:r>
            <a:r>
              <a:rPr lang="ko-KR" alt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하다</a:t>
            </a:r>
            <a:endParaRPr lang="ko-KR" alt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ko-KR" alt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특히 아침이 점심과 저녁보다 큰 관계성을 가지고 있다</a:t>
            </a:r>
            <a:r>
              <a:rPr lang="en-US" altLang="ko-KR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70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4038600" y="2761062"/>
            <a:ext cx="9377716" cy="6649638"/>
            <a:chOff x="0" y="0"/>
            <a:chExt cx="1297239" cy="919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97239" cy="919858"/>
            </a:xfrm>
            <a:custGeom>
              <a:avLst/>
              <a:gdLst/>
              <a:rect l="l" t="t" r="r" b="b"/>
              <a:pathLst>
                <a:path w="1297239" h="919858">
                  <a:moveTo>
                    <a:pt x="0" y="0"/>
                  </a:moveTo>
                  <a:lnTo>
                    <a:pt x="1297239" y="0"/>
                  </a:lnTo>
                  <a:lnTo>
                    <a:pt x="1297239" y="919858"/>
                  </a:lnTo>
                  <a:lnTo>
                    <a:pt x="0" y="919858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97239" cy="967483"/>
            </a:xfrm>
            <a:prstGeom prst="rect">
              <a:avLst/>
            </a:prstGeom>
          </p:spPr>
          <p:txBody>
            <a:bodyPr lIns="43936" tIns="43936" rIns="43936" bIns="43936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52600" y="1257300"/>
            <a:ext cx="14254143" cy="9041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위험군 분류에 따른 </a:t>
            </a: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아침</a:t>
            </a: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858384" y="2844430"/>
            <a:ext cx="5070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Barplot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20540" y="3543299"/>
            <a:ext cx="8785860" cy="568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70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4038600" y="2761062"/>
            <a:ext cx="9377716" cy="6649638"/>
            <a:chOff x="0" y="0"/>
            <a:chExt cx="1297239" cy="919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97239" cy="919858"/>
            </a:xfrm>
            <a:custGeom>
              <a:avLst/>
              <a:gdLst/>
              <a:rect l="l" t="t" r="r" b="b"/>
              <a:pathLst>
                <a:path w="1297239" h="919858">
                  <a:moveTo>
                    <a:pt x="0" y="0"/>
                  </a:moveTo>
                  <a:lnTo>
                    <a:pt x="1297239" y="0"/>
                  </a:lnTo>
                  <a:lnTo>
                    <a:pt x="1297239" y="919858"/>
                  </a:lnTo>
                  <a:lnTo>
                    <a:pt x="0" y="919858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97239" cy="967483"/>
            </a:xfrm>
            <a:prstGeom prst="rect">
              <a:avLst/>
            </a:prstGeom>
          </p:spPr>
          <p:txBody>
            <a:bodyPr lIns="43936" tIns="43936" rIns="43936" bIns="43936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52599" y="1257300"/>
            <a:ext cx="14254144" cy="9048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위험군 분류에 따른 </a:t>
            </a: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점심</a:t>
            </a: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858384" y="2844430"/>
            <a:ext cx="5070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Barplot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9600" y="3249644"/>
            <a:ext cx="8458200" cy="6084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19743" y="5975058"/>
            <a:ext cx="13848514" cy="2838257"/>
            <a:chOff x="0" y="0"/>
            <a:chExt cx="3647345" cy="7475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47345" cy="747525"/>
            </a:xfrm>
            <a:custGeom>
              <a:avLst/>
              <a:gdLst/>
              <a:ahLst/>
              <a:cxnLst/>
              <a:rect l="l" t="t" r="r" b="b"/>
              <a:pathLst>
                <a:path w="3647345" h="747525">
                  <a:moveTo>
                    <a:pt x="0" y="0"/>
                  </a:moveTo>
                  <a:lnTo>
                    <a:pt x="3647345" y="0"/>
                  </a:lnTo>
                  <a:lnTo>
                    <a:pt x="3647345" y="747525"/>
                  </a:lnTo>
                  <a:lnTo>
                    <a:pt x="0" y="747525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647345" cy="795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948270" y="1923766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주제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11089" y="6418730"/>
            <a:ext cx="11265822" cy="239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24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1. 정신건강이 약한 사람은 수면시간에 문제가 있을 것이다.</a:t>
            </a:r>
          </a:p>
          <a:p>
            <a:pPr algn="ctr">
              <a:lnSpc>
                <a:spcPts val="4800"/>
              </a:lnSpc>
            </a:pPr>
            <a:r>
              <a:rPr lang="en-US" sz="24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2. 정신건강이 약한 사람은 식습관에 문제가 있을 것이다.</a:t>
            </a:r>
          </a:p>
          <a:p>
            <a:pPr algn="ctr">
              <a:lnSpc>
                <a:spcPts val="4800"/>
              </a:lnSpc>
            </a:pPr>
            <a:r>
              <a:rPr lang="en-US" sz="24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3. 정신건강이 약한 사람은 신체활동에 문제가 있을 것이다.</a:t>
            </a:r>
          </a:p>
          <a:p>
            <a:pPr marL="0" lvl="0" indent="0" algn="ctr">
              <a:lnSpc>
                <a:spcPts val="4800"/>
              </a:lnSpc>
            </a:pPr>
            <a:endParaRPr lang="en-US" sz="24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001767" y="3521432"/>
            <a:ext cx="12576651" cy="172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  <a:spcBef>
                <a:spcPct val="0"/>
              </a:spcBef>
            </a:pPr>
            <a:r>
              <a:rPr lang="en-US" sz="6127">
                <a:solidFill>
                  <a:srgbClr val="004AA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“정신건강이 약한 사람들은 건강한 생활을 하지 않을 것이다!”</a:t>
            </a: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70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4038600" y="2761062"/>
            <a:ext cx="9377716" cy="6649638"/>
            <a:chOff x="0" y="0"/>
            <a:chExt cx="1297239" cy="919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97239" cy="919858"/>
            </a:xfrm>
            <a:custGeom>
              <a:avLst/>
              <a:gdLst/>
              <a:rect l="l" t="t" r="r" b="b"/>
              <a:pathLst>
                <a:path w="1297239" h="919858">
                  <a:moveTo>
                    <a:pt x="0" y="0"/>
                  </a:moveTo>
                  <a:lnTo>
                    <a:pt x="1297239" y="0"/>
                  </a:lnTo>
                  <a:lnTo>
                    <a:pt x="1297239" y="919858"/>
                  </a:lnTo>
                  <a:lnTo>
                    <a:pt x="0" y="919858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97239" cy="967483"/>
            </a:xfrm>
            <a:prstGeom prst="rect">
              <a:avLst/>
            </a:prstGeom>
          </p:spPr>
          <p:txBody>
            <a:bodyPr lIns="43936" tIns="43936" rIns="43936" bIns="43936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52599" y="1257300"/>
            <a:ext cx="14254144" cy="9048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위험군 분류에 따른 </a:t>
            </a: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저녁</a:t>
            </a: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858384" y="2844430"/>
            <a:ext cx="5070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Barplot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91000" y="3345180"/>
            <a:ext cx="8994957" cy="591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890857" y="1315191"/>
            <a:ext cx="12506286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독립성 검정(카이제곱)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2563850" y="7195308"/>
            <a:ext cx="13160299" cy="1618006"/>
            <a:chOff x="0" y="-140877"/>
            <a:chExt cx="17547064" cy="2157342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813920" y="-140877"/>
              <a:ext cx="2847284" cy="2157342"/>
              <a:chOff x="0" y="-47625"/>
              <a:chExt cx="562426" cy="42614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734875"/>
              <a:ext cx="4475116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013321" y="-76202"/>
              <a:ext cx="13533743" cy="107308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226284" lvl="1" indent="0" algn="just">
                <a:lnSpc>
                  <a:spcPts val="3207"/>
                </a:lnSpc>
                <a:buFont typeface="Arial"/>
                <a:buNone/>
                <a:defRPr/>
              </a:pPr>
              <a:endPara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226284" lvl="1" indent="0" algn="just">
                <a:lnSpc>
                  <a:spcPts val="3207"/>
                </a:lnSpc>
                <a:buFont typeface="Arial"/>
                <a:buNone/>
                <a:defRPr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0.05보다 작기 때문에 통계적으로 유의미</a:t>
              </a:r>
              <a:endPara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31596" y="2781300"/>
            <a:ext cx="11134110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770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4038600" y="2781300"/>
            <a:ext cx="9377716" cy="6649638"/>
            <a:chOff x="0" y="0"/>
            <a:chExt cx="1297239" cy="9198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97239" cy="919858"/>
            </a:xfrm>
            <a:custGeom>
              <a:avLst/>
              <a:gdLst/>
              <a:rect l="l" t="t" r="r" b="b"/>
              <a:pathLst>
                <a:path w="1297239" h="919858">
                  <a:moveTo>
                    <a:pt x="0" y="0"/>
                  </a:moveTo>
                  <a:lnTo>
                    <a:pt x="1297239" y="0"/>
                  </a:lnTo>
                  <a:lnTo>
                    <a:pt x="1297239" y="919858"/>
                  </a:lnTo>
                  <a:lnTo>
                    <a:pt x="0" y="919858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97239" cy="967483"/>
            </a:xfrm>
            <a:prstGeom prst="rect">
              <a:avLst/>
            </a:prstGeom>
          </p:spPr>
          <p:txBody>
            <a:bodyPr lIns="43936" tIns="43936" rIns="43936" bIns="43936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248972" y="3229621"/>
            <a:ext cx="8933627" cy="5876279"/>
          </a:xfrm>
          <a:custGeom>
            <a:avLst/>
            <a:gdLst/>
            <a:rect l="l" t="t" r="r" b="b"/>
            <a:pathLst>
              <a:path w="8933627" h="5876279">
                <a:moveTo>
                  <a:pt x="0" y="0"/>
                </a:moveTo>
                <a:lnTo>
                  <a:pt x="8933627" y="0"/>
                </a:lnTo>
                <a:lnTo>
                  <a:pt x="8933627" y="5876279"/>
                </a:lnTo>
                <a:lnTo>
                  <a:pt x="0" y="5876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858384" y="2844430"/>
            <a:ext cx="5070337" cy="44234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Barplot</a:t>
            </a:r>
            <a:endParaRPr 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890857" y="1238991"/>
            <a:ext cx="12506286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식사빈도와 스트레스 상관관계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2890857" y="1315191"/>
            <a:ext cx="12506286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독립성 검정(카이제곱)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2563850" y="7195308"/>
            <a:ext cx="13160299" cy="1672466"/>
            <a:chOff x="0" y="-140876"/>
            <a:chExt cx="17547064" cy="2229955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813923" y="-140876"/>
              <a:ext cx="2847284" cy="2157342"/>
              <a:chOff x="0" y="-47625"/>
              <a:chExt cx="562426" cy="42614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734875"/>
              <a:ext cx="4475116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013321" y="-76203"/>
              <a:ext cx="13533743" cy="216528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226284" lvl="1" indent="0" algn="just">
                <a:lnSpc>
                  <a:spcPts val="3207"/>
                </a:lnSpc>
                <a:buFont typeface="Arial"/>
                <a:buNone/>
                <a:defRPr/>
              </a:pPr>
              <a:endPara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226284" lvl="1" indent="0" algn="just">
                <a:lnSpc>
                  <a:spcPts val="3207"/>
                </a:lnSpc>
                <a:buFont typeface="Arial"/>
                <a:buNone/>
                <a:defRPr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아침식사, 점심식사 빈도의 경우 p-value 값이 0.05보다 작기때문에 통계적으로 유의미하나 저녁식사 빈도의 경우 p-value 값이 0.05 보다 크기때문에 통계적으로 의미가 없다</a:t>
              </a:r>
              <a:endPara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3846" y="2552700"/>
            <a:ext cx="11589754" cy="418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837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1138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음주빈도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732970" y="275305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2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166036" y="4966903"/>
            <a:ext cx="6270073" cy="1597087"/>
            <a:chOff x="0" y="0"/>
            <a:chExt cx="8360097" cy="212945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360097" cy="2129450"/>
              <a:chOff x="0" y="0"/>
              <a:chExt cx="2414111" cy="61491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414111" cy="614912"/>
              </a:xfrm>
              <a:custGeom>
                <a:avLst/>
                <a:gdLst/>
                <a:ahLst/>
                <a:cxnLst/>
                <a:rect l="l" t="t" r="r" b="b"/>
                <a:pathLst>
                  <a:path w="2414111" h="614912">
                    <a:moveTo>
                      <a:pt x="0" y="0"/>
                    </a:moveTo>
                    <a:lnTo>
                      <a:pt x="2414111" y="0"/>
                    </a:lnTo>
                    <a:lnTo>
                      <a:pt x="2414111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2414111" cy="662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990407" y="473696"/>
              <a:ext cx="6379284" cy="1059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8451" lvl="1" indent="-234226" algn="just">
                <a:lnSpc>
                  <a:spcPts val="33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최빈값 : 월 2~4회 정도의 음주빈도가 가장 높음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876487" y="1991040"/>
            <a:ext cx="8890810" cy="2109482"/>
          </a:xfrm>
          <a:custGeom>
            <a:avLst/>
            <a:gdLst/>
            <a:ahLst/>
            <a:cxnLst/>
            <a:rect l="l" t="t" r="r" b="b"/>
            <a:pathLst>
              <a:path w="8890810" h="2109482">
                <a:moveTo>
                  <a:pt x="0" y="0"/>
                </a:moveTo>
                <a:lnTo>
                  <a:pt x="8890809" y="0"/>
                </a:lnTo>
                <a:lnTo>
                  <a:pt x="8890809" y="2109482"/>
                </a:lnTo>
                <a:lnTo>
                  <a:pt x="0" y="2109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876487" y="4271972"/>
            <a:ext cx="9167295" cy="5737450"/>
          </a:xfrm>
          <a:custGeom>
            <a:avLst/>
            <a:gdLst/>
            <a:ahLst/>
            <a:cxnLst/>
            <a:rect l="l" t="t" r="r" b="b"/>
            <a:pathLst>
              <a:path w="9167295" h="5737450">
                <a:moveTo>
                  <a:pt x="0" y="0"/>
                </a:moveTo>
                <a:lnTo>
                  <a:pt x="9167295" y="0"/>
                </a:lnTo>
                <a:lnTo>
                  <a:pt x="9167295" y="5737450"/>
                </a:lnTo>
                <a:lnTo>
                  <a:pt x="0" y="5737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314632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2837" y="1105233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837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11383" y="381374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음주빈도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732970" y="275305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0"/>
              </a:srgbClr>
            </a:solid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13"/>
                </a:lnSpc>
                <a:defRPr/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9525002" y="4357309"/>
            <a:ext cx="7848598" cy="5253416"/>
            <a:chOff x="-2188044" y="-812820"/>
            <a:chExt cx="10548140" cy="7004556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-2188044" y="-812820"/>
              <a:ext cx="10548140" cy="6433056"/>
              <a:chOff x="-631832" y="-234709"/>
              <a:chExt cx="3045943" cy="185764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-631832" y="-234709"/>
                <a:ext cx="2631931" cy="1857645"/>
              </a:xfrm>
              <a:custGeom>
                <a:avLst/>
                <a:gdLst/>
                <a:rect l="l" t="t" r="r" b="b"/>
                <a:pathLst>
                  <a:path w="2414111" h="614912">
                    <a:moveTo>
                      <a:pt x="0" y="0"/>
                    </a:moveTo>
                    <a:lnTo>
                      <a:pt x="2414111" y="0"/>
                    </a:lnTo>
                    <a:lnTo>
                      <a:pt x="2414111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2414111" cy="66253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-1883250" y="-161312"/>
              <a:ext cx="8229599" cy="6353047"/>
            </a:xfrm>
            <a:prstGeom prst="rect">
              <a:avLst/>
            </a:prstGeom>
          </p:spPr>
          <p:txBody>
            <a:bodyPr vert="horz" wrap="square" lIns="0" tIns="0" rIns="0" bIns="0" anchor="t">
              <a:spAutoFit/>
            </a:bodyPr>
            <a:lstStyle/>
            <a:p>
              <a:pPr marL="468451" lvl="1" indent="-234226" algn="just">
                <a:spcBef>
                  <a:spcPts val="0"/>
                </a:spcBef>
                <a:buFont typeface="Arial"/>
                <a:buChar char="•"/>
                <a:defRPr/>
              </a:pPr>
              <a:r>
                <a:rPr lang="en-US" sz="300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중증</a:t>
              </a:r>
              <a:r>
                <a:rPr lang="en-US" altLang="ko-KR" sz="300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,</a:t>
              </a:r>
              <a:r>
                <a:rPr lang="en-US" sz="300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위험 집단의 경우 '비음주'와 '적음' 비율이 상대적으로 높고, '많음' 수준의 음주는 매우 낮아 거의 음주를 하지 않을 가능성이 높다고 할 수 있다.</a:t>
              </a:r>
              <a:endParaRPr lang="en-US" sz="3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68451" lvl="1" indent="-234226" algn="just">
                <a:spcBef>
                  <a:spcPts val="0"/>
                </a:spcBef>
                <a:buFont typeface="Arial"/>
                <a:buChar char="•"/>
                <a:defRPr/>
              </a:pPr>
              <a:endParaRPr lang="en-US" sz="3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68451" lvl="1" indent="-234226" algn="just">
                <a:spcBef>
                  <a:spcPts val="0"/>
                </a:spcBef>
                <a:buFont typeface="Arial"/>
                <a:buChar char="•"/>
                <a:defRPr/>
              </a:pPr>
              <a:r>
                <a:rPr lang="en-US" altLang="ko-KR" sz="300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-&gt;이러한 결과는 정상 집단일수록 사회적 활동에 더 적극적으로 참여하기 때문일 것으로 예측된다.</a:t>
              </a:r>
              <a:endParaRPr lang="en-US" altLang="ko-KR" sz="3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68451" lvl="1" indent="-234226" algn="just">
                <a:spcBef>
                  <a:spcPts val="0"/>
                </a:spcBef>
                <a:buFont typeface="Arial"/>
                <a:buChar char="•"/>
                <a:defRPr/>
              </a:pPr>
              <a:endParaRPr lang="en-US" sz="216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68451" lvl="1" indent="-234226" algn="just">
                <a:spcBef>
                  <a:spcPts val="0"/>
                </a:spcBef>
                <a:buFont typeface="Arial"/>
                <a:buChar char="•"/>
                <a:defRPr/>
              </a:pPr>
              <a:endParaRPr lang="en-US" sz="216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146323" y="381374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2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02837" y="1105233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1999" y="4152900"/>
            <a:ext cx="8382000" cy="5772509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400" y="2552700"/>
            <a:ext cx="17983200" cy="830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2921990" y="2375429"/>
            <a:ext cx="11860810" cy="2996671"/>
          </a:xfrm>
          <a:custGeom>
            <a:avLst/>
            <a:gdLst/>
            <a:rect l="l" t="t" r="r" b="b"/>
            <a:pathLst>
              <a:path w="11529619" h="2768071">
                <a:moveTo>
                  <a:pt x="0" y="0"/>
                </a:moveTo>
                <a:lnTo>
                  <a:pt x="11529618" y="0"/>
                </a:lnTo>
                <a:lnTo>
                  <a:pt x="11529618" y="2768071"/>
                </a:lnTo>
                <a:lnTo>
                  <a:pt x="0" y="2768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379190" y="1399106"/>
            <a:ext cx="11422440" cy="8011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444"/>
              </a:lnSpc>
              <a:spcBef>
                <a:spcPct val="0"/>
              </a:spcBef>
              <a:defRPr/>
            </a:pPr>
            <a:r>
              <a:rPr lang="ko-KR" altLang="en-US" sz="6575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 검정</a:t>
            </a:r>
            <a:endParaRPr lang="ko-KR" altLang="en-US" sz="6575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832691" y="7682856"/>
            <a:ext cx="14030813" cy="1275244"/>
            <a:chOff x="0" y="0"/>
            <a:chExt cx="18707752" cy="1700325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722209" y="0"/>
              <a:ext cx="2526457" cy="1700325"/>
              <a:chOff x="0" y="0"/>
              <a:chExt cx="562425" cy="37851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45076" tIns="45076" rIns="45076" bIns="45076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572532"/>
              <a:ext cx="3970874" cy="488587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258"/>
                </a:lnSpc>
                <a:spcBef>
                  <a:spcPct val="0"/>
                </a:spcBef>
                <a:defRPr/>
              </a:pPr>
              <a:r>
                <a:rPr lang="en-US" sz="2129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129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694332" y="495514"/>
              <a:ext cx="15013419" cy="47244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31801" lvl="1" indent="-215900" algn="just">
                <a:lnSpc>
                  <a:spcPts val="3060"/>
                </a:lnSpc>
                <a:buFont typeface="Arial"/>
                <a:buChar char="•"/>
                <a:defRPr/>
              </a:pPr>
              <a:r>
                <a:rPr lang="en-US" sz="200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음주빈도와 PHQ, GAD 점수간 p-value 값이 0.05보다 크기 때문에 상관성이 없음.</a:t>
              </a:r>
              <a:endParaRPr 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5600" y="5782056"/>
            <a:ext cx="11068050" cy="885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837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71138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물 섭취량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732970" y="275305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2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7113" y="2400586"/>
            <a:ext cx="6270073" cy="2839355"/>
            <a:chOff x="0" y="0"/>
            <a:chExt cx="8360097" cy="378580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360097" cy="3785807"/>
              <a:chOff x="0" y="0"/>
              <a:chExt cx="2414111" cy="109321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414111" cy="1093212"/>
              </a:xfrm>
              <a:custGeom>
                <a:avLst/>
                <a:gdLst/>
                <a:ahLst/>
                <a:cxnLst/>
                <a:rect l="l" t="t" r="r" b="b"/>
                <a:pathLst>
                  <a:path w="2414111" h="1093212">
                    <a:moveTo>
                      <a:pt x="0" y="0"/>
                    </a:moveTo>
                    <a:lnTo>
                      <a:pt x="2414111" y="0"/>
                    </a:lnTo>
                    <a:lnTo>
                      <a:pt x="2414111" y="1093212"/>
                    </a:lnTo>
                    <a:lnTo>
                      <a:pt x="0" y="10932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2414111" cy="11408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990407" y="473696"/>
              <a:ext cx="6379284" cy="2715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8451" lvl="1" indent="-234226" algn="just">
                <a:lnSpc>
                  <a:spcPts val="3319"/>
                </a:lnSpc>
                <a:buFont typeface="Arial"/>
                <a:buChar char="•"/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세계보건기구(WHO)는 하루기준</a:t>
              </a:r>
            </a:p>
            <a:p>
              <a:pPr algn="just">
                <a:lnSpc>
                  <a:spcPts val="3319"/>
                </a:lnSpc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1.5~ 2L (약 6~8컵)의 물 섭취를 권장</a:t>
              </a:r>
            </a:p>
            <a:p>
              <a:pPr marL="468451" lvl="1" indent="-234226" algn="just">
                <a:lnSpc>
                  <a:spcPts val="3319"/>
                </a:lnSpc>
                <a:buFont typeface="Arial"/>
                <a:buChar char="•"/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미달: 5컵 이하</a:t>
              </a:r>
            </a:p>
            <a:p>
              <a:pPr marL="468451" lvl="1" indent="-234226" algn="just">
                <a:lnSpc>
                  <a:spcPts val="3319"/>
                </a:lnSpc>
                <a:buFont typeface="Arial"/>
                <a:buChar char="•"/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적정: 6~8</a:t>
              </a:r>
            </a:p>
            <a:p>
              <a:pPr marL="468451" lvl="1" indent="-234226" algn="just">
                <a:lnSpc>
                  <a:spcPts val="331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과다: 9컵 이상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805981" y="1824571"/>
            <a:ext cx="5830192" cy="3097598"/>
          </a:xfrm>
          <a:custGeom>
            <a:avLst/>
            <a:gdLst/>
            <a:ahLst/>
            <a:cxnLst/>
            <a:rect l="l" t="t" r="r" b="b"/>
            <a:pathLst>
              <a:path w="5830192" h="3097598">
                <a:moveTo>
                  <a:pt x="0" y="0"/>
                </a:moveTo>
                <a:lnTo>
                  <a:pt x="5830192" y="0"/>
                </a:lnTo>
                <a:lnTo>
                  <a:pt x="5830192" y="3097598"/>
                </a:lnTo>
                <a:lnTo>
                  <a:pt x="0" y="3097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1805981" y="4922169"/>
            <a:ext cx="6692177" cy="5246480"/>
          </a:xfrm>
          <a:custGeom>
            <a:avLst/>
            <a:gdLst/>
            <a:ahLst/>
            <a:cxnLst/>
            <a:rect l="l" t="t" r="r" b="b"/>
            <a:pathLst>
              <a:path w="6692177" h="5246480">
                <a:moveTo>
                  <a:pt x="0" y="0"/>
                </a:moveTo>
                <a:lnTo>
                  <a:pt x="6692177" y="0"/>
                </a:lnTo>
                <a:lnTo>
                  <a:pt x="6692177" y="5246480"/>
                </a:lnTo>
                <a:lnTo>
                  <a:pt x="0" y="5246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3146323" y="381374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907113" y="7071566"/>
            <a:ext cx="7041602" cy="1597087"/>
            <a:chOff x="0" y="0"/>
            <a:chExt cx="9388803" cy="212945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9388803" cy="2129450"/>
              <a:chOff x="0" y="0"/>
              <a:chExt cx="2711166" cy="61491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711166" cy="614912"/>
              </a:xfrm>
              <a:custGeom>
                <a:avLst/>
                <a:gdLst/>
                <a:ahLst/>
                <a:cxnLst/>
                <a:rect l="l" t="t" r="r" b="b"/>
                <a:pathLst>
                  <a:path w="2711166" h="614912">
                    <a:moveTo>
                      <a:pt x="0" y="0"/>
                    </a:moveTo>
                    <a:lnTo>
                      <a:pt x="2711166" y="0"/>
                    </a:lnTo>
                    <a:lnTo>
                      <a:pt x="2711166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2711166" cy="662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112276" y="473696"/>
              <a:ext cx="7164252" cy="1059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19"/>
                </a:lnSpc>
                <a:spcBef>
                  <a:spcPct val="0"/>
                </a:spcBef>
              </a:pPr>
              <a:r>
                <a:rPr 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=&gt; 대부분의 사람들이 WHO 기준에 미달되는 정도의 물을 섭취하고 있음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1157446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8591352" y="4424910"/>
            <a:ext cx="8952005" cy="1437180"/>
            <a:chOff x="0" y="0"/>
            <a:chExt cx="11936007" cy="1916241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602787" y="0"/>
              <a:ext cx="2108691" cy="1916241"/>
              <a:chOff x="0" y="0"/>
              <a:chExt cx="416531" cy="37851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6531" cy="378517"/>
              </a:xfrm>
              <a:custGeom>
                <a:avLst/>
                <a:gdLst/>
                <a:rect l="l" t="t" r="r" b="b"/>
                <a:pathLst>
                  <a:path w="416531" h="378517">
                    <a:moveTo>
                      <a:pt x="0" y="0"/>
                    </a:moveTo>
                    <a:lnTo>
                      <a:pt x="416531" y="0"/>
                    </a:lnTo>
                    <a:lnTo>
                      <a:pt x="416531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416531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634651"/>
              <a:ext cx="3314264" cy="5612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858672" y="408180"/>
              <a:ext cx="9077335" cy="102586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52569" lvl="1" indent="-226285" algn="just">
                <a:lnSpc>
                  <a:spcPts val="3207"/>
                </a:lnSpc>
                <a:buFont typeface="Arial"/>
                <a:buChar char="•"/>
                <a:defRPr/>
              </a:pPr>
              <a:r>
                <a:rPr lang="en-US" sz="2096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하루 물섭취량의 경우 PHQ, GAD 점수 모두 상관관계가 거의 없음.</a:t>
              </a:r>
              <a:endPara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574252" y="7804984"/>
            <a:ext cx="10080782" cy="1668190"/>
          </a:xfrm>
          <a:custGeom>
            <a:avLst/>
            <a:gdLst/>
            <a:rect l="l" t="t" r="r" b="b"/>
            <a:pathLst>
              <a:path w="10080782" h="1668190">
                <a:moveTo>
                  <a:pt x="0" y="0"/>
                </a:moveTo>
                <a:lnTo>
                  <a:pt x="10080781" y="0"/>
                </a:lnTo>
                <a:lnTo>
                  <a:pt x="10080781" y="1668190"/>
                </a:lnTo>
                <a:lnTo>
                  <a:pt x="0" y="1668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4" name="Group 14"/>
          <p:cNvGrpSpPr/>
          <p:nvPr/>
        </p:nvGrpSpPr>
        <p:grpSpPr>
          <a:xfrm rot="0">
            <a:off x="417906" y="3022956"/>
            <a:ext cx="8022080" cy="4491851"/>
            <a:chOff x="0" y="0"/>
            <a:chExt cx="10696107" cy="5989135"/>
          </a:xfrm>
        </p:grpSpPr>
        <p:grpSp>
          <p:nvGrpSpPr>
            <p:cNvPr id="15" name="Group 15"/>
            <p:cNvGrpSpPr/>
            <p:nvPr/>
          </p:nvGrpSpPr>
          <p:grpSpPr>
            <a:xfrm rot="0">
              <a:off x="0" y="0"/>
              <a:ext cx="10696107" cy="5989135"/>
              <a:chOff x="0" y="0"/>
              <a:chExt cx="1018790" cy="57045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018790" cy="570457"/>
              </a:xfrm>
              <a:custGeom>
                <a:avLst/>
                <a:gdLst/>
                <a:rect l="l" t="t" r="r" b="b"/>
                <a:pathLst>
                  <a:path w="1018790" h="570457">
                    <a:moveTo>
                      <a:pt x="0" y="0"/>
                    </a:moveTo>
                    <a:lnTo>
                      <a:pt x="1018790" y="0"/>
                    </a:lnTo>
                    <a:lnTo>
                      <a:pt x="1018790" y="570457"/>
                    </a:lnTo>
                    <a:lnTo>
                      <a:pt x="0" y="57045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1018790" cy="618082"/>
              </a:xfrm>
              <a:prstGeom prst="rect">
                <a:avLst/>
              </a:prstGeom>
            </p:spPr>
            <p:txBody>
              <a:bodyPr lIns="47857" tIns="47857" rIns="47857" bIns="47857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208461" y="927740"/>
              <a:ext cx="10293622" cy="4742285"/>
            </a:xfrm>
            <a:custGeom>
              <a:avLst/>
              <a:gdLst/>
              <a:rect l="l" t="t" r="r" b="b"/>
              <a:pathLst>
                <a:path w="10293622" h="4742285">
                  <a:moveTo>
                    <a:pt x="0" y="0"/>
                  </a:moveTo>
                  <a:lnTo>
                    <a:pt x="10293622" y="0"/>
                  </a:lnTo>
                  <a:lnTo>
                    <a:pt x="10293622" y="4742285"/>
                  </a:lnTo>
                  <a:lnTo>
                    <a:pt x="0" y="47422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24645" y="131513"/>
              <a:ext cx="4215889" cy="52414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l">
                <a:lnSpc>
                  <a:spcPts val="3459"/>
                </a:lnSpc>
                <a:spcBef>
                  <a:spcPct val="0"/>
                </a:spcBef>
                <a:defRPr/>
              </a:pPr>
              <a:r>
                <a:rPr lang="en-US" sz="226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물 섭취량</a:t>
              </a:r>
              <a:endParaRPr lang="en-US" sz="226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890857" y="1238991"/>
            <a:ext cx="12506286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위험군 분류에 따른 물 섭취량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8700" y="476747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837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86353" y="461391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과일 섭취 빈도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5547618" y="358792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0"/>
              </a:srgbClr>
            </a:solid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13"/>
                </a:lnSpc>
                <a:defRPr/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1744686" y="4682472"/>
            <a:ext cx="6093264" cy="1727851"/>
            <a:chOff x="2" y="-164929"/>
            <a:chExt cx="8124352" cy="2303803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2" y="-164929"/>
              <a:ext cx="8124352" cy="2294376"/>
              <a:chOff x="0" y="-47625"/>
              <a:chExt cx="2346035" cy="66253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346035" cy="614912"/>
              </a:xfrm>
              <a:custGeom>
                <a:avLst/>
                <a:gdLst/>
                <a:rect l="l" t="t" r="r" b="b"/>
                <a:pathLst>
                  <a:path w="2346035" h="614912">
                    <a:moveTo>
                      <a:pt x="0" y="0"/>
                    </a:moveTo>
                    <a:lnTo>
                      <a:pt x="2346035" y="0"/>
                    </a:lnTo>
                    <a:lnTo>
                      <a:pt x="2346035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2346035" cy="66253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962484" y="473654"/>
              <a:ext cx="6199392" cy="166521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68451" lvl="1" indent="-234226" algn="just">
                <a:lnSpc>
                  <a:spcPts val="3318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ko-KR" altLang="en-US" sz="216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중앙값은 비슷하지만 위험군으로 갈수록 서취빈도가 줄어드는 것을 확인</a:t>
              </a:r>
              <a:endParaRPr lang="ko-KR" altLang="en-US" sz="216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60971" y="461391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4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1186021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0200" y="2400300"/>
            <a:ext cx="10955203" cy="750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AutoShape 7"/>
          <p:cNvSpPr/>
          <p:nvPr/>
        </p:nvSpPr>
        <p:spPr>
          <a:xfrm>
            <a:off x="12172407" y="4867636"/>
            <a:ext cx="376928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093892" y="2839309"/>
            <a:ext cx="10035318" cy="7035811"/>
          </a:xfrm>
          <a:custGeom>
            <a:avLst/>
            <a:gdLst/>
            <a:rect l="l" t="t" r="r" b="b"/>
            <a:pathLst>
              <a:path w="10035318" h="7035811">
                <a:moveTo>
                  <a:pt x="0" y="0"/>
                </a:moveTo>
                <a:lnTo>
                  <a:pt x="10035318" y="0"/>
                </a:lnTo>
                <a:lnTo>
                  <a:pt x="10035318" y="7035811"/>
                </a:lnTo>
                <a:lnTo>
                  <a:pt x="0" y="70358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4948270" y="1561816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데이터셋 소개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929310" y="5106122"/>
            <a:ext cx="4814582" cy="11884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국민건강영양조사 데이터셋 사용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2022년 데이터 사용</a:t>
            </a: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2096" u="none" strike="noStrike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표본크기 : 4412 rows × 18 columns</a:t>
            </a:r>
            <a:endParaRPr lang="en-US" sz="2096" u="none" strike="noStrike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8083142" y="3482695"/>
            <a:ext cx="8833566" cy="2526436"/>
          </a:xfrm>
          <a:custGeom>
            <a:avLst/>
            <a:gdLst/>
            <a:ahLst/>
            <a:cxnLst/>
            <a:rect l="l" t="t" r="r" b="b"/>
            <a:pathLst>
              <a:path w="8833566" h="2526436">
                <a:moveTo>
                  <a:pt x="0" y="0"/>
                </a:moveTo>
                <a:lnTo>
                  <a:pt x="8833566" y="0"/>
                </a:lnTo>
                <a:lnTo>
                  <a:pt x="8833566" y="2526435"/>
                </a:lnTo>
                <a:lnTo>
                  <a:pt x="0" y="2526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3317616" y="1086591"/>
            <a:ext cx="11652767" cy="1805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29"/>
              </a:lnSpc>
              <a:spcBef>
                <a:spcPct val="0"/>
              </a:spcBef>
            </a:pPr>
            <a:r>
              <a:rPr lang="en-US" sz="6458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과일 섭취빈도와 PHQ, GAD 점수 간의 상관관계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1156" y="3482695"/>
            <a:ext cx="6718362" cy="5961590"/>
            <a:chOff x="0" y="0"/>
            <a:chExt cx="8957817" cy="794878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8957817" cy="7948786"/>
              <a:chOff x="0" y="0"/>
              <a:chExt cx="826907" cy="7337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26907" cy="733762"/>
              </a:xfrm>
              <a:custGeom>
                <a:avLst/>
                <a:gdLst/>
                <a:ahLst/>
                <a:cxnLst/>
                <a:rect l="l" t="t" r="r" b="b"/>
                <a:pathLst>
                  <a:path w="826907" h="733762">
                    <a:moveTo>
                      <a:pt x="0" y="0"/>
                    </a:moveTo>
                    <a:lnTo>
                      <a:pt x="826907" y="0"/>
                    </a:lnTo>
                    <a:lnTo>
                      <a:pt x="826907" y="733762"/>
                    </a:lnTo>
                    <a:lnTo>
                      <a:pt x="0" y="733762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826907" cy="781387"/>
              </a:xfrm>
              <a:prstGeom prst="rect">
                <a:avLst/>
              </a:prstGeom>
            </p:spPr>
            <p:txBody>
              <a:bodyPr lIns="47857" tIns="47857" rIns="47857" bIns="47857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438158" y="917897"/>
              <a:ext cx="8221989" cy="6700689"/>
            </a:xfrm>
            <a:custGeom>
              <a:avLst/>
              <a:gdLst/>
              <a:ahLst/>
              <a:cxnLst/>
              <a:rect l="l" t="t" r="r" b="b"/>
              <a:pathLst>
                <a:path w="8221989" h="6700689">
                  <a:moveTo>
                    <a:pt x="0" y="0"/>
                  </a:moveTo>
                  <a:lnTo>
                    <a:pt x="8221989" y="0"/>
                  </a:lnTo>
                  <a:lnTo>
                    <a:pt x="8221989" y="6700689"/>
                  </a:lnTo>
                  <a:lnTo>
                    <a:pt x="0" y="67006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38158" y="128598"/>
              <a:ext cx="4350045" cy="547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69"/>
                </a:lnSpc>
                <a:spcBef>
                  <a:spcPct val="0"/>
                </a:spcBef>
              </a:pPr>
              <a:r>
                <a:rPr lang="en-US" sz="2332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과일 섭취 빈도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62552" y="7096021"/>
            <a:ext cx="8406284" cy="1349569"/>
            <a:chOff x="0" y="0"/>
            <a:chExt cx="11208379" cy="1799425"/>
          </a:xfrm>
        </p:grpSpPr>
        <p:grpSp>
          <p:nvGrpSpPr>
            <p:cNvPr id="15" name="Group 15"/>
            <p:cNvGrpSpPr/>
            <p:nvPr/>
          </p:nvGrpSpPr>
          <p:grpSpPr>
            <a:xfrm>
              <a:off x="566040" y="0"/>
              <a:ext cx="1980143" cy="1799425"/>
              <a:chOff x="0" y="0"/>
              <a:chExt cx="416531" cy="37851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16531" cy="378517"/>
              </a:xfrm>
              <a:custGeom>
                <a:avLst/>
                <a:gdLst/>
                <a:ahLst/>
                <a:cxnLst/>
                <a:rect l="l" t="t" r="r" b="b"/>
                <a:pathLst>
                  <a:path w="416531" h="378517">
                    <a:moveTo>
                      <a:pt x="0" y="0"/>
                    </a:moveTo>
                    <a:lnTo>
                      <a:pt x="416531" y="0"/>
                    </a:lnTo>
                    <a:lnTo>
                      <a:pt x="416531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416531" cy="426142"/>
              </a:xfrm>
              <a:prstGeom prst="rect">
                <a:avLst/>
              </a:prstGeom>
            </p:spPr>
            <p:txBody>
              <a:bodyPr lIns="47703" tIns="47703" rIns="47703" bIns="47703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600262"/>
              <a:ext cx="3112224" cy="5227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48"/>
                </a:lnSpc>
                <a:spcBef>
                  <a:spcPct val="0"/>
                </a:spcBef>
              </a:pPr>
              <a:r>
                <a:rPr lang="en-US" sz="2253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684405" y="369127"/>
              <a:ext cx="8523974" cy="977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24980" lvl="1" indent="-212490" algn="just">
                <a:lnSpc>
                  <a:spcPts val="3011"/>
                </a:lnSpc>
                <a:buFont typeface="Arial"/>
                <a:buChar char="•"/>
              </a:pPr>
              <a:r>
                <a:rPr lang="en-US" sz="196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과일 섭취 빈도와 PHQ, GAD와의 관계에서 pvlaue 값은 유의미하나 약한 상관관계가 있음.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307828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6837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86353" y="461391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채소 섭취 빈도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547618" y="358792"/>
            <a:ext cx="1218166" cy="121816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319D">
                <a:alpha val="25882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01860" y="4508486"/>
            <a:ext cx="5701595" cy="1494428"/>
            <a:chOff x="0" y="0"/>
            <a:chExt cx="7602126" cy="19925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7602126" cy="1992571"/>
              <a:chOff x="0" y="0"/>
              <a:chExt cx="2346035" cy="61491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346035" cy="614912"/>
              </a:xfrm>
              <a:custGeom>
                <a:avLst/>
                <a:gdLst/>
                <a:ahLst/>
                <a:cxnLst/>
                <a:rect l="l" t="t" r="r" b="b"/>
                <a:pathLst>
                  <a:path w="2346035" h="614912">
                    <a:moveTo>
                      <a:pt x="0" y="0"/>
                    </a:moveTo>
                    <a:lnTo>
                      <a:pt x="2346035" y="0"/>
                    </a:lnTo>
                    <a:lnTo>
                      <a:pt x="2346035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2346035" cy="662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900611" y="447874"/>
              <a:ext cx="5800904" cy="986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8340" lvl="1" indent="-219170" algn="just">
                <a:lnSpc>
                  <a:spcPts val="310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30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대부분의 응답자가 채소를 하루 3회이상 또는 하루 2회이상 섭취함.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1793334"/>
            <a:ext cx="8115300" cy="2614325"/>
          </a:xfrm>
          <a:custGeom>
            <a:avLst/>
            <a:gdLst/>
            <a:ahLst/>
            <a:cxnLst/>
            <a:rect l="l" t="t" r="r" b="b"/>
            <a:pathLst>
              <a:path w="8115300" h="2614325">
                <a:moveTo>
                  <a:pt x="0" y="0"/>
                </a:moveTo>
                <a:lnTo>
                  <a:pt x="8115300" y="0"/>
                </a:lnTo>
                <a:lnTo>
                  <a:pt x="8115300" y="2614325"/>
                </a:lnTo>
                <a:lnTo>
                  <a:pt x="0" y="26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809706" y="4502909"/>
            <a:ext cx="11003132" cy="5665740"/>
          </a:xfrm>
          <a:custGeom>
            <a:avLst/>
            <a:gdLst/>
            <a:ahLst/>
            <a:cxnLst/>
            <a:rect l="l" t="t" r="r" b="b"/>
            <a:pathLst>
              <a:path w="11003132" h="5665740">
                <a:moveTo>
                  <a:pt x="0" y="0"/>
                </a:moveTo>
                <a:lnTo>
                  <a:pt x="11003132" y="0"/>
                </a:lnTo>
                <a:lnTo>
                  <a:pt x="11003132" y="5665740"/>
                </a:lnTo>
                <a:lnTo>
                  <a:pt x="0" y="5665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1960971" y="461391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071721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 rot="0">
            <a:off x="8058679" y="6831015"/>
            <a:ext cx="13821946" cy="1318496"/>
            <a:chOff x="0" y="0"/>
            <a:chExt cx="18429260" cy="1757994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746704" y="0"/>
              <a:ext cx="2612146" cy="1757994"/>
              <a:chOff x="0" y="0"/>
              <a:chExt cx="562425" cy="37851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584686"/>
              <a:ext cx="4105553" cy="51242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368"/>
                </a:lnSpc>
                <a:spcBef>
                  <a:spcPct val="0"/>
                </a:spcBef>
                <a:defRPr/>
              </a:pPr>
              <a:r>
                <a:rPr lang="en-US" sz="2201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201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358850" y="367177"/>
              <a:ext cx="15070411" cy="94744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15195" lvl="1" indent="-207598" algn="just">
                <a:lnSpc>
                  <a:spcPts val="2942"/>
                </a:lnSpc>
                <a:buFont typeface="Arial"/>
                <a:buChar char="•"/>
                <a:defRPr/>
              </a:pPr>
              <a:r>
                <a:rPr lang="en-US" sz="1923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PHQ, GAD 점수와 채소 섭취 빈도에서 상관계수는 낮지만 </a:t>
              </a:r>
              <a:endParaRPr lang="en-US" sz="1923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2942"/>
                </a:lnSpc>
                <a:defRPr/>
              </a:pPr>
              <a:r>
                <a:rPr lang="en-US" sz="1923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통계적으로 유의미함.</a:t>
              </a:r>
              <a:endParaRPr lang="en-US" sz="1923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8357205" y="3393274"/>
            <a:ext cx="9109877" cy="2150682"/>
          </a:xfrm>
          <a:custGeom>
            <a:avLst/>
            <a:gdLst/>
            <a:rect l="l" t="t" r="r" b="b"/>
            <a:pathLst>
              <a:path w="9109877" h="2150682">
                <a:moveTo>
                  <a:pt x="0" y="0"/>
                </a:moveTo>
                <a:lnTo>
                  <a:pt x="9109877" y="0"/>
                </a:lnTo>
                <a:lnTo>
                  <a:pt x="9109877" y="2150683"/>
                </a:lnTo>
                <a:lnTo>
                  <a:pt x="0" y="215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3476635" y="1038966"/>
            <a:ext cx="11334731" cy="1847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443"/>
              </a:lnSpc>
              <a:spcBef>
                <a:spcPct val="0"/>
              </a:spcBef>
              <a:defRPr/>
            </a:pPr>
            <a:r>
              <a:rPr lang="en-US" sz="6575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채소 섭취빈도와 PHQ, GAD 점수 간의 상관관계</a:t>
            </a:r>
            <a:endParaRPr lang="en-US" sz="6575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1252300" y="3409131"/>
            <a:ext cx="6977300" cy="5391969"/>
            <a:chOff x="0" y="0"/>
            <a:chExt cx="9303067" cy="7189292"/>
          </a:xfrm>
        </p:grpSpPr>
        <p:grpSp>
          <p:nvGrpSpPr>
            <p:cNvPr id="15" name="Group 15"/>
            <p:cNvGrpSpPr/>
            <p:nvPr/>
          </p:nvGrpSpPr>
          <p:grpSpPr>
            <a:xfrm rot="0">
              <a:off x="0" y="0"/>
              <a:ext cx="9303067" cy="7189292"/>
              <a:chOff x="0" y="0"/>
              <a:chExt cx="886105" cy="68477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86105" cy="684771"/>
              </a:xfrm>
              <a:custGeom>
                <a:avLst/>
                <a:gdLst/>
                <a:rect l="l" t="t" r="r" b="b"/>
                <a:pathLst>
                  <a:path w="886105" h="684771">
                    <a:moveTo>
                      <a:pt x="0" y="0"/>
                    </a:moveTo>
                    <a:lnTo>
                      <a:pt x="886105" y="0"/>
                    </a:lnTo>
                    <a:lnTo>
                      <a:pt x="886105" y="684771"/>
                    </a:lnTo>
                    <a:lnTo>
                      <a:pt x="0" y="684771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86105" cy="732396"/>
              </a:xfrm>
              <a:prstGeom prst="rect">
                <a:avLst/>
              </a:prstGeom>
            </p:spPr>
            <p:txBody>
              <a:bodyPr lIns="47857" tIns="47857" rIns="47857" bIns="47857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332063" y="808139"/>
              <a:ext cx="8742573" cy="6149768"/>
            </a:xfrm>
            <a:custGeom>
              <a:avLst/>
              <a:gdLst/>
              <a:rect l="l" t="t" r="r" b="b"/>
              <a:pathLst>
                <a:path w="8742573" h="6149768">
                  <a:moveTo>
                    <a:pt x="0" y="0"/>
                  </a:moveTo>
                  <a:lnTo>
                    <a:pt x="8742572" y="0"/>
                  </a:lnTo>
                  <a:lnTo>
                    <a:pt x="8742572" y="6149768"/>
                  </a:lnTo>
                  <a:lnTo>
                    <a:pt x="0" y="614976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24645" y="131513"/>
              <a:ext cx="4215889" cy="52414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l">
                <a:lnSpc>
                  <a:spcPts val="3459"/>
                </a:lnSpc>
                <a:spcBef>
                  <a:spcPct val="0"/>
                </a:spcBef>
                <a:defRPr/>
              </a:pPr>
              <a:r>
                <a:rPr lang="en-US" sz="226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채소 섭취 빈도</a:t>
              </a:r>
              <a:endParaRPr lang="en-US" sz="226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345928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0560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2783228" y="7520669"/>
            <a:ext cx="12721543" cy="2553258"/>
            <a:chOff x="0" y="-144306"/>
            <a:chExt cx="16962056" cy="3404343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-144306"/>
              <a:ext cx="16962056" cy="3404343"/>
              <a:chOff x="0" y="-47625"/>
              <a:chExt cx="5597976" cy="112353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597976" cy="1075908"/>
              </a:xfrm>
              <a:custGeom>
                <a:avLst/>
                <a:gdLst/>
                <a:rect l="l" t="t" r="r" b="b"/>
                <a:pathLst>
                  <a:path w="5597976" h="1075908">
                    <a:moveTo>
                      <a:pt x="0" y="0"/>
                    </a:moveTo>
                    <a:lnTo>
                      <a:pt x="5597976" y="0"/>
                    </a:lnTo>
                    <a:lnTo>
                      <a:pt x="5597976" y="1075908"/>
                    </a:lnTo>
                    <a:lnTo>
                      <a:pt x="0" y="1075908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597976" cy="1123533"/>
              </a:xfrm>
              <a:prstGeom prst="rect">
                <a:avLst/>
              </a:prstGeom>
            </p:spPr>
            <p:txBody>
              <a:bodyPr lIns="41576" tIns="41576" rIns="41576" bIns="41576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883272" y="429821"/>
              <a:ext cx="15195511" cy="14633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  <a:defRPr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정상 : 채소 섭취가 1(하루 3회 이상), 2(하루 2회)로 대부분 규칙적임.</a:t>
              </a:r>
              <a:endParaRPr lang="en-US" sz="1898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  <a:defRPr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위험 : 주로 1(하루 3회 이상), 2(하루 2회)로 나타나며 다른 빈도는 거의 없</a:t>
              </a:r>
              <a:r>
                <a:rPr lang="ko-KR" alt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다</a:t>
              </a:r>
              <a:r>
                <a:rPr lang="en-US" altLang="ko-KR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898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9881" lvl="1" indent="-204941" algn="just">
                <a:lnSpc>
                  <a:spcPts val="2904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중증 : 1(하루 3회 이상: 62명), 2(하루 2회: 100명)으로 나타나며 다른 빈도는 거의 없</a:t>
              </a:r>
              <a:r>
                <a:rPr lang="ko-KR" alt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다</a:t>
              </a:r>
              <a:r>
                <a:rPr lang="en-US" altLang="ko-KR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898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5977969" y="2170298"/>
            <a:ext cx="6332062" cy="5192291"/>
          </a:xfrm>
          <a:custGeom>
            <a:avLst/>
            <a:gdLst/>
            <a:rect l="l" t="t" r="r" b="b"/>
            <a:pathLst>
              <a:path w="6332062" h="5192291">
                <a:moveTo>
                  <a:pt x="0" y="0"/>
                </a:moveTo>
                <a:lnTo>
                  <a:pt x="6332062" y="0"/>
                </a:lnTo>
                <a:lnTo>
                  <a:pt x="6332062" y="5192291"/>
                </a:lnTo>
                <a:lnTo>
                  <a:pt x="0" y="51922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3423947" y="1009650"/>
            <a:ext cx="11440107" cy="10220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454"/>
              </a:lnSpc>
              <a:spcBef>
                <a:spcPct val="0"/>
              </a:spcBef>
              <a:defRPr/>
            </a:pPr>
            <a:r>
              <a:rPr lang="en-US" sz="6586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HEATMAP을 통한 시각화</a:t>
            </a:r>
            <a:endParaRPr lang="en-US" sz="6586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345928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008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7721135" y="4690390"/>
            <a:ext cx="13792677" cy="1318496"/>
            <a:chOff x="0" y="0"/>
            <a:chExt cx="18390236" cy="1757994"/>
          </a:xfrm>
        </p:grpSpPr>
        <p:grpSp>
          <p:nvGrpSpPr>
            <p:cNvPr id="7" name="Group 7"/>
            <p:cNvGrpSpPr/>
            <p:nvPr/>
          </p:nvGrpSpPr>
          <p:grpSpPr>
            <a:xfrm>
              <a:off x="746704" y="0"/>
              <a:ext cx="2612146" cy="1757994"/>
              <a:chOff x="0" y="0"/>
              <a:chExt cx="562425" cy="37851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ahLst/>
                <a:cxn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584686"/>
              <a:ext cx="4105553" cy="5124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8"/>
                </a:lnSpc>
                <a:spcBef>
                  <a:spcPct val="0"/>
                </a:spcBef>
              </a:pPr>
              <a:r>
                <a:rPr lang="en-US" sz="2201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319825" y="359754"/>
              <a:ext cx="15070411" cy="947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5195" lvl="1" indent="-207598" algn="just">
                <a:lnSpc>
                  <a:spcPts val="2942"/>
                </a:lnSpc>
                <a:buFont typeface="Arial"/>
                <a:buChar char="•"/>
              </a:pPr>
              <a:r>
                <a:rPr lang="en-US" sz="1923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chi^2: 103.103</a:t>
              </a:r>
            </a:p>
            <a:p>
              <a:pPr marL="415195" lvl="1" indent="-207598" algn="just">
                <a:lnSpc>
                  <a:spcPts val="2942"/>
                </a:lnSpc>
                <a:buFont typeface="Arial"/>
                <a:buChar char="•"/>
              </a:pPr>
              <a:r>
                <a:rPr lang="en-US" sz="1923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pvalue가 0.05보다 작기 때문에 독립적이지 않음.(상관성이 있음)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615247" y="8534018"/>
            <a:ext cx="12290441" cy="1127461"/>
          </a:xfrm>
          <a:custGeom>
            <a:avLst/>
            <a:gdLst/>
            <a:ahLst/>
            <a:cxnLst/>
            <a:rect l="l" t="t" r="r" b="b"/>
            <a:pathLst>
              <a:path w="12290441" h="1127461">
                <a:moveTo>
                  <a:pt x="0" y="0"/>
                </a:moveTo>
                <a:lnTo>
                  <a:pt x="12290441" y="0"/>
                </a:lnTo>
                <a:lnTo>
                  <a:pt x="12290441" y="1127461"/>
                </a:lnTo>
                <a:lnTo>
                  <a:pt x="0" y="1127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195581" y="1105641"/>
            <a:ext cx="13896837" cy="1059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6832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채소 섭취 빈도와 스트레스 인지 상관관계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15247" y="2734259"/>
            <a:ext cx="6977300" cy="5391969"/>
            <a:chOff x="0" y="0"/>
            <a:chExt cx="9303067" cy="7189292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303067" cy="7189292"/>
              <a:chOff x="0" y="0"/>
              <a:chExt cx="886105" cy="68477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86105" cy="684771"/>
              </a:xfrm>
              <a:custGeom>
                <a:avLst/>
                <a:gdLst/>
                <a:ahLst/>
                <a:cxnLst/>
                <a:rect l="l" t="t" r="r" b="b"/>
                <a:pathLst>
                  <a:path w="886105" h="684771">
                    <a:moveTo>
                      <a:pt x="0" y="0"/>
                    </a:moveTo>
                    <a:lnTo>
                      <a:pt x="886105" y="0"/>
                    </a:lnTo>
                    <a:lnTo>
                      <a:pt x="886105" y="684771"/>
                    </a:lnTo>
                    <a:lnTo>
                      <a:pt x="0" y="684771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886105" cy="732396"/>
              </a:xfrm>
              <a:prstGeom prst="rect">
                <a:avLst/>
              </a:prstGeom>
            </p:spPr>
            <p:txBody>
              <a:bodyPr lIns="47857" tIns="47857" rIns="47857" bIns="47857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235990" y="655658"/>
              <a:ext cx="8895105" cy="6129721"/>
            </a:xfrm>
            <a:custGeom>
              <a:avLst/>
              <a:gdLst/>
              <a:ahLst/>
              <a:cxnLst/>
              <a:rect l="l" t="t" r="r" b="b"/>
              <a:pathLst>
                <a:path w="8895105" h="6129721">
                  <a:moveTo>
                    <a:pt x="0" y="0"/>
                  </a:moveTo>
                  <a:lnTo>
                    <a:pt x="8895105" y="0"/>
                  </a:lnTo>
                  <a:lnTo>
                    <a:pt x="8895105" y="6129721"/>
                  </a:lnTo>
                  <a:lnTo>
                    <a:pt x="0" y="61297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24645" y="131513"/>
              <a:ext cx="4215889" cy="524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9"/>
                </a:lnSpc>
                <a:spcBef>
                  <a:spcPct val="0"/>
                </a:spcBef>
              </a:pPr>
              <a:r>
                <a:rPr lang="en-US" sz="226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채소 섭취 빈도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345928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02318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2694824" y="7747712"/>
            <a:ext cx="12898352" cy="1828626"/>
            <a:chOff x="0" y="-144305"/>
            <a:chExt cx="17197802" cy="243816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-144305"/>
              <a:ext cx="17197802" cy="2438167"/>
              <a:chOff x="0" y="-47625"/>
              <a:chExt cx="5675779" cy="80466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675779" cy="757042"/>
              </a:xfrm>
              <a:custGeom>
                <a:avLst/>
                <a:gdLst/>
                <a:rect l="l" t="t" r="r" b="b"/>
                <a:pathLst>
                  <a:path w="5675779" h="757042">
                    <a:moveTo>
                      <a:pt x="0" y="0"/>
                    </a:moveTo>
                    <a:lnTo>
                      <a:pt x="5675779" y="0"/>
                    </a:lnTo>
                    <a:lnTo>
                      <a:pt x="5675779" y="757042"/>
                    </a:lnTo>
                    <a:lnTo>
                      <a:pt x="0" y="75704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675779" cy="804667"/>
              </a:xfrm>
              <a:prstGeom prst="rect">
                <a:avLst/>
              </a:prstGeom>
            </p:spPr>
            <p:txBody>
              <a:bodyPr lIns="41576" tIns="41576" rIns="41576" bIns="41576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895549" y="407500"/>
              <a:ext cx="15406704" cy="96701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  <a:defRPr/>
              </a:pPr>
              <a:r>
                <a:rPr lang="ko-KR" alt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스트레스를 심하게 겪는 쪽이 섭취정도가 조금 더 낮다</a:t>
              </a:r>
              <a:r>
                <a:rPr lang="en-US" altLang="ko-KR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898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  <a:defRPr/>
              </a:pPr>
              <a:endParaRPr lang="en-US" sz="1898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78990" y="1009650"/>
            <a:ext cx="11730020" cy="10475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618"/>
              </a:lnSpc>
              <a:spcBef>
                <a:spcPct val="0"/>
              </a:spcBef>
              <a:defRPr/>
            </a:pPr>
            <a:r>
              <a:rPr lang="en-US" sz="6753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HEATMAP을 통한 시각화</a:t>
            </a:r>
            <a:endParaRPr lang="en-US" sz="6753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345928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05400" y="2068865"/>
            <a:ext cx="7086600" cy="5903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0560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3535886" y="1026155"/>
            <a:ext cx="11216228" cy="15932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328"/>
              </a:lnSpc>
              <a:spcBef>
                <a:spcPct val="0"/>
              </a:spcBef>
              <a:defRPr/>
            </a:pPr>
            <a:r>
              <a:rPr lang="ko-KR" altLang="en-US" sz="645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식이보충제</a:t>
            </a:r>
            <a:endParaRPr lang="ko-KR" altLang="en-US" sz="6457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328"/>
              </a:lnSpc>
              <a:spcBef>
                <a:spcPct val="0"/>
              </a:spcBef>
              <a:defRPr/>
            </a:pPr>
            <a:endParaRPr lang="ko-KR" altLang="en-US" sz="6457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345928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0135" y="1028699"/>
            <a:ext cx="12550140" cy="9258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19750" y="13408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4173022" y="1992855"/>
            <a:ext cx="9941953" cy="2617244"/>
          </a:xfrm>
          <a:custGeom>
            <a:avLst/>
            <a:gdLst/>
            <a:rect l="l" t="t" r="r" b="b"/>
            <a:pathLst>
              <a:path w="9941953" h="2617244">
                <a:moveTo>
                  <a:pt x="0" y="0"/>
                </a:moveTo>
                <a:lnTo>
                  <a:pt x="9941953" y="0"/>
                </a:lnTo>
                <a:lnTo>
                  <a:pt x="9941953" y="2617244"/>
                </a:lnTo>
                <a:lnTo>
                  <a:pt x="0" y="2617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3391057" y="1573948"/>
            <a:ext cx="11505886" cy="7215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738"/>
              </a:lnSpc>
              <a:defRPr/>
            </a:pPr>
            <a:endParaRPr lang="en-US" sz="5855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2099680" y="178679"/>
            <a:ext cx="12378320" cy="1038392"/>
            <a:chOff x="0" y="0"/>
            <a:chExt cx="14956824" cy="1384523"/>
          </a:xfrm>
        </p:grpSpPr>
        <p:sp>
          <p:nvSpPr>
            <p:cNvPr id="21" name="TextBox 21"/>
            <p:cNvSpPr txBox="1"/>
            <p:nvPr/>
          </p:nvSpPr>
          <p:spPr>
            <a:xfrm>
              <a:off x="5419397" y="109686"/>
              <a:ext cx="9537427" cy="10109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6014"/>
                </a:lnSpc>
                <a:spcBef>
                  <a:spcPct val="0"/>
                </a:spcBef>
                <a:defRPr/>
              </a:pPr>
              <a:r>
                <a:rPr lang="en-US" sz="6137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식이보충제 복용 여부</a:t>
              </a:r>
              <a:endParaRPr lang="en-US" sz="613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grpSp>
          <p:nvGrpSpPr>
            <p:cNvPr id="22" name="Group 22"/>
            <p:cNvGrpSpPr/>
            <p:nvPr/>
          </p:nvGrpSpPr>
          <p:grpSpPr>
            <a:xfrm rot="0">
              <a:off x="4076452" y="0"/>
              <a:ext cx="1384523" cy="138452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319d">
                  <a:alpha val="25880"/>
                </a:srgbClr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212"/>
                  </a:lnSpc>
                  <a:defRPr/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-1" y="109686"/>
              <a:ext cx="9537427" cy="1010974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6014"/>
                </a:lnSpc>
                <a:spcBef>
                  <a:spcPct val="0"/>
                </a:spcBef>
                <a:defRPr/>
              </a:pPr>
              <a:r>
                <a:rPr lang="en-US" sz="6137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6</a:t>
              </a:r>
              <a:endParaRPr lang="en-US" sz="613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819750" y="828833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식습관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  <p:sp>
        <p:nvSpPr>
          <p:cNvPr id="27" name="Freeform 12"/>
          <p:cNvSpPr/>
          <p:nvPr/>
        </p:nvSpPr>
        <p:spPr>
          <a:xfrm>
            <a:off x="2941564" y="5143500"/>
            <a:ext cx="12404873" cy="1118472"/>
          </a:xfrm>
          <a:custGeom>
            <a:avLst/>
            <a:gdLst/>
            <a:rect l="l" t="t" r="r" b="b"/>
            <a:pathLst>
              <a:path w="12404873" h="1118472">
                <a:moveTo>
                  <a:pt x="0" y="0"/>
                </a:moveTo>
                <a:lnTo>
                  <a:pt x="12404873" y="0"/>
                </a:lnTo>
                <a:lnTo>
                  <a:pt x="12404873" y="1118472"/>
                </a:lnTo>
                <a:lnTo>
                  <a:pt x="0" y="1118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28" name="Group 6"/>
          <p:cNvGrpSpPr/>
          <p:nvPr/>
        </p:nvGrpSpPr>
        <p:grpSpPr>
          <a:xfrm rot="0">
            <a:off x="2743199" y="6972300"/>
            <a:ext cx="14249401" cy="2352675"/>
            <a:chOff x="0" y="-213408"/>
            <a:chExt cx="17874514" cy="1998443"/>
          </a:xfrm>
        </p:grpSpPr>
        <p:grpSp>
          <p:nvGrpSpPr>
            <p:cNvPr id="29" name="Group 7"/>
            <p:cNvGrpSpPr/>
            <p:nvPr/>
          </p:nvGrpSpPr>
          <p:grpSpPr>
            <a:xfrm rot="0">
              <a:off x="720428" y="-213408"/>
              <a:ext cx="2520234" cy="1909541"/>
              <a:chOff x="0" y="-47625"/>
              <a:chExt cx="562426" cy="426142"/>
            </a:xfrm>
          </p:grpSpPr>
          <p:sp>
            <p:nvSpPr>
              <p:cNvPr id="30" name="Freeform 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31" name="TextBox 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49012" tIns="49012" rIns="49012" bIns="49012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32" name="TextBox 10"/>
            <p:cNvSpPr txBox="1"/>
            <p:nvPr/>
          </p:nvSpPr>
          <p:spPr>
            <a:xfrm>
              <a:off x="0" y="561431"/>
              <a:ext cx="3961087" cy="34979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250"/>
                </a:lnSpc>
                <a:spcBef>
                  <a:spcPct val="0"/>
                </a:spcBef>
                <a:defRPr/>
              </a:pPr>
              <a:r>
                <a:rPr lang="en-US" sz="2124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  <a:endParaRPr lang="en-US" sz="2124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3334396" y="351576"/>
              <a:ext cx="14540117" cy="913223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415195" lvl="1" indent="-207598" algn="just">
                <a:lnSpc>
                  <a:spcPts val="2942"/>
                </a:lnSpc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PHQ, GAD 모두 pvalue가 0.05 보다 크기 때문에 상관관계가 없음.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0585" lvl="1" indent="-200293" algn="just">
                <a:lnSpc>
                  <a:spcPts val="2838"/>
                </a:lnSpc>
                <a:buFont typeface="Arial"/>
                <a:buChar char="•"/>
                <a:defRPr/>
              </a:pPr>
              <a:r>
                <a:rPr lang="en-US" sz="18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pvalue : 0.339 로 pvalue가 0.05보다 크기 때문에 두 변수는 독립적임.(상관성이 없음)</a:t>
              </a: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00585" lvl="1" indent="-200293" algn="just">
                <a:lnSpc>
                  <a:spcPts val="2838"/>
                </a:lnSpc>
                <a:buFont typeface="Arial"/>
                <a:buChar char="•"/>
                <a:defRPr/>
              </a:pPr>
              <a:endParaRPr lang="en-US" sz="1854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796734" y="5528534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860922" y="3772919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정신건강과 신체활동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350" y="5964329"/>
            <a:ext cx="8707299" cy="97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탐색적 데이터 분석</a:t>
            </a:r>
          </a:p>
          <a:p>
            <a:pPr marL="0" lvl="0" indent="0"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가설검정</a:t>
            </a:r>
          </a:p>
        </p:txBody>
      </p:sp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12817129" y="3725849"/>
            <a:ext cx="5036892" cy="2592813"/>
            <a:chOff x="0" y="0"/>
            <a:chExt cx="6715855" cy="3457084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6715855" cy="3457084"/>
              <a:chOff x="0" y="0"/>
              <a:chExt cx="1813992" cy="93377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813992" cy="933779"/>
              </a:xfrm>
              <a:custGeom>
                <a:avLst/>
                <a:gdLst/>
                <a:rect l="l" t="t" r="r" b="b"/>
                <a:pathLst>
                  <a:path w="1813992" h="933779">
                    <a:moveTo>
                      <a:pt x="0" y="0"/>
                    </a:moveTo>
                    <a:lnTo>
                      <a:pt x="1813992" y="0"/>
                    </a:lnTo>
                    <a:lnTo>
                      <a:pt x="1813992" y="933779"/>
                    </a:lnTo>
                    <a:lnTo>
                      <a:pt x="0" y="933779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1813992" cy="981404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795616" y="502160"/>
              <a:ext cx="5124623" cy="231715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분석에 필요한 열만 추출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숫자형으로 변환 및 이상치 제거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결측치 제거</a:t>
              </a:r>
              <a:endPara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2570066" y="3057028"/>
            <a:ext cx="9994707" cy="6128724"/>
            <a:chOff x="0" y="0"/>
            <a:chExt cx="13326276" cy="8171633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0" y="0"/>
              <a:ext cx="13326276" cy="8171633"/>
              <a:chOff x="0" y="0"/>
              <a:chExt cx="1195784" cy="73325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95784" cy="733251"/>
              </a:xfrm>
              <a:custGeom>
                <a:avLst/>
                <a:gdLst/>
                <a:rect l="l" t="t" r="r" b="b"/>
                <a:pathLst>
                  <a:path w="1195784" h="733251">
                    <a:moveTo>
                      <a:pt x="0" y="0"/>
                    </a:moveTo>
                    <a:lnTo>
                      <a:pt x="1195784" y="0"/>
                    </a:lnTo>
                    <a:lnTo>
                      <a:pt x="1195784" y="733251"/>
                    </a:lnTo>
                    <a:lnTo>
                      <a:pt x="0" y="733251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1195784" cy="780876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311371" y="205961"/>
              <a:ext cx="12630438" cy="7661338"/>
            </a:xfrm>
            <a:custGeom>
              <a:avLst/>
              <a:gdLst/>
              <a:rect l="l" t="t" r="r" b="b"/>
              <a:pathLst>
                <a:path w="12630438" h="7661338">
                  <a:moveTo>
                    <a:pt x="0" y="0"/>
                  </a:moveTo>
                  <a:lnTo>
                    <a:pt x="12630438" y="0"/>
                  </a:lnTo>
                  <a:lnTo>
                    <a:pt x="12630438" y="7661338"/>
                  </a:lnTo>
                  <a:lnTo>
                    <a:pt x="0" y="76613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948270" y="1350911"/>
            <a:ext cx="8391461" cy="11155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탐색적 데이터 분석</a:t>
            </a:r>
            <a:endParaRPr 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601864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82534" y="3427840"/>
            <a:ext cx="6514393" cy="5565043"/>
            <a:chOff x="0" y="0"/>
            <a:chExt cx="1715725" cy="14656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5725" cy="1465690"/>
            </a:xfrm>
            <a:custGeom>
              <a:avLst/>
              <a:gdLst/>
              <a:ahLst/>
              <a:cxnLst/>
              <a:rect l="l" t="t" r="r" b="b"/>
              <a:pathLst>
                <a:path w="1715725" h="1465690">
                  <a:moveTo>
                    <a:pt x="0" y="0"/>
                  </a:moveTo>
                  <a:lnTo>
                    <a:pt x="1715725" y="0"/>
                  </a:lnTo>
                  <a:lnTo>
                    <a:pt x="1715725" y="1465690"/>
                  </a:lnTo>
                  <a:lnTo>
                    <a:pt x="0" y="1465690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15725" cy="1513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10"/>
          <p:cNvSpPr/>
          <p:nvPr/>
        </p:nvSpPr>
        <p:spPr>
          <a:xfrm>
            <a:off x="11210850" y="4862856"/>
            <a:ext cx="3762233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840276" y="3199649"/>
            <a:ext cx="8889833" cy="6195072"/>
          </a:xfrm>
          <a:custGeom>
            <a:avLst/>
            <a:gdLst/>
            <a:ahLst/>
            <a:cxnLst/>
            <a:rect l="l" t="t" r="r" b="b"/>
            <a:pathLst>
              <a:path w="8889833" h="6195072">
                <a:moveTo>
                  <a:pt x="0" y="0"/>
                </a:moveTo>
                <a:lnTo>
                  <a:pt x="8889833" y="0"/>
                </a:lnTo>
                <a:lnTo>
                  <a:pt x="8889833" y="6195073"/>
                </a:lnTo>
                <a:lnTo>
                  <a:pt x="0" y="619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948270" y="1742791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 지수 평가지표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10850" y="5200993"/>
            <a:ext cx="4177393" cy="3188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지난 2주 동안의 우울 증상 정도</a:t>
            </a:r>
          </a:p>
          <a:p>
            <a:pPr algn="just">
              <a:lnSpc>
                <a:spcPts val="3213"/>
              </a:lnSpc>
            </a:pPr>
            <a:endParaRPr lang="en-US" sz="21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3392" lvl="1" indent="-226696" algn="just">
              <a:lnSpc>
                <a:spcPts val="3213"/>
              </a:lnSpc>
              <a:buFont typeface="Arial"/>
              <a:buChar char="•"/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해석</a:t>
            </a:r>
          </a:p>
          <a:p>
            <a:pPr algn="just">
              <a:lnSpc>
                <a:spcPts val="3213"/>
              </a:lnSpc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0~4 : 정상</a:t>
            </a:r>
          </a:p>
          <a:p>
            <a:pPr algn="just">
              <a:lnSpc>
                <a:spcPts val="3213"/>
              </a:lnSpc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5~9 : 경미한 우울</a:t>
            </a:r>
          </a:p>
          <a:p>
            <a:pPr algn="just">
              <a:lnSpc>
                <a:spcPts val="3213"/>
              </a:lnSpc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10~14 : 중등도 우울</a:t>
            </a:r>
          </a:p>
          <a:p>
            <a:pPr algn="just">
              <a:lnSpc>
                <a:spcPts val="3213"/>
              </a:lnSpc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15~19 : 중등도 심한 우울</a:t>
            </a:r>
          </a:p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20~27 : 심한 우울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06254" y="4004206"/>
            <a:ext cx="6186585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PHQ-9 (Patient Health Questionnaire-9)</a:t>
            </a: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75902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779155" y="4043834"/>
            <a:ext cx="14841845" cy="4909666"/>
          </a:xfrm>
          <a:custGeom>
            <a:avLst/>
            <a:gdLst/>
            <a:rect l="l" t="t" r="r" b="b"/>
            <a:pathLst>
              <a:path w="10089961" h="2713627">
                <a:moveTo>
                  <a:pt x="0" y="0"/>
                </a:moveTo>
                <a:lnTo>
                  <a:pt x="10089961" y="0"/>
                </a:lnTo>
                <a:lnTo>
                  <a:pt x="10089961" y="2713627"/>
                </a:lnTo>
                <a:lnTo>
                  <a:pt x="0" y="27136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90" r="-290"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779155" y="3061824"/>
            <a:ext cx="5123079" cy="810548"/>
          </a:xfrm>
          <a:custGeom>
            <a:avLst/>
            <a:gdLst/>
            <a:rect l="l" t="t" r="r" b="b"/>
            <a:pathLst>
              <a:path w="5123079" h="810548">
                <a:moveTo>
                  <a:pt x="0" y="0"/>
                </a:moveTo>
                <a:lnTo>
                  <a:pt x="5123079" y="0"/>
                </a:lnTo>
                <a:lnTo>
                  <a:pt x="5123079" y="810548"/>
                </a:lnTo>
                <a:lnTo>
                  <a:pt x="0" y="810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3498329" y="999337"/>
            <a:ext cx="11291343" cy="18174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370"/>
              </a:lnSpc>
              <a:spcBef>
                <a:spcPct val="0"/>
              </a:spcBef>
              <a:defRPr/>
            </a:pPr>
            <a:r>
              <a:rPr lang="en-US" sz="6500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신체활동과 PHQ, GAD 점수 간의 상관관계</a:t>
            </a:r>
            <a:endParaRPr lang="en-US" sz="6500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5063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786554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024130" y="3853004"/>
            <a:ext cx="7047585" cy="2998904"/>
            <a:chOff x="0" y="0"/>
            <a:chExt cx="9396780" cy="399853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396780" cy="3998539"/>
              <a:chOff x="0" y="0"/>
              <a:chExt cx="3101213" cy="131963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101213" cy="1319635"/>
              </a:xfrm>
              <a:custGeom>
                <a:avLst/>
                <a:gdLst/>
                <a:ahLst/>
                <a:cxnLst/>
                <a:rect l="l" t="t" r="r" b="b"/>
                <a:pathLst>
                  <a:path w="3101213" h="1319635">
                    <a:moveTo>
                      <a:pt x="0" y="0"/>
                    </a:moveTo>
                    <a:lnTo>
                      <a:pt x="3101213" y="0"/>
                    </a:lnTo>
                    <a:lnTo>
                      <a:pt x="3101213" y="1319635"/>
                    </a:lnTo>
                    <a:lnTo>
                      <a:pt x="0" y="1319635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3101213" cy="1367260"/>
              </a:xfrm>
              <a:prstGeom prst="rect">
                <a:avLst/>
              </a:prstGeom>
            </p:spPr>
            <p:txBody>
              <a:bodyPr lIns="41576" tIns="41576" rIns="41576" bIns="4157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771738" y="526849"/>
              <a:ext cx="7853304" cy="28686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근력운동 및 60분 이상 활동일수 &lt;-&gt; 정신건강 점수 =&gt; 약한 음의 상관이 있음.</a:t>
              </a:r>
            </a:p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앉아있는 시간이 길수록 우울감 증가</a:t>
              </a:r>
            </a:p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신체활동이 많을수록 불안·우울 점수 감소</a:t>
              </a:r>
            </a:p>
            <a:p>
              <a:pPr marL="409881" lvl="1" indent="-204941" algn="just">
                <a:lnSpc>
                  <a:spcPts val="2904"/>
                </a:lnSpc>
                <a:buFont typeface="Arial"/>
                <a:buChar char="•"/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PHQ와 GAD는 서로 밀접한 연관성을 보이며, </a:t>
              </a:r>
            </a:p>
            <a:p>
              <a:pPr algn="just">
                <a:lnSpc>
                  <a:spcPts val="2904"/>
                </a:lnSpc>
                <a:spcBef>
                  <a:spcPct val="0"/>
                </a:spcBef>
              </a:pPr>
              <a:r>
                <a:rPr lang="en-US" sz="1898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 둘은 함께 악화될 수 있음.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32120" y="1085850"/>
            <a:ext cx="11823760" cy="105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70"/>
              </a:lnSpc>
              <a:spcBef>
                <a:spcPct val="0"/>
              </a:spcBef>
            </a:pPr>
            <a:r>
              <a:rPr lang="en-US" sz="680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HEATMAP을 통한 시각화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28700" y="3010807"/>
            <a:ext cx="8115300" cy="6247493"/>
          </a:xfrm>
          <a:custGeom>
            <a:avLst/>
            <a:gdLst/>
            <a:ahLst/>
            <a:cxnLst/>
            <a:rect l="l" t="t" r="r" b="b"/>
            <a:pathLst>
              <a:path w="8115300" h="6247493">
                <a:moveTo>
                  <a:pt x="0" y="0"/>
                </a:moveTo>
                <a:lnTo>
                  <a:pt x="8115300" y="0"/>
                </a:lnTo>
                <a:lnTo>
                  <a:pt x="8115300" y="6247493"/>
                </a:lnTo>
                <a:lnTo>
                  <a:pt x="0" y="6247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232173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771523" y="3169165"/>
            <a:ext cx="10142183" cy="6225556"/>
          </a:xfrm>
          <a:custGeom>
            <a:avLst/>
            <a:gdLst/>
            <a:ahLst/>
            <a:cxnLst/>
            <a:rect l="l" t="t" r="r" b="b"/>
            <a:pathLst>
              <a:path w="10142183" h="6225556">
                <a:moveTo>
                  <a:pt x="0" y="0"/>
                </a:moveTo>
                <a:lnTo>
                  <a:pt x="10142184" y="0"/>
                </a:lnTo>
                <a:lnTo>
                  <a:pt x="10142184" y="6225557"/>
                </a:lnTo>
                <a:lnTo>
                  <a:pt x="0" y="6225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4948270" y="1479499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965079" y="3895314"/>
            <a:ext cx="5294221" cy="1642635"/>
            <a:chOff x="0" y="0"/>
            <a:chExt cx="7058961" cy="219018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058961" cy="2190180"/>
              <a:chOff x="0" y="0"/>
              <a:chExt cx="1981865" cy="61491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81865" cy="614912"/>
              </a:xfrm>
              <a:custGeom>
                <a:avLst/>
                <a:gdLst/>
                <a:ahLst/>
                <a:cxnLst/>
                <a:rect l="l" t="t" r="r" b="b"/>
                <a:pathLst>
                  <a:path w="1981865" h="614912">
                    <a:moveTo>
                      <a:pt x="0" y="0"/>
                    </a:moveTo>
                    <a:lnTo>
                      <a:pt x="1981865" y="0"/>
                    </a:lnTo>
                    <a:lnTo>
                      <a:pt x="1981865" y="614912"/>
                    </a:lnTo>
                    <a:lnTo>
                      <a:pt x="0" y="614912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1981865" cy="662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836263" y="479854"/>
              <a:ext cx="5386434" cy="1096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1811" lvl="1" indent="-240906" algn="just">
                <a:lnSpc>
                  <a:spcPts val="34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31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중증 그룹이 정상과 위험보다 근력운동을 자주 함.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601864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1043773" y="3863167"/>
            <a:ext cx="6830423" cy="3204956"/>
            <a:chOff x="0" y="0"/>
            <a:chExt cx="2459916" cy="11542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59916" cy="1154236"/>
            </a:xfrm>
            <a:custGeom>
              <a:avLst/>
              <a:gdLst/>
              <a:ahLst/>
              <a:cxnLst/>
              <a:rect l="l" t="t" r="r" b="b"/>
              <a:pathLst>
                <a:path w="2459916" h="1154236">
                  <a:moveTo>
                    <a:pt x="0" y="0"/>
                  </a:moveTo>
                  <a:lnTo>
                    <a:pt x="2459916" y="0"/>
                  </a:lnTo>
                  <a:lnTo>
                    <a:pt x="2459916" y="1154236"/>
                  </a:lnTo>
                  <a:lnTo>
                    <a:pt x="0" y="1154236"/>
                  </a:lnTo>
                  <a:close/>
                </a:path>
              </a:pathLst>
            </a:custGeom>
            <a:solidFill>
              <a:srgbClr val="E1EA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459916" cy="12018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557530" y="4314797"/>
            <a:ext cx="5802909" cy="220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814" lvl="1" indent="-250407" algn="just">
              <a:lnSpc>
                <a:spcPts val="3549"/>
              </a:lnSpc>
              <a:buFont typeface="Arial"/>
              <a:buChar char="•"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중증 그룹이 신체활동일수가 가장</a:t>
            </a:r>
          </a:p>
          <a:p>
            <a:pPr algn="just">
              <a:lnSpc>
                <a:spcPts val="3549"/>
              </a:lnSpc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높고, 위험 그룹은 가장 낮음.</a:t>
            </a:r>
          </a:p>
          <a:p>
            <a:pPr marL="500814" lvl="1" indent="-250407" algn="just">
              <a:lnSpc>
                <a:spcPts val="3549"/>
              </a:lnSpc>
              <a:buFont typeface="Arial"/>
              <a:buChar char="•"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신체활동은 위험군이 될수록 감소</a:t>
            </a:r>
          </a:p>
          <a:p>
            <a:pPr marL="500814" lvl="1" indent="-250407" algn="just">
              <a:lnSpc>
                <a:spcPts val="3549"/>
              </a:lnSpc>
              <a:buFont typeface="Arial"/>
              <a:buChar char="•"/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중증 그룹은 건강 관리를 위해 의도적으로 </a:t>
            </a:r>
          </a:p>
          <a:p>
            <a:pPr algn="just">
              <a:lnSpc>
                <a:spcPts val="3549"/>
              </a:lnSpc>
              <a:spcBef>
                <a:spcPct val="0"/>
              </a:spcBef>
            </a:pPr>
            <a:r>
              <a:rPr lang="en-US" sz="231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활동을 늘렸을 가능성도 있다고 해석</a:t>
            </a:r>
          </a:p>
        </p:txBody>
      </p:sp>
      <p:sp>
        <p:nvSpPr>
          <p:cNvPr id="11" name="Freeform 11"/>
          <p:cNvSpPr/>
          <p:nvPr/>
        </p:nvSpPr>
        <p:spPr>
          <a:xfrm>
            <a:off x="487039" y="2928441"/>
            <a:ext cx="10177272" cy="6218013"/>
          </a:xfrm>
          <a:custGeom>
            <a:avLst/>
            <a:gdLst/>
            <a:ahLst/>
            <a:cxnLst/>
            <a:rect l="l" t="t" r="r" b="b"/>
            <a:pathLst>
              <a:path w="10177272" h="6218013">
                <a:moveTo>
                  <a:pt x="0" y="0"/>
                </a:moveTo>
                <a:lnTo>
                  <a:pt x="10177272" y="0"/>
                </a:lnTo>
                <a:lnTo>
                  <a:pt x="10177272" y="6218013"/>
                </a:lnTo>
                <a:lnTo>
                  <a:pt x="0" y="6218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948270" y="1479499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1864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1466782" y="4019906"/>
            <a:ext cx="5920936" cy="2592813"/>
            <a:chOff x="0" y="0"/>
            <a:chExt cx="7894581" cy="345708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894581" cy="3457084"/>
              <a:chOff x="0" y="0"/>
              <a:chExt cx="2132373" cy="93377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32373" cy="933779"/>
              </a:xfrm>
              <a:custGeom>
                <a:avLst/>
                <a:gdLst/>
                <a:ahLst/>
                <a:cxnLst/>
                <a:rect l="l" t="t" r="r" b="b"/>
                <a:pathLst>
                  <a:path w="2132373" h="933779">
                    <a:moveTo>
                      <a:pt x="0" y="0"/>
                    </a:moveTo>
                    <a:lnTo>
                      <a:pt x="2132373" y="0"/>
                    </a:lnTo>
                    <a:lnTo>
                      <a:pt x="2132373" y="933779"/>
                    </a:lnTo>
                    <a:lnTo>
                      <a:pt x="0" y="933779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2132373" cy="9814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92619" y="527105"/>
              <a:ext cx="7109343" cy="2317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0814" lvl="1" indent="-250407" algn="just">
                <a:lnSpc>
                  <a:spcPts val="3549"/>
                </a:lnSpc>
                <a:buFont typeface="Arial"/>
                <a:buChar char="•"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정상 그룹이 더 오래 앉아 있고, 위험 </a:t>
              </a:r>
            </a:p>
            <a:p>
              <a:pPr algn="just">
                <a:lnSpc>
                  <a:spcPts val="3549"/>
                </a:lnSpc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  그룹이 제일 짧음.</a:t>
              </a:r>
            </a:p>
            <a:p>
              <a:pPr marL="500814" lvl="1" indent="-250407" algn="just">
                <a:lnSpc>
                  <a:spcPts val="35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31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앉아 있는 시간보다 신체활동의 부족이 더 큰 영향일 수도 있다고 해석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771954" y="3044069"/>
            <a:ext cx="10121795" cy="6214231"/>
          </a:xfrm>
          <a:custGeom>
            <a:avLst/>
            <a:gdLst/>
            <a:ahLst/>
            <a:cxnLst/>
            <a:rect l="l" t="t" r="r" b="b"/>
            <a:pathLst>
              <a:path w="10121795" h="6214231">
                <a:moveTo>
                  <a:pt x="0" y="0"/>
                </a:moveTo>
                <a:lnTo>
                  <a:pt x="10121795" y="0"/>
                </a:lnTo>
                <a:lnTo>
                  <a:pt x="10121795" y="6214231"/>
                </a:lnTo>
                <a:lnTo>
                  <a:pt x="0" y="621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48270" y="1479499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01864"/>
            <a:ext cx="4457297" cy="38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3073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916185" y="1596978"/>
            <a:ext cx="13789054" cy="1122463"/>
            <a:chOff x="0" y="0"/>
            <a:chExt cx="18385406" cy="1496617"/>
          </a:xfrm>
        </p:grpSpPr>
        <p:sp>
          <p:nvSpPr>
            <p:cNvPr id="8" name="TextBox 8"/>
            <p:cNvSpPr txBox="1"/>
            <p:nvPr/>
          </p:nvSpPr>
          <p:spPr>
            <a:xfrm>
              <a:off x="5943063" y="46153"/>
              <a:ext cx="12442343" cy="137573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501"/>
                </a:lnSpc>
                <a:spcBef>
                  <a:spcPct val="0"/>
                </a:spcBef>
                <a:defRPr/>
              </a:pPr>
              <a:r>
                <a:rPr lang="en-US" sz="6633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근력운동 일수별 PHQ 점수</a:t>
              </a:r>
              <a:endParaRPr lang="en-US" sz="6633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 rot="0">
              <a:off x="4406490" y="0"/>
              <a:ext cx="1496617" cy="149661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319d">
                  <a:alpha val="25880"/>
                </a:srgbClr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46809" tIns="46809" rIns="46809" bIns="46809" anchor="ctr"/>
              <a:lstStyle/>
              <a:p>
                <a:pPr algn="ctr">
                  <a:lnSpc>
                    <a:spcPts val="3213"/>
                  </a:lnSpc>
                  <a:defRPr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120881"/>
              <a:ext cx="10309596" cy="137573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501"/>
                </a:lnSpc>
                <a:spcBef>
                  <a:spcPct val="0"/>
                </a:spcBef>
                <a:defRPr/>
              </a:pPr>
              <a:r>
                <a:rPr lang="en-US" sz="6633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1</a:t>
              </a:r>
              <a:endParaRPr lang="en-US" sz="6633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908383" y="3373594"/>
            <a:ext cx="7020137" cy="5884706"/>
          </a:xfrm>
          <a:custGeom>
            <a:avLst/>
            <a:gdLst/>
            <a:rect l="l" t="t" r="r" b="b"/>
            <a:pathLst>
              <a:path w="7020137" h="5884706">
                <a:moveTo>
                  <a:pt x="0" y="0"/>
                </a:moveTo>
                <a:lnTo>
                  <a:pt x="7020136" y="0"/>
                </a:lnTo>
                <a:lnTo>
                  <a:pt x="7020136" y="5884706"/>
                </a:lnTo>
                <a:lnTo>
                  <a:pt x="0" y="5884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5091535" y="219746"/>
            <a:ext cx="8104929" cy="108765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815"/>
              </a:lnSpc>
              <a:spcBef>
                <a:spcPct val="0"/>
              </a:spcBef>
              <a:defRPr/>
            </a:pPr>
            <a:r>
              <a:rPr lang="en-US" sz="6954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  <a:endParaRPr lang="en-US" sz="6954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7928519" y="4310841"/>
            <a:ext cx="12996304" cy="3623483"/>
            <a:chOff x="0" y="-204703"/>
            <a:chExt cx="17328404" cy="4831310"/>
          </a:xfrm>
        </p:grpSpPr>
        <p:sp>
          <p:nvSpPr>
            <p:cNvPr id="16" name="TextBox 16"/>
            <p:cNvSpPr txBox="1"/>
            <p:nvPr/>
          </p:nvSpPr>
          <p:spPr>
            <a:xfrm>
              <a:off x="3108467" y="334126"/>
              <a:ext cx="14219938" cy="47244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31799" lvl="1" indent="-215899" algn="just">
                <a:lnSpc>
                  <a:spcPts val="3059"/>
                </a:lnSpc>
                <a:spcBef>
                  <a:spcPct val="0"/>
                </a:spcBef>
                <a:buFont typeface="Arial"/>
                <a:buChar char="•"/>
                <a:defRPr/>
              </a:pPr>
              <a:r>
                <a:rPr 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근력운동을 많이 할수록 PHQ 점수가 다소 낮아짐.</a:t>
              </a:r>
              <a:endParaRPr 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  <p:grpSp>
          <p:nvGrpSpPr>
            <p:cNvPr id="17" name="Group 17"/>
            <p:cNvGrpSpPr/>
            <p:nvPr/>
          </p:nvGrpSpPr>
          <p:grpSpPr>
            <a:xfrm rot="0">
              <a:off x="691043" y="-204703"/>
              <a:ext cx="2417430" cy="1831648"/>
              <a:chOff x="0" y="-47625"/>
              <a:chExt cx="562426" cy="42614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9833" tIns="59833" rIns="59833" bIns="59833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544946"/>
              <a:ext cx="3799508" cy="47037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  <a:defRPr/>
              </a:pPr>
              <a:r>
                <a:rPr lang="en-US" sz="2037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결과</a:t>
              </a:r>
              <a:endParaRPr lang="en-US" sz="20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grpSp>
          <p:nvGrpSpPr>
            <p:cNvPr id="21" name="Group 21"/>
            <p:cNvGrpSpPr/>
            <p:nvPr/>
          </p:nvGrpSpPr>
          <p:grpSpPr>
            <a:xfrm rot="0">
              <a:off x="691043" y="1869612"/>
              <a:ext cx="2417430" cy="1831648"/>
              <a:chOff x="0" y="-47625"/>
              <a:chExt cx="562426" cy="42614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0" y="2619263"/>
              <a:ext cx="3799508" cy="47037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  <a:defRPr/>
              </a:pPr>
              <a:r>
                <a:rPr lang="en-US" sz="2037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0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108467" y="1998114"/>
              <a:ext cx="14219938" cy="262849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31799" lvl="1" indent="-215899" algn="just">
                <a:lnSpc>
                  <a:spcPts val="3059"/>
                </a:lnSpc>
                <a:buFont typeface="Arial"/>
                <a:buChar char="•"/>
                <a:defRPr/>
              </a:pPr>
              <a:endPara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31799" lvl="1" indent="-215899" algn="just">
                <a:lnSpc>
                  <a:spcPts val="3059"/>
                </a:lnSpc>
                <a:buFont typeface="Arial"/>
                <a:buChar char="•"/>
                <a:defRPr/>
              </a:pPr>
              <a:r>
                <a:rPr lang="ko-KR" alt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근력운동</a:t>
              </a:r>
              <a:r>
                <a:rPr 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은 </a:t>
              </a:r>
              <a:r>
                <a:rPr lang="ko-KR" alt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일정 일수 이하로 떨어진다면</a:t>
              </a:r>
              <a:endPara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215900" lvl="1" indent="0" algn="just">
                <a:lnSpc>
                  <a:spcPts val="3059"/>
                </a:lnSpc>
                <a:buFont typeface="Arial"/>
                <a:buNone/>
                <a:defRPr/>
              </a:pPr>
              <a:r>
                <a:rPr lang="ko-KR" alt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  정신적으로 우울함을 느끼고 있을 가능성이 있다</a:t>
              </a:r>
              <a:r>
                <a:rPr lang="en-US" altLang="ko-KR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31799" lvl="1" indent="-215899" algn="just">
                <a:lnSpc>
                  <a:spcPts val="3059"/>
                </a:lnSpc>
                <a:buFont typeface="Arial"/>
                <a:buChar char="•"/>
                <a:defRPr/>
              </a:pPr>
              <a:r>
                <a:rPr lang="en-US" altLang="ko-KR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=&gt;</a:t>
              </a:r>
              <a:r>
                <a:rPr lang="ko-KR" alt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 다만 이에 대한 인과관계는 확인하지 못함</a:t>
              </a:r>
              <a:r>
                <a:rPr lang="en-US" altLang="ko-KR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r>
                <a:rPr lang="en-US" sz="199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algn="just">
                <a:lnSpc>
                  <a:spcPts val="3059"/>
                </a:lnSpc>
                <a:defRPr/>
              </a:pPr>
              <a:endParaRPr 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796481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3073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2083770" y="1597108"/>
            <a:ext cx="12013351" cy="1750702"/>
            <a:chOff x="0" y="0"/>
            <a:chExt cx="16017802" cy="2334269"/>
          </a:xfrm>
        </p:grpSpPr>
        <p:sp>
          <p:nvSpPr>
            <p:cNvPr id="8" name="TextBox 8"/>
            <p:cNvSpPr txBox="1"/>
            <p:nvPr/>
          </p:nvSpPr>
          <p:spPr>
            <a:xfrm>
              <a:off x="4692742" y="-28575"/>
              <a:ext cx="11325060" cy="236284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201"/>
                </a:lnSpc>
                <a:spcBef>
                  <a:spcPct val="0"/>
                </a:spcBef>
                <a:defRPr/>
              </a:pPr>
              <a:r>
                <a:rPr lang="en-US" sz="6328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60분 이상 활동 일수별 PHQ 점수</a:t>
              </a:r>
              <a:endParaRPr lang="en-US" sz="6328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 rot="0">
              <a:off x="4010801" y="0"/>
              <a:ext cx="1362225" cy="1427569"/>
              <a:chOff x="0" y="0"/>
              <a:chExt cx="775596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75596" cy="812800"/>
              </a:xfrm>
              <a:custGeom>
                <a:avLst/>
                <a:gdLst/>
                <a:rect l="l" t="t" r="r" b="b"/>
                <a:pathLst>
                  <a:path w="775596" h="812800">
                    <a:moveTo>
                      <a:pt x="387798" y="0"/>
                    </a:moveTo>
                    <a:cubicBezTo>
                      <a:pt x="173623" y="0"/>
                      <a:pt x="0" y="181951"/>
                      <a:pt x="0" y="406400"/>
                    </a:cubicBezTo>
                    <a:cubicBezTo>
                      <a:pt x="0" y="630849"/>
                      <a:pt x="173623" y="812800"/>
                      <a:pt x="387798" y="812800"/>
                    </a:cubicBezTo>
                    <a:cubicBezTo>
                      <a:pt x="601973" y="812800"/>
                      <a:pt x="775596" y="630849"/>
                      <a:pt x="775596" y="406400"/>
                    </a:cubicBezTo>
                    <a:cubicBezTo>
                      <a:pt x="775596" y="181951"/>
                      <a:pt x="601973" y="0"/>
                      <a:pt x="387798" y="0"/>
                    </a:cubicBezTo>
                    <a:close/>
                  </a:path>
                </a:pathLst>
              </a:custGeom>
              <a:solidFill>
                <a:srgbClr val="19319d">
                  <a:alpha val="25880"/>
                </a:srgbClr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2712" y="0"/>
                <a:ext cx="630172" cy="73660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213"/>
                  </a:lnSpc>
                  <a:defRPr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113985"/>
              <a:ext cx="9383827" cy="131358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201"/>
                </a:lnSpc>
                <a:spcBef>
                  <a:spcPct val="0"/>
                </a:spcBef>
                <a:defRPr/>
              </a:pPr>
              <a:r>
                <a:rPr lang="en-US" sz="6328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2</a:t>
              </a:r>
              <a:endParaRPr lang="en-US" sz="6328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8335477" y="4692588"/>
            <a:ext cx="1813069" cy="1220210"/>
            <a:chOff x="0" y="0"/>
            <a:chExt cx="562425" cy="3785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7817196" y="6248326"/>
            <a:ext cx="2849631" cy="1220210"/>
            <a:chOff x="0" y="0"/>
            <a:chExt cx="3799508" cy="1626946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691041" y="0"/>
              <a:ext cx="2417426" cy="1626946"/>
              <a:chOff x="0" y="0"/>
              <a:chExt cx="562425" cy="37851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544946"/>
              <a:ext cx="3799508" cy="47037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117"/>
                </a:lnSpc>
                <a:spcBef>
                  <a:spcPct val="0"/>
                </a:spcBef>
                <a:defRPr/>
              </a:pPr>
              <a:r>
                <a:rPr lang="en-US" sz="2037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0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465744" y="3681184"/>
            <a:ext cx="6575290" cy="5713537"/>
          </a:xfrm>
          <a:custGeom>
            <a:avLst/>
            <a:gdLst/>
            <a:rect l="l" t="t" r="r" b="b"/>
            <a:pathLst>
              <a:path w="6575290" h="5713537">
                <a:moveTo>
                  <a:pt x="0" y="0"/>
                </a:moveTo>
                <a:lnTo>
                  <a:pt x="6575290" y="0"/>
                </a:lnTo>
                <a:lnTo>
                  <a:pt x="6575290" y="5713538"/>
                </a:lnTo>
                <a:lnTo>
                  <a:pt x="0" y="5713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TextBox 22"/>
          <p:cNvSpPr txBox="1"/>
          <p:nvPr/>
        </p:nvSpPr>
        <p:spPr>
          <a:xfrm>
            <a:off x="5090861" y="219570"/>
            <a:ext cx="8106277" cy="10878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816"/>
              </a:lnSpc>
              <a:spcBef>
                <a:spcPct val="0"/>
              </a:spcBef>
              <a:defRPr/>
            </a:pPr>
            <a:r>
              <a:rPr lang="en-US" sz="6955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  <a:endParaRPr lang="en-US" sz="6955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148546" y="4924133"/>
            <a:ext cx="10664954" cy="3812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799" lvl="1" indent="-215899" algn="just">
              <a:lnSpc>
                <a:spcPts val="3059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적을때보다 많을때 점수가 낮다</a:t>
            </a:r>
            <a:r>
              <a:rPr lang="en-US" altLang="ko-KR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199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17196" y="5084629"/>
            <a:ext cx="2849631" cy="3694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117"/>
              </a:lnSpc>
              <a:spcBef>
                <a:spcPct val="0"/>
              </a:spcBef>
              <a:defRPr/>
            </a:pPr>
            <a:r>
              <a:rPr lang="en-US" sz="2037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결과</a:t>
            </a:r>
            <a:endParaRPr lang="en-US" sz="2037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148546" y="6479871"/>
            <a:ext cx="10664954" cy="11782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799" lvl="1" indent="-215899" algn="just">
              <a:lnSpc>
                <a:spcPts val="3059"/>
              </a:lnSpc>
              <a:buFont typeface="Arial"/>
              <a:buChar char="•"/>
              <a:defRPr/>
            </a:pPr>
            <a:r>
              <a:rPr 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유산소성 활동(60분 이상 활동)은 </a:t>
            </a:r>
            <a:r>
              <a: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일정 일수 이하로 떨어진다면</a:t>
            </a:r>
            <a:endParaRPr lang="ko-KR" altLang="en-US" sz="199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215900" lvl="1" indent="0" algn="just">
              <a:lnSpc>
                <a:spcPts val="3059"/>
              </a:lnSpc>
              <a:buFont typeface="Arial"/>
              <a:buNone/>
              <a:defRPr/>
            </a:pPr>
            <a:r>
              <a: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정신적으로 우울함을 느끼고 있을 가능성이 있다</a:t>
            </a:r>
            <a:r>
              <a:rPr lang="en-US" altLang="ko-KR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199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31799" lvl="1" indent="-215899" algn="just">
              <a:lnSpc>
                <a:spcPts val="3059"/>
              </a:lnSpc>
              <a:buFont typeface="Arial"/>
              <a:buChar char="•"/>
              <a:defRPr/>
            </a:pPr>
            <a:r>
              <a:rPr lang="en-US" altLang="ko-KR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=&gt;</a:t>
            </a:r>
            <a:r>
              <a:rPr lang="ko-KR" altLang="en-US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다만 이에 대한 인과관계는 확인하지 못함</a:t>
            </a:r>
            <a:r>
              <a:rPr lang="en-US" altLang="ko-KR" sz="199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ko-KR" altLang="en-US" sz="1999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796481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3073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1353504" y="1487715"/>
            <a:ext cx="12895814" cy="1099009"/>
            <a:chOff x="0" y="0"/>
            <a:chExt cx="17194420" cy="1465345"/>
          </a:xfrm>
        </p:grpSpPr>
        <p:sp>
          <p:nvSpPr>
            <p:cNvPr id="8" name="TextBox 8"/>
            <p:cNvSpPr txBox="1"/>
            <p:nvPr/>
          </p:nvSpPr>
          <p:spPr>
            <a:xfrm>
              <a:off x="5356082" y="127283"/>
              <a:ext cx="11838337" cy="133806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365"/>
                </a:lnSpc>
                <a:spcBef>
                  <a:spcPct val="0"/>
                </a:spcBef>
                <a:defRPr/>
              </a:pPr>
              <a:r>
                <a:rPr lang="en-US" sz="6494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앉는 시간대별 PHQ 점수</a:t>
              </a:r>
              <a:endParaRPr lang="en-US" sz="6494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 rot="0">
              <a:off x="4192579" y="0"/>
              <a:ext cx="1423965" cy="1465345"/>
              <a:chOff x="0" y="0"/>
              <a:chExt cx="789847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89847" cy="812800"/>
              </a:xfrm>
              <a:custGeom>
                <a:avLst/>
                <a:gdLst/>
                <a:rect l="l" t="t" r="r" b="b"/>
                <a:pathLst>
                  <a:path w="789847" h="812800">
                    <a:moveTo>
                      <a:pt x="394923" y="0"/>
                    </a:moveTo>
                    <a:cubicBezTo>
                      <a:pt x="176813" y="0"/>
                      <a:pt x="0" y="181951"/>
                      <a:pt x="0" y="406400"/>
                    </a:cubicBezTo>
                    <a:cubicBezTo>
                      <a:pt x="0" y="630849"/>
                      <a:pt x="176813" y="812800"/>
                      <a:pt x="394923" y="812800"/>
                    </a:cubicBezTo>
                    <a:cubicBezTo>
                      <a:pt x="613034" y="812800"/>
                      <a:pt x="789847" y="630849"/>
                      <a:pt x="789847" y="406400"/>
                    </a:cubicBezTo>
                    <a:cubicBezTo>
                      <a:pt x="789847" y="181951"/>
                      <a:pt x="613034" y="0"/>
                      <a:pt x="394923" y="0"/>
                    </a:cubicBezTo>
                    <a:close/>
                  </a:path>
                </a:pathLst>
              </a:custGeom>
              <a:solidFill>
                <a:srgbClr val="19319d">
                  <a:alpha val="25880"/>
                </a:srgbClr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4048" y="0"/>
                <a:ext cx="641751" cy="73660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213"/>
                  </a:lnSpc>
                  <a:defRPr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127283"/>
              <a:ext cx="9809123" cy="133806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365"/>
                </a:lnSpc>
                <a:spcBef>
                  <a:spcPct val="0"/>
                </a:spcBef>
                <a:defRPr/>
              </a:pPr>
              <a:r>
                <a:rPr lang="en-US" sz="6494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3</a:t>
              </a:r>
              <a:endParaRPr lang="en-US" sz="6494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8608727" y="4622511"/>
            <a:ext cx="1813069" cy="1220210"/>
            <a:chOff x="0" y="0"/>
            <a:chExt cx="562425" cy="3785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090446" y="6178249"/>
            <a:ext cx="2849631" cy="1220210"/>
            <a:chOff x="0" y="0"/>
            <a:chExt cx="3799508" cy="1626946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691041" y="0"/>
              <a:ext cx="2417426" cy="1626946"/>
              <a:chOff x="0" y="0"/>
              <a:chExt cx="562425" cy="37851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535421"/>
              <a:ext cx="3799508" cy="4922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213"/>
                </a:lnSpc>
                <a:spcBef>
                  <a:spcPct val="0"/>
                </a:spcBef>
                <a:defRPr/>
              </a:pPr>
              <a:r>
                <a:rPr lang="en-US" sz="21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1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100990" y="3329674"/>
            <a:ext cx="6989456" cy="5942907"/>
          </a:xfrm>
          <a:custGeom>
            <a:avLst/>
            <a:gdLst/>
            <a:rect l="l" t="t" r="r" b="b"/>
            <a:pathLst>
              <a:path w="6989456" h="5942907">
                <a:moveTo>
                  <a:pt x="0" y="0"/>
                </a:moveTo>
                <a:lnTo>
                  <a:pt x="6989456" y="0"/>
                </a:lnTo>
                <a:lnTo>
                  <a:pt x="6989456" y="5942907"/>
                </a:lnTo>
                <a:lnTo>
                  <a:pt x="0" y="59429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TextBox 22"/>
          <p:cNvSpPr txBox="1"/>
          <p:nvPr/>
        </p:nvSpPr>
        <p:spPr>
          <a:xfrm>
            <a:off x="5135892" y="240863"/>
            <a:ext cx="8016217" cy="10665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740"/>
              </a:lnSpc>
              <a:spcBef>
                <a:spcPct val="0"/>
              </a:spcBef>
              <a:defRPr/>
            </a:pPr>
            <a:r>
              <a:rPr lang="en-US" sz="6878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  <a:endParaRPr lang="en-US" sz="6878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421796" y="5005027"/>
            <a:ext cx="10664952" cy="38612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just">
              <a:lnSpc>
                <a:spcPts val="306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7~9</a:t>
            </a: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시간 앉아 있을때 가장 정신적으로 안정하다</a:t>
            </a: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90446" y="5005027"/>
            <a:ext cx="2849631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결과</a:t>
            </a:r>
            <a:endParaRPr lang="en-US" sz="21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421796" y="6182564"/>
            <a:ext cx="10664952" cy="11802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just">
              <a:lnSpc>
                <a:spcPts val="306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앉아 있는 시간이 평균에서 벗어날수록 </a:t>
            </a: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PHQ</a:t>
            </a: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점수가 높다</a:t>
            </a: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algn="just">
              <a:lnSpc>
                <a:spcPts val="3060"/>
              </a:lnSpc>
              <a:defRPr/>
            </a:pPr>
            <a:r>
              <a:rPr 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=&gt; 학생/직장인 등 안정된 집단이</a:t>
            </a: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</a:t>
            </a:r>
            <a:r>
              <a:rPr 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앉는 시간</a:t>
            </a: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을 기준으로 </a:t>
            </a:r>
            <a:endParaRPr lang="ko-KR" altLang="en-US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algn="just">
              <a:lnSpc>
                <a:spcPts val="3060"/>
              </a:lnSpc>
              <a:defRPr/>
            </a:pP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     기준에서 벗어날수록 정신적으로 우울함을 느낀다</a:t>
            </a: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796481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307397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 rot="0">
            <a:off x="180504" y="1493135"/>
            <a:ext cx="14616156" cy="1057074"/>
            <a:chOff x="0" y="0"/>
            <a:chExt cx="19488208" cy="1409432"/>
          </a:xfrm>
        </p:grpSpPr>
        <p:sp>
          <p:nvSpPr>
            <p:cNvPr id="8" name="TextBox 8"/>
            <p:cNvSpPr txBox="1"/>
            <p:nvPr/>
          </p:nvSpPr>
          <p:spPr>
            <a:xfrm>
              <a:off x="5675598" y="121699"/>
              <a:ext cx="13812610" cy="12877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122"/>
                </a:lnSpc>
                <a:spcBef>
                  <a:spcPct val="0"/>
                </a:spcBef>
                <a:defRPr/>
              </a:pPr>
              <a:r>
                <a:rPr lang="en-US" sz="6247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근력운동 일수별 스트레스 인지율</a:t>
              </a:r>
              <a:endParaRPr lang="en-US" sz="624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 rot="0">
              <a:off x="4236661" y="0"/>
              <a:ext cx="1438937" cy="1409432"/>
              <a:chOff x="0" y="0"/>
              <a:chExt cx="829815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29815" cy="812800"/>
              </a:xfrm>
              <a:custGeom>
                <a:avLst/>
                <a:gdLst/>
                <a:rect l="l" t="t" r="r" b="b"/>
                <a:pathLst>
                  <a:path w="829815" h="812800">
                    <a:moveTo>
                      <a:pt x="414907" y="0"/>
                    </a:moveTo>
                    <a:cubicBezTo>
                      <a:pt x="185760" y="0"/>
                      <a:pt x="0" y="181951"/>
                      <a:pt x="0" y="406400"/>
                    </a:cubicBezTo>
                    <a:cubicBezTo>
                      <a:pt x="0" y="630849"/>
                      <a:pt x="185760" y="812800"/>
                      <a:pt x="414907" y="812800"/>
                    </a:cubicBezTo>
                    <a:cubicBezTo>
                      <a:pt x="644054" y="812800"/>
                      <a:pt x="829815" y="630849"/>
                      <a:pt x="829815" y="406400"/>
                    </a:cubicBezTo>
                    <a:cubicBezTo>
                      <a:pt x="829815" y="181951"/>
                      <a:pt x="644054" y="0"/>
                      <a:pt x="414907" y="0"/>
                    </a:cubicBezTo>
                    <a:close/>
                  </a:path>
                </a:pathLst>
              </a:custGeom>
              <a:solidFill>
                <a:srgbClr val="19319d">
                  <a:alpha val="25880"/>
                </a:srgbClr>
              </a:solidFill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7795" y="0"/>
                <a:ext cx="674225" cy="736600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212"/>
                  </a:lnSpc>
                  <a:defRPr/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51325"/>
              <a:ext cx="9912259" cy="12877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122"/>
                </a:lnSpc>
                <a:spcBef>
                  <a:spcPct val="0"/>
                </a:spcBef>
                <a:defRPr/>
              </a:pPr>
              <a:r>
                <a:rPr lang="en-US" sz="6247">
                  <a:solidFill>
                    <a:srgbClr val="19319d"/>
                  </a:solidFill>
                  <a:latin typeface="Black Han Sans"/>
                  <a:ea typeface="Black Han Sans"/>
                  <a:cs typeface="Black Han Sans"/>
                  <a:sym typeface="Black Han Sans"/>
                </a:rPr>
                <a:t>4</a:t>
              </a:r>
              <a:endParaRPr lang="en-US" sz="6247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8608727" y="4622511"/>
            <a:ext cx="1813069" cy="1220210"/>
            <a:chOff x="0" y="0"/>
            <a:chExt cx="562425" cy="3785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090446" y="6178249"/>
            <a:ext cx="2849631" cy="1220210"/>
            <a:chOff x="0" y="0"/>
            <a:chExt cx="3799508" cy="1626946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691041" y="0"/>
              <a:ext cx="2417426" cy="1626946"/>
              <a:chOff x="0" y="0"/>
              <a:chExt cx="562425" cy="37851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535421"/>
              <a:ext cx="3799508" cy="49225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213"/>
                </a:lnSpc>
                <a:spcBef>
                  <a:spcPct val="0"/>
                </a:spcBef>
                <a:defRPr/>
              </a:pPr>
              <a:r>
                <a:rPr lang="en-US" sz="21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1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880612" y="3111472"/>
            <a:ext cx="7317539" cy="5950936"/>
          </a:xfrm>
          <a:custGeom>
            <a:avLst/>
            <a:gdLst/>
            <a:rect l="l" t="t" r="r" b="b"/>
            <a:pathLst>
              <a:path w="7317539" h="5950936">
                <a:moveTo>
                  <a:pt x="0" y="0"/>
                </a:moveTo>
                <a:lnTo>
                  <a:pt x="7317539" y="0"/>
                </a:lnTo>
                <a:lnTo>
                  <a:pt x="7317539" y="5950936"/>
                </a:lnTo>
                <a:lnTo>
                  <a:pt x="0" y="595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" name="TextBox 22"/>
          <p:cNvSpPr txBox="1"/>
          <p:nvPr/>
        </p:nvSpPr>
        <p:spPr>
          <a:xfrm>
            <a:off x="5255768" y="272192"/>
            <a:ext cx="7776465" cy="103520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537"/>
              </a:lnSpc>
              <a:spcBef>
                <a:spcPct val="0"/>
              </a:spcBef>
              <a:defRPr/>
            </a:pPr>
            <a:r>
              <a:rPr lang="en-US" sz="6672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데이터 시각화</a:t>
            </a:r>
            <a:endParaRPr lang="en-US" sz="6672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421796" y="5005027"/>
            <a:ext cx="10664953" cy="3733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just">
              <a:lnSpc>
                <a:spcPts val="306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근력운동이 늘어날수록 스트레스를 인지하는 비율 감소</a:t>
            </a:r>
            <a:endParaRPr lang="en-US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90446" y="5005027"/>
            <a:ext cx="2849631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결과</a:t>
            </a:r>
            <a:endParaRPr lang="en-US" sz="21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421796" y="6563564"/>
            <a:ext cx="10664952" cy="11802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431801" lvl="1" indent="-215900" algn="just">
              <a:lnSpc>
                <a:spcPts val="3060"/>
              </a:lnSpc>
              <a:buFont typeface="Arial"/>
              <a:buChar char="•"/>
              <a:defRPr/>
            </a:pPr>
            <a:r>
              <a:rPr 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신체적으로 활발한 사람이 스트레스를 덜 느낄 수 있음.</a:t>
            </a:r>
            <a:endParaRPr lang="en-US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31801" lvl="1" indent="-215900" algn="just">
              <a:lnSpc>
                <a:spcPts val="306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다만 극단적으로 운동을 하는 경우 오히려 스트레스 요인으로 </a:t>
            </a:r>
            <a:endParaRPr lang="ko-KR" altLang="en-US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215901" lvl="1" indent="0" algn="just">
              <a:lnSpc>
                <a:spcPts val="3060"/>
              </a:lnSpc>
              <a:buFont typeface="Arial"/>
              <a:buNone/>
              <a:defRPr/>
            </a:pPr>
            <a:r>
              <a:rPr lang="ko-KR" altLang="en-US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작용할수 있다고 예측함</a:t>
            </a:r>
            <a:r>
              <a:rPr lang="en-US" altLang="ko-KR" sz="2000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00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761996"/>
            <a:ext cx="4457297" cy="38823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3213"/>
              </a:lnSpc>
              <a:spcBef>
                <a:spcPct val="0"/>
              </a:spcBef>
              <a:defRPr/>
            </a:pPr>
            <a:r>
              <a:rPr lang="en-US" sz="2100">
                <a:solidFill>
                  <a:srgbClr val="19319d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정신건강과 신체활동</a:t>
            </a:r>
            <a:endParaRPr lang="en-US" sz="2100">
              <a:solidFill>
                <a:srgbClr val="19319d"/>
              </a:solidFill>
              <a:latin typeface="210 디딤고딕 Light"/>
              <a:ea typeface="210 디딤고딕 Light"/>
              <a:cs typeface="210 디딤고딕 Light"/>
              <a:sym typeface="210 디딤고딕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796734" y="4801215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860922" y="3045600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 검정 &amp; 최종결론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350" y="5237010"/>
            <a:ext cx="8707299" cy="196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ANOVA, Tukey 사후검정을 이용한 가설 검정 및 결론</a:t>
            </a:r>
          </a:p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1.수면</a:t>
            </a:r>
          </a:p>
          <a:p>
            <a:pPr algn="ctr">
              <a:lnSpc>
                <a:spcPts val="3971"/>
              </a:lnSpc>
            </a:pPr>
            <a:r>
              <a:rPr lang="en-US" sz="2837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2.식습관</a:t>
            </a:r>
          </a:p>
          <a:p>
            <a:pPr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3.신체활동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80442" y="3556013"/>
            <a:ext cx="6186585" cy="5257301"/>
            <a:chOff x="0" y="0"/>
            <a:chExt cx="1629389" cy="1384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9389" cy="1384639"/>
            </a:xfrm>
            <a:custGeom>
              <a:avLst/>
              <a:gdLst/>
              <a:ahLst/>
              <a:cxnLst/>
              <a:rect l="l" t="t" r="r" b="b"/>
              <a:pathLst>
                <a:path w="1629389" h="1384639">
                  <a:moveTo>
                    <a:pt x="0" y="0"/>
                  </a:moveTo>
                  <a:lnTo>
                    <a:pt x="1629389" y="0"/>
                  </a:lnTo>
                  <a:lnTo>
                    <a:pt x="1629389" y="1384639"/>
                  </a:lnTo>
                  <a:lnTo>
                    <a:pt x="0" y="1384639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29389" cy="14322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10"/>
          <p:cNvSpPr/>
          <p:nvPr/>
        </p:nvSpPr>
        <p:spPr>
          <a:xfrm flipV="1">
            <a:off x="12079311" y="4990209"/>
            <a:ext cx="3443319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626986" y="3231717"/>
            <a:ext cx="9778405" cy="5953915"/>
          </a:xfrm>
          <a:custGeom>
            <a:avLst/>
            <a:gdLst/>
            <a:ahLst/>
            <a:cxnLst/>
            <a:rect l="l" t="t" r="r" b="b"/>
            <a:pathLst>
              <a:path w="9778405" h="5953915">
                <a:moveTo>
                  <a:pt x="0" y="0"/>
                </a:moveTo>
                <a:lnTo>
                  <a:pt x="9778405" y="0"/>
                </a:lnTo>
                <a:lnTo>
                  <a:pt x="9778405" y="5953915"/>
                </a:lnTo>
                <a:lnTo>
                  <a:pt x="0" y="595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948270" y="1781949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 지수 평가지표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29310" y="5384677"/>
            <a:ext cx="4282124" cy="3188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일반화된 불안 장애 수준 평가</a:t>
            </a:r>
          </a:p>
          <a:p>
            <a:pPr algn="just">
              <a:lnSpc>
                <a:spcPts val="3207"/>
              </a:lnSpc>
            </a:pP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해석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0~4 : 정상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5~9 : 경미한 불안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10~14 : 중등도 불안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15~21 : 심한 불안</a:t>
            </a:r>
          </a:p>
          <a:p>
            <a:pPr algn="just">
              <a:lnSpc>
                <a:spcPts val="3207"/>
              </a:lnSpc>
              <a:spcBef>
                <a:spcPct val="0"/>
              </a:spcBef>
            </a:pP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680442" y="4077200"/>
            <a:ext cx="6186585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GAD-7 (Generalized Anxiety Disorder-7)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2144967" y="3548860"/>
            <a:ext cx="6506892" cy="540646"/>
            <a:chOff x="0" y="0"/>
            <a:chExt cx="8675855" cy="720862"/>
          </a:xfrm>
        </p:grpSpPr>
        <p:sp>
          <p:nvSpPr>
            <p:cNvPr id="8" name="TextBox 8"/>
            <p:cNvSpPr txBox="1"/>
            <p:nvPr/>
          </p:nvSpPr>
          <p:spPr>
            <a:xfrm>
              <a:off x="0" y="-85725"/>
              <a:ext cx="8675855" cy="561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Tukey 사후검정</a:t>
              </a:r>
            </a:p>
          </p:txBody>
        </p:sp>
        <p:sp>
          <p:nvSpPr>
            <p:cNvPr id="9" name="AutoShape 9"/>
            <p:cNvSpPr/>
            <p:nvPr/>
          </p:nvSpPr>
          <p:spPr>
            <a:xfrm flipV="1">
              <a:off x="1694970" y="701812"/>
              <a:ext cx="5285916" cy="0"/>
            </a:xfrm>
            <a:prstGeom prst="line">
              <a:avLst/>
            </a:prstGeom>
            <a:ln w="38100" cap="flat">
              <a:solidFill>
                <a:srgbClr val="19319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4599837"/>
            <a:ext cx="10855078" cy="3090830"/>
          </a:xfrm>
          <a:custGeom>
            <a:avLst/>
            <a:gdLst/>
            <a:ahLst/>
            <a:cxnLst/>
            <a:rect l="l" t="t" r="r" b="b"/>
            <a:pathLst>
              <a:path w="10855078" h="3090830">
                <a:moveTo>
                  <a:pt x="0" y="0"/>
                </a:moveTo>
                <a:lnTo>
                  <a:pt x="10855078" y="0"/>
                </a:lnTo>
                <a:lnTo>
                  <a:pt x="10855078" y="3090830"/>
                </a:lnTo>
                <a:lnTo>
                  <a:pt x="0" y="309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0451598" y="5564249"/>
            <a:ext cx="6099412" cy="1996654"/>
            <a:chOff x="0" y="0"/>
            <a:chExt cx="8132549" cy="266220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132549" cy="2662206"/>
              <a:chOff x="0" y="0"/>
              <a:chExt cx="2365483" cy="77434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365483" cy="774346"/>
              </a:xfrm>
              <a:custGeom>
                <a:avLst/>
                <a:gdLst/>
                <a:ahLst/>
                <a:cxnLst/>
                <a:rect l="l" t="t" r="r" b="b"/>
                <a:pathLst>
                  <a:path w="2365483" h="774346">
                    <a:moveTo>
                      <a:pt x="0" y="0"/>
                    </a:moveTo>
                    <a:lnTo>
                      <a:pt x="2365483" y="0"/>
                    </a:lnTo>
                    <a:lnTo>
                      <a:pt x="2365483" y="774346"/>
                    </a:lnTo>
                    <a:lnTo>
                      <a:pt x="0" y="774346"/>
                    </a:lnTo>
                    <a:close/>
                  </a:path>
                </a:pathLst>
              </a:custGeom>
              <a:solidFill>
                <a:srgbClr val="E1EA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2365483" cy="8219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963449" y="479250"/>
              <a:ext cx="6205650" cy="1590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5069" lvl="1" indent="-232534" algn="just">
                <a:lnSpc>
                  <a:spcPts val="329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54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ANOVA에서 유의미한 차이가 있을 경우, 그룹 간 평균 차이를 확인하기 위한 Tukey 사후검정 수행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948270" y="1785592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가설검정-수면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648389" y="1932870"/>
            <a:ext cx="12991223" cy="1087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76"/>
              </a:lnSpc>
              <a:spcBef>
                <a:spcPct val="0"/>
              </a:spcBef>
            </a:pPr>
            <a:r>
              <a:rPr lang="en-US" sz="7016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TUKEY’S HSD TEST 결과 분석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98477" y="4354018"/>
            <a:ext cx="3356337" cy="1437180"/>
            <a:chOff x="0" y="0"/>
            <a:chExt cx="4475116" cy="1916241"/>
          </a:xfrm>
        </p:grpSpPr>
        <p:grpSp>
          <p:nvGrpSpPr>
            <p:cNvPr id="8" name="Group 8"/>
            <p:cNvGrpSpPr/>
            <p:nvPr/>
          </p:nvGrpSpPr>
          <p:grpSpPr>
            <a:xfrm>
              <a:off x="813918" y="0"/>
              <a:ext cx="2847279" cy="1916241"/>
              <a:chOff x="0" y="0"/>
              <a:chExt cx="562425" cy="37851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ahLst/>
                <a:cxn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634651"/>
              <a:ext cx="4475116" cy="561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78246" y="4440259"/>
            <a:ext cx="12561336" cy="118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Tukey의 사후검정 결과, 위험군과 정상군 사이에서는 주중 수면시간 평균에 유의한 차이가 있음.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(p = 0.0002)</a:t>
            </a: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위험군 vs 중증군, 정상군 vs 중증군 간에는 통계적으로 유의한 차이가 없음. (p &gt; 0.05)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008915" y="6588227"/>
            <a:ext cx="2135459" cy="1437180"/>
            <a:chOff x="0" y="0"/>
            <a:chExt cx="562425" cy="3785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ahLst/>
              <a:cxn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98477" y="7042784"/>
            <a:ext cx="3356337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해석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778246" y="6874493"/>
            <a:ext cx="12689924" cy="788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위험군은 정상군보다 평균 수면시간이 유의하게 짧거나 다르게 나타날 가능성이 높음.</a:t>
            </a: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중증군은 양쪽과 모두 유의미한 차이를 보이지 않아 중간적 특성을 가짐.</a:t>
            </a:r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468142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" name="Group 10"/>
          <p:cNvGrpSpPr/>
          <p:nvPr/>
        </p:nvGrpSpPr>
        <p:grpSpPr>
          <a:xfrm rot="0">
            <a:off x="1502546" y="1724288"/>
            <a:ext cx="11837184" cy="1000378"/>
            <a:chOff x="0" y="0"/>
            <a:chExt cx="15782912" cy="1333838"/>
          </a:xfrm>
        </p:grpSpPr>
        <p:sp>
          <p:nvSpPr>
            <p:cNvPr id="11" name="TextBox 11"/>
            <p:cNvSpPr txBox="1"/>
            <p:nvPr/>
          </p:nvSpPr>
          <p:spPr>
            <a:xfrm>
              <a:off x="5644120" y="54440"/>
              <a:ext cx="10138792" cy="1075509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393"/>
                </a:lnSpc>
                <a:spcBef>
                  <a:spcPct val="0"/>
                </a:spcBef>
                <a:defRPr/>
              </a:pPr>
              <a:endParaRPr lang="ko-KR" altLang="en-US" sz="6524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471468" y="0"/>
              <a:ext cx="1195855" cy="133383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13"/>
                </a:lnSpc>
                <a:defRPr/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27928"/>
              <a:ext cx="10138791" cy="1078221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6393"/>
                </a:lnSpc>
                <a:spcBef>
                  <a:spcPct val="0"/>
                </a:spcBef>
                <a:defRPr/>
              </a:pPr>
              <a:endParaRPr lang="en-US" sz="6524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0" y="3802855"/>
            <a:ext cx="9699195" cy="2681289"/>
          </a:xfrm>
          <a:custGeom>
            <a:avLst/>
            <a:gdLst/>
            <a:rect l="l" t="t" r="r" b="b"/>
            <a:pathLst>
              <a:path w="12932260" h="3575052">
                <a:moveTo>
                  <a:pt x="0" y="0"/>
                </a:moveTo>
                <a:lnTo>
                  <a:pt x="12932260" y="0"/>
                </a:lnTo>
                <a:lnTo>
                  <a:pt x="12932260" y="3575052"/>
                </a:lnTo>
                <a:lnTo>
                  <a:pt x="0" y="3575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TextBox 20"/>
          <p:cNvSpPr txBox="1"/>
          <p:nvPr/>
        </p:nvSpPr>
        <p:spPr>
          <a:xfrm>
            <a:off x="5077797" y="386425"/>
            <a:ext cx="8132406" cy="108171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6837"/>
              </a:lnSpc>
              <a:spcBef>
                <a:spcPct val="0"/>
              </a:spcBef>
              <a:defRPr/>
            </a:pPr>
            <a:r>
              <a:rPr lang="en-US" sz="6976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가설검정-신체활동</a:t>
            </a:r>
            <a:endParaRPr lang="en-US" sz="6976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3258124" y="6731487"/>
            <a:ext cx="14274423" cy="3110296"/>
            <a:chOff x="0" y="-227700"/>
            <a:chExt cx="19032564" cy="4147061"/>
          </a:xfrm>
        </p:grpSpPr>
        <p:sp>
          <p:nvSpPr>
            <p:cNvPr id="22" name="TextBox 22"/>
            <p:cNvSpPr txBox="1"/>
            <p:nvPr/>
          </p:nvSpPr>
          <p:spPr>
            <a:xfrm>
              <a:off x="3312804" y="394045"/>
              <a:ext cx="15154715" cy="1007435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27419" lvl="1" indent="-213710" algn="just">
                <a:lnSpc>
                  <a:spcPts val="3028"/>
                </a:lnSpc>
                <a:buFont typeface="Arial"/>
                <a:buChar char="•"/>
                <a:defRPr/>
              </a:pPr>
              <a:r>
                <a:rPr lang="en-US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귀무가설(H₀): 정신건강 위험</a:t>
              </a:r>
              <a:r>
                <a:rPr lang="ko-KR" altLang="en-US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군과 신체활동 사이에는 관계가 없다</a:t>
              </a:r>
              <a:r>
                <a:rPr lang="en-US" altLang="ko-KR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97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27419" lvl="1" indent="-213710" algn="just">
                <a:lnSpc>
                  <a:spcPts val="3028"/>
                </a:lnSpc>
                <a:buFont typeface="Arial"/>
                <a:buChar char="•"/>
                <a:defRPr/>
              </a:pPr>
              <a:r>
                <a:rPr lang="en-US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대립가설(H₁):  정신건강 위험</a:t>
              </a:r>
              <a:r>
                <a:rPr lang="ko-KR" altLang="en-US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군과 신체활동 사이에는 관계가 있다</a:t>
              </a:r>
              <a:r>
                <a:rPr lang="en-US" altLang="ko-KR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.</a:t>
              </a:r>
              <a:endParaRPr lang="en-US" altLang="ko-KR" sz="197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  <p:grpSp>
          <p:nvGrpSpPr>
            <p:cNvPr id="23" name="Group 23"/>
            <p:cNvGrpSpPr/>
            <p:nvPr/>
          </p:nvGrpSpPr>
          <p:grpSpPr>
            <a:xfrm rot="0">
              <a:off x="736468" y="-227700"/>
              <a:ext cx="2576339" cy="2037454"/>
              <a:chOff x="0" y="-47625"/>
              <a:chExt cx="538851" cy="42614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538851" cy="378517"/>
              </a:xfrm>
              <a:custGeom>
                <a:avLst/>
                <a:gdLst/>
                <a:rect l="l" t="t" r="r" b="b"/>
                <a:pathLst>
                  <a:path w="538851" h="378517">
                    <a:moveTo>
                      <a:pt x="0" y="0"/>
                    </a:moveTo>
                    <a:lnTo>
                      <a:pt x="538851" y="0"/>
                    </a:lnTo>
                    <a:lnTo>
                      <a:pt x="538851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538851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604144"/>
              <a:ext cx="4049276" cy="52526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466"/>
                </a:lnSpc>
                <a:spcBef>
                  <a:spcPct val="0"/>
                </a:spcBef>
                <a:defRPr/>
              </a:pPr>
              <a:r>
                <a:rPr lang="en-US" sz="2266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가설 설정</a:t>
              </a:r>
              <a:endParaRPr lang="en-US" sz="2266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grpSp>
          <p:nvGrpSpPr>
            <p:cNvPr id="27" name="Group 27"/>
            <p:cNvGrpSpPr/>
            <p:nvPr/>
          </p:nvGrpSpPr>
          <p:grpSpPr>
            <a:xfrm rot="0">
              <a:off x="736468" y="1881905"/>
              <a:ext cx="2576339" cy="2037454"/>
              <a:chOff x="0" y="-47625"/>
              <a:chExt cx="538851" cy="426142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538851" cy="378517"/>
              </a:xfrm>
              <a:custGeom>
                <a:avLst/>
                <a:gdLst/>
                <a:rect l="l" t="t" r="r" b="b"/>
                <a:pathLst>
                  <a:path w="538851" h="378517">
                    <a:moveTo>
                      <a:pt x="0" y="0"/>
                    </a:moveTo>
                    <a:lnTo>
                      <a:pt x="538851" y="0"/>
                    </a:lnTo>
                    <a:lnTo>
                      <a:pt x="538851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0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47625"/>
                <a:ext cx="538851" cy="426142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  <a:defRPr/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0" y="2713752"/>
              <a:ext cx="4049276" cy="52526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3466"/>
                </a:lnSpc>
                <a:spcBef>
                  <a:spcPct val="0"/>
                </a:spcBef>
                <a:defRPr/>
              </a:pPr>
              <a:r>
                <a:rPr lang="en-US" sz="2266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해석</a:t>
              </a:r>
              <a:endParaRPr lang="en-US" sz="2266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312805" y="2262611"/>
              <a:ext cx="15719759" cy="1005770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427419" lvl="1" indent="-213710" algn="just">
                <a:lnSpc>
                  <a:spcPts val="3028"/>
                </a:lnSpc>
                <a:buFont typeface="Arial"/>
                <a:buChar char="•"/>
                <a:defRPr/>
              </a:pPr>
              <a:r>
                <a:rPr lang="ko-KR" altLang="en-US" sz="1979">
                  <a:solidFill>
                    <a:srgbClr val="0b1544"/>
                  </a:solidFill>
                  <a:latin typeface="210 디딤고딕"/>
                  <a:ea typeface="210 디딤고딕"/>
                  <a:cs typeface="210 디딤고딕"/>
                  <a:sym typeface="210 디딤고딕"/>
                </a:rPr>
                <a:t>앉은 시간만이 유의미한 관계성이 있다고 판단</a:t>
              </a:r>
              <a:endParaRPr lang="ko-KR" altLang="en-US" sz="197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  <a:p>
              <a:pPr marL="427419" lvl="1" indent="-213710" algn="just">
                <a:lnSpc>
                  <a:spcPts val="3028"/>
                </a:lnSpc>
                <a:buFont typeface="Arial"/>
                <a:buChar char="•"/>
                <a:defRPr/>
              </a:pPr>
              <a:endParaRPr lang="en-US" sz="1979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endParaRPr>
            </a:p>
          </p:txBody>
        </p:sp>
      </p:grpSp>
      <p:sp>
        <p:nvSpPr>
          <p:cNvPr id="34" name="Freeform 18"/>
          <p:cNvSpPr/>
          <p:nvPr/>
        </p:nvSpPr>
        <p:spPr>
          <a:xfrm>
            <a:off x="5181600" y="3924909"/>
            <a:ext cx="9402816" cy="2437181"/>
          </a:xfrm>
          <a:custGeom>
            <a:avLst/>
            <a:gdLst/>
            <a:rect l="l" t="t" r="r" b="b"/>
            <a:pathLst>
              <a:path w="12537087" h="3247950">
                <a:moveTo>
                  <a:pt x="0" y="0"/>
                </a:moveTo>
                <a:lnTo>
                  <a:pt x="12537087" y="0"/>
                </a:lnTo>
                <a:lnTo>
                  <a:pt x="12537087" y="3247950"/>
                </a:lnTo>
                <a:lnTo>
                  <a:pt x="0" y="3247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6" name="Group 16"/>
          <p:cNvGrpSpPr/>
          <p:nvPr/>
        </p:nvGrpSpPr>
        <p:grpSpPr>
          <a:xfrm rot="0">
            <a:off x="5943600" y="3086100"/>
            <a:ext cx="13639800" cy="3355871"/>
            <a:chOff x="-5390672" y="-276171"/>
            <a:chExt cx="18186400" cy="4474494"/>
          </a:xfrm>
        </p:grpSpPr>
        <p:sp>
          <p:nvSpPr>
            <p:cNvPr id="37" name="AutoShape 17"/>
            <p:cNvSpPr/>
            <p:nvPr/>
          </p:nvSpPr>
          <p:spPr>
            <a:xfrm>
              <a:off x="-3663472" y="508000"/>
              <a:ext cx="4587869" cy="0"/>
            </a:xfrm>
            <a:prstGeom prst="line">
              <a:avLst/>
            </a:prstGeom>
            <a:ln w="33069" cap="flat">
              <a:solidFill>
                <a:srgbClr val="19319d"/>
              </a:solidFill>
              <a:prstDash val="solid"/>
              <a:headEnd w="sm" len="sm"/>
              <a:tailEnd w="sm" len="sm"/>
            </a:ln>
          </p:spPr>
          <p:txBody>
            <a:bodyPr wrap="square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8" name="Freeform 18"/>
            <p:cNvSpPr/>
            <p:nvPr/>
          </p:nvSpPr>
          <p:spPr>
            <a:xfrm>
              <a:off x="0" y="740633"/>
              <a:ext cx="12795727" cy="3457690"/>
            </a:xfrm>
            <a:custGeom>
              <a:avLst/>
              <a:gdLst/>
              <a:rect l="l" t="t" r="r" b="b"/>
              <a:pathLst>
                <a:path w="12795727" h="3457690">
                  <a:moveTo>
                    <a:pt x="0" y="0"/>
                  </a:moveTo>
                  <a:lnTo>
                    <a:pt x="12795727" y="0"/>
                  </a:lnTo>
                  <a:lnTo>
                    <a:pt x="12795727" y="3457690"/>
                  </a:lnTo>
                  <a:lnTo>
                    <a:pt x="0" y="34576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9" name="TextBox 19"/>
            <p:cNvSpPr txBox="1"/>
            <p:nvPr/>
          </p:nvSpPr>
          <p:spPr>
            <a:xfrm>
              <a:off x="-5390672" y="-276171"/>
              <a:ext cx="7530140" cy="47937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3187"/>
                </a:lnSpc>
                <a:spcBef>
                  <a:spcPct val="0"/>
                </a:spcBef>
                <a:defRPr/>
              </a:pPr>
              <a:r>
                <a:rPr lang="en-US" sz="2083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Tukey 사후검정</a:t>
              </a:r>
              <a:endParaRPr lang="en-US" sz="2083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85838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3034386" y="1510832"/>
            <a:ext cx="12219228" cy="184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67"/>
              </a:lnSpc>
              <a:spcBef>
                <a:spcPct val="0"/>
              </a:spcBef>
            </a:pPr>
            <a:r>
              <a:rPr lang="en-US" sz="65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TUKEY’S HSD TEST 결과 분석-</a:t>
            </a:r>
          </a:p>
          <a:p>
            <a:pPr marL="0" lvl="0" indent="0" algn="ctr">
              <a:lnSpc>
                <a:spcPts val="6467"/>
              </a:lnSpc>
              <a:spcBef>
                <a:spcPct val="0"/>
              </a:spcBef>
            </a:pPr>
            <a:r>
              <a:rPr lang="en-US" sz="6599" u="none" strike="noStrike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앉아있는 시간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08470" y="4238625"/>
            <a:ext cx="12561336" cy="788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ANOVA 결과에서 정신건강 위험군 간 평소 앉는 시간 평균에 유의미한 차이가 있음이 나타났으므로, </a:t>
            </a:r>
          </a:p>
          <a:p>
            <a:pPr algn="just">
              <a:lnSpc>
                <a:spcPts val="3207"/>
              </a:lnSpc>
              <a:spcBef>
                <a:spcPct val="0"/>
              </a:spcBef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어떤 그룹 간에 차이가 존재하는지를 확인하기 위해 Tukey의 HSD 사후검정 실시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39139" y="3850981"/>
            <a:ext cx="2135459" cy="1437180"/>
            <a:chOff x="0" y="0"/>
            <a:chExt cx="562425" cy="378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ahLst/>
              <a:cxn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4305539"/>
            <a:ext cx="3356337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분석 목적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5767495"/>
            <a:ext cx="3356337" cy="1437180"/>
            <a:chOff x="0" y="0"/>
            <a:chExt cx="4475116" cy="1916241"/>
          </a:xfrm>
        </p:grpSpPr>
        <p:grpSp>
          <p:nvGrpSpPr>
            <p:cNvPr id="13" name="Group 13"/>
            <p:cNvGrpSpPr/>
            <p:nvPr/>
          </p:nvGrpSpPr>
          <p:grpSpPr>
            <a:xfrm>
              <a:off x="813918" y="0"/>
              <a:ext cx="2847279" cy="1916241"/>
              <a:chOff x="0" y="0"/>
              <a:chExt cx="562425" cy="37851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62426" cy="378517"/>
              </a:xfrm>
              <a:custGeom>
                <a:avLst/>
                <a:gdLst/>
                <a:ahLst/>
                <a:cxnLst/>
                <a:rect l="l" t="t" r="r" b="b"/>
                <a:pathLst>
                  <a:path w="562426" h="378517">
                    <a:moveTo>
                      <a:pt x="0" y="0"/>
                    </a:moveTo>
                    <a:lnTo>
                      <a:pt x="562426" y="0"/>
                    </a:lnTo>
                    <a:lnTo>
                      <a:pt x="562426" y="378517"/>
                    </a:lnTo>
                    <a:lnTo>
                      <a:pt x="0" y="378517"/>
                    </a:lnTo>
                    <a:close/>
                  </a:path>
                </a:pathLst>
              </a:custGeom>
              <a:solidFill>
                <a:srgbClr val="19319D">
                  <a:alpha val="9804"/>
                </a:srgbClr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562425" cy="4261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634651"/>
              <a:ext cx="4475116" cy="561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72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B1544"/>
                  </a:solidFill>
                  <a:latin typeface="210 디딤고딕 Bold"/>
                  <a:ea typeface="210 디딤고딕 Bold"/>
                  <a:cs typeface="210 디딤고딕 Bold"/>
                  <a:sym typeface="210 디딤고딕 Bold"/>
                </a:rPr>
                <a:t>분석 결과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408470" y="5853736"/>
            <a:ext cx="13690756" cy="118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위험군은 정상군보다 평균적으로 약 0.94시간 더 많이 앉아 있으며, 이 차이는 통계적으로 유의함. (p = 0.0195)</a:t>
            </a: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정상군은 중증군보다 평균적으로 약 0.66시간 덜 앉아 있으며, 이 차이는 통계적으로 유의함. (p = 0.0191)</a:t>
            </a: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위험군과 중증군 간에는 유의한 차이가 없음. (p = 0.7826).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39139" y="7699024"/>
            <a:ext cx="2135459" cy="1437180"/>
            <a:chOff x="0" y="0"/>
            <a:chExt cx="562425" cy="37851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62426" cy="378517"/>
            </a:xfrm>
            <a:custGeom>
              <a:avLst/>
              <a:gdLst/>
              <a:ahLst/>
              <a:cxnLst/>
              <a:rect l="l" t="t" r="r" b="b"/>
              <a:pathLst>
                <a:path w="562426" h="378517">
                  <a:moveTo>
                    <a:pt x="0" y="0"/>
                  </a:moveTo>
                  <a:lnTo>
                    <a:pt x="562426" y="0"/>
                  </a:lnTo>
                  <a:lnTo>
                    <a:pt x="562426" y="378517"/>
                  </a:lnTo>
                  <a:lnTo>
                    <a:pt x="0" y="378517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562425" cy="426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8153581"/>
            <a:ext cx="3356337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해석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408470" y="7808118"/>
            <a:ext cx="12706168" cy="118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정신건강 위험군 분류에 따라 평소 앉는 시간은 집단 간에 유의미한 차이가 있으며, </a:t>
            </a:r>
          </a:p>
          <a:p>
            <a:pPr algn="just">
              <a:lnSpc>
                <a:spcPts val="3207"/>
              </a:lnSpc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특히 정상군과 다른 두 군 간에 차이가 존재함.</a:t>
            </a:r>
          </a:p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정신건강 상태가 신체 활동 패턴, 특히 앉아 있는 시간과 연관이 있을 가능성이 있음.</a:t>
            </a:r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255351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055032" y="154071"/>
            <a:ext cx="14177933" cy="9032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결</a:t>
            </a: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론</a:t>
            </a:r>
            <a:r>
              <a:rPr lang="en-US" altLang="ko-KR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-</a:t>
            </a: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식습관</a:t>
            </a:r>
            <a:endParaRPr lang="ko-KR" alt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600200" y="5537835"/>
            <a:ext cx="13182600" cy="10534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/>
              <a:t>물 섭취량</a:t>
            </a:r>
            <a:r>
              <a:rPr lang="en-US" altLang="ko-KR" sz="3200"/>
              <a:t>,</a:t>
            </a:r>
            <a:r>
              <a:rPr lang="ko-KR" altLang="en-US" sz="3200"/>
              <a:t> 과일섭취 빈도</a:t>
            </a:r>
            <a:r>
              <a:rPr lang="en-US" altLang="ko-KR" sz="3200"/>
              <a:t>,</a:t>
            </a:r>
            <a:r>
              <a:rPr lang="ko-KR" altLang="en-US" sz="3200"/>
              <a:t> 채소섭취 빈도에서 유의미한 관계성은 확인했지만 큰 경향성을 확인하지는 못함</a:t>
            </a:r>
            <a:r>
              <a:rPr lang="en-US" altLang="ko-KR" sz="3200"/>
              <a:t>.</a:t>
            </a:r>
            <a:endParaRPr lang="en-US" altLang="ko-KR" sz="3200"/>
          </a:p>
        </p:txBody>
      </p:sp>
      <p:sp>
        <p:nvSpPr>
          <p:cNvPr id="9" name=""/>
          <p:cNvSpPr txBox="1"/>
          <p:nvPr/>
        </p:nvSpPr>
        <p:spPr>
          <a:xfrm>
            <a:off x="1523999" y="3051809"/>
            <a:ext cx="13563600" cy="15582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/>
              <a:t>식사빈도 아침식사빈도에 따라 약한 양의 상관관계를 가진것을 확인했지만 변수가 많고</a:t>
            </a:r>
            <a:r>
              <a:rPr lang="en-US" altLang="ko-KR" sz="3200"/>
              <a:t>,</a:t>
            </a:r>
            <a:r>
              <a:rPr lang="ko-KR" altLang="en-US" sz="3200"/>
              <a:t> 편향된 데이터이기 때문에 점심</a:t>
            </a:r>
            <a:r>
              <a:rPr lang="en-US" altLang="ko-KR" sz="3200"/>
              <a:t>,</a:t>
            </a:r>
            <a:r>
              <a:rPr lang="ko-KR" altLang="en-US" sz="3200"/>
              <a:t> 저녁에 비해 더 큰 영향을 가지고 있다고 판단하기는 힘들다고 판단함</a:t>
            </a:r>
            <a:r>
              <a:rPr lang="en-US" altLang="ko-KR" sz="3200"/>
              <a:t>.</a:t>
            </a:r>
            <a:endParaRPr lang="en-US" altLang="ko-KR" sz="3200"/>
          </a:p>
        </p:txBody>
      </p:sp>
      <p:sp>
        <p:nvSpPr>
          <p:cNvPr id="10" name=""/>
          <p:cNvSpPr txBox="1"/>
          <p:nvPr/>
        </p:nvSpPr>
        <p:spPr>
          <a:xfrm>
            <a:off x="1752600" y="7433309"/>
            <a:ext cx="12573000" cy="5753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식이보충제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lang="ko-KR" altLang="en-US" sz="3200"/>
              <a:t>음주빈도 에서는 유의미한 관계성을 발견하지 못함</a:t>
            </a:r>
            <a:r>
              <a:rPr lang="en-US" altLang="ko-KR" sz="3200"/>
              <a:t>.</a:t>
            </a: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255351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055032" y="154071"/>
            <a:ext cx="14177933" cy="9032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최종결론</a:t>
            </a:r>
            <a:endParaRPr lang="ko-KR" alt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743197" y="1670680"/>
            <a:ext cx="12801604" cy="86163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/>
              <a:t>요인들과 지표간이 경향성이 뚜렷하게 나타나는 지표 부족</a:t>
            </a:r>
            <a:r>
              <a:rPr lang="en-US" altLang="ko-KR" sz="3500"/>
              <a:t>.</a:t>
            </a:r>
            <a:endParaRPr lang="en-US" altLang="ko-KR" sz="3500"/>
          </a:p>
          <a:p>
            <a:pPr>
              <a:defRPr/>
            </a:pPr>
            <a:endParaRPr lang="ko-KR" altLang="en-US" sz="3500"/>
          </a:p>
          <a:p>
            <a:pPr>
              <a:defRPr/>
            </a:pPr>
            <a:r>
              <a:rPr lang="ko-KR" altLang="en-US" sz="3500"/>
              <a:t>존재하는 경향성이 일상에서 완전히 벗어났다고 판단하기는 부족</a:t>
            </a:r>
            <a:r>
              <a:rPr lang="en-US" altLang="ko-KR" sz="3500"/>
              <a:t>.</a:t>
            </a:r>
            <a:endParaRPr lang="en-US" altLang="ko-KR" sz="3500"/>
          </a:p>
          <a:p>
            <a:pPr>
              <a:defRPr/>
            </a:pPr>
            <a:endParaRPr lang="en-US" altLang="ko-KR" sz="3500"/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r>
              <a:rPr lang="ko-KR" altLang="en-US" sz="3500"/>
              <a:t>기존 가설</a:t>
            </a:r>
            <a:r>
              <a:rPr lang="en-US" altLang="ko-KR" sz="3500"/>
              <a:t>(</a:t>
            </a:r>
            <a:r>
              <a:rPr lang="en-US" sz="3500">
                <a:solidFill>
                  <a:srgbClr val="004aa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정신건강이 약한 사람들은 건강한 생활을 하지 않을 것이다!</a:t>
            </a:r>
            <a:r>
              <a:rPr lang="en-US" altLang="ko-KR" sz="3500">
                <a:solidFill>
                  <a:srgbClr val="004aa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)</a:t>
            </a:r>
            <a:r>
              <a:rPr lang="ko-KR" altLang="en-US" sz="3500">
                <a:solidFill>
                  <a:schemeClr val="tx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를 체택하기는 부족하다고 판단</a:t>
            </a:r>
            <a:endParaRPr lang="ko-KR" altLang="en-US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endParaRPr lang="ko-KR" altLang="en-US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r>
              <a:rPr lang="en-US" altLang="ko-KR" sz="3500">
                <a:solidFill>
                  <a:schemeClr val="tx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-&gt;</a:t>
            </a:r>
            <a:r>
              <a:rPr lang="ko-KR" altLang="en-US" sz="3500">
                <a:solidFill>
                  <a:schemeClr val="tx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 다만 유의미한 관계성을 가지고 있다는 사실들은 확인하였기에</a:t>
            </a:r>
            <a:endParaRPr lang="ko-KR" altLang="en-US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r>
              <a:rPr lang="ko-KR" altLang="en-US" sz="3500">
                <a:solidFill>
                  <a:schemeClr val="tx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정신적인 요인들이 일상에 영향을 미치고 있다고 결론</a:t>
            </a:r>
            <a:r>
              <a:rPr lang="en-US" altLang="ko-KR" sz="3500">
                <a:solidFill>
                  <a:schemeClr val="tx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.</a:t>
            </a:r>
            <a:endParaRPr lang="en-US" altLang="ko-KR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endParaRPr lang="ko-KR" altLang="en-US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>
              <a:lnSpc>
                <a:spcPts val="6004"/>
              </a:lnSpc>
              <a:spcBef>
                <a:spcPct val="0"/>
              </a:spcBef>
              <a:defRPr/>
            </a:pPr>
            <a:endParaRPr lang="ko-KR" altLang="en-US" sz="3500">
              <a:solidFill>
                <a:schemeClr val="tx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>
              <a:defRPr/>
            </a:pPr>
            <a:endParaRPr lang="en-US" altLang="ko-KR" sz="3500"/>
          </a:p>
          <a:p>
            <a:pPr>
              <a:defRPr/>
            </a:pPr>
            <a:endParaRPr lang="en-US" altLang="ko-KR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95847" y="7423337"/>
            <a:ext cx="2863663" cy="2863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16351" y="1942816"/>
            <a:ext cx="3432702" cy="34327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8796734" y="4453276"/>
            <a:ext cx="694532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5809723" y="6603796"/>
            <a:ext cx="1449577" cy="1433763"/>
          </a:xfrm>
          <a:custGeom>
            <a:avLst/>
            <a:gdLst/>
            <a:ahLst/>
            <a:cxnLst/>
            <a:rect l="l" t="t" r="r" b="b"/>
            <a:pathLst>
              <a:path w="1449577" h="1433763">
                <a:moveTo>
                  <a:pt x="0" y="0"/>
                </a:moveTo>
                <a:lnTo>
                  <a:pt x="1449577" y="0"/>
                </a:lnTo>
                <a:lnTo>
                  <a:pt x="1449577" y="1433763"/>
                </a:lnTo>
                <a:lnTo>
                  <a:pt x="0" y="1433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860922" y="4739848"/>
            <a:ext cx="12566156" cy="161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73"/>
              </a:lnSpc>
            </a:pPr>
            <a:r>
              <a:rPr lang="en-US" sz="10381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감사합니다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90350" y="3602017"/>
            <a:ext cx="8707299" cy="4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71"/>
              </a:lnSpc>
              <a:spcBef>
                <a:spcPct val="0"/>
              </a:spcBef>
            </a:pPr>
            <a:r>
              <a:rPr lang="en-US" sz="2837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07173" y="4086440"/>
            <a:ext cx="6025849" cy="3234380"/>
            <a:chOff x="0" y="0"/>
            <a:chExt cx="1587055" cy="851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7055" cy="851853"/>
            </a:xfrm>
            <a:custGeom>
              <a:avLst/>
              <a:gdLst/>
              <a:ahLst/>
              <a:cxnLst/>
              <a:rect l="l" t="t" r="r" b="b"/>
              <a:pathLst>
                <a:path w="1587055" h="851853">
                  <a:moveTo>
                    <a:pt x="0" y="0"/>
                  </a:moveTo>
                  <a:lnTo>
                    <a:pt x="1587055" y="0"/>
                  </a:lnTo>
                  <a:lnTo>
                    <a:pt x="1587055" y="851853"/>
                  </a:lnTo>
                  <a:lnTo>
                    <a:pt x="0" y="851853"/>
                  </a:lnTo>
                  <a:close/>
                </a:path>
              </a:pathLst>
            </a:custGeom>
            <a:solidFill>
              <a:srgbClr val="19319D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87055" cy="899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AutoShape 10"/>
          <p:cNvSpPr/>
          <p:nvPr/>
        </p:nvSpPr>
        <p:spPr>
          <a:xfrm flipV="1">
            <a:off x="11645419" y="5520635"/>
            <a:ext cx="341125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2423285" y="2867884"/>
            <a:ext cx="7395344" cy="7170757"/>
          </a:xfrm>
          <a:custGeom>
            <a:avLst/>
            <a:gdLst/>
            <a:ahLst/>
            <a:cxnLst/>
            <a:rect l="l" t="t" r="r" b="b"/>
            <a:pathLst>
              <a:path w="7395344" h="7170757">
                <a:moveTo>
                  <a:pt x="0" y="0"/>
                </a:moveTo>
                <a:lnTo>
                  <a:pt x="7395344" y="0"/>
                </a:lnTo>
                <a:lnTo>
                  <a:pt x="7395344" y="7170756"/>
                </a:lnTo>
                <a:lnTo>
                  <a:pt x="0" y="717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948270" y="1752316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정신건강 지수 평가지표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92256" y="5915923"/>
            <a:ext cx="5055685" cy="118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569" lvl="1" indent="-226285" algn="just">
              <a:lnSpc>
                <a:spcPts val="3207"/>
              </a:lnSpc>
              <a:buFont typeface="Arial"/>
              <a:buChar char="•"/>
            </a:pPr>
            <a:r>
              <a:rPr 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지난 1개월 동안 스트레스를 느낀 빈도와 강도 측정</a:t>
            </a:r>
          </a:p>
          <a:p>
            <a:pPr algn="just">
              <a:lnSpc>
                <a:spcPts val="3207"/>
              </a:lnSpc>
              <a:spcBef>
                <a:spcPct val="0"/>
              </a:spcBef>
            </a:pPr>
            <a:endParaRPr lang="en-US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326806" y="4606807"/>
            <a:ext cx="6186585" cy="44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스트레스 인식 (Perceived Stress Level)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407173" y="4086440"/>
            <a:ext cx="6025849" cy="3234380"/>
            <a:chOff x="0" y="0"/>
            <a:chExt cx="1587055" cy="8518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7055" cy="851853"/>
            </a:xfrm>
            <a:custGeom>
              <a:avLst/>
              <a:gdLst/>
              <a:rect l="l" t="t" r="r" b="b"/>
              <a:pathLst>
                <a:path w="1587055" h="851853">
                  <a:moveTo>
                    <a:pt x="0" y="0"/>
                  </a:moveTo>
                  <a:lnTo>
                    <a:pt x="1587055" y="0"/>
                  </a:lnTo>
                  <a:lnTo>
                    <a:pt x="1587055" y="851853"/>
                  </a:lnTo>
                  <a:lnTo>
                    <a:pt x="0" y="851853"/>
                  </a:lnTo>
                  <a:close/>
                </a:path>
              </a:pathLst>
            </a:custGeom>
            <a:solidFill>
              <a:srgbClr val="19319d">
                <a:alpha val="98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87055" cy="89947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6743892" y="8813315"/>
            <a:ext cx="2710668" cy="27106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0"/>
                </a:srgbClr>
              </a:solidFill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AutoShape 10"/>
          <p:cNvSpPr/>
          <p:nvPr/>
        </p:nvSpPr>
        <p:spPr>
          <a:xfrm>
            <a:off x="11645419" y="5520635"/>
            <a:ext cx="3411254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948269" y="1752316"/>
            <a:ext cx="8391461" cy="8956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  <a:defRPr/>
            </a:pPr>
            <a:r>
              <a:rPr lang="ko-KR" alt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지표간의 관계</a:t>
            </a:r>
            <a:endParaRPr lang="ko-KR" altLang="en-US" sz="7199">
              <a:solidFill>
                <a:srgbClr val="19319d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892256" y="5915923"/>
            <a:ext cx="5055685" cy="80872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3207"/>
              </a:lnSpc>
              <a:spcBef>
                <a:spcPct val="0"/>
              </a:spcBef>
              <a:defRPr/>
            </a:pPr>
            <a:r>
              <a:rPr lang="ko-KR" alt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스트레스에 대한 항목이 </a:t>
            </a:r>
            <a:r>
              <a:rPr lang="en-US" altLang="ko-KR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1</a:t>
            </a:r>
            <a:r>
              <a:rPr lang="ko-KR" alt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개 밖에 없음</a:t>
            </a:r>
            <a:r>
              <a:rPr lang="en-US" altLang="ko-KR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  <a:p>
            <a:pPr algn="just">
              <a:lnSpc>
                <a:spcPts val="3207"/>
              </a:lnSpc>
              <a:spcBef>
                <a:spcPct val="0"/>
              </a:spcBef>
              <a:defRPr/>
            </a:pPr>
            <a:r>
              <a:rPr lang="ko-KR" altLang="en-US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관계성도 다소 떨어짐</a:t>
            </a:r>
            <a:r>
              <a:rPr lang="en-US" altLang="ko-KR" sz="2096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.</a:t>
            </a:r>
            <a:endParaRPr lang="en-US" altLang="ko-KR" sz="2096">
              <a:solidFill>
                <a:srgbClr val="0b1544"/>
              </a:solidFill>
              <a:latin typeface="210 디딤고딕"/>
              <a:ea typeface="210 디딤고딕"/>
              <a:cs typeface="210 디딤고딕"/>
              <a:sym typeface="210 디딤고딕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326806" y="4606807"/>
            <a:ext cx="6186585" cy="46049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3672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스트레스 인식</a:t>
            </a:r>
            <a:r>
              <a:rPr lang="ko-KR" alt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 </a:t>
            </a:r>
            <a:r>
              <a:rPr lang="en-US" altLang="ko-KR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&gt;&gt;&gt;</a:t>
            </a:r>
            <a:r>
              <a:rPr lang="ko-KR" altLang="en-US" sz="2400">
                <a:solidFill>
                  <a:srgbClr val="0b1544"/>
                </a:solidFill>
                <a:latin typeface="210 디딤고딕 Bold"/>
                <a:ea typeface="210 디딤고딕 Bold"/>
                <a:cs typeface="210 디딤고딕 Bold"/>
                <a:sym typeface="210 디딤고딕 Bold"/>
              </a:rPr>
              <a:t> 부가지표로 활용</a:t>
            </a:r>
            <a:endParaRPr lang="ko-KR" altLang="en-US" sz="2400">
              <a:solidFill>
                <a:srgbClr val="0b1544"/>
              </a:solidFill>
              <a:latin typeface="210 디딤고딕 Bold"/>
              <a:ea typeface="210 디딤고딕 Bold"/>
              <a:cs typeface="210 디딤고딕 Bold"/>
              <a:sym typeface="210 디딤고딕 Bold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22400" t="45370" r="50000" b="15740"/>
          <a:stretch>
            <a:fillRect/>
          </a:stretch>
        </p:blipFill>
        <p:spPr>
          <a:xfrm>
            <a:off x="1447799" y="3073160"/>
            <a:ext cx="8382000" cy="6642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3892" y="8813315"/>
            <a:ext cx="2710668" cy="271066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19319D">
                  <a:alpha val="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147265"/>
            <a:ext cx="16230600" cy="0"/>
          </a:xfrm>
          <a:prstGeom prst="line">
            <a:avLst/>
          </a:prstGeom>
          <a:ln w="28575" cap="flat">
            <a:solidFill>
              <a:srgbClr val="1931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880642" y="3707869"/>
            <a:ext cx="16526715" cy="4790064"/>
          </a:xfrm>
          <a:custGeom>
            <a:avLst/>
            <a:gdLst/>
            <a:ahLst/>
            <a:cxnLst/>
            <a:rect l="l" t="t" r="r" b="b"/>
            <a:pathLst>
              <a:path w="16526715" h="4790064">
                <a:moveTo>
                  <a:pt x="0" y="0"/>
                </a:moveTo>
                <a:lnTo>
                  <a:pt x="16526716" y="0"/>
                </a:lnTo>
                <a:lnTo>
                  <a:pt x="16526716" y="4790064"/>
                </a:lnTo>
                <a:lnTo>
                  <a:pt x="0" y="479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6283740" y="8037559"/>
            <a:ext cx="1372131" cy="1357163"/>
          </a:xfrm>
          <a:custGeom>
            <a:avLst/>
            <a:gdLst/>
            <a:ahLst/>
            <a:cxnLst/>
            <a:rect l="l" t="t" r="r" b="b"/>
            <a:pathLst>
              <a:path w="1372131" h="1357163">
                <a:moveTo>
                  <a:pt x="0" y="0"/>
                </a:moveTo>
                <a:lnTo>
                  <a:pt x="1372131" y="0"/>
                </a:lnTo>
                <a:lnTo>
                  <a:pt x="1372131" y="1357163"/>
                </a:lnTo>
                <a:lnTo>
                  <a:pt x="0" y="1357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11323384" y="3169324"/>
            <a:ext cx="5420508" cy="3636219"/>
            <a:chOff x="0" y="0"/>
            <a:chExt cx="1427624" cy="9576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7624" cy="957687"/>
            </a:xfrm>
            <a:custGeom>
              <a:avLst/>
              <a:gdLst/>
              <a:ahLst/>
              <a:cxnLst/>
              <a:rect l="l" t="t" r="r" b="b"/>
              <a:pathLst>
                <a:path w="1427624" h="957687">
                  <a:moveTo>
                    <a:pt x="0" y="0"/>
                  </a:moveTo>
                  <a:lnTo>
                    <a:pt x="1427624" y="0"/>
                  </a:lnTo>
                  <a:lnTo>
                    <a:pt x="1427624" y="957687"/>
                  </a:lnTo>
                  <a:lnTo>
                    <a:pt x="0" y="957687"/>
                  </a:lnTo>
                  <a:close/>
                </a:path>
              </a:pathLst>
            </a:custGeom>
            <a:solidFill>
              <a:srgbClr val="E1EA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427624" cy="1005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835303" y="3911761"/>
            <a:ext cx="4593099" cy="207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3050" lvl="1" indent="-236525" algn="just">
              <a:lnSpc>
                <a:spcPts val="3352"/>
              </a:lnSpc>
              <a:buFont typeface="Arial"/>
              <a:buChar char="•"/>
            </a:pPr>
            <a:r>
              <a:rPr lang="en-US" sz="2191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위험 = PHQ 점수 &gt;= 15 or </a:t>
            </a:r>
          </a:p>
          <a:p>
            <a:pPr algn="just">
              <a:lnSpc>
                <a:spcPts val="3352"/>
              </a:lnSpc>
            </a:pPr>
            <a:r>
              <a:rPr lang="en-US" sz="2191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           GAD 점수 &gt;= 15</a:t>
            </a:r>
          </a:p>
          <a:p>
            <a:pPr marL="473050" lvl="1" indent="-236525" algn="just">
              <a:lnSpc>
                <a:spcPts val="3352"/>
              </a:lnSpc>
              <a:buFont typeface="Arial"/>
              <a:buChar char="•"/>
            </a:pPr>
            <a:r>
              <a:rPr lang="en-US" sz="2191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중증 = 10 &lt;= PHQ 점수 &lt;= 14 or</a:t>
            </a:r>
          </a:p>
          <a:p>
            <a:pPr algn="just">
              <a:lnSpc>
                <a:spcPts val="3352"/>
              </a:lnSpc>
              <a:spcBef>
                <a:spcPct val="0"/>
              </a:spcBef>
            </a:pPr>
            <a:r>
              <a:rPr lang="en-US" sz="2191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                 10 &lt;= GAD 점수 &lt;= 14</a:t>
            </a:r>
          </a:p>
          <a:p>
            <a:pPr marL="473050" lvl="1" indent="-236525" algn="just">
              <a:lnSpc>
                <a:spcPts val="3352"/>
              </a:lnSpc>
              <a:spcBef>
                <a:spcPct val="0"/>
              </a:spcBef>
              <a:buFont typeface="Arial"/>
              <a:buChar char="•"/>
            </a:pPr>
            <a:r>
              <a:rPr lang="en-US" sz="2191" u="none" strike="noStrike">
                <a:solidFill>
                  <a:srgbClr val="0B1544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정상 = 그 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48270" y="1923766"/>
            <a:ext cx="8391461" cy="111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55"/>
              </a:lnSpc>
              <a:spcBef>
                <a:spcPct val="0"/>
              </a:spcBef>
            </a:pPr>
            <a:r>
              <a:rPr lang="en-US" sz="7199">
                <a:solidFill>
                  <a:srgbClr val="19319D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기준 설정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1552</ep:Words>
  <ep:PresentationFormat>사용자 지정</ep:PresentationFormat>
  <ep:Paragraphs>262</ep:Paragraphs>
  <ep:Slides>66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ep:HeadingPairs>
  <ep:TitlesOfParts>
    <vt:vector size="6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zzang</cp:lastModifiedBy>
  <dcterms:modified xsi:type="dcterms:W3CDTF">2025-05-20T18:28:34.437</dcterms:modified>
  <cp:revision>44</cp:revision>
  <dc:title>정신건강과 일상생활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