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Roboto" panose="02000000000000000000" pitchFamily="2" charset="0"/>
      <p:regular r:id="rId13"/>
    </p:embeddedFont>
    <p:embeddedFont>
      <p:font typeface="Roboto Medium" panose="020F0502020204030204" pitchFamily="2"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0558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458278"/>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FFFFFF"/>
                </a:solidFill>
                <a:latin typeface="Roboto Medium" pitchFamily="34" charset="0"/>
                <a:ea typeface="Roboto Medium" pitchFamily="34" charset="-122"/>
                <a:cs typeface="Roboto Medium" pitchFamily="34" charset="-120"/>
              </a:rPr>
              <a:t>BookMyMandap: Simplifying Venue Booking</a:t>
            </a:r>
            <a:endParaRPr lang="en-US" sz="4450" dirty="0"/>
          </a:p>
        </p:txBody>
      </p:sp>
      <p:sp>
        <p:nvSpPr>
          <p:cNvPr id="4" name="Text 1"/>
          <p:cNvSpPr/>
          <p:nvPr/>
        </p:nvSpPr>
        <p:spPr>
          <a:xfrm>
            <a:off x="6280190" y="3215997"/>
            <a:ext cx="7556421" cy="2903220"/>
          </a:xfrm>
          <a:prstGeom prst="rect">
            <a:avLst/>
          </a:prstGeom>
          <a:noFill/>
          <a:ln/>
        </p:spPr>
        <p:txBody>
          <a:bodyPr wrap="square" lIns="0" tIns="0" rIns="0" bIns="0" rtlCol="0" anchor="t"/>
          <a:lstStyle/>
          <a:p>
            <a:pPr marL="0" indent="0" algn="l">
              <a:lnSpc>
                <a:spcPts val="2850"/>
              </a:lnSpc>
              <a:buNone/>
            </a:pPr>
            <a:r>
              <a:rPr lang="en-US" sz="1750" dirty="0">
                <a:solidFill>
                  <a:srgbClr val="CFD0D8"/>
                </a:solidFill>
                <a:latin typeface="Roboto" pitchFamily="34" charset="0"/>
                <a:ea typeface="Roboto" pitchFamily="34" charset="-122"/>
                <a:cs typeface="Roboto" pitchFamily="34" charset="-120"/>
              </a:rPr>
              <a:t>BookMyMandap is an innovative online platform that connects users with Mandap venues for weddings and events. It aims to streamline the entire booking process, making it simple, fast, and organized for both users and providers. By offering a user-friendly interface, the platform facilitates seamless venue discovery and reservations, saving time and effort. Whether you're planning a grand wedding or an intimate event, BookMyMandap empowers you to find the perfect venue with ease and confidence.</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619006" y="628412"/>
            <a:ext cx="7905988" cy="1105376"/>
          </a:xfrm>
          <a:prstGeom prst="rect">
            <a:avLst/>
          </a:prstGeom>
          <a:noFill/>
          <a:ln/>
        </p:spPr>
        <p:txBody>
          <a:bodyPr wrap="square" lIns="0" tIns="0" rIns="0" bIns="0" rtlCol="0" anchor="t"/>
          <a:lstStyle/>
          <a:p>
            <a:pPr marL="0" indent="0" algn="l">
              <a:lnSpc>
                <a:spcPts val="4350"/>
              </a:lnSpc>
              <a:buNone/>
            </a:pPr>
            <a:r>
              <a:rPr lang="en-US" sz="3450" dirty="0">
                <a:solidFill>
                  <a:srgbClr val="FFFFFF"/>
                </a:solidFill>
                <a:latin typeface="Roboto Medium" pitchFamily="34" charset="0"/>
                <a:ea typeface="Roboto Medium" pitchFamily="34" charset="-122"/>
                <a:cs typeface="Roboto Medium" pitchFamily="34" charset="-120"/>
              </a:rPr>
              <a:t>BookMyMandap: Future Enhancements &amp; Conclusion</a:t>
            </a:r>
            <a:endParaRPr lang="en-US" sz="3450" dirty="0"/>
          </a:p>
        </p:txBody>
      </p:sp>
      <p:sp>
        <p:nvSpPr>
          <p:cNvPr id="4" name="Text 1"/>
          <p:cNvSpPr/>
          <p:nvPr/>
        </p:nvSpPr>
        <p:spPr>
          <a:xfrm>
            <a:off x="619006" y="1999059"/>
            <a:ext cx="7905988" cy="1415058"/>
          </a:xfrm>
          <a:prstGeom prst="rect">
            <a:avLst/>
          </a:prstGeom>
          <a:noFill/>
          <a:ln/>
        </p:spPr>
        <p:txBody>
          <a:bodyPr wrap="square" lIns="0" tIns="0" rIns="0" bIns="0" rtlCol="0" anchor="t"/>
          <a:lstStyle/>
          <a:p>
            <a:pPr marL="0" indent="0" algn="l">
              <a:lnSpc>
                <a:spcPts val="2200"/>
              </a:lnSpc>
              <a:buNone/>
            </a:pPr>
            <a:r>
              <a:rPr lang="en-US" sz="1350" dirty="0">
                <a:solidFill>
                  <a:srgbClr val="CFD0D8"/>
                </a:solidFill>
                <a:latin typeface="Roboto" pitchFamily="34" charset="0"/>
                <a:ea typeface="Roboto" pitchFamily="34" charset="-122"/>
                <a:cs typeface="Roboto" pitchFamily="34" charset="-120"/>
              </a:rPr>
              <a:t>Looking ahead, BookMyMandap plans to enrich the platform by introducing user reviews and ratings to build community trust. Enhanced search filters will allow selections by theme or style, tailoring search results further. Integration with vendors such as catering and décor will provide comprehensive event solutions. A mobile app is under development to offer convenience on the go. Together, these improvements will continue revolutionizing wedding and event venue bookings.</a:t>
            </a:r>
            <a:endParaRPr lang="en-US" sz="1350" dirty="0"/>
          </a:p>
        </p:txBody>
      </p:sp>
      <p:sp>
        <p:nvSpPr>
          <p:cNvPr id="5" name="Shape 2"/>
          <p:cNvSpPr/>
          <p:nvPr/>
        </p:nvSpPr>
        <p:spPr>
          <a:xfrm>
            <a:off x="619006" y="3812024"/>
            <a:ext cx="397907" cy="397907"/>
          </a:xfrm>
          <a:prstGeom prst="roundRect">
            <a:avLst>
              <a:gd name="adj" fmla="val 18670"/>
            </a:avLst>
          </a:prstGeom>
          <a:solidFill>
            <a:srgbClr val="182567"/>
          </a:solidFill>
          <a:ln w="7620">
            <a:solidFill>
              <a:srgbClr val="313E80"/>
            </a:solidFill>
            <a:prstDash val="solid"/>
          </a:ln>
        </p:spPr>
      </p:sp>
      <p:sp>
        <p:nvSpPr>
          <p:cNvPr id="6" name="Text 3"/>
          <p:cNvSpPr/>
          <p:nvPr/>
        </p:nvSpPr>
        <p:spPr>
          <a:xfrm>
            <a:off x="1193721" y="3812024"/>
            <a:ext cx="2329577" cy="276344"/>
          </a:xfrm>
          <a:prstGeom prst="rect">
            <a:avLst/>
          </a:prstGeom>
          <a:noFill/>
          <a:ln/>
        </p:spPr>
        <p:txBody>
          <a:bodyPr wrap="none" lIns="0" tIns="0" rIns="0" bIns="0" rtlCol="0" anchor="t"/>
          <a:lstStyle/>
          <a:p>
            <a:pPr marL="0" indent="0" algn="l">
              <a:lnSpc>
                <a:spcPts val="2150"/>
              </a:lnSpc>
              <a:buNone/>
            </a:pPr>
            <a:r>
              <a:rPr lang="en-US" sz="1700" dirty="0">
                <a:solidFill>
                  <a:srgbClr val="CFD0D8"/>
                </a:solidFill>
                <a:latin typeface="Roboto Medium" pitchFamily="34" charset="0"/>
                <a:ea typeface="Roboto Medium" pitchFamily="34" charset="-122"/>
                <a:cs typeface="Roboto Medium" pitchFamily="34" charset="-120"/>
              </a:rPr>
              <a:t>User Reviews &amp; Ratings</a:t>
            </a:r>
            <a:endParaRPr lang="en-US" sz="1700" dirty="0"/>
          </a:p>
        </p:txBody>
      </p:sp>
      <p:sp>
        <p:nvSpPr>
          <p:cNvPr id="7" name="Text 4"/>
          <p:cNvSpPr/>
          <p:nvPr/>
        </p:nvSpPr>
        <p:spPr>
          <a:xfrm>
            <a:off x="1193721" y="4194453"/>
            <a:ext cx="7331273" cy="283012"/>
          </a:xfrm>
          <a:prstGeom prst="rect">
            <a:avLst/>
          </a:prstGeom>
          <a:noFill/>
          <a:ln/>
        </p:spPr>
        <p:txBody>
          <a:bodyPr wrap="none" lIns="0" tIns="0" rIns="0" bIns="0" rtlCol="0" anchor="t"/>
          <a:lstStyle/>
          <a:p>
            <a:pPr marL="0" indent="0" algn="l">
              <a:lnSpc>
                <a:spcPts val="2200"/>
              </a:lnSpc>
              <a:buNone/>
            </a:pPr>
            <a:r>
              <a:rPr lang="en-US" sz="1350" dirty="0">
                <a:solidFill>
                  <a:srgbClr val="CFD0D8"/>
                </a:solidFill>
                <a:latin typeface="Roboto" pitchFamily="34" charset="0"/>
                <a:ea typeface="Roboto" pitchFamily="34" charset="-122"/>
                <a:cs typeface="Roboto" pitchFamily="34" charset="-120"/>
              </a:rPr>
              <a:t>Foster community feedback and trust</a:t>
            </a:r>
            <a:endParaRPr lang="en-US" sz="1350" dirty="0"/>
          </a:p>
        </p:txBody>
      </p:sp>
      <p:sp>
        <p:nvSpPr>
          <p:cNvPr id="8" name="Shape 5"/>
          <p:cNvSpPr/>
          <p:nvPr/>
        </p:nvSpPr>
        <p:spPr>
          <a:xfrm>
            <a:off x="619006" y="4853226"/>
            <a:ext cx="397907" cy="397907"/>
          </a:xfrm>
          <a:prstGeom prst="roundRect">
            <a:avLst>
              <a:gd name="adj" fmla="val 18670"/>
            </a:avLst>
          </a:prstGeom>
          <a:solidFill>
            <a:srgbClr val="182567"/>
          </a:solidFill>
          <a:ln w="7620">
            <a:solidFill>
              <a:srgbClr val="313E80"/>
            </a:solidFill>
            <a:prstDash val="solid"/>
          </a:ln>
        </p:spPr>
      </p:sp>
      <p:sp>
        <p:nvSpPr>
          <p:cNvPr id="9" name="Text 6"/>
          <p:cNvSpPr/>
          <p:nvPr/>
        </p:nvSpPr>
        <p:spPr>
          <a:xfrm>
            <a:off x="1193721" y="4853226"/>
            <a:ext cx="2210991" cy="276344"/>
          </a:xfrm>
          <a:prstGeom prst="rect">
            <a:avLst/>
          </a:prstGeom>
          <a:noFill/>
          <a:ln/>
        </p:spPr>
        <p:txBody>
          <a:bodyPr wrap="none" lIns="0" tIns="0" rIns="0" bIns="0" rtlCol="0" anchor="t"/>
          <a:lstStyle/>
          <a:p>
            <a:pPr marL="0" indent="0" algn="l">
              <a:lnSpc>
                <a:spcPts val="2150"/>
              </a:lnSpc>
              <a:buNone/>
            </a:pPr>
            <a:r>
              <a:rPr lang="en-US" sz="1700" dirty="0">
                <a:solidFill>
                  <a:srgbClr val="CFD0D8"/>
                </a:solidFill>
                <a:latin typeface="Roboto Medium" pitchFamily="34" charset="0"/>
                <a:ea typeface="Roboto Medium" pitchFamily="34" charset="-122"/>
                <a:cs typeface="Roboto Medium" pitchFamily="34" charset="-120"/>
              </a:rPr>
              <a:t>Advanced Filters</a:t>
            </a:r>
            <a:endParaRPr lang="en-US" sz="1700" dirty="0"/>
          </a:p>
        </p:txBody>
      </p:sp>
      <p:sp>
        <p:nvSpPr>
          <p:cNvPr id="10" name="Text 7"/>
          <p:cNvSpPr/>
          <p:nvPr/>
        </p:nvSpPr>
        <p:spPr>
          <a:xfrm>
            <a:off x="1193721" y="5235654"/>
            <a:ext cx="7331273" cy="283012"/>
          </a:xfrm>
          <a:prstGeom prst="rect">
            <a:avLst/>
          </a:prstGeom>
          <a:noFill/>
          <a:ln/>
        </p:spPr>
        <p:txBody>
          <a:bodyPr wrap="none" lIns="0" tIns="0" rIns="0" bIns="0" rtlCol="0" anchor="t"/>
          <a:lstStyle/>
          <a:p>
            <a:pPr marL="0" indent="0" algn="l">
              <a:lnSpc>
                <a:spcPts val="2200"/>
              </a:lnSpc>
              <a:buNone/>
            </a:pPr>
            <a:r>
              <a:rPr lang="en-US" sz="1350" dirty="0">
                <a:solidFill>
                  <a:srgbClr val="CFD0D8"/>
                </a:solidFill>
                <a:latin typeface="Roboto" pitchFamily="34" charset="0"/>
                <a:ea typeface="Roboto" pitchFamily="34" charset="-122"/>
                <a:cs typeface="Roboto" pitchFamily="34" charset="-120"/>
              </a:rPr>
              <a:t>Search by wedding themes and styles</a:t>
            </a:r>
            <a:endParaRPr lang="en-US" sz="1350" dirty="0"/>
          </a:p>
        </p:txBody>
      </p:sp>
      <p:sp>
        <p:nvSpPr>
          <p:cNvPr id="11" name="Shape 8"/>
          <p:cNvSpPr/>
          <p:nvPr/>
        </p:nvSpPr>
        <p:spPr>
          <a:xfrm>
            <a:off x="619006" y="5894427"/>
            <a:ext cx="397907" cy="397907"/>
          </a:xfrm>
          <a:prstGeom prst="roundRect">
            <a:avLst>
              <a:gd name="adj" fmla="val 18670"/>
            </a:avLst>
          </a:prstGeom>
          <a:solidFill>
            <a:srgbClr val="182567"/>
          </a:solidFill>
          <a:ln w="7620">
            <a:solidFill>
              <a:srgbClr val="313E80"/>
            </a:solidFill>
            <a:prstDash val="solid"/>
          </a:ln>
        </p:spPr>
      </p:sp>
      <p:sp>
        <p:nvSpPr>
          <p:cNvPr id="12" name="Text 9"/>
          <p:cNvSpPr/>
          <p:nvPr/>
        </p:nvSpPr>
        <p:spPr>
          <a:xfrm>
            <a:off x="1193721" y="5894427"/>
            <a:ext cx="2210991" cy="276344"/>
          </a:xfrm>
          <a:prstGeom prst="rect">
            <a:avLst/>
          </a:prstGeom>
          <a:noFill/>
          <a:ln/>
        </p:spPr>
        <p:txBody>
          <a:bodyPr wrap="none" lIns="0" tIns="0" rIns="0" bIns="0" rtlCol="0" anchor="t"/>
          <a:lstStyle/>
          <a:p>
            <a:pPr marL="0" indent="0" algn="l">
              <a:lnSpc>
                <a:spcPts val="2150"/>
              </a:lnSpc>
              <a:buNone/>
            </a:pPr>
            <a:r>
              <a:rPr lang="en-US" sz="1700" dirty="0">
                <a:solidFill>
                  <a:srgbClr val="CFD0D8"/>
                </a:solidFill>
                <a:latin typeface="Roboto Medium" pitchFamily="34" charset="0"/>
                <a:ea typeface="Roboto Medium" pitchFamily="34" charset="-122"/>
                <a:cs typeface="Roboto Medium" pitchFamily="34" charset="-120"/>
              </a:rPr>
              <a:t>Vendor Integrations</a:t>
            </a:r>
            <a:endParaRPr lang="en-US" sz="1700" dirty="0"/>
          </a:p>
        </p:txBody>
      </p:sp>
      <p:sp>
        <p:nvSpPr>
          <p:cNvPr id="13" name="Text 10"/>
          <p:cNvSpPr/>
          <p:nvPr/>
        </p:nvSpPr>
        <p:spPr>
          <a:xfrm>
            <a:off x="1193721" y="6276856"/>
            <a:ext cx="7331273" cy="283012"/>
          </a:xfrm>
          <a:prstGeom prst="rect">
            <a:avLst/>
          </a:prstGeom>
          <a:noFill/>
          <a:ln/>
        </p:spPr>
        <p:txBody>
          <a:bodyPr wrap="none" lIns="0" tIns="0" rIns="0" bIns="0" rtlCol="0" anchor="t"/>
          <a:lstStyle/>
          <a:p>
            <a:pPr marL="0" indent="0" algn="l">
              <a:lnSpc>
                <a:spcPts val="2200"/>
              </a:lnSpc>
              <a:buNone/>
            </a:pPr>
            <a:r>
              <a:rPr lang="en-US" sz="1350" dirty="0">
                <a:solidFill>
                  <a:srgbClr val="CFD0D8"/>
                </a:solidFill>
                <a:latin typeface="Roboto" pitchFamily="34" charset="0"/>
                <a:ea typeface="Roboto" pitchFamily="34" charset="-122"/>
                <a:cs typeface="Roboto" pitchFamily="34" charset="-120"/>
              </a:rPr>
              <a:t>Expand services with catering and décor options</a:t>
            </a:r>
            <a:endParaRPr lang="en-US" sz="1350" dirty="0"/>
          </a:p>
        </p:txBody>
      </p:sp>
      <p:sp>
        <p:nvSpPr>
          <p:cNvPr id="14" name="Shape 11"/>
          <p:cNvSpPr/>
          <p:nvPr/>
        </p:nvSpPr>
        <p:spPr>
          <a:xfrm>
            <a:off x="619006" y="6935629"/>
            <a:ext cx="397907" cy="397907"/>
          </a:xfrm>
          <a:prstGeom prst="roundRect">
            <a:avLst>
              <a:gd name="adj" fmla="val 18670"/>
            </a:avLst>
          </a:prstGeom>
          <a:solidFill>
            <a:srgbClr val="182567"/>
          </a:solidFill>
          <a:ln w="7620">
            <a:solidFill>
              <a:srgbClr val="313E80"/>
            </a:solidFill>
            <a:prstDash val="solid"/>
          </a:ln>
        </p:spPr>
      </p:sp>
      <p:sp>
        <p:nvSpPr>
          <p:cNvPr id="15" name="Text 12"/>
          <p:cNvSpPr/>
          <p:nvPr/>
        </p:nvSpPr>
        <p:spPr>
          <a:xfrm>
            <a:off x="1193721" y="6935629"/>
            <a:ext cx="2210991" cy="276344"/>
          </a:xfrm>
          <a:prstGeom prst="rect">
            <a:avLst/>
          </a:prstGeom>
          <a:noFill/>
          <a:ln/>
        </p:spPr>
        <p:txBody>
          <a:bodyPr wrap="none" lIns="0" tIns="0" rIns="0" bIns="0" rtlCol="0" anchor="t"/>
          <a:lstStyle/>
          <a:p>
            <a:pPr marL="0" indent="0" algn="l">
              <a:lnSpc>
                <a:spcPts val="2150"/>
              </a:lnSpc>
              <a:buNone/>
            </a:pPr>
            <a:r>
              <a:rPr lang="en-US" sz="1700" dirty="0">
                <a:solidFill>
                  <a:srgbClr val="CFD0D8"/>
                </a:solidFill>
                <a:latin typeface="Roboto Medium" pitchFamily="34" charset="0"/>
                <a:ea typeface="Roboto Medium" pitchFamily="34" charset="-122"/>
                <a:cs typeface="Roboto Medium" pitchFamily="34" charset="-120"/>
              </a:rPr>
              <a:t>Mobile Accessibility</a:t>
            </a:r>
            <a:endParaRPr lang="en-US" sz="1700" dirty="0"/>
          </a:p>
        </p:txBody>
      </p:sp>
      <p:sp>
        <p:nvSpPr>
          <p:cNvPr id="16" name="Text 13"/>
          <p:cNvSpPr/>
          <p:nvPr/>
        </p:nvSpPr>
        <p:spPr>
          <a:xfrm>
            <a:off x="1193721" y="7318058"/>
            <a:ext cx="7331273" cy="283012"/>
          </a:xfrm>
          <a:prstGeom prst="rect">
            <a:avLst/>
          </a:prstGeom>
          <a:noFill/>
          <a:ln/>
        </p:spPr>
        <p:txBody>
          <a:bodyPr wrap="none" lIns="0" tIns="0" rIns="0" bIns="0" rtlCol="0" anchor="t"/>
          <a:lstStyle/>
          <a:p>
            <a:pPr marL="0" indent="0" algn="l">
              <a:lnSpc>
                <a:spcPts val="2200"/>
              </a:lnSpc>
              <a:buNone/>
            </a:pPr>
            <a:r>
              <a:rPr lang="en-US" sz="1350" dirty="0">
                <a:solidFill>
                  <a:srgbClr val="CFD0D8"/>
                </a:solidFill>
                <a:latin typeface="Roboto" pitchFamily="34" charset="0"/>
                <a:ea typeface="Roboto" pitchFamily="34" charset="-122"/>
                <a:cs typeface="Roboto" pitchFamily="34" charset="-120"/>
              </a:rPr>
              <a:t>Develop a mobile app for convenience</a:t>
            </a:r>
            <a:endParaRPr lang="en-US" sz="13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349579"/>
          </a:xfrm>
          <a:prstGeom prst="rect">
            <a:avLst/>
          </a:prstGeom>
        </p:spPr>
      </p:pic>
      <p:sp>
        <p:nvSpPr>
          <p:cNvPr id="3" name="Text 0"/>
          <p:cNvSpPr/>
          <p:nvPr/>
        </p:nvSpPr>
        <p:spPr>
          <a:xfrm>
            <a:off x="657820" y="2866430"/>
            <a:ext cx="7518321" cy="587335"/>
          </a:xfrm>
          <a:prstGeom prst="rect">
            <a:avLst/>
          </a:prstGeom>
          <a:noFill/>
          <a:ln/>
        </p:spPr>
        <p:txBody>
          <a:bodyPr wrap="none" lIns="0" tIns="0" rIns="0" bIns="0" rtlCol="0" anchor="t"/>
          <a:lstStyle/>
          <a:p>
            <a:pPr marL="0" indent="0" algn="l">
              <a:lnSpc>
                <a:spcPts val="4600"/>
              </a:lnSpc>
              <a:buNone/>
            </a:pPr>
            <a:r>
              <a:rPr lang="en-US" sz="3700" dirty="0">
                <a:solidFill>
                  <a:srgbClr val="FFFFFF"/>
                </a:solidFill>
                <a:latin typeface="Roboto Medium" pitchFamily="34" charset="0"/>
                <a:ea typeface="Roboto Medium" pitchFamily="34" charset="-122"/>
                <a:cs typeface="Roboto Medium" pitchFamily="34" charset="-120"/>
              </a:rPr>
              <a:t>Use Case Diagram: BookMyMandap</a:t>
            </a:r>
            <a:endParaRPr lang="en-US" sz="3700" dirty="0"/>
          </a:p>
        </p:txBody>
      </p:sp>
      <p:sp>
        <p:nvSpPr>
          <p:cNvPr id="4" name="Text 1"/>
          <p:cNvSpPr/>
          <p:nvPr/>
        </p:nvSpPr>
        <p:spPr>
          <a:xfrm>
            <a:off x="657820" y="3735705"/>
            <a:ext cx="13314759" cy="1203008"/>
          </a:xfrm>
          <a:prstGeom prst="rect">
            <a:avLst/>
          </a:prstGeom>
          <a:noFill/>
          <a:ln/>
        </p:spPr>
        <p:txBody>
          <a:bodyPr wrap="square" lIns="0" tIns="0" rIns="0" bIns="0" rtlCol="0" anchor="t"/>
          <a:lstStyle/>
          <a:p>
            <a:pPr marL="0" indent="0" algn="l">
              <a:lnSpc>
                <a:spcPts val="2350"/>
              </a:lnSpc>
              <a:buNone/>
            </a:pPr>
            <a:r>
              <a:rPr lang="en-US" sz="1450" dirty="0">
                <a:solidFill>
                  <a:srgbClr val="CFD0D8"/>
                </a:solidFill>
                <a:latin typeface="Roboto" pitchFamily="34" charset="0"/>
                <a:ea typeface="Roboto" pitchFamily="34" charset="-122"/>
                <a:cs typeface="Roboto" pitchFamily="34" charset="-120"/>
              </a:rPr>
              <a:t>This Use Case Diagram illustrates the interactions between the three main actors of BookMyMandap: the User, Provider, and Admin. Users can search for Mandaps, view detailed listings, make bookings, manage their reservations, and provide feedback. Providers have control over listing Mandaps, updating venue details, managing bookings, and analyzing their business. Admins oversee the entire platform by managing users, providers, Mandap listings, and generating vital operational reports to ensure smooth functioning.</a:t>
            </a:r>
            <a:endParaRPr lang="en-US" sz="1450" dirty="0"/>
          </a:p>
        </p:txBody>
      </p:sp>
      <p:sp>
        <p:nvSpPr>
          <p:cNvPr id="5" name="Shape 2"/>
          <p:cNvSpPr/>
          <p:nvPr/>
        </p:nvSpPr>
        <p:spPr>
          <a:xfrm>
            <a:off x="657820" y="5150168"/>
            <a:ext cx="4313039" cy="2564011"/>
          </a:xfrm>
          <a:prstGeom prst="roundRect">
            <a:avLst>
              <a:gd name="adj" fmla="val 3079"/>
            </a:avLst>
          </a:prstGeom>
          <a:solidFill>
            <a:srgbClr val="182567"/>
          </a:solidFill>
          <a:ln w="7620">
            <a:solidFill>
              <a:srgbClr val="313E80"/>
            </a:solidFill>
            <a:prstDash val="solid"/>
          </a:ln>
        </p:spPr>
      </p:sp>
      <p:sp>
        <p:nvSpPr>
          <p:cNvPr id="6" name="Text 3"/>
          <p:cNvSpPr/>
          <p:nvPr/>
        </p:nvSpPr>
        <p:spPr>
          <a:xfrm>
            <a:off x="853321" y="5345668"/>
            <a:ext cx="2349579" cy="293608"/>
          </a:xfrm>
          <a:prstGeom prst="rect">
            <a:avLst/>
          </a:prstGeom>
          <a:noFill/>
          <a:ln/>
        </p:spPr>
        <p:txBody>
          <a:bodyPr wrap="none" lIns="0" tIns="0" rIns="0" bIns="0" rtlCol="0" anchor="t"/>
          <a:lstStyle/>
          <a:p>
            <a:pPr marL="0" indent="0" algn="l">
              <a:lnSpc>
                <a:spcPts val="2300"/>
              </a:lnSpc>
              <a:buNone/>
            </a:pPr>
            <a:r>
              <a:rPr lang="en-US" sz="1850" dirty="0">
                <a:solidFill>
                  <a:srgbClr val="CFD0D8"/>
                </a:solidFill>
                <a:latin typeface="Roboto Medium" pitchFamily="34" charset="0"/>
                <a:ea typeface="Roboto Medium" pitchFamily="34" charset="-122"/>
                <a:cs typeface="Roboto Medium" pitchFamily="34" charset="-120"/>
              </a:rPr>
              <a:t>User</a:t>
            </a:r>
            <a:endParaRPr lang="en-US" sz="1850" dirty="0"/>
          </a:p>
        </p:txBody>
      </p:sp>
      <p:sp>
        <p:nvSpPr>
          <p:cNvPr id="7" name="Text 4"/>
          <p:cNvSpPr/>
          <p:nvPr/>
        </p:nvSpPr>
        <p:spPr>
          <a:xfrm>
            <a:off x="853321" y="5752028"/>
            <a:ext cx="3922038" cy="300752"/>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CFD0D8"/>
                </a:solidFill>
                <a:latin typeface="Roboto" pitchFamily="34" charset="0"/>
                <a:ea typeface="Roboto" pitchFamily="34" charset="-122"/>
                <a:cs typeface="Roboto" pitchFamily="34" charset="-120"/>
              </a:rPr>
              <a:t>Search Mandaps</a:t>
            </a:r>
            <a:endParaRPr lang="en-US" sz="1450" dirty="0"/>
          </a:p>
        </p:txBody>
      </p:sp>
      <p:sp>
        <p:nvSpPr>
          <p:cNvPr id="8" name="Text 5"/>
          <p:cNvSpPr/>
          <p:nvPr/>
        </p:nvSpPr>
        <p:spPr>
          <a:xfrm>
            <a:off x="853321" y="6118503"/>
            <a:ext cx="3922038" cy="300752"/>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CFD0D8"/>
                </a:solidFill>
                <a:latin typeface="Roboto" pitchFamily="34" charset="0"/>
                <a:ea typeface="Roboto" pitchFamily="34" charset="-122"/>
                <a:cs typeface="Roboto" pitchFamily="34" charset="-120"/>
              </a:rPr>
              <a:t>View Details</a:t>
            </a:r>
            <a:endParaRPr lang="en-US" sz="1450" dirty="0"/>
          </a:p>
        </p:txBody>
      </p:sp>
      <p:sp>
        <p:nvSpPr>
          <p:cNvPr id="9" name="Text 6"/>
          <p:cNvSpPr/>
          <p:nvPr/>
        </p:nvSpPr>
        <p:spPr>
          <a:xfrm>
            <a:off x="853321" y="6484977"/>
            <a:ext cx="3922038" cy="300752"/>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CFD0D8"/>
                </a:solidFill>
                <a:latin typeface="Roboto" pitchFamily="34" charset="0"/>
                <a:ea typeface="Roboto" pitchFamily="34" charset="-122"/>
                <a:cs typeface="Roboto" pitchFamily="34" charset="-120"/>
              </a:rPr>
              <a:t>Book Mandap</a:t>
            </a:r>
            <a:endParaRPr lang="en-US" sz="1450" dirty="0"/>
          </a:p>
        </p:txBody>
      </p:sp>
      <p:sp>
        <p:nvSpPr>
          <p:cNvPr id="10" name="Text 7"/>
          <p:cNvSpPr/>
          <p:nvPr/>
        </p:nvSpPr>
        <p:spPr>
          <a:xfrm>
            <a:off x="853321" y="6851452"/>
            <a:ext cx="3922038" cy="300752"/>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CFD0D8"/>
                </a:solidFill>
                <a:latin typeface="Roboto" pitchFamily="34" charset="0"/>
                <a:ea typeface="Roboto" pitchFamily="34" charset="-122"/>
                <a:cs typeface="Roboto" pitchFamily="34" charset="-120"/>
              </a:rPr>
              <a:t>Manage Bookings</a:t>
            </a:r>
            <a:endParaRPr lang="en-US" sz="1450" dirty="0"/>
          </a:p>
        </p:txBody>
      </p:sp>
      <p:sp>
        <p:nvSpPr>
          <p:cNvPr id="11" name="Text 8"/>
          <p:cNvSpPr/>
          <p:nvPr/>
        </p:nvSpPr>
        <p:spPr>
          <a:xfrm>
            <a:off x="853321" y="7217926"/>
            <a:ext cx="3922038" cy="300752"/>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CFD0D8"/>
                </a:solidFill>
                <a:latin typeface="Roboto" pitchFamily="34" charset="0"/>
                <a:ea typeface="Roboto" pitchFamily="34" charset="-122"/>
                <a:cs typeface="Roboto" pitchFamily="34" charset="-120"/>
              </a:rPr>
              <a:t>Provide Feedback</a:t>
            </a:r>
            <a:endParaRPr lang="en-US" sz="1450" dirty="0"/>
          </a:p>
        </p:txBody>
      </p:sp>
      <p:sp>
        <p:nvSpPr>
          <p:cNvPr id="12" name="Shape 9"/>
          <p:cNvSpPr/>
          <p:nvPr/>
        </p:nvSpPr>
        <p:spPr>
          <a:xfrm>
            <a:off x="5158740" y="5150168"/>
            <a:ext cx="4313039" cy="2564011"/>
          </a:xfrm>
          <a:prstGeom prst="roundRect">
            <a:avLst>
              <a:gd name="adj" fmla="val 3079"/>
            </a:avLst>
          </a:prstGeom>
          <a:solidFill>
            <a:srgbClr val="182567"/>
          </a:solidFill>
          <a:ln w="7620">
            <a:solidFill>
              <a:srgbClr val="313E80"/>
            </a:solidFill>
            <a:prstDash val="solid"/>
          </a:ln>
        </p:spPr>
      </p:sp>
      <p:sp>
        <p:nvSpPr>
          <p:cNvPr id="13" name="Text 10"/>
          <p:cNvSpPr/>
          <p:nvPr/>
        </p:nvSpPr>
        <p:spPr>
          <a:xfrm>
            <a:off x="5354241" y="5345668"/>
            <a:ext cx="2349579" cy="293608"/>
          </a:xfrm>
          <a:prstGeom prst="rect">
            <a:avLst/>
          </a:prstGeom>
          <a:noFill/>
          <a:ln/>
        </p:spPr>
        <p:txBody>
          <a:bodyPr wrap="none" lIns="0" tIns="0" rIns="0" bIns="0" rtlCol="0" anchor="t"/>
          <a:lstStyle/>
          <a:p>
            <a:pPr marL="0" indent="0" algn="l">
              <a:lnSpc>
                <a:spcPts val="2300"/>
              </a:lnSpc>
              <a:buNone/>
            </a:pPr>
            <a:r>
              <a:rPr lang="en-US" sz="1850" dirty="0">
                <a:solidFill>
                  <a:srgbClr val="CFD0D8"/>
                </a:solidFill>
                <a:latin typeface="Roboto Medium" pitchFamily="34" charset="0"/>
                <a:ea typeface="Roboto Medium" pitchFamily="34" charset="-122"/>
                <a:cs typeface="Roboto Medium" pitchFamily="34" charset="-120"/>
              </a:rPr>
              <a:t>Provider</a:t>
            </a:r>
            <a:endParaRPr lang="en-US" sz="1850" dirty="0"/>
          </a:p>
        </p:txBody>
      </p:sp>
      <p:sp>
        <p:nvSpPr>
          <p:cNvPr id="14" name="Text 11"/>
          <p:cNvSpPr/>
          <p:nvPr/>
        </p:nvSpPr>
        <p:spPr>
          <a:xfrm>
            <a:off x="5354241" y="5752028"/>
            <a:ext cx="3922038" cy="300752"/>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CFD0D8"/>
                </a:solidFill>
                <a:latin typeface="Roboto" pitchFamily="34" charset="0"/>
                <a:ea typeface="Roboto" pitchFamily="34" charset="-122"/>
                <a:cs typeface="Roboto" pitchFamily="34" charset="-120"/>
              </a:rPr>
              <a:t>List Mandap</a:t>
            </a:r>
            <a:endParaRPr lang="en-US" sz="1450" dirty="0"/>
          </a:p>
        </p:txBody>
      </p:sp>
      <p:sp>
        <p:nvSpPr>
          <p:cNvPr id="15" name="Text 12"/>
          <p:cNvSpPr/>
          <p:nvPr/>
        </p:nvSpPr>
        <p:spPr>
          <a:xfrm>
            <a:off x="5354241" y="6118503"/>
            <a:ext cx="3922038" cy="300752"/>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CFD0D8"/>
                </a:solidFill>
                <a:latin typeface="Roboto" pitchFamily="34" charset="0"/>
                <a:ea typeface="Roboto" pitchFamily="34" charset="-122"/>
                <a:cs typeface="Roboto" pitchFamily="34" charset="-120"/>
              </a:rPr>
              <a:t>Update Details</a:t>
            </a:r>
            <a:endParaRPr lang="en-US" sz="1450" dirty="0"/>
          </a:p>
        </p:txBody>
      </p:sp>
      <p:sp>
        <p:nvSpPr>
          <p:cNvPr id="16" name="Text 13"/>
          <p:cNvSpPr/>
          <p:nvPr/>
        </p:nvSpPr>
        <p:spPr>
          <a:xfrm>
            <a:off x="5354241" y="6484977"/>
            <a:ext cx="3922038" cy="300752"/>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CFD0D8"/>
                </a:solidFill>
                <a:latin typeface="Roboto" pitchFamily="34" charset="0"/>
                <a:ea typeface="Roboto" pitchFamily="34" charset="-122"/>
                <a:cs typeface="Roboto" pitchFamily="34" charset="-120"/>
              </a:rPr>
              <a:t>Manage Bookings</a:t>
            </a:r>
            <a:endParaRPr lang="en-US" sz="1450" dirty="0"/>
          </a:p>
        </p:txBody>
      </p:sp>
      <p:sp>
        <p:nvSpPr>
          <p:cNvPr id="17" name="Text 14"/>
          <p:cNvSpPr/>
          <p:nvPr/>
        </p:nvSpPr>
        <p:spPr>
          <a:xfrm>
            <a:off x="5354241" y="6851452"/>
            <a:ext cx="3922038" cy="300752"/>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CFD0D8"/>
                </a:solidFill>
                <a:latin typeface="Roboto" pitchFamily="34" charset="0"/>
                <a:ea typeface="Roboto" pitchFamily="34" charset="-122"/>
                <a:cs typeface="Roboto" pitchFamily="34" charset="-120"/>
              </a:rPr>
              <a:t>View Analytics</a:t>
            </a:r>
            <a:endParaRPr lang="en-US" sz="1450" dirty="0"/>
          </a:p>
        </p:txBody>
      </p:sp>
      <p:sp>
        <p:nvSpPr>
          <p:cNvPr id="18" name="Shape 15"/>
          <p:cNvSpPr/>
          <p:nvPr/>
        </p:nvSpPr>
        <p:spPr>
          <a:xfrm>
            <a:off x="9659660" y="5150168"/>
            <a:ext cx="4313039" cy="2564011"/>
          </a:xfrm>
          <a:prstGeom prst="roundRect">
            <a:avLst>
              <a:gd name="adj" fmla="val 3079"/>
            </a:avLst>
          </a:prstGeom>
          <a:solidFill>
            <a:srgbClr val="182567"/>
          </a:solidFill>
          <a:ln w="7620">
            <a:solidFill>
              <a:srgbClr val="313E80"/>
            </a:solidFill>
            <a:prstDash val="solid"/>
          </a:ln>
        </p:spPr>
      </p:sp>
      <p:sp>
        <p:nvSpPr>
          <p:cNvPr id="19" name="Text 16"/>
          <p:cNvSpPr/>
          <p:nvPr/>
        </p:nvSpPr>
        <p:spPr>
          <a:xfrm>
            <a:off x="9855160" y="5345668"/>
            <a:ext cx="2349579" cy="293608"/>
          </a:xfrm>
          <a:prstGeom prst="rect">
            <a:avLst/>
          </a:prstGeom>
          <a:noFill/>
          <a:ln/>
        </p:spPr>
        <p:txBody>
          <a:bodyPr wrap="none" lIns="0" tIns="0" rIns="0" bIns="0" rtlCol="0" anchor="t"/>
          <a:lstStyle/>
          <a:p>
            <a:pPr marL="0" indent="0" algn="l">
              <a:lnSpc>
                <a:spcPts val="2300"/>
              </a:lnSpc>
              <a:buNone/>
            </a:pPr>
            <a:r>
              <a:rPr lang="en-US" sz="1850" dirty="0">
                <a:solidFill>
                  <a:srgbClr val="CFD0D8"/>
                </a:solidFill>
                <a:latin typeface="Roboto Medium" pitchFamily="34" charset="0"/>
                <a:ea typeface="Roboto Medium" pitchFamily="34" charset="-122"/>
                <a:cs typeface="Roboto Medium" pitchFamily="34" charset="-120"/>
              </a:rPr>
              <a:t>Admin</a:t>
            </a:r>
            <a:endParaRPr lang="en-US" sz="1850" dirty="0"/>
          </a:p>
        </p:txBody>
      </p:sp>
      <p:sp>
        <p:nvSpPr>
          <p:cNvPr id="20" name="Text 17"/>
          <p:cNvSpPr/>
          <p:nvPr/>
        </p:nvSpPr>
        <p:spPr>
          <a:xfrm>
            <a:off x="9855160" y="5752028"/>
            <a:ext cx="3922038" cy="300752"/>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CFD0D8"/>
                </a:solidFill>
                <a:latin typeface="Roboto" pitchFamily="34" charset="0"/>
                <a:ea typeface="Roboto" pitchFamily="34" charset="-122"/>
                <a:cs typeface="Roboto" pitchFamily="34" charset="-120"/>
              </a:rPr>
              <a:t>Manage Users</a:t>
            </a:r>
            <a:endParaRPr lang="en-US" sz="1450" dirty="0"/>
          </a:p>
        </p:txBody>
      </p:sp>
      <p:sp>
        <p:nvSpPr>
          <p:cNvPr id="21" name="Text 18"/>
          <p:cNvSpPr/>
          <p:nvPr/>
        </p:nvSpPr>
        <p:spPr>
          <a:xfrm>
            <a:off x="9855160" y="6118503"/>
            <a:ext cx="3922038" cy="300752"/>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CFD0D8"/>
                </a:solidFill>
                <a:latin typeface="Roboto" pitchFamily="34" charset="0"/>
                <a:ea typeface="Roboto" pitchFamily="34" charset="-122"/>
                <a:cs typeface="Roboto" pitchFamily="34" charset="-120"/>
              </a:rPr>
              <a:t>Manage Providers</a:t>
            </a:r>
            <a:endParaRPr lang="en-US" sz="1450" dirty="0"/>
          </a:p>
        </p:txBody>
      </p:sp>
      <p:sp>
        <p:nvSpPr>
          <p:cNvPr id="22" name="Text 19"/>
          <p:cNvSpPr/>
          <p:nvPr/>
        </p:nvSpPr>
        <p:spPr>
          <a:xfrm>
            <a:off x="9855160" y="6484977"/>
            <a:ext cx="3922038" cy="300752"/>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CFD0D8"/>
                </a:solidFill>
                <a:latin typeface="Roboto" pitchFamily="34" charset="0"/>
                <a:ea typeface="Roboto" pitchFamily="34" charset="-122"/>
                <a:cs typeface="Roboto" pitchFamily="34" charset="-120"/>
              </a:rPr>
              <a:t>Manage Mandaps</a:t>
            </a:r>
            <a:endParaRPr lang="en-US" sz="1450" dirty="0"/>
          </a:p>
        </p:txBody>
      </p:sp>
      <p:sp>
        <p:nvSpPr>
          <p:cNvPr id="23" name="Text 20"/>
          <p:cNvSpPr/>
          <p:nvPr/>
        </p:nvSpPr>
        <p:spPr>
          <a:xfrm>
            <a:off x="9855160" y="6851452"/>
            <a:ext cx="3922038" cy="300752"/>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CFD0D8"/>
                </a:solidFill>
                <a:latin typeface="Roboto" pitchFamily="34" charset="0"/>
                <a:ea typeface="Roboto" pitchFamily="34" charset="-122"/>
                <a:cs typeface="Roboto" pitchFamily="34" charset="-120"/>
              </a:rPr>
              <a:t>Generate Reports</a:t>
            </a:r>
            <a:endParaRPr lang="en-US" sz="14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600194" y="610195"/>
            <a:ext cx="7943612" cy="1071801"/>
          </a:xfrm>
          <a:prstGeom prst="rect">
            <a:avLst/>
          </a:prstGeom>
          <a:noFill/>
          <a:ln/>
        </p:spPr>
        <p:txBody>
          <a:bodyPr wrap="square" lIns="0" tIns="0" rIns="0" bIns="0" rtlCol="0" anchor="t"/>
          <a:lstStyle/>
          <a:p>
            <a:pPr marL="0" indent="0" algn="l">
              <a:lnSpc>
                <a:spcPts val="4200"/>
              </a:lnSpc>
              <a:buNone/>
            </a:pPr>
            <a:r>
              <a:rPr lang="en-US" sz="3350" dirty="0">
                <a:solidFill>
                  <a:srgbClr val="FFFFFF"/>
                </a:solidFill>
                <a:latin typeface="Roboto Medium" pitchFamily="34" charset="0"/>
                <a:ea typeface="Roboto Medium" pitchFamily="34" charset="-122"/>
                <a:cs typeface="Roboto Medium" pitchFamily="34" charset="-120"/>
              </a:rPr>
              <a:t>User Flow Diagram: User Booking a Mandap</a:t>
            </a:r>
            <a:endParaRPr lang="en-US" sz="3350" dirty="0"/>
          </a:p>
        </p:txBody>
      </p:sp>
      <p:sp>
        <p:nvSpPr>
          <p:cNvPr id="4" name="Text 1"/>
          <p:cNvSpPr/>
          <p:nvPr/>
        </p:nvSpPr>
        <p:spPr>
          <a:xfrm>
            <a:off x="600194" y="1939171"/>
            <a:ext cx="7943612" cy="1371600"/>
          </a:xfrm>
          <a:prstGeom prst="rect">
            <a:avLst/>
          </a:prstGeom>
          <a:noFill/>
          <a:ln/>
        </p:spPr>
        <p:txBody>
          <a:bodyPr wrap="square" lIns="0" tIns="0" rIns="0" bIns="0" rtlCol="0" anchor="t"/>
          <a:lstStyle/>
          <a:p>
            <a:pPr marL="0" indent="0" algn="l">
              <a:lnSpc>
                <a:spcPts val="2150"/>
              </a:lnSpc>
              <a:buNone/>
            </a:pPr>
            <a:r>
              <a:rPr lang="en-US" sz="1350" dirty="0">
                <a:solidFill>
                  <a:srgbClr val="CFD0D8"/>
                </a:solidFill>
                <a:latin typeface="Roboto" pitchFamily="34" charset="0"/>
                <a:ea typeface="Roboto" pitchFamily="34" charset="-122"/>
                <a:cs typeface="Roboto" pitchFamily="34" charset="-120"/>
              </a:rPr>
              <a:t>The user journey begins when visitors land on the BookMyMandap homepage, where they can easily search for Mandaps by location, date, and capacity. They can filter and sort search results to narrow down options. Once a suitable Mandap is found, users view detailed information including photos, amenities, and pricing. After verifying availability, users proceed to book, complete payment, and receive confirmation, making the entire process smooth and transparent.</a:t>
            </a:r>
            <a:endParaRPr lang="en-US" sz="1350" dirty="0"/>
          </a:p>
        </p:txBody>
      </p:sp>
      <p:pic>
        <p:nvPicPr>
          <p:cNvPr id="5" name="Image 1" descr="preencoded.png"/>
          <p:cNvPicPr>
            <a:picLocks noChangeAspect="1"/>
          </p:cNvPicPr>
          <p:nvPr/>
        </p:nvPicPr>
        <p:blipFill>
          <a:blip r:embed="rId4"/>
          <a:stretch>
            <a:fillRect/>
          </a:stretch>
        </p:blipFill>
        <p:spPr>
          <a:xfrm>
            <a:off x="600194" y="3503652"/>
            <a:ext cx="857369" cy="1028938"/>
          </a:xfrm>
          <a:prstGeom prst="rect">
            <a:avLst/>
          </a:prstGeom>
        </p:spPr>
      </p:pic>
      <p:sp>
        <p:nvSpPr>
          <p:cNvPr id="6" name="Text 2"/>
          <p:cNvSpPr/>
          <p:nvPr/>
        </p:nvSpPr>
        <p:spPr>
          <a:xfrm>
            <a:off x="1714738" y="3675102"/>
            <a:ext cx="2143601" cy="267891"/>
          </a:xfrm>
          <a:prstGeom prst="rect">
            <a:avLst/>
          </a:prstGeom>
          <a:noFill/>
          <a:ln/>
        </p:spPr>
        <p:txBody>
          <a:bodyPr wrap="none" lIns="0" tIns="0" rIns="0" bIns="0" rtlCol="0" anchor="t"/>
          <a:lstStyle/>
          <a:p>
            <a:pPr marL="0" indent="0" algn="l">
              <a:lnSpc>
                <a:spcPts val="2100"/>
              </a:lnSpc>
              <a:buNone/>
            </a:pPr>
            <a:r>
              <a:rPr lang="en-US" sz="1650" dirty="0">
                <a:solidFill>
                  <a:srgbClr val="CFD0D8"/>
                </a:solidFill>
                <a:latin typeface="Roboto Medium" pitchFamily="34" charset="0"/>
                <a:ea typeface="Roboto Medium" pitchFamily="34" charset="-122"/>
                <a:cs typeface="Roboto Medium" pitchFamily="34" charset="-120"/>
              </a:rPr>
              <a:t>Search Mandaps</a:t>
            </a:r>
            <a:endParaRPr lang="en-US" sz="1650" dirty="0"/>
          </a:p>
        </p:txBody>
      </p:sp>
      <p:sp>
        <p:nvSpPr>
          <p:cNvPr id="7" name="Text 3"/>
          <p:cNvSpPr/>
          <p:nvPr/>
        </p:nvSpPr>
        <p:spPr>
          <a:xfrm>
            <a:off x="1714738" y="4045863"/>
            <a:ext cx="6829068" cy="274320"/>
          </a:xfrm>
          <a:prstGeom prst="rect">
            <a:avLst/>
          </a:prstGeom>
          <a:noFill/>
          <a:ln/>
        </p:spPr>
        <p:txBody>
          <a:bodyPr wrap="none" lIns="0" tIns="0" rIns="0" bIns="0" rtlCol="0" anchor="t"/>
          <a:lstStyle/>
          <a:p>
            <a:pPr marL="0" indent="0" algn="l">
              <a:lnSpc>
                <a:spcPts val="2150"/>
              </a:lnSpc>
              <a:buNone/>
            </a:pPr>
            <a:r>
              <a:rPr lang="en-US" sz="1350" dirty="0">
                <a:solidFill>
                  <a:srgbClr val="CFD0D8"/>
                </a:solidFill>
                <a:latin typeface="Roboto" pitchFamily="34" charset="0"/>
                <a:ea typeface="Roboto" pitchFamily="34" charset="-122"/>
                <a:cs typeface="Roboto" pitchFamily="34" charset="-120"/>
              </a:rPr>
              <a:t>Using filters like location, date, and capacity</a:t>
            </a:r>
            <a:endParaRPr lang="en-US" sz="1350" dirty="0"/>
          </a:p>
        </p:txBody>
      </p:sp>
      <p:pic>
        <p:nvPicPr>
          <p:cNvPr id="8" name="Image 2" descr="preencoded.png"/>
          <p:cNvPicPr>
            <a:picLocks noChangeAspect="1"/>
          </p:cNvPicPr>
          <p:nvPr/>
        </p:nvPicPr>
        <p:blipFill>
          <a:blip r:embed="rId5"/>
          <a:stretch>
            <a:fillRect/>
          </a:stretch>
        </p:blipFill>
        <p:spPr>
          <a:xfrm>
            <a:off x="600194" y="4532590"/>
            <a:ext cx="857369" cy="1028938"/>
          </a:xfrm>
          <a:prstGeom prst="rect">
            <a:avLst/>
          </a:prstGeom>
        </p:spPr>
      </p:pic>
      <p:sp>
        <p:nvSpPr>
          <p:cNvPr id="9" name="Text 4"/>
          <p:cNvSpPr/>
          <p:nvPr/>
        </p:nvSpPr>
        <p:spPr>
          <a:xfrm>
            <a:off x="1714738" y="4704040"/>
            <a:ext cx="2143601" cy="267891"/>
          </a:xfrm>
          <a:prstGeom prst="rect">
            <a:avLst/>
          </a:prstGeom>
          <a:noFill/>
          <a:ln/>
        </p:spPr>
        <p:txBody>
          <a:bodyPr wrap="none" lIns="0" tIns="0" rIns="0" bIns="0" rtlCol="0" anchor="t"/>
          <a:lstStyle/>
          <a:p>
            <a:pPr marL="0" indent="0" algn="l">
              <a:lnSpc>
                <a:spcPts val="2100"/>
              </a:lnSpc>
              <a:buNone/>
            </a:pPr>
            <a:r>
              <a:rPr lang="en-US" sz="1650" dirty="0">
                <a:solidFill>
                  <a:srgbClr val="CFD0D8"/>
                </a:solidFill>
                <a:latin typeface="Roboto Medium" pitchFamily="34" charset="0"/>
                <a:ea typeface="Roboto Medium" pitchFamily="34" charset="-122"/>
                <a:cs typeface="Roboto Medium" pitchFamily="34" charset="-120"/>
              </a:rPr>
              <a:t>View Details</a:t>
            </a:r>
            <a:endParaRPr lang="en-US" sz="1650" dirty="0"/>
          </a:p>
        </p:txBody>
      </p:sp>
      <p:sp>
        <p:nvSpPr>
          <p:cNvPr id="10" name="Text 5"/>
          <p:cNvSpPr/>
          <p:nvPr/>
        </p:nvSpPr>
        <p:spPr>
          <a:xfrm>
            <a:off x="1714738" y="5074801"/>
            <a:ext cx="6829068" cy="274320"/>
          </a:xfrm>
          <a:prstGeom prst="rect">
            <a:avLst/>
          </a:prstGeom>
          <a:noFill/>
          <a:ln/>
        </p:spPr>
        <p:txBody>
          <a:bodyPr wrap="none" lIns="0" tIns="0" rIns="0" bIns="0" rtlCol="0" anchor="t"/>
          <a:lstStyle/>
          <a:p>
            <a:pPr marL="0" indent="0" algn="l">
              <a:lnSpc>
                <a:spcPts val="2150"/>
              </a:lnSpc>
              <a:buNone/>
            </a:pPr>
            <a:r>
              <a:rPr lang="en-US" sz="1350" dirty="0">
                <a:solidFill>
                  <a:srgbClr val="CFD0D8"/>
                </a:solidFill>
                <a:latin typeface="Roboto" pitchFamily="34" charset="0"/>
                <a:ea typeface="Roboto" pitchFamily="34" charset="-122"/>
                <a:cs typeface="Roboto" pitchFamily="34" charset="-120"/>
              </a:rPr>
              <a:t>Explore photos, amenities, and pricing</a:t>
            </a:r>
            <a:endParaRPr lang="en-US" sz="1350" dirty="0"/>
          </a:p>
        </p:txBody>
      </p:sp>
      <p:pic>
        <p:nvPicPr>
          <p:cNvPr id="11" name="Image 3" descr="preencoded.png"/>
          <p:cNvPicPr>
            <a:picLocks noChangeAspect="1"/>
          </p:cNvPicPr>
          <p:nvPr/>
        </p:nvPicPr>
        <p:blipFill>
          <a:blip r:embed="rId6"/>
          <a:stretch>
            <a:fillRect/>
          </a:stretch>
        </p:blipFill>
        <p:spPr>
          <a:xfrm>
            <a:off x="600194" y="5561528"/>
            <a:ext cx="857369" cy="1028938"/>
          </a:xfrm>
          <a:prstGeom prst="rect">
            <a:avLst/>
          </a:prstGeom>
        </p:spPr>
      </p:pic>
      <p:sp>
        <p:nvSpPr>
          <p:cNvPr id="12" name="Text 6"/>
          <p:cNvSpPr/>
          <p:nvPr/>
        </p:nvSpPr>
        <p:spPr>
          <a:xfrm>
            <a:off x="1714738" y="5732978"/>
            <a:ext cx="2143601" cy="267891"/>
          </a:xfrm>
          <a:prstGeom prst="rect">
            <a:avLst/>
          </a:prstGeom>
          <a:noFill/>
          <a:ln/>
        </p:spPr>
        <p:txBody>
          <a:bodyPr wrap="none" lIns="0" tIns="0" rIns="0" bIns="0" rtlCol="0" anchor="t"/>
          <a:lstStyle/>
          <a:p>
            <a:pPr marL="0" indent="0" algn="l">
              <a:lnSpc>
                <a:spcPts val="2100"/>
              </a:lnSpc>
              <a:buNone/>
            </a:pPr>
            <a:r>
              <a:rPr lang="en-US" sz="1650" dirty="0">
                <a:solidFill>
                  <a:srgbClr val="CFD0D8"/>
                </a:solidFill>
                <a:latin typeface="Roboto Medium" pitchFamily="34" charset="0"/>
                <a:ea typeface="Roboto Medium" pitchFamily="34" charset="-122"/>
                <a:cs typeface="Roboto Medium" pitchFamily="34" charset="-120"/>
              </a:rPr>
              <a:t>Book Mandap</a:t>
            </a:r>
            <a:endParaRPr lang="en-US" sz="1650" dirty="0"/>
          </a:p>
        </p:txBody>
      </p:sp>
      <p:sp>
        <p:nvSpPr>
          <p:cNvPr id="13" name="Text 7"/>
          <p:cNvSpPr/>
          <p:nvPr/>
        </p:nvSpPr>
        <p:spPr>
          <a:xfrm>
            <a:off x="1714738" y="6103739"/>
            <a:ext cx="6829068" cy="274320"/>
          </a:xfrm>
          <a:prstGeom prst="rect">
            <a:avLst/>
          </a:prstGeom>
          <a:noFill/>
          <a:ln/>
        </p:spPr>
        <p:txBody>
          <a:bodyPr wrap="none" lIns="0" tIns="0" rIns="0" bIns="0" rtlCol="0" anchor="t"/>
          <a:lstStyle/>
          <a:p>
            <a:pPr marL="0" indent="0" algn="l">
              <a:lnSpc>
                <a:spcPts val="2150"/>
              </a:lnSpc>
              <a:buNone/>
            </a:pPr>
            <a:r>
              <a:rPr lang="en-US" sz="1350" dirty="0">
                <a:solidFill>
                  <a:srgbClr val="CFD0D8"/>
                </a:solidFill>
                <a:latin typeface="Roboto" pitchFamily="34" charset="0"/>
                <a:ea typeface="Roboto" pitchFamily="34" charset="-122"/>
                <a:cs typeface="Roboto" pitchFamily="34" charset="-120"/>
              </a:rPr>
              <a:t>Check availability and make payment</a:t>
            </a:r>
            <a:endParaRPr lang="en-US" sz="1350" dirty="0"/>
          </a:p>
        </p:txBody>
      </p:sp>
      <p:pic>
        <p:nvPicPr>
          <p:cNvPr id="14" name="Image 4" descr="preencoded.png"/>
          <p:cNvPicPr>
            <a:picLocks noChangeAspect="1"/>
          </p:cNvPicPr>
          <p:nvPr/>
        </p:nvPicPr>
        <p:blipFill>
          <a:blip r:embed="rId7"/>
          <a:stretch>
            <a:fillRect/>
          </a:stretch>
        </p:blipFill>
        <p:spPr>
          <a:xfrm>
            <a:off x="600194" y="6590467"/>
            <a:ext cx="857369" cy="1028938"/>
          </a:xfrm>
          <a:prstGeom prst="rect">
            <a:avLst/>
          </a:prstGeom>
        </p:spPr>
      </p:pic>
      <p:sp>
        <p:nvSpPr>
          <p:cNvPr id="15" name="Text 8"/>
          <p:cNvSpPr/>
          <p:nvPr/>
        </p:nvSpPr>
        <p:spPr>
          <a:xfrm>
            <a:off x="1714738" y="6761917"/>
            <a:ext cx="2143601" cy="267891"/>
          </a:xfrm>
          <a:prstGeom prst="rect">
            <a:avLst/>
          </a:prstGeom>
          <a:noFill/>
          <a:ln/>
        </p:spPr>
        <p:txBody>
          <a:bodyPr wrap="none" lIns="0" tIns="0" rIns="0" bIns="0" rtlCol="0" anchor="t"/>
          <a:lstStyle/>
          <a:p>
            <a:pPr marL="0" indent="0" algn="l">
              <a:lnSpc>
                <a:spcPts val="2100"/>
              </a:lnSpc>
              <a:buNone/>
            </a:pPr>
            <a:r>
              <a:rPr lang="en-US" sz="1650" dirty="0">
                <a:solidFill>
                  <a:srgbClr val="CFD0D8"/>
                </a:solidFill>
                <a:latin typeface="Roboto Medium" pitchFamily="34" charset="0"/>
                <a:ea typeface="Roboto Medium" pitchFamily="34" charset="-122"/>
                <a:cs typeface="Roboto Medium" pitchFamily="34" charset="-120"/>
              </a:rPr>
              <a:t>Booking Confirmation</a:t>
            </a:r>
            <a:endParaRPr lang="en-US" sz="1650" dirty="0"/>
          </a:p>
        </p:txBody>
      </p:sp>
      <p:sp>
        <p:nvSpPr>
          <p:cNvPr id="16" name="Text 9"/>
          <p:cNvSpPr/>
          <p:nvPr/>
        </p:nvSpPr>
        <p:spPr>
          <a:xfrm>
            <a:off x="1714738" y="7132677"/>
            <a:ext cx="6829068" cy="274320"/>
          </a:xfrm>
          <a:prstGeom prst="rect">
            <a:avLst/>
          </a:prstGeom>
          <a:noFill/>
          <a:ln/>
        </p:spPr>
        <p:txBody>
          <a:bodyPr wrap="none" lIns="0" tIns="0" rIns="0" bIns="0" rtlCol="0" anchor="t"/>
          <a:lstStyle/>
          <a:p>
            <a:pPr marL="0" indent="0" algn="l">
              <a:lnSpc>
                <a:spcPts val="2150"/>
              </a:lnSpc>
              <a:buNone/>
            </a:pPr>
            <a:r>
              <a:rPr lang="en-US" sz="1350" dirty="0">
                <a:solidFill>
                  <a:srgbClr val="CFD0D8"/>
                </a:solidFill>
                <a:latin typeface="Roboto" pitchFamily="34" charset="0"/>
                <a:ea typeface="Roboto" pitchFamily="34" charset="-122"/>
                <a:cs typeface="Roboto" pitchFamily="34" charset="-120"/>
              </a:rPr>
              <a:t>Receive booking details instantly</a:t>
            </a:r>
            <a:endParaRPr lang="en-US" sz="13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31981"/>
          </a:xfrm>
          <a:prstGeom prst="rect">
            <a:avLst/>
          </a:prstGeom>
        </p:spPr>
      </p:pic>
      <p:sp>
        <p:nvSpPr>
          <p:cNvPr id="3" name="Text 0"/>
          <p:cNvSpPr/>
          <p:nvPr/>
        </p:nvSpPr>
        <p:spPr>
          <a:xfrm>
            <a:off x="6081593" y="467558"/>
            <a:ext cx="7953613" cy="1062752"/>
          </a:xfrm>
          <a:prstGeom prst="rect">
            <a:avLst/>
          </a:prstGeom>
          <a:noFill/>
          <a:ln/>
        </p:spPr>
        <p:txBody>
          <a:bodyPr wrap="square" lIns="0" tIns="0" rIns="0" bIns="0" rtlCol="0" anchor="t"/>
          <a:lstStyle/>
          <a:p>
            <a:pPr marL="0" indent="0" algn="l">
              <a:lnSpc>
                <a:spcPts val="4150"/>
              </a:lnSpc>
              <a:buNone/>
            </a:pPr>
            <a:r>
              <a:rPr lang="en-US" sz="3300" dirty="0">
                <a:solidFill>
                  <a:srgbClr val="FFFFFF"/>
                </a:solidFill>
                <a:latin typeface="Roboto Medium" pitchFamily="34" charset="0"/>
                <a:ea typeface="Roboto Medium" pitchFamily="34" charset="-122"/>
                <a:cs typeface="Roboto Medium" pitchFamily="34" charset="-120"/>
              </a:rPr>
              <a:t>User Flow Diagram: Provider Listing a Mandap</a:t>
            </a:r>
            <a:endParaRPr lang="en-US" sz="3300" dirty="0"/>
          </a:p>
        </p:txBody>
      </p:sp>
      <p:sp>
        <p:nvSpPr>
          <p:cNvPr id="4" name="Text 1"/>
          <p:cNvSpPr/>
          <p:nvPr/>
        </p:nvSpPr>
        <p:spPr>
          <a:xfrm>
            <a:off x="6081593" y="1785342"/>
            <a:ext cx="7953613" cy="1359694"/>
          </a:xfrm>
          <a:prstGeom prst="rect">
            <a:avLst/>
          </a:prstGeom>
          <a:noFill/>
          <a:ln/>
        </p:spPr>
        <p:txBody>
          <a:bodyPr wrap="square" lIns="0" tIns="0" rIns="0" bIns="0" rtlCol="0" anchor="t"/>
          <a:lstStyle/>
          <a:p>
            <a:pPr marL="0" indent="0" algn="l">
              <a:lnSpc>
                <a:spcPts val="2100"/>
              </a:lnSpc>
              <a:buNone/>
            </a:pPr>
            <a:r>
              <a:rPr lang="en-US" sz="1300" dirty="0">
                <a:solidFill>
                  <a:srgbClr val="CFD0D8"/>
                </a:solidFill>
                <a:latin typeface="Roboto" pitchFamily="34" charset="0"/>
                <a:ea typeface="Roboto" pitchFamily="34" charset="-122"/>
                <a:cs typeface="Roboto" pitchFamily="34" charset="-120"/>
              </a:rPr>
              <a:t>Providers begin their process by logging into their accounts on BookMyMandap. They access the "List Mandap" section where they enter comprehensive details such as location, capacity, available amenities, and upload photos. Providers then set pricing and availability before submitting the listing for admin approval. Once approved, the Mandap becomes live and searchable by users, enabling providers to expand their reach and grow bookings efficiently.</a:t>
            </a:r>
            <a:endParaRPr lang="en-US" sz="1300" dirty="0"/>
          </a:p>
        </p:txBody>
      </p:sp>
      <p:sp>
        <p:nvSpPr>
          <p:cNvPr id="5" name="Shape 2"/>
          <p:cNvSpPr/>
          <p:nvPr/>
        </p:nvSpPr>
        <p:spPr>
          <a:xfrm>
            <a:off x="6272808" y="3336250"/>
            <a:ext cx="22860" cy="4428173"/>
          </a:xfrm>
          <a:prstGeom prst="roundRect">
            <a:avLst>
              <a:gd name="adj" fmla="val 312439"/>
            </a:avLst>
          </a:prstGeom>
          <a:solidFill>
            <a:srgbClr val="313E80"/>
          </a:solidFill>
          <a:ln/>
        </p:spPr>
      </p:sp>
      <p:sp>
        <p:nvSpPr>
          <p:cNvPr id="6" name="Shape 3"/>
          <p:cNvSpPr/>
          <p:nvPr/>
        </p:nvSpPr>
        <p:spPr>
          <a:xfrm>
            <a:off x="6441222" y="3707249"/>
            <a:ext cx="510064" cy="22860"/>
          </a:xfrm>
          <a:prstGeom prst="roundRect">
            <a:avLst>
              <a:gd name="adj" fmla="val 312439"/>
            </a:avLst>
          </a:prstGeom>
          <a:solidFill>
            <a:srgbClr val="313E80"/>
          </a:solidFill>
          <a:ln/>
        </p:spPr>
      </p:sp>
      <p:sp>
        <p:nvSpPr>
          <p:cNvPr id="7" name="Shape 4"/>
          <p:cNvSpPr/>
          <p:nvPr/>
        </p:nvSpPr>
        <p:spPr>
          <a:xfrm>
            <a:off x="6081534" y="3527465"/>
            <a:ext cx="382548" cy="382548"/>
          </a:xfrm>
          <a:prstGeom prst="roundRect">
            <a:avLst>
              <a:gd name="adj" fmla="val 18670"/>
            </a:avLst>
          </a:prstGeom>
          <a:solidFill>
            <a:srgbClr val="182567"/>
          </a:solidFill>
          <a:ln w="7620">
            <a:solidFill>
              <a:srgbClr val="313E80"/>
            </a:solidFill>
            <a:prstDash val="solid"/>
          </a:ln>
        </p:spPr>
      </p:sp>
      <p:sp>
        <p:nvSpPr>
          <p:cNvPr id="8" name="Text 5"/>
          <p:cNvSpPr/>
          <p:nvPr/>
        </p:nvSpPr>
        <p:spPr>
          <a:xfrm>
            <a:off x="6145232" y="3559254"/>
            <a:ext cx="255032" cy="318849"/>
          </a:xfrm>
          <a:prstGeom prst="rect">
            <a:avLst/>
          </a:prstGeom>
          <a:noFill/>
          <a:ln/>
        </p:spPr>
        <p:txBody>
          <a:bodyPr wrap="none" lIns="0" tIns="0" rIns="0" bIns="0" rtlCol="0" anchor="t"/>
          <a:lstStyle/>
          <a:p>
            <a:pPr marL="0" indent="0" algn="ctr">
              <a:lnSpc>
                <a:spcPts val="2000"/>
              </a:lnSpc>
              <a:buNone/>
            </a:pPr>
            <a:r>
              <a:rPr lang="en-US" sz="2000" dirty="0">
                <a:solidFill>
                  <a:srgbClr val="CFD0D8"/>
                </a:solidFill>
                <a:latin typeface="Roboto Medium" pitchFamily="34" charset="0"/>
                <a:ea typeface="Roboto Medium" pitchFamily="34" charset="-122"/>
                <a:cs typeface="Roboto Medium" pitchFamily="34" charset="-120"/>
              </a:rPr>
              <a:t>1</a:t>
            </a:r>
            <a:endParaRPr lang="en-US" sz="2000" dirty="0"/>
          </a:p>
        </p:txBody>
      </p:sp>
      <p:sp>
        <p:nvSpPr>
          <p:cNvPr id="9" name="Text 6"/>
          <p:cNvSpPr/>
          <p:nvPr/>
        </p:nvSpPr>
        <p:spPr>
          <a:xfrm>
            <a:off x="7123152" y="3506272"/>
            <a:ext cx="2125623" cy="265628"/>
          </a:xfrm>
          <a:prstGeom prst="rect">
            <a:avLst/>
          </a:prstGeom>
          <a:noFill/>
          <a:ln/>
        </p:spPr>
        <p:txBody>
          <a:bodyPr wrap="none" lIns="0" tIns="0" rIns="0" bIns="0" rtlCol="0" anchor="t"/>
          <a:lstStyle/>
          <a:p>
            <a:pPr marL="0" indent="0" algn="l">
              <a:lnSpc>
                <a:spcPts val="2050"/>
              </a:lnSpc>
              <a:buNone/>
            </a:pPr>
            <a:r>
              <a:rPr lang="en-US" sz="1650" dirty="0">
                <a:solidFill>
                  <a:srgbClr val="CFD0D8"/>
                </a:solidFill>
                <a:latin typeface="Roboto Medium" pitchFamily="34" charset="0"/>
                <a:ea typeface="Roboto Medium" pitchFamily="34" charset="-122"/>
                <a:cs typeface="Roboto Medium" pitchFamily="34" charset="-120"/>
              </a:rPr>
              <a:t>Provider Login</a:t>
            </a:r>
            <a:endParaRPr lang="en-US" sz="1650" dirty="0"/>
          </a:p>
        </p:txBody>
      </p:sp>
      <p:sp>
        <p:nvSpPr>
          <p:cNvPr id="10" name="Text 7"/>
          <p:cNvSpPr/>
          <p:nvPr/>
        </p:nvSpPr>
        <p:spPr>
          <a:xfrm>
            <a:off x="7123152" y="3873818"/>
            <a:ext cx="6912054" cy="271939"/>
          </a:xfrm>
          <a:prstGeom prst="rect">
            <a:avLst/>
          </a:prstGeom>
          <a:noFill/>
          <a:ln/>
        </p:spPr>
        <p:txBody>
          <a:bodyPr wrap="none" lIns="0" tIns="0" rIns="0" bIns="0" rtlCol="0" anchor="t"/>
          <a:lstStyle/>
          <a:p>
            <a:pPr marL="0" indent="0" algn="l">
              <a:lnSpc>
                <a:spcPts val="2100"/>
              </a:lnSpc>
              <a:buNone/>
            </a:pPr>
            <a:r>
              <a:rPr lang="en-US" sz="1300" dirty="0">
                <a:solidFill>
                  <a:srgbClr val="CFD0D8"/>
                </a:solidFill>
                <a:latin typeface="Roboto" pitchFamily="34" charset="0"/>
                <a:ea typeface="Roboto" pitchFamily="34" charset="-122"/>
                <a:cs typeface="Roboto" pitchFamily="34" charset="-120"/>
              </a:rPr>
              <a:t>Secure access to provider dashboard</a:t>
            </a:r>
            <a:endParaRPr lang="en-US" sz="1300" dirty="0"/>
          </a:p>
        </p:txBody>
      </p:sp>
      <p:sp>
        <p:nvSpPr>
          <p:cNvPr id="11" name="Shape 8"/>
          <p:cNvSpPr/>
          <p:nvPr/>
        </p:nvSpPr>
        <p:spPr>
          <a:xfrm>
            <a:off x="6441222" y="4856798"/>
            <a:ext cx="510064" cy="22860"/>
          </a:xfrm>
          <a:prstGeom prst="roundRect">
            <a:avLst>
              <a:gd name="adj" fmla="val 312439"/>
            </a:avLst>
          </a:prstGeom>
          <a:solidFill>
            <a:srgbClr val="313E80"/>
          </a:solidFill>
          <a:ln/>
        </p:spPr>
      </p:sp>
      <p:sp>
        <p:nvSpPr>
          <p:cNvPr id="12" name="Shape 9"/>
          <p:cNvSpPr/>
          <p:nvPr/>
        </p:nvSpPr>
        <p:spPr>
          <a:xfrm>
            <a:off x="6081534" y="4677013"/>
            <a:ext cx="382548" cy="382548"/>
          </a:xfrm>
          <a:prstGeom prst="roundRect">
            <a:avLst>
              <a:gd name="adj" fmla="val 18670"/>
            </a:avLst>
          </a:prstGeom>
          <a:solidFill>
            <a:srgbClr val="182567"/>
          </a:solidFill>
          <a:ln w="7620">
            <a:solidFill>
              <a:srgbClr val="313E80"/>
            </a:solidFill>
            <a:prstDash val="solid"/>
          </a:ln>
        </p:spPr>
      </p:sp>
      <p:sp>
        <p:nvSpPr>
          <p:cNvPr id="13" name="Text 10"/>
          <p:cNvSpPr/>
          <p:nvPr/>
        </p:nvSpPr>
        <p:spPr>
          <a:xfrm>
            <a:off x="6145232" y="4708803"/>
            <a:ext cx="255032" cy="318849"/>
          </a:xfrm>
          <a:prstGeom prst="rect">
            <a:avLst/>
          </a:prstGeom>
          <a:noFill/>
          <a:ln/>
        </p:spPr>
        <p:txBody>
          <a:bodyPr wrap="none" lIns="0" tIns="0" rIns="0" bIns="0" rtlCol="0" anchor="t"/>
          <a:lstStyle/>
          <a:p>
            <a:pPr marL="0" indent="0" algn="ctr">
              <a:lnSpc>
                <a:spcPts val="2000"/>
              </a:lnSpc>
              <a:buNone/>
            </a:pPr>
            <a:r>
              <a:rPr lang="en-US" sz="2000" dirty="0">
                <a:solidFill>
                  <a:srgbClr val="CFD0D8"/>
                </a:solidFill>
                <a:latin typeface="Roboto Medium" pitchFamily="34" charset="0"/>
                <a:ea typeface="Roboto Medium" pitchFamily="34" charset="-122"/>
                <a:cs typeface="Roboto Medium" pitchFamily="34" charset="-120"/>
              </a:rPr>
              <a:t>2</a:t>
            </a:r>
            <a:endParaRPr lang="en-US" sz="2000" dirty="0"/>
          </a:p>
        </p:txBody>
      </p:sp>
      <p:sp>
        <p:nvSpPr>
          <p:cNvPr id="14" name="Text 11"/>
          <p:cNvSpPr/>
          <p:nvPr/>
        </p:nvSpPr>
        <p:spPr>
          <a:xfrm>
            <a:off x="7123152" y="4655820"/>
            <a:ext cx="2125623" cy="265628"/>
          </a:xfrm>
          <a:prstGeom prst="rect">
            <a:avLst/>
          </a:prstGeom>
          <a:noFill/>
          <a:ln/>
        </p:spPr>
        <p:txBody>
          <a:bodyPr wrap="none" lIns="0" tIns="0" rIns="0" bIns="0" rtlCol="0" anchor="t"/>
          <a:lstStyle/>
          <a:p>
            <a:pPr marL="0" indent="0" algn="l">
              <a:lnSpc>
                <a:spcPts val="2050"/>
              </a:lnSpc>
              <a:buNone/>
            </a:pPr>
            <a:r>
              <a:rPr lang="en-US" sz="1650" dirty="0">
                <a:solidFill>
                  <a:srgbClr val="CFD0D8"/>
                </a:solidFill>
                <a:latin typeface="Roboto Medium" pitchFamily="34" charset="0"/>
                <a:ea typeface="Roboto Medium" pitchFamily="34" charset="-122"/>
                <a:cs typeface="Roboto Medium" pitchFamily="34" charset="-120"/>
              </a:rPr>
              <a:t>Enter Mandap Details</a:t>
            </a:r>
            <a:endParaRPr lang="en-US" sz="1650" dirty="0"/>
          </a:p>
        </p:txBody>
      </p:sp>
      <p:sp>
        <p:nvSpPr>
          <p:cNvPr id="15" name="Text 12"/>
          <p:cNvSpPr/>
          <p:nvPr/>
        </p:nvSpPr>
        <p:spPr>
          <a:xfrm>
            <a:off x="7123152" y="5023366"/>
            <a:ext cx="6912054" cy="271939"/>
          </a:xfrm>
          <a:prstGeom prst="rect">
            <a:avLst/>
          </a:prstGeom>
          <a:noFill/>
          <a:ln/>
        </p:spPr>
        <p:txBody>
          <a:bodyPr wrap="none" lIns="0" tIns="0" rIns="0" bIns="0" rtlCol="0" anchor="t"/>
          <a:lstStyle/>
          <a:p>
            <a:pPr marL="0" indent="0" algn="l">
              <a:lnSpc>
                <a:spcPts val="2100"/>
              </a:lnSpc>
              <a:buNone/>
            </a:pPr>
            <a:r>
              <a:rPr lang="en-US" sz="1300" dirty="0">
                <a:solidFill>
                  <a:srgbClr val="CFD0D8"/>
                </a:solidFill>
                <a:latin typeface="Roboto" pitchFamily="34" charset="0"/>
                <a:ea typeface="Roboto" pitchFamily="34" charset="-122"/>
                <a:cs typeface="Roboto" pitchFamily="34" charset="-120"/>
              </a:rPr>
              <a:t>Location, capacity, photos, amenities</a:t>
            </a:r>
            <a:endParaRPr lang="en-US" sz="1300" dirty="0"/>
          </a:p>
        </p:txBody>
      </p:sp>
      <p:sp>
        <p:nvSpPr>
          <p:cNvPr id="16" name="Shape 13"/>
          <p:cNvSpPr/>
          <p:nvPr/>
        </p:nvSpPr>
        <p:spPr>
          <a:xfrm>
            <a:off x="6441222" y="6006346"/>
            <a:ext cx="510064" cy="22860"/>
          </a:xfrm>
          <a:prstGeom prst="roundRect">
            <a:avLst>
              <a:gd name="adj" fmla="val 312439"/>
            </a:avLst>
          </a:prstGeom>
          <a:solidFill>
            <a:srgbClr val="313E80"/>
          </a:solidFill>
          <a:ln/>
        </p:spPr>
      </p:sp>
      <p:sp>
        <p:nvSpPr>
          <p:cNvPr id="17" name="Shape 14"/>
          <p:cNvSpPr/>
          <p:nvPr/>
        </p:nvSpPr>
        <p:spPr>
          <a:xfrm>
            <a:off x="6081534" y="5826562"/>
            <a:ext cx="382548" cy="382548"/>
          </a:xfrm>
          <a:prstGeom prst="roundRect">
            <a:avLst>
              <a:gd name="adj" fmla="val 18670"/>
            </a:avLst>
          </a:prstGeom>
          <a:solidFill>
            <a:srgbClr val="182567"/>
          </a:solidFill>
          <a:ln w="7620">
            <a:solidFill>
              <a:srgbClr val="313E80"/>
            </a:solidFill>
            <a:prstDash val="solid"/>
          </a:ln>
        </p:spPr>
      </p:sp>
      <p:sp>
        <p:nvSpPr>
          <p:cNvPr id="18" name="Text 15"/>
          <p:cNvSpPr/>
          <p:nvPr/>
        </p:nvSpPr>
        <p:spPr>
          <a:xfrm>
            <a:off x="6145232" y="5858351"/>
            <a:ext cx="255032" cy="318849"/>
          </a:xfrm>
          <a:prstGeom prst="rect">
            <a:avLst/>
          </a:prstGeom>
          <a:noFill/>
          <a:ln/>
        </p:spPr>
        <p:txBody>
          <a:bodyPr wrap="none" lIns="0" tIns="0" rIns="0" bIns="0" rtlCol="0" anchor="t"/>
          <a:lstStyle/>
          <a:p>
            <a:pPr marL="0" indent="0" algn="ctr">
              <a:lnSpc>
                <a:spcPts val="2000"/>
              </a:lnSpc>
              <a:buNone/>
            </a:pPr>
            <a:r>
              <a:rPr lang="en-US" sz="2000" dirty="0">
                <a:solidFill>
                  <a:srgbClr val="CFD0D8"/>
                </a:solidFill>
                <a:latin typeface="Roboto Medium" pitchFamily="34" charset="0"/>
                <a:ea typeface="Roboto Medium" pitchFamily="34" charset="-122"/>
                <a:cs typeface="Roboto Medium" pitchFamily="34" charset="-120"/>
              </a:rPr>
              <a:t>3</a:t>
            </a:r>
            <a:endParaRPr lang="en-US" sz="2000" dirty="0"/>
          </a:p>
        </p:txBody>
      </p:sp>
      <p:sp>
        <p:nvSpPr>
          <p:cNvPr id="19" name="Text 16"/>
          <p:cNvSpPr/>
          <p:nvPr/>
        </p:nvSpPr>
        <p:spPr>
          <a:xfrm>
            <a:off x="7123152" y="5805368"/>
            <a:ext cx="2309455" cy="265628"/>
          </a:xfrm>
          <a:prstGeom prst="rect">
            <a:avLst/>
          </a:prstGeom>
          <a:noFill/>
          <a:ln/>
        </p:spPr>
        <p:txBody>
          <a:bodyPr wrap="none" lIns="0" tIns="0" rIns="0" bIns="0" rtlCol="0" anchor="t"/>
          <a:lstStyle/>
          <a:p>
            <a:pPr marL="0" indent="0" algn="l">
              <a:lnSpc>
                <a:spcPts val="2050"/>
              </a:lnSpc>
              <a:buNone/>
            </a:pPr>
            <a:r>
              <a:rPr lang="en-US" sz="1650" dirty="0">
                <a:solidFill>
                  <a:srgbClr val="CFD0D8"/>
                </a:solidFill>
                <a:latin typeface="Roboto Medium" pitchFamily="34" charset="0"/>
                <a:ea typeface="Roboto Medium" pitchFamily="34" charset="-122"/>
                <a:cs typeface="Roboto Medium" pitchFamily="34" charset="-120"/>
              </a:rPr>
              <a:t>Set Pricing &amp; Availability</a:t>
            </a:r>
            <a:endParaRPr lang="en-US" sz="1650" dirty="0"/>
          </a:p>
        </p:txBody>
      </p:sp>
      <p:sp>
        <p:nvSpPr>
          <p:cNvPr id="20" name="Text 17"/>
          <p:cNvSpPr/>
          <p:nvPr/>
        </p:nvSpPr>
        <p:spPr>
          <a:xfrm>
            <a:off x="7123152" y="6172914"/>
            <a:ext cx="6912054" cy="271939"/>
          </a:xfrm>
          <a:prstGeom prst="rect">
            <a:avLst/>
          </a:prstGeom>
          <a:noFill/>
          <a:ln/>
        </p:spPr>
        <p:txBody>
          <a:bodyPr wrap="none" lIns="0" tIns="0" rIns="0" bIns="0" rtlCol="0" anchor="t"/>
          <a:lstStyle/>
          <a:p>
            <a:pPr marL="0" indent="0" algn="l">
              <a:lnSpc>
                <a:spcPts val="2100"/>
              </a:lnSpc>
              <a:buNone/>
            </a:pPr>
            <a:r>
              <a:rPr lang="en-US" sz="1300" dirty="0">
                <a:solidFill>
                  <a:srgbClr val="CFD0D8"/>
                </a:solidFill>
                <a:latin typeface="Roboto" pitchFamily="34" charset="0"/>
                <a:ea typeface="Roboto" pitchFamily="34" charset="-122"/>
                <a:cs typeface="Roboto" pitchFamily="34" charset="-120"/>
              </a:rPr>
              <a:t>Flexible options for event dates</a:t>
            </a:r>
            <a:endParaRPr lang="en-US" sz="1300" dirty="0"/>
          </a:p>
        </p:txBody>
      </p:sp>
      <p:sp>
        <p:nvSpPr>
          <p:cNvPr id="21" name="Shape 18"/>
          <p:cNvSpPr/>
          <p:nvPr/>
        </p:nvSpPr>
        <p:spPr>
          <a:xfrm>
            <a:off x="6441222" y="7155894"/>
            <a:ext cx="510064" cy="22860"/>
          </a:xfrm>
          <a:prstGeom prst="roundRect">
            <a:avLst>
              <a:gd name="adj" fmla="val 312439"/>
            </a:avLst>
          </a:prstGeom>
          <a:solidFill>
            <a:srgbClr val="313E80"/>
          </a:solidFill>
          <a:ln/>
        </p:spPr>
      </p:sp>
      <p:sp>
        <p:nvSpPr>
          <p:cNvPr id="22" name="Shape 19"/>
          <p:cNvSpPr/>
          <p:nvPr/>
        </p:nvSpPr>
        <p:spPr>
          <a:xfrm>
            <a:off x="6081534" y="6976110"/>
            <a:ext cx="382548" cy="382548"/>
          </a:xfrm>
          <a:prstGeom prst="roundRect">
            <a:avLst>
              <a:gd name="adj" fmla="val 18670"/>
            </a:avLst>
          </a:prstGeom>
          <a:solidFill>
            <a:srgbClr val="182567"/>
          </a:solidFill>
          <a:ln w="7620">
            <a:solidFill>
              <a:srgbClr val="313E80"/>
            </a:solidFill>
            <a:prstDash val="solid"/>
          </a:ln>
        </p:spPr>
      </p:sp>
      <p:sp>
        <p:nvSpPr>
          <p:cNvPr id="23" name="Text 20"/>
          <p:cNvSpPr/>
          <p:nvPr/>
        </p:nvSpPr>
        <p:spPr>
          <a:xfrm>
            <a:off x="6145232" y="7007900"/>
            <a:ext cx="255032" cy="318849"/>
          </a:xfrm>
          <a:prstGeom prst="rect">
            <a:avLst/>
          </a:prstGeom>
          <a:noFill/>
          <a:ln/>
        </p:spPr>
        <p:txBody>
          <a:bodyPr wrap="none" lIns="0" tIns="0" rIns="0" bIns="0" rtlCol="0" anchor="t"/>
          <a:lstStyle/>
          <a:p>
            <a:pPr marL="0" indent="0" algn="ctr">
              <a:lnSpc>
                <a:spcPts val="2000"/>
              </a:lnSpc>
              <a:buNone/>
            </a:pPr>
            <a:r>
              <a:rPr lang="en-US" sz="2000" dirty="0">
                <a:solidFill>
                  <a:srgbClr val="CFD0D8"/>
                </a:solidFill>
                <a:latin typeface="Roboto Medium" pitchFamily="34" charset="0"/>
                <a:ea typeface="Roboto Medium" pitchFamily="34" charset="-122"/>
                <a:cs typeface="Roboto Medium" pitchFamily="34" charset="-120"/>
              </a:rPr>
              <a:t>4</a:t>
            </a:r>
            <a:endParaRPr lang="en-US" sz="2000" dirty="0"/>
          </a:p>
        </p:txBody>
      </p:sp>
      <p:sp>
        <p:nvSpPr>
          <p:cNvPr id="24" name="Text 21"/>
          <p:cNvSpPr/>
          <p:nvPr/>
        </p:nvSpPr>
        <p:spPr>
          <a:xfrm>
            <a:off x="7123152" y="6954917"/>
            <a:ext cx="2125623" cy="265628"/>
          </a:xfrm>
          <a:prstGeom prst="rect">
            <a:avLst/>
          </a:prstGeom>
          <a:noFill/>
          <a:ln/>
        </p:spPr>
        <p:txBody>
          <a:bodyPr wrap="none" lIns="0" tIns="0" rIns="0" bIns="0" rtlCol="0" anchor="t"/>
          <a:lstStyle/>
          <a:p>
            <a:pPr marL="0" indent="0" algn="l">
              <a:lnSpc>
                <a:spcPts val="2050"/>
              </a:lnSpc>
              <a:buNone/>
            </a:pPr>
            <a:r>
              <a:rPr lang="en-US" sz="1650" dirty="0">
                <a:solidFill>
                  <a:srgbClr val="CFD0D8"/>
                </a:solidFill>
                <a:latin typeface="Roboto Medium" pitchFamily="34" charset="0"/>
                <a:ea typeface="Roboto Medium" pitchFamily="34" charset="-122"/>
                <a:cs typeface="Roboto Medium" pitchFamily="34" charset="-120"/>
              </a:rPr>
              <a:t>Admin Approval</a:t>
            </a:r>
            <a:endParaRPr lang="en-US" sz="1650" dirty="0"/>
          </a:p>
        </p:txBody>
      </p:sp>
      <p:sp>
        <p:nvSpPr>
          <p:cNvPr id="25" name="Text 22"/>
          <p:cNvSpPr/>
          <p:nvPr/>
        </p:nvSpPr>
        <p:spPr>
          <a:xfrm>
            <a:off x="7123152" y="7322463"/>
            <a:ext cx="6912054" cy="271939"/>
          </a:xfrm>
          <a:prstGeom prst="rect">
            <a:avLst/>
          </a:prstGeom>
          <a:noFill/>
          <a:ln/>
        </p:spPr>
        <p:txBody>
          <a:bodyPr wrap="none" lIns="0" tIns="0" rIns="0" bIns="0" rtlCol="0" anchor="t"/>
          <a:lstStyle/>
          <a:p>
            <a:pPr marL="0" indent="0" algn="l">
              <a:lnSpc>
                <a:spcPts val="2100"/>
              </a:lnSpc>
              <a:buNone/>
            </a:pPr>
            <a:r>
              <a:rPr lang="en-US" sz="1300" dirty="0">
                <a:solidFill>
                  <a:srgbClr val="CFD0D8"/>
                </a:solidFill>
                <a:latin typeface="Roboto" pitchFamily="34" charset="0"/>
                <a:ea typeface="Roboto" pitchFamily="34" charset="-122"/>
                <a:cs typeface="Roboto" pitchFamily="34" charset="-120"/>
              </a:rPr>
              <a:t>Quality check and listing activation</a:t>
            </a:r>
            <a:endParaRPr lang="en-US" sz="13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80000"/>
            </a:srgbClr>
          </a:solidFill>
          <a:ln/>
        </p:spPr>
      </p:sp>
      <p:sp>
        <p:nvSpPr>
          <p:cNvPr id="4" name="Text 1"/>
          <p:cNvSpPr/>
          <p:nvPr/>
        </p:nvSpPr>
        <p:spPr>
          <a:xfrm>
            <a:off x="782241" y="616029"/>
            <a:ext cx="7092315" cy="698421"/>
          </a:xfrm>
          <a:prstGeom prst="rect">
            <a:avLst/>
          </a:prstGeom>
          <a:noFill/>
          <a:ln/>
        </p:spPr>
        <p:txBody>
          <a:bodyPr wrap="none" lIns="0" tIns="0" rIns="0" bIns="0" rtlCol="0" anchor="t"/>
          <a:lstStyle/>
          <a:p>
            <a:pPr marL="0" indent="0" algn="l">
              <a:lnSpc>
                <a:spcPts val="5450"/>
              </a:lnSpc>
              <a:buNone/>
            </a:pPr>
            <a:r>
              <a:rPr lang="en-US" sz="4350" dirty="0">
                <a:solidFill>
                  <a:srgbClr val="FFFFFF"/>
                </a:solidFill>
                <a:latin typeface="Roboto Medium" pitchFamily="34" charset="0"/>
                <a:ea typeface="Roboto Medium" pitchFamily="34" charset="-122"/>
                <a:cs typeface="Roboto Medium" pitchFamily="34" charset="-120"/>
              </a:rPr>
              <a:t>Class Diagram: Core Entities</a:t>
            </a:r>
            <a:endParaRPr lang="en-US" sz="4350" dirty="0"/>
          </a:p>
        </p:txBody>
      </p:sp>
      <p:sp>
        <p:nvSpPr>
          <p:cNvPr id="5" name="Text 2"/>
          <p:cNvSpPr/>
          <p:nvPr/>
        </p:nvSpPr>
        <p:spPr>
          <a:xfrm>
            <a:off x="782241" y="1649611"/>
            <a:ext cx="13065919" cy="1430179"/>
          </a:xfrm>
          <a:prstGeom prst="rect">
            <a:avLst/>
          </a:prstGeom>
          <a:noFill/>
          <a:ln/>
        </p:spPr>
        <p:txBody>
          <a:bodyPr wrap="square" lIns="0" tIns="0" rIns="0" bIns="0" rtlCol="0" anchor="t"/>
          <a:lstStyle/>
          <a:p>
            <a:pPr marL="0" indent="0" algn="l">
              <a:lnSpc>
                <a:spcPts val="2800"/>
              </a:lnSpc>
              <a:buNone/>
            </a:pPr>
            <a:r>
              <a:rPr lang="en-US" sz="1750" dirty="0">
                <a:solidFill>
                  <a:srgbClr val="CFD0D8"/>
                </a:solidFill>
                <a:latin typeface="Roboto" pitchFamily="34" charset="0"/>
                <a:ea typeface="Roboto" pitchFamily="34" charset="-122"/>
                <a:cs typeface="Roboto" pitchFamily="34" charset="-120"/>
              </a:rPr>
              <a:t>The Class Diagram defines the core entities that form the foundation of BookMyMandap’s system. Key classes include User, Provider, Mandap, and Booking. Each entity contains essential attributes such as IDs, contact info, and relationships that enable interactions between booking histories, venue listings, and reservation statuses. This robust structure supports scalability and ensures data integrity while simplifying maintenance and feature additions.</a:t>
            </a:r>
            <a:endParaRPr lang="en-US" sz="1750" dirty="0"/>
          </a:p>
        </p:txBody>
      </p:sp>
      <p:sp>
        <p:nvSpPr>
          <p:cNvPr id="6" name="Text 3"/>
          <p:cNvSpPr/>
          <p:nvPr/>
        </p:nvSpPr>
        <p:spPr>
          <a:xfrm>
            <a:off x="782241" y="3554611"/>
            <a:ext cx="2793921" cy="349210"/>
          </a:xfrm>
          <a:prstGeom prst="rect">
            <a:avLst/>
          </a:prstGeom>
          <a:noFill/>
          <a:ln/>
        </p:spPr>
        <p:txBody>
          <a:bodyPr wrap="none" lIns="0" tIns="0" rIns="0" bIns="0" rtlCol="0" anchor="t"/>
          <a:lstStyle/>
          <a:p>
            <a:pPr marL="0" indent="0" algn="l">
              <a:lnSpc>
                <a:spcPts val="2700"/>
              </a:lnSpc>
              <a:buNone/>
            </a:pPr>
            <a:r>
              <a:rPr lang="en-US" sz="2150" dirty="0">
                <a:solidFill>
                  <a:srgbClr val="FFFFFF"/>
                </a:solidFill>
                <a:latin typeface="Roboto Medium" pitchFamily="34" charset="0"/>
                <a:ea typeface="Roboto Medium" pitchFamily="34" charset="-122"/>
                <a:cs typeface="Roboto Medium" pitchFamily="34" charset="-120"/>
              </a:rPr>
              <a:t>User</a:t>
            </a:r>
            <a:endParaRPr lang="en-US" sz="2150" dirty="0"/>
          </a:p>
        </p:txBody>
      </p:sp>
      <p:sp>
        <p:nvSpPr>
          <p:cNvPr id="7" name="Text 4"/>
          <p:cNvSpPr/>
          <p:nvPr/>
        </p:nvSpPr>
        <p:spPr>
          <a:xfrm>
            <a:off x="782241" y="4127302"/>
            <a:ext cx="2857500" cy="357545"/>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CFD0D8"/>
                </a:solidFill>
                <a:latin typeface="Roboto" pitchFamily="34" charset="0"/>
                <a:ea typeface="Roboto" pitchFamily="34" charset="-122"/>
                <a:cs typeface="Roboto" pitchFamily="34" charset="-120"/>
              </a:rPr>
              <a:t>UserID</a:t>
            </a:r>
            <a:endParaRPr lang="en-US" sz="1750" dirty="0"/>
          </a:p>
        </p:txBody>
      </p:sp>
      <p:sp>
        <p:nvSpPr>
          <p:cNvPr id="8" name="Text 5"/>
          <p:cNvSpPr/>
          <p:nvPr/>
        </p:nvSpPr>
        <p:spPr>
          <a:xfrm>
            <a:off x="782241" y="4563070"/>
            <a:ext cx="2857500" cy="357545"/>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CFD0D8"/>
                </a:solidFill>
                <a:latin typeface="Roboto" pitchFamily="34" charset="0"/>
                <a:ea typeface="Roboto" pitchFamily="34" charset="-122"/>
                <a:cs typeface="Roboto" pitchFamily="34" charset="-120"/>
              </a:rPr>
              <a:t>Name</a:t>
            </a:r>
            <a:endParaRPr lang="en-US" sz="1750" dirty="0"/>
          </a:p>
        </p:txBody>
      </p:sp>
      <p:sp>
        <p:nvSpPr>
          <p:cNvPr id="9" name="Text 6"/>
          <p:cNvSpPr/>
          <p:nvPr/>
        </p:nvSpPr>
        <p:spPr>
          <a:xfrm>
            <a:off x="782241" y="4998839"/>
            <a:ext cx="2857500" cy="357545"/>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CFD0D8"/>
                </a:solidFill>
                <a:latin typeface="Roboto" pitchFamily="34" charset="0"/>
                <a:ea typeface="Roboto" pitchFamily="34" charset="-122"/>
                <a:cs typeface="Roboto" pitchFamily="34" charset="-120"/>
              </a:rPr>
              <a:t>Email</a:t>
            </a:r>
            <a:endParaRPr lang="en-US" sz="1750" dirty="0"/>
          </a:p>
        </p:txBody>
      </p:sp>
      <p:sp>
        <p:nvSpPr>
          <p:cNvPr id="10" name="Text 7"/>
          <p:cNvSpPr/>
          <p:nvPr/>
        </p:nvSpPr>
        <p:spPr>
          <a:xfrm>
            <a:off x="782241" y="5434608"/>
            <a:ext cx="2857500" cy="357545"/>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CFD0D8"/>
                </a:solidFill>
                <a:latin typeface="Roboto" pitchFamily="34" charset="0"/>
                <a:ea typeface="Roboto" pitchFamily="34" charset="-122"/>
                <a:cs typeface="Roboto" pitchFamily="34" charset="-120"/>
              </a:rPr>
              <a:t>Password</a:t>
            </a:r>
            <a:endParaRPr lang="en-US" sz="1750" dirty="0"/>
          </a:p>
        </p:txBody>
      </p:sp>
      <p:sp>
        <p:nvSpPr>
          <p:cNvPr id="11" name="Text 8"/>
          <p:cNvSpPr/>
          <p:nvPr/>
        </p:nvSpPr>
        <p:spPr>
          <a:xfrm>
            <a:off x="782241" y="5870377"/>
            <a:ext cx="2857500" cy="357545"/>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CFD0D8"/>
                </a:solidFill>
                <a:latin typeface="Roboto" pitchFamily="34" charset="0"/>
                <a:ea typeface="Roboto" pitchFamily="34" charset="-122"/>
                <a:cs typeface="Roboto" pitchFamily="34" charset="-120"/>
              </a:rPr>
              <a:t>Booking History</a:t>
            </a:r>
            <a:endParaRPr lang="en-US" sz="1750" dirty="0"/>
          </a:p>
        </p:txBody>
      </p:sp>
      <p:sp>
        <p:nvSpPr>
          <p:cNvPr id="12" name="Text 9"/>
          <p:cNvSpPr/>
          <p:nvPr/>
        </p:nvSpPr>
        <p:spPr>
          <a:xfrm>
            <a:off x="4192667" y="3554611"/>
            <a:ext cx="2793921" cy="349210"/>
          </a:xfrm>
          <a:prstGeom prst="rect">
            <a:avLst/>
          </a:prstGeom>
          <a:noFill/>
          <a:ln/>
        </p:spPr>
        <p:txBody>
          <a:bodyPr wrap="none" lIns="0" tIns="0" rIns="0" bIns="0" rtlCol="0" anchor="t"/>
          <a:lstStyle/>
          <a:p>
            <a:pPr marL="0" indent="0" algn="l">
              <a:lnSpc>
                <a:spcPts val="2700"/>
              </a:lnSpc>
              <a:buNone/>
            </a:pPr>
            <a:r>
              <a:rPr lang="en-US" sz="2150" dirty="0">
                <a:solidFill>
                  <a:srgbClr val="FFFFFF"/>
                </a:solidFill>
                <a:latin typeface="Roboto Medium" pitchFamily="34" charset="0"/>
                <a:ea typeface="Roboto Medium" pitchFamily="34" charset="-122"/>
                <a:cs typeface="Roboto Medium" pitchFamily="34" charset="-120"/>
              </a:rPr>
              <a:t>Provider</a:t>
            </a:r>
            <a:endParaRPr lang="en-US" sz="2150" dirty="0"/>
          </a:p>
        </p:txBody>
      </p:sp>
      <p:sp>
        <p:nvSpPr>
          <p:cNvPr id="13" name="Text 10"/>
          <p:cNvSpPr/>
          <p:nvPr/>
        </p:nvSpPr>
        <p:spPr>
          <a:xfrm>
            <a:off x="4192667" y="4127302"/>
            <a:ext cx="2857500" cy="357545"/>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CFD0D8"/>
                </a:solidFill>
                <a:latin typeface="Roboto" pitchFamily="34" charset="0"/>
                <a:ea typeface="Roboto" pitchFamily="34" charset="-122"/>
                <a:cs typeface="Roboto" pitchFamily="34" charset="-120"/>
              </a:rPr>
              <a:t>ProviderID</a:t>
            </a:r>
            <a:endParaRPr lang="en-US" sz="1750" dirty="0"/>
          </a:p>
        </p:txBody>
      </p:sp>
      <p:sp>
        <p:nvSpPr>
          <p:cNvPr id="14" name="Text 11"/>
          <p:cNvSpPr/>
          <p:nvPr/>
        </p:nvSpPr>
        <p:spPr>
          <a:xfrm>
            <a:off x="4192667" y="4563070"/>
            <a:ext cx="2857500" cy="357545"/>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CFD0D8"/>
                </a:solidFill>
                <a:latin typeface="Roboto" pitchFamily="34" charset="0"/>
                <a:ea typeface="Roboto" pitchFamily="34" charset="-122"/>
                <a:cs typeface="Roboto" pitchFamily="34" charset="-120"/>
              </a:rPr>
              <a:t>Name</a:t>
            </a:r>
            <a:endParaRPr lang="en-US" sz="1750" dirty="0"/>
          </a:p>
        </p:txBody>
      </p:sp>
      <p:sp>
        <p:nvSpPr>
          <p:cNvPr id="15" name="Text 12"/>
          <p:cNvSpPr/>
          <p:nvPr/>
        </p:nvSpPr>
        <p:spPr>
          <a:xfrm>
            <a:off x="4192667" y="4998839"/>
            <a:ext cx="2857500" cy="357545"/>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CFD0D8"/>
                </a:solidFill>
                <a:latin typeface="Roboto" pitchFamily="34" charset="0"/>
                <a:ea typeface="Roboto" pitchFamily="34" charset="-122"/>
                <a:cs typeface="Roboto" pitchFamily="34" charset="-120"/>
              </a:rPr>
              <a:t>Email</a:t>
            </a:r>
            <a:endParaRPr lang="en-US" sz="1750" dirty="0"/>
          </a:p>
        </p:txBody>
      </p:sp>
      <p:sp>
        <p:nvSpPr>
          <p:cNvPr id="16" name="Text 13"/>
          <p:cNvSpPr/>
          <p:nvPr/>
        </p:nvSpPr>
        <p:spPr>
          <a:xfrm>
            <a:off x="4192667" y="5434608"/>
            <a:ext cx="2857500" cy="357545"/>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CFD0D8"/>
                </a:solidFill>
                <a:latin typeface="Roboto" pitchFamily="34" charset="0"/>
                <a:ea typeface="Roboto" pitchFamily="34" charset="-122"/>
                <a:cs typeface="Roboto" pitchFamily="34" charset="-120"/>
              </a:rPr>
              <a:t>Password</a:t>
            </a:r>
            <a:endParaRPr lang="en-US" sz="1750" dirty="0"/>
          </a:p>
        </p:txBody>
      </p:sp>
      <p:sp>
        <p:nvSpPr>
          <p:cNvPr id="17" name="Text 14"/>
          <p:cNvSpPr/>
          <p:nvPr/>
        </p:nvSpPr>
        <p:spPr>
          <a:xfrm>
            <a:off x="4192667" y="5870377"/>
            <a:ext cx="2857500" cy="357545"/>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CFD0D8"/>
                </a:solidFill>
                <a:latin typeface="Roboto" pitchFamily="34" charset="0"/>
                <a:ea typeface="Roboto" pitchFamily="34" charset="-122"/>
                <a:cs typeface="Roboto" pitchFamily="34" charset="-120"/>
              </a:rPr>
              <a:t>Mandaps Listed</a:t>
            </a:r>
            <a:endParaRPr lang="en-US" sz="1750" dirty="0"/>
          </a:p>
        </p:txBody>
      </p:sp>
      <p:sp>
        <p:nvSpPr>
          <p:cNvPr id="18" name="Text 15"/>
          <p:cNvSpPr/>
          <p:nvPr/>
        </p:nvSpPr>
        <p:spPr>
          <a:xfrm>
            <a:off x="7603093" y="3554611"/>
            <a:ext cx="2793921" cy="349210"/>
          </a:xfrm>
          <a:prstGeom prst="rect">
            <a:avLst/>
          </a:prstGeom>
          <a:noFill/>
          <a:ln/>
        </p:spPr>
        <p:txBody>
          <a:bodyPr wrap="none" lIns="0" tIns="0" rIns="0" bIns="0" rtlCol="0" anchor="t"/>
          <a:lstStyle/>
          <a:p>
            <a:pPr marL="0" indent="0" algn="l">
              <a:lnSpc>
                <a:spcPts val="2700"/>
              </a:lnSpc>
              <a:buNone/>
            </a:pPr>
            <a:r>
              <a:rPr lang="en-US" sz="2150" dirty="0">
                <a:solidFill>
                  <a:srgbClr val="FFFFFF"/>
                </a:solidFill>
                <a:latin typeface="Roboto Medium" pitchFamily="34" charset="0"/>
                <a:ea typeface="Roboto Medium" pitchFamily="34" charset="-122"/>
                <a:cs typeface="Roboto Medium" pitchFamily="34" charset="-120"/>
              </a:rPr>
              <a:t>Mandap</a:t>
            </a:r>
            <a:endParaRPr lang="en-US" sz="2150" dirty="0"/>
          </a:p>
        </p:txBody>
      </p:sp>
      <p:sp>
        <p:nvSpPr>
          <p:cNvPr id="19" name="Text 16"/>
          <p:cNvSpPr/>
          <p:nvPr/>
        </p:nvSpPr>
        <p:spPr>
          <a:xfrm>
            <a:off x="7603093" y="4127302"/>
            <a:ext cx="2857500" cy="357545"/>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CFD0D8"/>
                </a:solidFill>
                <a:latin typeface="Roboto" pitchFamily="34" charset="0"/>
                <a:ea typeface="Roboto" pitchFamily="34" charset="-122"/>
                <a:cs typeface="Roboto" pitchFamily="34" charset="-120"/>
              </a:rPr>
              <a:t>MandapID</a:t>
            </a:r>
            <a:endParaRPr lang="en-US" sz="1750" dirty="0"/>
          </a:p>
        </p:txBody>
      </p:sp>
      <p:sp>
        <p:nvSpPr>
          <p:cNvPr id="20" name="Text 17"/>
          <p:cNvSpPr/>
          <p:nvPr/>
        </p:nvSpPr>
        <p:spPr>
          <a:xfrm>
            <a:off x="7603093" y="4563070"/>
            <a:ext cx="2857500" cy="357545"/>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CFD0D8"/>
                </a:solidFill>
                <a:latin typeface="Roboto" pitchFamily="34" charset="0"/>
                <a:ea typeface="Roboto" pitchFamily="34" charset="-122"/>
                <a:cs typeface="Roboto" pitchFamily="34" charset="-120"/>
              </a:rPr>
              <a:t>ProviderID</a:t>
            </a:r>
            <a:endParaRPr lang="en-US" sz="1750" dirty="0"/>
          </a:p>
        </p:txBody>
      </p:sp>
      <p:sp>
        <p:nvSpPr>
          <p:cNvPr id="21" name="Text 18"/>
          <p:cNvSpPr/>
          <p:nvPr/>
        </p:nvSpPr>
        <p:spPr>
          <a:xfrm>
            <a:off x="7603093" y="4998839"/>
            <a:ext cx="2857500" cy="357545"/>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CFD0D8"/>
                </a:solidFill>
                <a:latin typeface="Roboto" pitchFamily="34" charset="0"/>
                <a:ea typeface="Roboto" pitchFamily="34" charset="-122"/>
                <a:cs typeface="Roboto" pitchFamily="34" charset="-120"/>
              </a:rPr>
              <a:t>Location</a:t>
            </a:r>
            <a:endParaRPr lang="en-US" sz="1750" dirty="0"/>
          </a:p>
        </p:txBody>
      </p:sp>
      <p:sp>
        <p:nvSpPr>
          <p:cNvPr id="22" name="Text 19"/>
          <p:cNvSpPr/>
          <p:nvPr/>
        </p:nvSpPr>
        <p:spPr>
          <a:xfrm>
            <a:off x="7603093" y="5434608"/>
            <a:ext cx="2857500" cy="357545"/>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CFD0D8"/>
                </a:solidFill>
                <a:latin typeface="Roboto" pitchFamily="34" charset="0"/>
                <a:ea typeface="Roboto" pitchFamily="34" charset="-122"/>
                <a:cs typeface="Roboto" pitchFamily="34" charset="-120"/>
              </a:rPr>
              <a:t>Capacity</a:t>
            </a:r>
            <a:endParaRPr lang="en-US" sz="1750" dirty="0"/>
          </a:p>
        </p:txBody>
      </p:sp>
      <p:sp>
        <p:nvSpPr>
          <p:cNvPr id="23" name="Text 20"/>
          <p:cNvSpPr/>
          <p:nvPr/>
        </p:nvSpPr>
        <p:spPr>
          <a:xfrm>
            <a:off x="7603093" y="5870377"/>
            <a:ext cx="2857500" cy="357545"/>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CFD0D8"/>
                </a:solidFill>
                <a:latin typeface="Roboto" pitchFamily="34" charset="0"/>
                <a:ea typeface="Roboto" pitchFamily="34" charset="-122"/>
                <a:cs typeface="Roboto" pitchFamily="34" charset="-120"/>
              </a:rPr>
              <a:t>Amenities</a:t>
            </a:r>
            <a:endParaRPr lang="en-US" sz="1750" dirty="0"/>
          </a:p>
        </p:txBody>
      </p:sp>
      <p:sp>
        <p:nvSpPr>
          <p:cNvPr id="24" name="Text 21"/>
          <p:cNvSpPr/>
          <p:nvPr/>
        </p:nvSpPr>
        <p:spPr>
          <a:xfrm>
            <a:off x="7603093" y="6306145"/>
            <a:ext cx="2857500" cy="357545"/>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CFD0D8"/>
                </a:solidFill>
                <a:latin typeface="Roboto" pitchFamily="34" charset="0"/>
                <a:ea typeface="Roboto" pitchFamily="34" charset="-122"/>
                <a:cs typeface="Roboto" pitchFamily="34" charset="-120"/>
              </a:rPr>
              <a:t>Pricing</a:t>
            </a:r>
            <a:endParaRPr lang="en-US" sz="1750" dirty="0"/>
          </a:p>
        </p:txBody>
      </p:sp>
      <p:sp>
        <p:nvSpPr>
          <p:cNvPr id="25" name="Text 22"/>
          <p:cNvSpPr/>
          <p:nvPr/>
        </p:nvSpPr>
        <p:spPr>
          <a:xfrm>
            <a:off x="7603093" y="6741914"/>
            <a:ext cx="2857500" cy="357545"/>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CFD0D8"/>
                </a:solidFill>
                <a:latin typeface="Roboto" pitchFamily="34" charset="0"/>
                <a:ea typeface="Roboto" pitchFamily="34" charset="-122"/>
                <a:cs typeface="Roboto" pitchFamily="34" charset="-120"/>
              </a:rPr>
              <a:t>Availability</a:t>
            </a:r>
            <a:endParaRPr lang="en-US" sz="1750" dirty="0"/>
          </a:p>
        </p:txBody>
      </p:sp>
      <p:sp>
        <p:nvSpPr>
          <p:cNvPr id="26" name="Text 23"/>
          <p:cNvSpPr/>
          <p:nvPr/>
        </p:nvSpPr>
        <p:spPr>
          <a:xfrm>
            <a:off x="7603093" y="7177683"/>
            <a:ext cx="2857500" cy="357545"/>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CFD0D8"/>
                </a:solidFill>
                <a:latin typeface="Roboto" pitchFamily="34" charset="0"/>
                <a:ea typeface="Roboto" pitchFamily="34" charset="-122"/>
                <a:cs typeface="Roboto" pitchFamily="34" charset="-120"/>
              </a:rPr>
              <a:t>Photos</a:t>
            </a:r>
            <a:endParaRPr lang="en-US" sz="1750" dirty="0"/>
          </a:p>
        </p:txBody>
      </p:sp>
      <p:sp>
        <p:nvSpPr>
          <p:cNvPr id="27" name="Text 24"/>
          <p:cNvSpPr/>
          <p:nvPr/>
        </p:nvSpPr>
        <p:spPr>
          <a:xfrm>
            <a:off x="11013519" y="3554611"/>
            <a:ext cx="2793921" cy="349210"/>
          </a:xfrm>
          <a:prstGeom prst="rect">
            <a:avLst/>
          </a:prstGeom>
          <a:noFill/>
          <a:ln/>
        </p:spPr>
        <p:txBody>
          <a:bodyPr wrap="none" lIns="0" tIns="0" rIns="0" bIns="0" rtlCol="0" anchor="t"/>
          <a:lstStyle/>
          <a:p>
            <a:pPr marL="0" indent="0" algn="l">
              <a:lnSpc>
                <a:spcPts val="2700"/>
              </a:lnSpc>
              <a:buNone/>
            </a:pPr>
            <a:r>
              <a:rPr lang="en-US" sz="2150" dirty="0">
                <a:solidFill>
                  <a:srgbClr val="FFFFFF"/>
                </a:solidFill>
                <a:latin typeface="Roboto Medium" pitchFamily="34" charset="0"/>
                <a:ea typeface="Roboto Medium" pitchFamily="34" charset="-122"/>
                <a:cs typeface="Roboto Medium" pitchFamily="34" charset="-120"/>
              </a:rPr>
              <a:t>Booking</a:t>
            </a:r>
            <a:endParaRPr lang="en-US" sz="2150" dirty="0"/>
          </a:p>
        </p:txBody>
      </p:sp>
      <p:sp>
        <p:nvSpPr>
          <p:cNvPr id="28" name="Text 25"/>
          <p:cNvSpPr/>
          <p:nvPr/>
        </p:nvSpPr>
        <p:spPr>
          <a:xfrm>
            <a:off x="11013519" y="4127302"/>
            <a:ext cx="2857500" cy="357545"/>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CFD0D8"/>
                </a:solidFill>
                <a:latin typeface="Roboto" pitchFamily="34" charset="0"/>
                <a:ea typeface="Roboto" pitchFamily="34" charset="-122"/>
                <a:cs typeface="Roboto" pitchFamily="34" charset="-120"/>
              </a:rPr>
              <a:t>BookingID</a:t>
            </a:r>
            <a:endParaRPr lang="en-US" sz="1750" dirty="0"/>
          </a:p>
        </p:txBody>
      </p:sp>
      <p:sp>
        <p:nvSpPr>
          <p:cNvPr id="29" name="Text 26"/>
          <p:cNvSpPr/>
          <p:nvPr/>
        </p:nvSpPr>
        <p:spPr>
          <a:xfrm>
            <a:off x="11013519" y="4563070"/>
            <a:ext cx="2857500" cy="357545"/>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CFD0D8"/>
                </a:solidFill>
                <a:latin typeface="Roboto" pitchFamily="34" charset="0"/>
                <a:ea typeface="Roboto" pitchFamily="34" charset="-122"/>
                <a:cs typeface="Roboto" pitchFamily="34" charset="-120"/>
              </a:rPr>
              <a:t>UserID</a:t>
            </a:r>
            <a:endParaRPr lang="en-US" sz="1750" dirty="0"/>
          </a:p>
        </p:txBody>
      </p:sp>
      <p:sp>
        <p:nvSpPr>
          <p:cNvPr id="30" name="Text 27"/>
          <p:cNvSpPr/>
          <p:nvPr/>
        </p:nvSpPr>
        <p:spPr>
          <a:xfrm>
            <a:off x="11013519" y="4998839"/>
            <a:ext cx="2857500" cy="357545"/>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CFD0D8"/>
                </a:solidFill>
                <a:latin typeface="Roboto" pitchFamily="34" charset="0"/>
                <a:ea typeface="Roboto" pitchFamily="34" charset="-122"/>
                <a:cs typeface="Roboto" pitchFamily="34" charset="-120"/>
              </a:rPr>
              <a:t>MandapID</a:t>
            </a:r>
            <a:endParaRPr lang="en-US" sz="1750" dirty="0"/>
          </a:p>
        </p:txBody>
      </p:sp>
      <p:sp>
        <p:nvSpPr>
          <p:cNvPr id="31" name="Text 28"/>
          <p:cNvSpPr/>
          <p:nvPr/>
        </p:nvSpPr>
        <p:spPr>
          <a:xfrm>
            <a:off x="11013519" y="5434608"/>
            <a:ext cx="2857500" cy="357545"/>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CFD0D8"/>
                </a:solidFill>
                <a:latin typeface="Roboto" pitchFamily="34" charset="0"/>
                <a:ea typeface="Roboto" pitchFamily="34" charset="-122"/>
                <a:cs typeface="Roboto" pitchFamily="34" charset="-120"/>
              </a:rPr>
              <a:t>BookingDate</a:t>
            </a:r>
            <a:endParaRPr lang="en-US" sz="1750" dirty="0"/>
          </a:p>
        </p:txBody>
      </p:sp>
      <p:sp>
        <p:nvSpPr>
          <p:cNvPr id="32" name="Text 29"/>
          <p:cNvSpPr/>
          <p:nvPr/>
        </p:nvSpPr>
        <p:spPr>
          <a:xfrm>
            <a:off x="11013519" y="5870377"/>
            <a:ext cx="2857500" cy="357545"/>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CFD0D8"/>
                </a:solidFill>
                <a:latin typeface="Roboto" pitchFamily="34" charset="0"/>
                <a:ea typeface="Roboto" pitchFamily="34" charset="-122"/>
                <a:cs typeface="Roboto" pitchFamily="34" charset="-120"/>
              </a:rPr>
              <a:t>EventDate</a:t>
            </a:r>
            <a:endParaRPr lang="en-US" sz="1750" dirty="0"/>
          </a:p>
        </p:txBody>
      </p:sp>
      <p:sp>
        <p:nvSpPr>
          <p:cNvPr id="33" name="Text 30"/>
          <p:cNvSpPr/>
          <p:nvPr/>
        </p:nvSpPr>
        <p:spPr>
          <a:xfrm>
            <a:off x="11013519" y="6306145"/>
            <a:ext cx="2857500" cy="357545"/>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CFD0D8"/>
                </a:solidFill>
                <a:latin typeface="Roboto" pitchFamily="34" charset="0"/>
                <a:ea typeface="Roboto" pitchFamily="34" charset="-122"/>
                <a:cs typeface="Roboto" pitchFamily="34" charset="-120"/>
              </a:rPr>
              <a:t>Status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651165"/>
          </a:xfrm>
          <a:prstGeom prst="rect">
            <a:avLst/>
          </a:prstGeom>
        </p:spPr>
      </p:pic>
      <p:sp>
        <p:nvSpPr>
          <p:cNvPr id="3" name="Text 0"/>
          <p:cNvSpPr/>
          <p:nvPr/>
        </p:nvSpPr>
        <p:spPr>
          <a:xfrm>
            <a:off x="742236" y="3234333"/>
            <a:ext cx="8074819" cy="662821"/>
          </a:xfrm>
          <a:prstGeom prst="rect">
            <a:avLst/>
          </a:prstGeom>
          <a:noFill/>
          <a:ln/>
        </p:spPr>
        <p:txBody>
          <a:bodyPr wrap="none" lIns="0" tIns="0" rIns="0" bIns="0" rtlCol="0" anchor="t"/>
          <a:lstStyle/>
          <a:p>
            <a:pPr marL="0" indent="0" algn="l">
              <a:lnSpc>
                <a:spcPts val="5200"/>
              </a:lnSpc>
              <a:buNone/>
            </a:pPr>
            <a:r>
              <a:rPr lang="en-US" sz="4150" dirty="0">
                <a:solidFill>
                  <a:srgbClr val="FFFFFF"/>
                </a:solidFill>
                <a:latin typeface="Roboto Medium" pitchFamily="34" charset="0"/>
                <a:ea typeface="Roboto Medium" pitchFamily="34" charset="-122"/>
                <a:cs typeface="Roboto Medium" pitchFamily="34" charset="-120"/>
              </a:rPr>
              <a:t>Entity-Relationship Diagram (ERD)</a:t>
            </a:r>
            <a:endParaRPr lang="en-US" sz="4150" dirty="0"/>
          </a:p>
        </p:txBody>
      </p:sp>
      <p:sp>
        <p:nvSpPr>
          <p:cNvPr id="4" name="Text 1"/>
          <p:cNvSpPr/>
          <p:nvPr/>
        </p:nvSpPr>
        <p:spPr>
          <a:xfrm>
            <a:off x="742236" y="4215289"/>
            <a:ext cx="13145929" cy="1356836"/>
          </a:xfrm>
          <a:prstGeom prst="rect">
            <a:avLst/>
          </a:prstGeom>
          <a:noFill/>
          <a:ln/>
        </p:spPr>
        <p:txBody>
          <a:bodyPr wrap="square" lIns="0" tIns="0" rIns="0" bIns="0" rtlCol="0" anchor="t"/>
          <a:lstStyle/>
          <a:p>
            <a:pPr marL="0" indent="0" algn="l">
              <a:lnSpc>
                <a:spcPts val="2650"/>
              </a:lnSpc>
              <a:buNone/>
            </a:pPr>
            <a:r>
              <a:rPr lang="en-US" sz="1650" dirty="0">
                <a:solidFill>
                  <a:srgbClr val="CFD0D8"/>
                </a:solidFill>
                <a:latin typeface="Roboto" pitchFamily="34" charset="0"/>
                <a:ea typeface="Roboto" pitchFamily="34" charset="-122"/>
                <a:cs typeface="Roboto" pitchFamily="34" charset="-120"/>
              </a:rPr>
              <a:t>The Entity-Relationship Diagram graphically represents the database structure for BookMyMandap. It details the entities—User, Provider, Mandap, and Booking—along with their attributes and the relationships between them. For example, Users can have many Bookings, and Providers can manage multiple Mandaps. This visual guide clarifies data organization essentials, ensuring efficient querying, data consistency, and smooth platform operation.</a:t>
            </a:r>
            <a:endParaRPr lang="en-US" sz="1650" dirty="0"/>
          </a:p>
        </p:txBody>
      </p:sp>
      <p:sp>
        <p:nvSpPr>
          <p:cNvPr id="5" name="Shape 2"/>
          <p:cNvSpPr/>
          <p:nvPr/>
        </p:nvSpPr>
        <p:spPr>
          <a:xfrm>
            <a:off x="742236" y="5810726"/>
            <a:ext cx="13145929" cy="1841540"/>
          </a:xfrm>
          <a:prstGeom prst="roundRect">
            <a:avLst>
              <a:gd name="adj" fmla="val 4837"/>
            </a:avLst>
          </a:prstGeom>
          <a:noFill/>
          <a:ln w="7620">
            <a:solidFill>
              <a:srgbClr val="FFFFFF">
                <a:alpha val="24000"/>
              </a:srgbClr>
            </a:solidFill>
            <a:prstDash val="solid"/>
          </a:ln>
        </p:spPr>
      </p:sp>
      <p:sp>
        <p:nvSpPr>
          <p:cNvPr id="6" name="Shape 3"/>
          <p:cNvSpPr/>
          <p:nvPr/>
        </p:nvSpPr>
        <p:spPr>
          <a:xfrm>
            <a:off x="749856" y="5818346"/>
            <a:ext cx="13129260" cy="608767"/>
          </a:xfrm>
          <a:prstGeom prst="rect">
            <a:avLst/>
          </a:prstGeom>
          <a:solidFill>
            <a:srgbClr val="FFFFFF">
              <a:alpha val="4000"/>
            </a:srgbClr>
          </a:solidFill>
          <a:ln/>
        </p:spPr>
      </p:sp>
      <p:sp>
        <p:nvSpPr>
          <p:cNvPr id="7" name="Text 4"/>
          <p:cNvSpPr/>
          <p:nvPr/>
        </p:nvSpPr>
        <p:spPr>
          <a:xfrm>
            <a:off x="963454" y="5953125"/>
            <a:ext cx="3947993" cy="339209"/>
          </a:xfrm>
          <a:prstGeom prst="rect">
            <a:avLst/>
          </a:prstGeom>
          <a:noFill/>
          <a:ln/>
        </p:spPr>
        <p:txBody>
          <a:bodyPr wrap="none" lIns="0" tIns="0" rIns="0" bIns="0" rtlCol="0" anchor="t"/>
          <a:lstStyle/>
          <a:p>
            <a:pPr marL="0" indent="0" algn="l">
              <a:lnSpc>
                <a:spcPts val="2650"/>
              </a:lnSpc>
              <a:buNone/>
            </a:pPr>
            <a:r>
              <a:rPr lang="en-US" sz="1650" dirty="0">
                <a:solidFill>
                  <a:srgbClr val="CFD0D8"/>
                </a:solidFill>
                <a:latin typeface="Roboto" pitchFamily="34" charset="0"/>
                <a:ea typeface="Roboto" pitchFamily="34" charset="-122"/>
                <a:cs typeface="Roboto" pitchFamily="34" charset="-120"/>
              </a:rPr>
              <a:t>User</a:t>
            </a:r>
            <a:endParaRPr lang="en-US" sz="1650" dirty="0"/>
          </a:p>
        </p:txBody>
      </p:sp>
      <p:sp>
        <p:nvSpPr>
          <p:cNvPr id="8" name="Text 5"/>
          <p:cNvSpPr/>
          <p:nvPr/>
        </p:nvSpPr>
        <p:spPr>
          <a:xfrm>
            <a:off x="5343168" y="5953125"/>
            <a:ext cx="3944183" cy="339209"/>
          </a:xfrm>
          <a:prstGeom prst="rect">
            <a:avLst/>
          </a:prstGeom>
          <a:noFill/>
          <a:ln/>
        </p:spPr>
        <p:txBody>
          <a:bodyPr wrap="none" lIns="0" tIns="0" rIns="0" bIns="0" rtlCol="0" anchor="t"/>
          <a:lstStyle/>
          <a:p>
            <a:pPr marL="0" indent="0" algn="l">
              <a:lnSpc>
                <a:spcPts val="2650"/>
              </a:lnSpc>
              <a:buNone/>
            </a:pPr>
            <a:r>
              <a:rPr lang="en-US" sz="1650" dirty="0">
                <a:solidFill>
                  <a:srgbClr val="CFD0D8"/>
                </a:solidFill>
                <a:latin typeface="Roboto" pitchFamily="34" charset="0"/>
                <a:ea typeface="Roboto" pitchFamily="34" charset="-122"/>
                <a:cs typeface="Roboto" pitchFamily="34" charset="-120"/>
              </a:rPr>
              <a:t>1..*</a:t>
            </a:r>
            <a:endParaRPr lang="en-US" sz="1650" dirty="0"/>
          </a:p>
        </p:txBody>
      </p:sp>
      <p:sp>
        <p:nvSpPr>
          <p:cNvPr id="9" name="Text 6"/>
          <p:cNvSpPr/>
          <p:nvPr/>
        </p:nvSpPr>
        <p:spPr>
          <a:xfrm>
            <a:off x="9719072" y="5953125"/>
            <a:ext cx="3947993" cy="339209"/>
          </a:xfrm>
          <a:prstGeom prst="rect">
            <a:avLst/>
          </a:prstGeom>
          <a:noFill/>
          <a:ln/>
        </p:spPr>
        <p:txBody>
          <a:bodyPr wrap="none" lIns="0" tIns="0" rIns="0" bIns="0" rtlCol="0" anchor="t"/>
          <a:lstStyle/>
          <a:p>
            <a:pPr marL="0" indent="0" algn="l">
              <a:lnSpc>
                <a:spcPts val="2650"/>
              </a:lnSpc>
              <a:buNone/>
            </a:pPr>
            <a:r>
              <a:rPr lang="en-US" sz="1650" dirty="0">
                <a:solidFill>
                  <a:srgbClr val="CFD0D8"/>
                </a:solidFill>
                <a:latin typeface="Roboto" pitchFamily="34" charset="0"/>
                <a:ea typeface="Roboto" pitchFamily="34" charset="-122"/>
                <a:cs typeface="Roboto" pitchFamily="34" charset="-120"/>
              </a:rPr>
              <a:t>Booking</a:t>
            </a:r>
            <a:endParaRPr lang="en-US" sz="1650" dirty="0"/>
          </a:p>
        </p:txBody>
      </p:sp>
      <p:sp>
        <p:nvSpPr>
          <p:cNvPr id="10" name="Shape 7"/>
          <p:cNvSpPr/>
          <p:nvPr/>
        </p:nvSpPr>
        <p:spPr>
          <a:xfrm>
            <a:off x="749856" y="6427113"/>
            <a:ext cx="13129260" cy="608767"/>
          </a:xfrm>
          <a:prstGeom prst="rect">
            <a:avLst/>
          </a:prstGeom>
          <a:solidFill>
            <a:srgbClr val="000000">
              <a:alpha val="4000"/>
            </a:srgbClr>
          </a:solidFill>
          <a:ln/>
        </p:spPr>
      </p:sp>
      <p:sp>
        <p:nvSpPr>
          <p:cNvPr id="11" name="Text 8"/>
          <p:cNvSpPr/>
          <p:nvPr/>
        </p:nvSpPr>
        <p:spPr>
          <a:xfrm>
            <a:off x="963454" y="6561892"/>
            <a:ext cx="3947993" cy="339209"/>
          </a:xfrm>
          <a:prstGeom prst="rect">
            <a:avLst/>
          </a:prstGeom>
          <a:noFill/>
          <a:ln/>
        </p:spPr>
        <p:txBody>
          <a:bodyPr wrap="none" lIns="0" tIns="0" rIns="0" bIns="0" rtlCol="0" anchor="t"/>
          <a:lstStyle/>
          <a:p>
            <a:pPr marL="0" indent="0" algn="l">
              <a:lnSpc>
                <a:spcPts val="2650"/>
              </a:lnSpc>
              <a:buNone/>
            </a:pPr>
            <a:r>
              <a:rPr lang="en-US" sz="1650" dirty="0">
                <a:solidFill>
                  <a:srgbClr val="CFD0D8"/>
                </a:solidFill>
                <a:latin typeface="Roboto" pitchFamily="34" charset="0"/>
                <a:ea typeface="Roboto" pitchFamily="34" charset="-122"/>
                <a:cs typeface="Roboto" pitchFamily="34" charset="-120"/>
              </a:rPr>
              <a:t>Provider</a:t>
            </a:r>
            <a:endParaRPr lang="en-US" sz="1650" dirty="0"/>
          </a:p>
        </p:txBody>
      </p:sp>
      <p:sp>
        <p:nvSpPr>
          <p:cNvPr id="12" name="Text 9"/>
          <p:cNvSpPr/>
          <p:nvPr/>
        </p:nvSpPr>
        <p:spPr>
          <a:xfrm>
            <a:off x="5343168" y="6561892"/>
            <a:ext cx="3944183" cy="339209"/>
          </a:xfrm>
          <a:prstGeom prst="rect">
            <a:avLst/>
          </a:prstGeom>
          <a:noFill/>
          <a:ln/>
        </p:spPr>
        <p:txBody>
          <a:bodyPr wrap="none" lIns="0" tIns="0" rIns="0" bIns="0" rtlCol="0" anchor="t"/>
          <a:lstStyle/>
          <a:p>
            <a:pPr marL="0" indent="0" algn="l">
              <a:lnSpc>
                <a:spcPts val="2650"/>
              </a:lnSpc>
              <a:buNone/>
            </a:pPr>
            <a:r>
              <a:rPr lang="en-US" sz="1650" dirty="0">
                <a:solidFill>
                  <a:srgbClr val="CFD0D8"/>
                </a:solidFill>
                <a:latin typeface="Roboto" pitchFamily="34" charset="0"/>
                <a:ea typeface="Roboto" pitchFamily="34" charset="-122"/>
                <a:cs typeface="Roboto" pitchFamily="34" charset="-120"/>
              </a:rPr>
              <a:t>1..*</a:t>
            </a:r>
            <a:endParaRPr lang="en-US" sz="1650" dirty="0"/>
          </a:p>
        </p:txBody>
      </p:sp>
      <p:sp>
        <p:nvSpPr>
          <p:cNvPr id="13" name="Text 10"/>
          <p:cNvSpPr/>
          <p:nvPr/>
        </p:nvSpPr>
        <p:spPr>
          <a:xfrm>
            <a:off x="9719072" y="6561892"/>
            <a:ext cx="3947993" cy="339209"/>
          </a:xfrm>
          <a:prstGeom prst="rect">
            <a:avLst/>
          </a:prstGeom>
          <a:noFill/>
          <a:ln/>
        </p:spPr>
        <p:txBody>
          <a:bodyPr wrap="none" lIns="0" tIns="0" rIns="0" bIns="0" rtlCol="0" anchor="t"/>
          <a:lstStyle/>
          <a:p>
            <a:pPr marL="0" indent="0" algn="l">
              <a:lnSpc>
                <a:spcPts val="2650"/>
              </a:lnSpc>
              <a:buNone/>
            </a:pPr>
            <a:r>
              <a:rPr lang="en-US" sz="1650" dirty="0">
                <a:solidFill>
                  <a:srgbClr val="CFD0D8"/>
                </a:solidFill>
                <a:latin typeface="Roboto" pitchFamily="34" charset="0"/>
                <a:ea typeface="Roboto" pitchFamily="34" charset="-122"/>
                <a:cs typeface="Roboto" pitchFamily="34" charset="-120"/>
              </a:rPr>
              <a:t>Mandap</a:t>
            </a:r>
            <a:endParaRPr lang="en-US" sz="1650" dirty="0"/>
          </a:p>
        </p:txBody>
      </p:sp>
      <p:sp>
        <p:nvSpPr>
          <p:cNvPr id="14" name="Shape 11"/>
          <p:cNvSpPr/>
          <p:nvPr/>
        </p:nvSpPr>
        <p:spPr>
          <a:xfrm>
            <a:off x="749856" y="7035879"/>
            <a:ext cx="13129260" cy="608767"/>
          </a:xfrm>
          <a:prstGeom prst="rect">
            <a:avLst/>
          </a:prstGeom>
          <a:solidFill>
            <a:srgbClr val="FFFFFF">
              <a:alpha val="4000"/>
            </a:srgbClr>
          </a:solidFill>
          <a:ln/>
        </p:spPr>
      </p:sp>
      <p:sp>
        <p:nvSpPr>
          <p:cNvPr id="15" name="Text 12"/>
          <p:cNvSpPr/>
          <p:nvPr/>
        </p:nvSpPr>
        <p:spPr>
          <a:xfrm>
            <a:off x="963454" y="7170658"/>
            <a:ext cx="3947993" cy="339209"/>
          </a:xfrm>
          <a:prstGeom prst="rect">
            <a:avLst/>
          </a:prstGeom>
          <a:noFill/>
          <a:ln/>
        </p:spPr>
        <p:txBody>
          <a:bodyPr wrap="none" lIns="0" tIns="0" rIns="0" bIns="0" rtlCol="0" anchor="t"/>
          <a:lstStyle/>
          <a:p>
            <a:pPr marL="0" indent="0" algn="l">
              <a:lnSpc>
                <a:spcPts val="2650"/>
              </a:lnSpc>
              <a:buNone/>
            </a:pPr>
            <a:r>
              <a:rPr lang="en-US" sz="1650" dirty="0">
                <a:solidFill>
                  <a:srgbClr val="CFD0D8"/>
                </a:solidFill>
                <a:latin typeface="Roboto" pitchFamily="34" charset="0"/>
                <a:ea typeface="Roboto" pitchFamily="34" charset="-122"/>
                <a:cs typeface="Roboto" pitchFamily="34" charset="-120"/>
              </a:rPr>
              <a:t>Mandap</a:t>
            </a:r>
            <a:endParaRPr lang="en-US" sz="1650" dirty="0"/>
          </a:p>
        </p:txBody>
      </p:sp>
      <p:sp>
        <p:nvSpPr>
          <p:cNvPr id="16" name="Text 13"/>
          <p:cNvSpPr/>
          <p:nvPr/>
        </p:nvSpPr>
        <p:spPr>
          <a:xfrm>
            <a:off x="5343168" y="7170658"/>
            <a:ext cx="3944183" cy="339209"/>
          </a:xfrm>
          <a:prstGeom prst="rect">
            <a:avLst/>
          </a:prstGeom>
          <a:noFill/>
          <a:ln/>
        </p:spPr>
        <p:txBody>
          <a:bodyPr wrap="none" lIns="0" tIns="0" rIns="0" bIns="0" rtlCol="0" anchor="t"/>
          <a:lstStyle/>
          <a:p>
            <a:pPr marL="0" indent="0" algn="l">
              <a:lnSpc>
                <a:spcPts val="2650"/>
              </a:lnSpc>
              <a:buNone/>
            </a:pPr>
            <a:r>
              <a:rPr lang="en-US" sz="1650" dirty="0">
                <a:solidFill>
                  <a:srgbClr val="CFD0D8"/>
                </a:solidFill>
                <a:latin typeface="Roboto" pitchFamily="34" charset="0"/>
                <a:ea typeface="Roboto" pitchFamily="34" charset="-122"/>
                <a:cs typeface="Roboto" pitchFamily="34" charset="-120"/>
              </a:rPr>
              <a:t>1..*</a:t>
            </a:r>
            <a:endParaRPr lang="en-US" sz="1650" dirty="0"/>
          </a:p>
        </p:txBody>
      </p:sp>
      <p:sp>
        <p:nvSpPr>
          <p:cNvPr id="17" name="Text 14"/>
          <p:cNvSpPr/>
          <p:nvPr/>
        </p:nvSpPr>
        <p:spPr>
          <a:xfrm>
            <a:off x="9719072" y="7170658"/>
            <a:ext cx="3947993" cy="339209"/>
          </a:xfrm>
          <a:prstGeom prst="rect">
            <a:avLst/>
          </a:prstGeom>
          <a:noFill/>
          <a:ln/>
        </p:spPr>
        <p:txBody>
          <a:bodyPr wrap="none" lIns="0" tIns="0" rIns="0" bIns="0" rtlCol="0" anchor="t"/>
          <a:lstStyle/>
          <a:p>
            <a:pPr marL="0" indent="0" algn="l">
              <a:lnSpc>
                <a:spcPts val="2650"/>
              </a:lnSpc>
              <a:buNone/>
            </a:pPr>
            <a:r>
              <a:rPr lang="en-US" sz="1650" dirty="0">
                <a:solidFill>
                  <a:srgbClr val="CFD0D8"/>
                </a:solidFill>
                <a:latin typeface="Roboto" pitchFamily="34" charset="0"/>
                <a:ea typeface="Roboto" pitchFamily="34" charset="-122"/>
                <a:cs typeface="Roboto" pitchFamily="34" charset="-120"/>
              </a:rPr>
              <a:t>Booking</a:t>
            </a:r>
            <a:endParaRPr lang="en-US" sz="16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629847"/>
            <a:ext cx="7430810" cy="708779"/>
          </a:xfrm>
          <a:prstGeom prst="rect">
            <a:avLst/>
          </a:prstGeom>
          <a:noFill/>
          <a:ln/>
        </p:spPr>
        <p:txBody>
          <a:bodyPr wrap="none" lIns="0" tIns="0" rIns="0" bIns="0" rtlCol="0" anchor="t"/>
          <a:lstStyle/>
          <a:p>
            <a:pPr marL="0" indent="0" algn="l">
              <a:lnSpc>
                <a:spcPts val="5550"/>
              </a:lnSpc>
              <a:buNone/>
            </a:pPr>
            <a:r>
              <a:rPr lang="en-US" sz="4450" dirty="0">
                <a:solidFill>
                  <a:srgbClr val="FFFFFF"/>
                </a:solidFill>
                <a:latin typeface="Roboto Medium" pitchFamily="34" charset="0"/>
                <a:ea typeface="Roboto Medium" pitchFamily="34" charset="-122"/>
                <a:cs typeface="Roboto Medium" pitchFamily="34" charset="-120"/>
              </a:rPr>
              <a:t>System Architecture Diagram</a:t>
            </a:r>
            <a:endParaRPr lang="en-US" sz="4450" dirty="0"/>
          </a:p>
        </p:txBody>
      </p:sp>
      <p:sp>
        <p:nvSpPr>
          <p:cNvPr id="3" name="Text 1"/>
          <p:cNvSpPr/>
          <p:nvPr/>
        </p:nvSpPr>
        <p:spPr>
          <a:xfrm>
            <a:off x="793790" y="2792254"/>
            <a:ext cx="13042821" cy="1451610"/>
          </a:xfrm>
          <a:prstGeom prst="rect">
            <a:avLst/>
          </a:prstGeom>
          <a:noFill/>
          <a:ln/>
        </p:spPr>
        <p:txBody>
          <a:bodyPr wrap="square" lIns="0" tIns="0" rIns="0" bIns="0" rtlCol="0" anchor="t"/>
          <a:lstStyle/>
          <a:p>
            <a:pPr marL="0" indent="0" algn="l">
              <a:lnSpc>
                <a:spcPts val="2850"/>
              </a:lnSpc>
              <a:buNone/>
            </a:pPr>
            <a:r>
              <a:rPr lang="en-US" sz="1750" dirty="0">
                <a:solidFill>
                  <a:srgbClr val="CFD0D8"/>
                </a:solidFill>
                <a:latin typeface="Roboto" pitchFamily="34" charset="0"/>
                <a:ea typeface="Roboto" pitchFamily="34" charset="-122"/>
                <a:cs typeface="Roboto" pitchFamily="34" charset="-120"/>
              </a:rPr>
              <a:t>BookMyMandap's architecture combines modern frontend technologies like React or Angular for a responsive user interface with robust backend frameworks such as Node.js or Python for business logic. The platform relies on relational databases like PostgreSQL or MySQL for structured data storage. Deployment on cloud services such as AWS ensures scalability and reliability. An API Gateway manages all client-server communications, securing and streamlining API requests across the system.</a:t>
            </a:r>
            <a:endParaRPr lang="en-US" sz="1750" dirty="0"/>
          </a:p>
        </p:txBody>
      </p:sp>
      <p:sp>
        <p:nvSpPr>
          <p:cNvPr id="4" name="Text 2"/>
          <p:cNvSpPr/>
          <p:nvPr/>
        </p:nvSpPr>
        <p:spPr>
          <a:xfrm>
            <a:off x="793790" y="472582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FFFFFF"/>
                </a:solidFill>
                <a:latin typeface="Roboto Medium" pitchFamily="34" charset="0"/>
                <a:ea typeface="Roboto Medium" pitchFamily="34" charset="-122"/>
                <a:cs typeface="Roboto Medium" pitchFamily="34" charset="-120"/>
              </a:rPr>
              <a:t>Frontend</a:t>
            </a:r>
            <a:endParaRPr lang="en-US" sz="2200" dirty="0"/>
          </a:p>
        </p:txBody>
      </p:sp>
      <p:sp>
        <p:nvSpPr>
          <p:cNvPr id="5" name="Text 3"/>
          <p:cNvSpPr/>
          <p:nvPr/>
        </p:nvSpPr>
        <p:spPr>
          <a:xfrm>
            <a:off x="793790" y="5306973"/>
            <a:ext cx="2845594" cy="725805"/>
          </a:xfrm>
          <a:prstGeom prst="rect">
            <a:avLst/>
          </a:prstGeom>
          <a:noFill/>
          <a:ln/>
        </p:spPr>
        <p:txBody>
          <a:bodyPr wrap="square" lIns="0" tIns="0" rIns="0" bIns="0" rtlCol="0" anchor="t"/>
          <a:lstStyle/>
          <a:p>
            <a:pPr marL="0" indent="0" algn="l">
              <a:lnSpc>
                <a:spcPts val="2850"/>
              </a:lnSpc>
              <a:buNone/>
            </a:pPr>
            <a:r>
              <a:rPr lang="en-US" sz="1750" dirty="0">
                <a:solidFill>
                  <a:srgbClr val="CFD0D8"/>
                </a:solidFill>
                <a:latin typeface="Roboto" pitchFamily="34" charset="0"/>
                <a:ea typeface="Roboto" pitchFamily="34" charset="-122"/>
                <a:cs typeface="Roboto" pitchFamily="34" charset="-120"/>
              </a:rPr>
              <a:t>React or Angular for an interactive UI</a:t>
            </a:r>
            <a:endParaRPr lang="en-US" sz="1750" dirty="0"/>
          </a:p>
        </p:txBody>
      </p:sp>
      <p:sp>
        <p:nvSpPr>
          <p:cNvPr id="6" name="Text 4"/>
          <p:cNvSpPr/>
          <p:nvPr/>
        </p:nvSpPr>
        <p:spPr>
          <a:xfrm>
            <a:off x="4200406" y="472582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FFFFFF"/>
                </a:solidFill>
                <a:latin typeface="Roboto Medium" pitchFamily="34" charset="0"/>
                <a:ea typeface="Roboto Medium" pitchFamily="34" charset="-122"/>
                <a:cs typeface="Roboto Medium" pitchFamily="34" charset="-120"/>
              </a:rPr>
              <a:t>Backend</a:t>
            </a:r>
            <a:endParaRPr lang="en-US" sz="2200" dirty="0"/>
          </a:p>
        </p:txBody>
      </p:sp>
      <p:sp>
        <p:nvSpPr>
          <p:cNvPr id="7" name="Text 5"/>
          <p:cNvSpPr/>
          <p:nvPr/>
        </p:nvSpPr>
        <p:spPr>
          <a:xfrm>
            <a:off x="4200406" y="5306973"/>
            <a:ext cx="2845594" cy="725805"/>
          </a:xfrm>
          <a:prstGeom prst="rect">
            <a:avLst/>
          </a:prstGeom>
          <a:noFill/>
          <a:ln/>
        </p:spPr>
        <p:txBody>
          <a:bodyPr wrap="square" lIns="0" tIns="0" rIns="0" bIns="0" rtlCol="0" anchor="t"/>
          <a:lstStyle/>
          <a:p>
            <a:pPr marL="0" indent="0" algn="l">
              <a:lnSpc>
                <a:spcPts val="2850"/>
              </a:lnSpc>
              <a:buNone/>
            </a:pPr>
            <a:r>
              <a:rPr lang="en-US" sz="1750" dirty="0">
                <a:solidFill>
                  <a:srgbClr val="CFD0D8"/>
                </a:solidFill>
                <a:latin typeface="Roboto" pitchFamily="34" charset="0"/>
                <a:ea typeface="Roboto" pitchFamily="34" charset="-122"/>
                <a:cs typeface="Roboto" pitchFamily="34" charset="-120"/>
              </a:rPr>
              <a:t>Node.js or Python handles application logic</a:t>
            </a:r>
            <a:endParaRPr lang="en-US" sz="1750" dirty="0"/>
          </a:p>
        </p:txBody>
      </p:sp>
      <p:sp>
        <p:nvSpPr>
          <p:cNvPr id="8" name="Text 6"/>
          <p:cNvSpPr/>
          <p:nvPr/>
        </p:nvSpPr>
        <p:spPr>
          <a:xfrm>
            <a:off x="7607022" y="472582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FFFFFF"/>
                </a:solidFill>
                <a:latin typeface="Roboto Medium" pitchFamily="34" charset="0"/>
                <a:ea typeface="Roboto Medium" pitchFamily="34" charset="-122"/>
                <a:cs typeface="Roboto Medium" pitchFamily="34" charset="-120"/>
              </a:rPr>
              <a:t>Database</a:t>
            </a:r>
            <a:endParaRPr lang="en-US" sz="2200" dirty="0"/>
          </a:p>
        </p:txBody>
      </p:sp>
      <p:sp>
        <p:nvSpPr>
          <p:cNvPr id="9" name="Text 7"/>
          <p:cNvSpPr/>
          <p:nvPr/>
        </p:nvSpPr>
        <p:spPr>
          <a:xfrm>
            <a:off x="7607022" y="5306973"/>
            <a:ext cx="2845594" cy="725805"/>
          </a:xfrm>
          <a:prstGeom prst="rect">
            <a:avLst/>
          </a:prstGeom>
          <a:noFill/>
          <a:ln/>
        </p:spPr>
        <p:txBody>
          <a:bodyPr wrap="square" lIns="0" tIns="0" rIns="0" bIns="0" rtlCol="0" anchor="t"/>
          <a:lstStyle/>
          <a:p>
            <a:pPr marL="0" indent="0" algn="l">
              <a:lnSpc>
                <a:spcPts val="2850"/>
              </a:lnSpc>
              <a:buNone/>
            </a:pPr>
            <a:r>
              <a:rPr lang="en-US" sz="1750" dirty="0">
                <a:solidFill>
                  <a:srgbClr val="CFD0D8"/>
                </a:solidFill>
                <a:latin typeface="Roboto" pitchFamily="34" charset="0"/>
                <a:ea typeface="Roboto" pitchFamily="34" charset="-122"/>
                <a:cs typeface="Roboto" pitchFamily="34" charset="-120"/>
              </a:rPr>
              <a:t>PostgreSQL or MySQL for data persistence</a:t>
            </a:r>
            <a:endParaRPr lang="en-US" sz="1750" dirty="0"/>
          </a:p>
        </p:txBody>
      </p:sp>
      <p:sp>
        <p:nvSpPr>
          <p:cNvPr id="10" name="Text 8"/>
          <p:cNvSpPr/>
          <p:nvPr/>
        </p:nvSpPr>
        <p:spPr>
          <a:xfrm>
            <a:off x="11013638" y="472582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FFFFFF"/>
                </a:solidFill>
                <a:latin typeface="Roboto Medium" pitchFamily="34" charset="0"/>
                <a:ea typeface="Roboto Medium" pitchFamily="34" charset="-122"/>
                <a:cs typeface="Roboto Medium" pitchFamily="34" charset="-120"/>
              </a:rPr>
              <a:t>Cloud &amp; API</a:t>
            </a:r>
            <a:endParaRPr lang="en-US" sz="2200" dirty="0"/>
          </a:p>
        </p:txBody>
      </p:sp>
      <p:sp>
        <p:nvSpPr>
          <p:cNvPr id="11" name="Text 9"/>
          <p:cNvSpPr/>
          <p:nvPr/>
        </p:nvSpPr>
        <p:spPr>
          <a:xfrm>
            <a:off x="11013638" y="5306973"/>
            <a:ext cx="2845594" cy="1088708"/>
          </a:xfrm>
          <a:prstGeom prst="rect">
            <a:avLst/>
          </a:prstGeom>
          <a:noFill/>
          <a:ln/>
        </p:spPr>
        <p:txBody>
          <a:bodyPr wrap="square" lIns="0" tIns="0" rIns="0" bIns="0" rtlCol="0" anchor="t"/>
          <a:lstStyle/>
          <a:p>
            <a:pPr marL="0" indent="0" algn="l">
              <a:lnSpc>
                <a:spcPts val="2850"/>
              </a:lnSpc>
              <a:buNone/>
            </a:pPr>
            <a:r>
              <a:rPr lang="en-US" sz="1750" dirty="0">
                <a:solidFill>
                  <a:srgbClr val="CFD0D8"/>
                </a:solidFill>
                <a:latin typeface="Roboto" pitchFamily="34" charset="0"/>
                <a:ea typeface="Roboto" pitchFamily="34" charset="-122"/>
                <a:cs typeface="Roboto" pitchFamily="34" charset="-120"/>
              </a:rPr>
              <a:t>AWS cloud infrastructure with API gateway for security and scalability</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838"/>
          </a:xfrm>
          <a:prstGeom prst="rect">
            <a:avLst/>
          </a:prstGeom>
        </p:spPr>
      </p:pic>
      <p:sp>
        <p:nvSpPr>
          <p:cNvPr id="3" name="Text 0"/>
          <p:cNvSpPr/>
          <p:nvPr/>
        </p:nvSpPr>
        <p:spPr>
          <a:xfrm>
            <a:off x="695325" y="546378"/>
            <a:ext cx="7753350" cy="1241822"/>
          </a:xfrm>
          <a:prstGeom prst="rect">
            <a:avLst/>
          </a:prstGeom>
          <a:noFill/>
          <a:ln/>
        </p:spPr>
        <p:txBody>
          <a:bodyPr wrap="square" lIns="0" tIns="0" rIns="0" bIns="0" rtlCol="0" anchor="t"/>
          <a:lstStyle/>
          <a:p>
            <a:pPr marL="0" indent="0" algn="l">
              <a:lnSpc>
                <a:spcPts val="4850"/>
              </a:lnSpc>
              <a:buNone/>
            </a:pPr>
            <a:r>
              <a:rPr lang="en-US" sz="3900" dirty="0">
                <a:solidFill>
                  <a:srgbClr val="FFFFFF"/>
                </a:solidFill>
                <a:latin typeface="Roboto Medium" pitchFamily="34" charset="0"/>
                <a:ea typeface="Roboto Medium" pitchFamily="34" charset="-122"/>
                <a:cs typeface="Roboto Medium" pitchFamily="34" charset="-120"/>
              </a:rPr>
              <a:t>Activity Diagram: Admin Managing Users</a:t>
            </a:r>
            <a:endParaRPr lang="en-US" sz="3900" dirty="0"/>
          </a:p>
        </p:txBody>
      </p:sp>
      <p:sp>
        <p:nvSpPr>
          <p:cNvPr id="4" name="Text 1"/>
          <p:cNvSpPr/>
          <p:nvPr/>
        </p:nvSpPr>
        <p:spPr>
          <a:xfrm>
            <a:off x="695325" y="2086213"/>
            <a:ext cx="7753350" cy="1589484"/>
          </a:xfrm>
          <a:prstGeom prst="rect">
            <a:avLst/>
          </a:prstGeom>
          <a:noFill/>
          <a:ln/>
        </p:spPr>
        <p:txBody>
          <a:bodyPr wrap="square" lIns="0" tIns="0" rIns="0" bIns="0" rtlCol="0" anchor="t"/>
          <a:lstStyle/>
          <a:p>
            <a:pPr marL="0" indent="0" algn="l">
              <a:lnSpc>
                <a:spcPts val="2500"/>
              </a:lnSpc>
              <a:buNone/>
            </a:pPr>
            <a:r>
              <a:rPr lang="en-US" sz="1550" dirty="0">
                <a:solidFill>
                  <a:srgbClr val="CFD0D8"/>
                </a:solidFill>
                <a:latin typeface="Roboto" pitchFamily="34" charset="0"/>
                <a:ea typeface="Roboto" pitchFamily="34" charset="-122"/>
                <a:cs typeface="Roboto" pitchFamily="34" charset="-120"/>
              </a:rPr>
              <a:t>The admin starts by logging into the BookMyMandap admin panel and selecting the “Manage Users” option. Admins can view the user list, select individual users, and perform actions such as editing details, deactivating, or deleting accounts. Confirming changes updates the system immediately. This workflow provides admins the control needed to maintain accurate user records and ensure platform security.</a:t>
            </a:r>
            <a:endParaRPr lang="en-US" sz="1550" dirty="0"/>
          </a:p>
        </p:txBody>
      </p:sp>
      <p:sp>
        <p:nvSpPr>
          <p:cNvPr id="5" name="Shape 2"/>
          <p:cNvSpPr/>
          <p:nvPr/>
        </p:nvSpPr>
        <p:spPr>
          <a:xfrm>
            <a:off x="695325" y="3899178"/>
            <a:ext cx="148947" cy="747474"/>
          </a:xfrm>
          <a:prstGeom prst="roundRect">
            <a:avLst>
              <a:gd name="adj" fmla="val 56025"/>
            </a:avLst>
          </a:prstGeom>
          <a:solidFill>
            <a:srgbClr val="182567"/>
          </a:solidFill>
          <a:ln w="7620">
            <a:solidFill>
              <a:srgbClr val="313E80"/>
            </a:solidFill>
            <a:prstDash val="solid"/>
          </a:ln>
        </p:spPr>
      </p:sp>
      <p:sp>
        <p:nvSpPr>
          <p:cNvPr id="6" name="Text 3"/>
          <p:cNvSpPr/>
          <p:nvPr/>
        </p:nvSpPr>
        <p:spPr>
          <a:xfrm>
            <a:off x="1142286" y="3899178"/>
            <a:ext cx="2483525" cy="310396"/>
          </a:xfrm>
          <a:prstGeom prst="rect">
            <a:avLst/>
          </a:prstGeom>
          <a:noFill/>
          <a:ln/>
        </p:spPr>
        <p:txBody>
          <a:bodyPr wrap="none" lIns="0" tIns="0" rIns="0" bIns="0" rtlCol="0" anchor="t"/>
          <a:lstStyle/>
          <a:p>
            <a:pPr marL="0" indent="0" algn="l">
              <a:lnSpc>
                <a:spcPts val="2400"/>
              </a:lnSpc>
              <a:buNone/>
            </a:pPr>
            <a:r>
              <a:rPr lang="en-US" sz="1950" dirty="0">
                <a:solidFill>
                  <a:srgbClr val="CFD0D8"/>
                </a:solidFill>
                <a:latin typeface="Roboto Medium" pitchFamily="34" charset="0"/>
                <a:ea typeface="Roboto Medium" pitchFamily="34" charset="-122"/>
                <a:cs typeface="Roboto Medium" pitchFamily="34" charset="-120"/>
              </a:rPr>
              <a:t>Admin Login</a:t>
            </a:r>
            <a:endParaRPr lang="en-US" sz="1950" dirty="0"/>
          </a:p>
        </p:txBody>
      </p:sp>
      <p:sp>
        <p:nvSpPr>
          <p:cNvPr id="7" name="Text 4"/>
          <p:cNvSpPr/>
          <p:nvPr/>
        </p:nvSpPr>
        <p:spPr>
          <a:xfrm>
            <a:off x="1142286" y="4328755"/>
            <a:ext cx="7306389" cy="317897"/>
          </a:xfrm>
          <a:prstGeom prst="rect">
            <a:avLst/>
          </a:prstGeom>
          <a:noFill/>
          <a:ln/>
        </p:spPr>
        <p:txBody>
          <a:bodyPr wrap="none" lIns="0" tIns="0" rIns="0" bIns="0" rtlCol="0" anchor="t"/>
          <a:lstStyle/>
          <a:p>
            <a:pPr marL="0" indent="0" algn="l">
              <a:lnSpc>
                <a:spcPts val="2500"/>
              </a:lnSpc>
              <a:buNone/>
            </a:pPr>
            <a:r>
              <a:rPr lang="en-US" sz="1550" dirty="0">
                <a:solidFill>
                  <a:srgbClr val="CFD0D8"/>
                </a:solidFill>
                <a:latin typeface="Roboto" pitchFamily="34" charset="0"/>
                <a:ea typeface="Roboto" pitchFamily="34" charset="-122"/>
                <a:cs typeface="Roboto" pitchFamily="34" charset="-120"/>
              </a:rPr>
              <a:t>Secure access to the admin panel</a:t>
            </a:r>
            <a:endParaRPr lang="en-US" sz="1550" dirty="0"/>
          </a:p>
        </p:txBody>
      </p:sp>
      <p:sp>
        <p:nvSpPr>
          <p:cNvPr id="8" name="Shape 5"/>
          <p:cNvSpPr/>
          <p:nvPr/>
        </p:nvSpPr>
        <p:spPr>
          <a:xfrm>
            <a:off x="993338" y="4845248"/>
            <a:ext cx="148947" cy="747474"/>
          </a:xfrm>
          <a:prstGeom prst="roundRect">
            <a:avLst>
              <a:gd name="adj" fmla="val 56025"/>
            </a:avLst>
          </a:prstGeom>
          <a:solidFill>
            <a:srgbClr val="182567"/>
          </a:solidFill>
          <a:ln w="7620">
            <a:solidFill>
              <a:srgbClr val="313E80"/>
            </a:solidFill>
            <a:prstDash val="solid"/>
          </a:ln>
        </p:spPr>
      </p:sp>
      <p:sp>
        <p:nvSpPr>
          <p:cNvPr id="9" name="Text 6"/>
          <p:cNvSpPr/>
          <p:nvPr/>
        </p:nvSpPr>
        <p:spPr>
          <a:xfrm>
            <a:off x="1440299" y="4845248"/>
            <a:ext cx="2483525" cy="310396"/>
          </a:xfrm>
          <a:prstGeom prst="rect">
            <a:avLst/>
          </a:prstGeom>
          <a:noFill/>
          <a:ln/>
        </p:spPr>
        <p:txBody>
          <a:bodyPr wrap="none" lIns="0" tIns="0" rIns="0" bIns="0" rtlCol="0" anchor="t"/>
          <a:lstStyle/>
          <a:p>
            <a:pPr marL="0" indent="0" algn="l">
              <a:lnSpc>
                <a:spcPts val="2400"/>
              </a:lnSpc>
              <a:buNone/>
            </a:pPr>
            <a:r>
              <a:rPr lang="en-US" sz="1950" dirty="0">
                <a:solidFill>
                  <a:srgbClr val="CFD0D8"/>
                </a:solidFill>
                <a:latin typeface="Roboto Medium" pitchFamily="34" charset="0"/>
                <a:ea typeface="Roboto Medium" pitchFamily="34" charset="-122"/>
                <a:cs typeface="Roboto Medium" pitchFamily="34" charset="-120"/>
              </a:rPr>
              <a:t>Select Manage Users</a:t>
            </a:r>
            <a:endParaRPr lang="en-US" sz="1950" dirty="0"/>
          </a:p>
        </p:txBody>
      </p:sp>
      <p:sp>
        <p:nvSpPr>
          <p:cNvPr id="10" name="Text 7"/>
          <p:cNvSpPr/>
          <p:nvPr/>
        </p:nvSpPr>
        <p:spPr>
          <a:xfrm>
            <a:off x="1440299" y="5274826"/>
            <a:ext cx="7008376" cy="317897"/>
          </a:xfrm>
          <a:prstGeom prst="rect">
            <a:avLst/>
          </a:prstGeom>
          <a:noFill/>
          <a:ln/>
        </p:spPr>
        <p:txBody>
          <a:bodyPr wrap="none" lIns="0" tIns="0" rIns="0" bIns="0" rtlCol="0" anchor="t"/>
          <a:lstStyle/>
          <a:p>
            <a:pPr marL="0" indent="0" algn="l">
              <a:lnSpc>
                <a:spcPts val="2500"/>
              </a:lnSpc>
              <a:buNone/>
            </a:pPr>
            <a:r>
              <a:rPr lang="en-US" sz="1550" dirty="0">
                <a:solidFill>
                  <a:srgbClr val="CFD0D8"/>
                </a:solidFill>
                <a:latin typeface="Roboto" pitchFamily="34" charset="0"/>
                <a:ea typeface="Roboto" pitchFamily="34" charset="-122"/>
                <a:cs typeface="Roboto" pitchFamily="34" charset="-120"/>
              </a:rPr>
              <a:t>Navigate to user management section</a:t>
            </a:r>
            <a:endParaRPr lang="en-US" sz="1550" dirty="0"/>
          </a:p>
        </p:txBody>
      </p:sp>
      <p:sp>
        <p:nvSpPr>
          <p:cNvPr id="11" name="Shape 8"/>
          <p:cNvSpPr/>
          <p:nvPr/>
        </p:nvSpPr>
        <p:spPr>
          <a:xfrm>
            <a:off x="1291352" y="5791319"/>
            <a:ext cx="148947" cy="747474"/>
          </a:xfrm>
          <a:prstGeom prst="roundRect">
            <a:avLst>
              <a:gd name="adj" fmla="val 56025"/>
            </a:avLst>
          </a:prstGeom>
          <a:solidFill>
            <a:srgbClr val="182567"/>
          </a:solidFill>
          <a:ln w="7620">
            <a:solidFill>
              <a:srgbClr val="313E80"/>
            </a:solidFill>
            <a:prstDash val="solid"/>
          </a:ln>
        </p:spPr>
      </p:sp>
      <p:sp>
        <p:nvSpPr>
          <p:cNvPr id="12" name="Text 9"/>
          <p:cNvSpPr/>
          <p:nvPr/>
        </p:nvSpPr>
        <p:spPr>
          <a:xfrm>
            <a:off x="1738312" y="5791319"/>
            <a:ext cx="2523649" cy="310396"/>
          </a:xfrm>
          <a:prstGeom prst="rect">
            <a:avLst/>
          </a:prstGeom>
          <a:noFill/>
          <a:ln/>
        </p:spPr>
        <p:txBody>
          <a:bodyPr wrap="none" lIns="0" tIns="0" rIns="0" bIns="0" rtlCol="0" anchor="t"/>
          <a:lstStyle/>
          <a:p>
            <a:pPr marL="0" indent="0" algn="l">
              <a:lnSpc>
                <a:spcPts val="2400"/>
              </a:lnSpc>
              <a:buNone/>
            </a:pPr>
            <a:r>
              <a:rPr lang="en-US" sz="1950" dirty="0">
                <a:solidFill>
                  <a:srgbClr val="CFD0D8"/>
                </a:solidFill>
                <a:latin typeface="Roboto Medium" pitchFamily="34" charset="0"/>
                <a:ea typeface="Roboto Medium" pitchFamily="34" charset="-122"/>
                <a:cs typeface="Roboto Medium" pitchFamily="34" charset="-120"/>
              </a:rPr>
              <a:t>Edit or Deactivate User</a:t>
            </a:r>
            <a:endParaRPr lang="en-US" sz="1950" dirty="0"/>
          </a:p>
        </p:txBody>
      </p:sp>
      <p:sp>
        <p:nvSpPr>
          <p:cNvPr id="13" name="Text 10"/>
          <p:cNvSpPr/>
          <p:nvPr/>
        </p:nvSpPr>
        <p:spPr>
          <a:xfrm>
            <a:off x="1738312" y="6220897"/>
            <a:ext cx="6710362" cy="317897"/>
          </a:xfrm>
          <a:prstGeom prst="rect">
            <a:avLst/>
          </a:prstGeom>
          <a:noFill/>
          <a:ln/>
        </p:spPr>
        <p:txBody>
          <a:bodyPr wrap="none" lIns="0" tIns="0" rIns="0" bIns="0" rtlCol="0" anchor="t"/>
          <a:lstStyle/>
          <a:p>
            <a:pPr marL="0" indent="0" algn="l">
              <a:lnSpc>
                <a:spcPts val="2500"/>
              </a:lnSpc>
              <a:buNone/>
            </a:pPr>
            <a:r>
              <a:rPr lang="en-US" sz="1550" dirty="0">
                <a:solidFill>
                  <a:srgbClr val="CFD0D8"/>
                </a:solidFill>
                <a:latin typeface="Roboto" pitchFamily="34" charset="0"/>
                <a:ea typeface="Roboto" pitchFamily="34" charset="-122"/>
                <a:cs typeface="Roboto" pitchFamily="34" charset="-120"/>
              </a:rPr>
              <a:t>Modify user details or deactivate accounts</a:t>
            </a:r>
            <a:endParaRPr lang="en-US" sz="1550" dirty="0"/>
          </a:p>
        </p:txBody>
      </p:sp>
      <p:sp>
        <p:nvSpPr>
          <p:cNvPr id="14" name="Shape 11"/>
          <p:cNvSpPr/>
          <p:nvPr/>
        </p:nvSpPr>
        <p:spPr>
          <a:xfrm>
            <a:off x="1589365" y="6737390"/>
            <a:ext cx="148947" cy="747474"/>
          </a:xfrm>
          <a:prstGeom prst="roundRect">
            <a:avLst>
              <a:gd name="adj" fmla="val 56025"/>
            </a:avLst>
          </a:prstGeom>
          <a:solidFill>
            <a:srgbClr val="182567"/>
          </a:solidFill>
          <a:ln w="7620">
            <a:solidFill>
              <a:srgbClr val="313E80"/>
            </a:solidFill>
            <a:prstDash val="solid"/>
          </a:ln>
        </p:spPr>
      </p:sp>
      <p:sp>
        <p:nvSpPr>
          <p:cNvPr id="15" name="Text 12"/>
          <p:cNvSpPr/>
          <p:nvPr/>
        </p:nvSpPr>
        <p:spPr>
          <a:xfrm>
            <a:off x="2036326" y="6737390"/>
            <a:ext cx="2483525" cy="310396"/>
          </a:xfrm>
          <a:prstGeom prst="rect">
            <a:avLst/>
          </a:prstGeom>
          <a:noFill/>
          <a:ln/>
        </p:spPr>
        <p:txBody>
          <a:bodyPr wrap="none" lIns="0" tIns="0" rIns="0" bIns="0" rtlCol="0" anchor="t"/>
          <a:lstStyle/>
          <a:p>
            <a:pPr marL="0" indent="0" algn="l">
              <a:lnSpc>
                <a:spcPts val="2400"/>
              </a:lnSpc>
              <a:buNone/>
            </a:pPr>
            <a:r>
              <a:rPr lang="en-US" sz="1950" dirty="0">
                <a:solidFill>
                  <a:srgbClr val="CFD0D8"/>
                </a:solidFill>
                <a:latin typeface="Roboto Medium" pitchFamily="34" charset="0"/>
                <a:ea typeface="Roboto Medium" pitchFamily="34" charset="-122"/>
                <a:cs typeface="Roboto Medium" pitchFamily="34" charset="-120"/>
              </a:rPr>
              <a:t>Confirm Changes</a:t>
            </a:r>
            <a:endParaRPr lang="en-US" sz="1950" dirty="0"/>
          </a:p>
        </p:txBody>
      </p:sp>
      <p:sp>
        <p:nvSpPr>
          <p:cNvPr id="16" name="Text 13"/>
          <p:cNvSpPr/>
          <p:nvPr/>
        </p:nvSpPr>
        <p:spPr>
          <a:xfrm>
            <a:off x="2036326" y="7166967"/>
            <a:ext cx="6412349" cy="317897"/>
          </a:xfrm>
          <a:prstGeom prst="rect">
            <a:avLst/>
          </a:prstGeom>
          <a:noFill/>
          <a:ln/>
        </p:spPr>
        <p:txBody>
          <a:bodyPr wrap="none" lIns="0" tIns="0" rIns="0" bIns="0" rtlCol="0" anchor="t"/>
          <a:lstStyle/>
          <a:p>
            <a:pPr marL="0" indent="0" algn="l">
              <a:lnSpc>
                <a:spcPts val="2500"/>
              </a:lnSpc>
              <a:buNone/>
            </a:pPr>
            <a:r>
              <a:rPr lang="en-US" sz="1550" dirty="0">
                <a:solidFill>
                  <a:srgbClr val="CFD0D8"/>
                </a:solidFill>
                <a:latin typeface="Roboto" pitchFamily="34" charset="0"/>
                <a:ea typeface="Roboto" pitchFamily="34" charset="-122"/>
                <a:cs typeface="Roboto" pitchFamily="34" charset="-120"/>
              </a:rPr>
              <a:t>Save updates in the system</a:t>
            </a:r>
            <a:endParaRPr lang="en-US" sz="15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1811298"/>
            <a:ext cx="9792057" cy="708779"/>
          </a:xfrm>
          <a:prstGeom prst="rect">
            <a:avLst/>
          </a:prstGeom>
          <a:noFill/>
          <a:ln/>
        </p:spPr>
        <p:txBody>
          <a:bodyPr wrap="none" lIns="0" tIns="0" rIns="0" bIns="0" rtlCol="0" anchor="t"/>
          <a:lstStyle/>
          <a:p>
            <a:pPr marL="0" indent="0" algn="l">
              <a:lnSpc>
                <a:spcPts val="5550"/>
              </a:lnSpc>
              <a:buNone/>
            </a:pPr>
            <a:r>
              <a:rPr lang="en-US" sz="4450" dirty="0">
                <a:solidFill>
                  <a:srgbClr val="FFFFFF"/>
                </a:solidFill>
                <a:latin typeface="Roboto Medium" pitchFamily="34" charset="0"/>
                <a:ea typeface="Roboto Medium" pitchFamily="34" charset="-122"/>
                <a:cs typeface="Roboto Medium" pitchFamily="34" charset="-120"/>
              </a:rPr>
              <a:t>Sequence Diagram: Booking a Mandap</a:t>
            </a:r>
            <a:endParaRPr lang="en-US" sz="4450" dirty="0"/>
          </a:p>
        </p:txBody>
      </p:sp>
      <p:sp>
        <p:nvSpPr>
          <p:cNvPr id="3" name="Text 1"/>
          <p:cNvSpPr/>
          <p:nvPr/>
        </p:nvSpPr>
        <p:spPr>
          <a:xfrm>
            <a:off x="793790" y="2973705"/>
            <a:ext cx="13042821" cy="1451610"/>
          </a:xfrm>
          <a:prstGeom prst="rect">
            <a:avLst/>
          </a:prstGeom>
          <a:noFill/>
          <a:ln/>
        </p:spPr>
        <p:txBody>
          <a:bodyPr wrap="square" lIns="0" tIns="0" rIns="0" bIns="0" rtlCol="0" anchor="t"/>
          <a:lstStyle/>
          <a:p>
            <a:pPr marL="0" indent="0" algn="l">
              <a:lnSpc>
                <a:spcPts val="2850"/>
              </a:lnSpc>
              <a:buNone/>
            </a:pPr>
            <a:r>
              <a:rPr lang="en-US" sz="1750" dirty="0">
                <a:solidFill>
                  <a:srgbClr val="CFD0D8"/>
                </a:solidFill>
                <a:latin typeface="Roboto" pitchFamily="34" charset="0"/>
                <a:ea typeface="Roboto" pitchFamily="34" charset="-122"/>
                <a:cs typeface="Roboto" pitchFamily="34" charset="-120"/>
              </a:rPr>
              <a:t>This sequence diagram breaks down the interactions during a Mandap booking. A user searches for Mandaps, triggering the system to fetch matching venues from the database. Upon selection, availability is confirmed and payment is processed through a payment gateway. A successful transaction results in the booking record being saved, with the user promptly receiving confirmation. This controlled sequence ensures a smooth and secure booking experience.</a:t>
            </a:r>
            <a:endParaRPr lang="en-US" sz="1750" dirty="0"/>
          </a:p>
        </p:txBody>
      </p:sp>
      <p:sp>
        <p:nvSpPr>
          <p:cNvPr id="4" name="Text 2"/>
          <p:cNvSpPr/>
          <p:nvPr/>
        </p:nvSpPr>
        <p:spPr>
          <a:xfrm>
            <a:off x="793790" y="490728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FFFFFF"/>
                </a:solidFill>
                <a:latin typeface="Roboto Medium" pitchFamily="34" charset="0"/>
                <a:ea typeface="Roboto Medium" pitchFamily="34" charset="-122"/>
                <a:cs typeface="Roboto Medium" pitchFamily="34" charset="-120"/>
              </a:rPr>
              <a:t>Step 1</a:t>
            </a:r>
            <a:endParaRPr lang="en-US" sz="2200" dirty="0"/>
          </a:p>
        </p:txBody>
      </p:sp>
      <p:sp>
        <p:nvSpPr>
          <p:cNvPr id="5" name="Text 3"/>
          <p:cNvSpPr/>
          <p:nvPr/>
        </p:nvSpPr>
        <p:spPr>
          <a:xfrm>
            <a:off x="793790" y="5488424"/>
            <a:ext cx="2845594" cy="362903"/>
          </a:xfrm>
          <a:prstGeom prst="rect">
            <a:avLst/>
          </a:prstGeom>
          <a:noFill/>
          <a:ln/>
        </p:spPr>
        <p:txBody>
          <a:bodyPr wrap="none" lIns="0" tIns="0" rIns="0" bIns="0" rtlCol="0" anchor="t"/>
          <a:lstStyle/>
          <a:p>
            <a:pPr marL="0" indent="0" algn="l">
              <a:lnSpc>
                <a:spcPts val="2850"/>
              </a:lnSpc>
              <a:buNone/>
            </a:pPr>
            <a:r>
              <a:rPr lang="en-US" sz="1750" dirty="0">
                <a:solidFill>
                  <a:srgbClr val="CFD0D8"/>
                </a:solidFill>
                <a:latin typeface="Roboto" pitchFamily="34" charset="0"/>
                <a:ea typeface="Roboto" pitchFamily="34" charset="-122"/>
                <a:cs typeface="Roboto" pitchFamily="34" charset="-120"/>
              </a:rPr>
              <a:t>User searches for Mandaps</a:t>
            </a:r>
            <a:endParaRPr lang="en-US" sz="1750" dirty="0"/>
          </a:p>
        </p:txBody>
      </p:sp>
      <p:sp>
        <p:nvSpPr>
          <p:cNvPr id="6" name="Text 4"/>
          <p:cNvSpPr/>
          <p:nvPr/>
        </p:nvSpPr>
        <p:spPr>
          <a:xfrm>
            <a:off x="4200406" y="490728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FFFFFF"/>
                </a:solidFill>
                <a:latin typeface="Roboto Medium" pitchFamily="34" charset="0"/>
                <a:ea typeface="Roboto Medium" pitchFamily="34" charset="-122"/>
                <a:cs typeface="Roboto Medium" pitchFamily="34" charset="-120"/>
              </a:rPr>
              <a:t>Step 2</a:t>
            </a:r>
            <a:endParaRPr lang="en-US" sz="2200" dirty="0"/>
          </a:p>
        </p:txBody>
      </p:sp>
      <p:sp>
        <p:nvSpPr>
          <p:cNvPr id="7" name="Text 5"/>
          <p:cNvSpPr/>
          <p:nvPr/>
        </p:nvSpPr>
        <p:spPr>
          <a:xfrm>
            <a:off x="4200406" y="5488424"/>
            <a:ext cx="2845594" cy="725805"/>
          </a:xfrm>
          <a:prstGeom prst="rect">
            <a:avLst/>
          </a:prstGeom>
          <a:noFill/>
          <a:ln/>
        </p:spPr>
        <p:txBody>
          <a:bodyPr wrap="square" lIns="0" tIns="0" rIns="0" bIns="0" rtlCol="0" anchor="t"/>
          <a:lstStyle/>
          <a:p>
            <a:pPr marL="0" indent="0" algn="l">
              <a:lnSpc>
                <a:spcPts val="2850"/>
              </a:lnSpc>
              <a:buNone/>
            </a:pPr>
            <a:r>
              <a:rPr lang="en-US" sz="1750" dirty="0">
                <a:solidFill>
                  <a:srgbClr val="CFD0D8"/>
                </a:solidFill>
                <a:latin typeface="Roboto" pitchFamily="34" charset="0"/>
                <a:ea typeface="Roboto" pitchFamily="34" charset="-122"/>
                <a:cs typeface="Roboto" pitchFamily="34" charset="-120"/>
              </a:rPr>
              <a:t>System retrieves and displays results</a:t>
            </a:r>
            <a:endParaRPr lang="en-US" sz="1750" dirty="0"/>
          </a:p>
        </p:txBody>
      </p:sp>
      <p:sp>
        <p:nvSpPr>
          <p:cNvPr id="8" name="Text 6"/>
          <p:cNvSpPr/>
          <p:nvPr/>
        </p:nvSpPr>
        <p:spPr>
          <a:xfrm>
            <a:off x="7607022" y="490728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FFFFFF"/>
                </a:solidFill>
                <a:latin typeface="Roboto Medium" pitchFamily="34" charset="0"/>
                <a:ea typeface="Roboto Medium" pitchFamily="34" charset="-122"/>
                <a:cs typeface="Roboto Medium" pitchFamily="34" charset="-120"/>
              </a:rPr>
              <a:t>Step 3</a:t>
            </a:r>
            <a:endParaRPr lang="en-US" sz="2200" dirty="0"/>
          </a:p>
        </p:txBody>
      </p:sp>
      <p:sp>
        <p:nvSpPr>
          <p:cNvPr id="9" name="Text 7"/>
          <p:cNvSpPr/>
          <p:nvPr/>
        </p:nvSpPr>
        <p:spPr>
          <a:xfrm>
            <a:off x="7607022" y="5488424"/>
            <a:ext cx="2845594" cy="725805"/>
          </a:xfrm>
          <a:prstGeom prst="rect">
            <a:avLst/>
          </a:prstGeom>
          <a:noFill/>
          <a:ln/>
        </p:spPr>
        <p:txBody>
          <a:bodyPr wrap="square" lIns="0" tIns="0" rIns="0" bIns="0" rtlCol="0" anchor="t"/>
          <a:lstStyle/>
          <a:p>
            <a:pPr marL="0" indent="0" algn="l">
              <a:lnSpc>
                <a:spcPts val="2850"/>
              </a:lnSpc>
              <a:buNone/>
            </a:pPr>
            <a:r>
              <a:rPr lang="en-US" sz="1750" dirty="0">
                <a:solidFill>
                  <a:srgbClr val="CFD0D8"/>
                </a:solidFill>
                <a:latin typeface="Roboto" pitchFamily="34" charset="0"/>
                <a:ea typeface="Roboto" pitchFamily="34" charset="-122"/>
                <a:cs typeface="Roboto" pitchFamily="34" charset="-120"/>
              </a:rPr>
              <a:t>User selects Mandap and places booking</a:t>
            </a:r>
            <a:endParaRPr lang="en-US" sz="1750" dirty="0"/>
          </a:p>
        </p:txBody>
      </p:sp>
      <p:sp>
        <p:nvSpPr>
          <p:cNvPr id="10" name="Text 8"/>
          <p:cNvSpPr/>
          <p:nvPr/>
        </p:nvSpPr>
        <p:spPr>
          <a:xfrm>
            <a:off x="11013638" y="490728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FFFFFF"/>
                </a:solidFill>
                <a:latin typeface="Roboto Medium" pitchFamily="34" charset="0"/>
                <a:ea typeface="Roboto Medium" pitchFamily="34" charset="-122"/>
                <a:cs typeface="Roboto Medium" pitchFamily="34" charset="-120"/>
              </a:rPr>
              <a:t>Step 4</a:t>
            </a:r>
            <a:endParaRPr lang="en-US" sz="2200" dirty="0"/>
          </a:p>
        </p:txBody>
      </p:sp>
      <p:sp>
        <p:nvSpPr>
          <p:cNvPr id="11" name="Text 9"/>
          <p:cNvSpPr/>
          <p:nvPr/>
        </p:nvSpPr>
        <p:spPr>
          <a:xfrm>
            <a:off x="11013638" y="5488424"/>
            <a:ext cx="2845594" cy="725805"/>
          </a:xfrm>
          <a:prstGeom prst="rect">
            <a:avLst/>
          </a:prstGeom>
          <a:noFill/>
          <a:ln/>
        </p:spPr>
        <p:txBody>
          <a:bodyPr wrap="square" lIns="0" tIns="0" rIns="0" bIns="0" rtlCol="0" anchor="t"/>
          <a:lstStyle/>
          <a:p>
            <a:pPr marL="0" indent="0" algn="l">
              <a:lnSpc>
                <a:spcPts val="2850"/>
              </a:lnSpc>
              <a:buNone/>
            </a:pPr>
            <a:r>
              <a:rPr lang="en-US" sz="1750" dirty="0">
                <a:solidFill>
                  <a:srgbClr val="CFD0D8"/>
                </a:solidFill>
                <a:latin typeface="Roboto" pitchFamily="34" charset="0"/>
                <a:ea typeface="Roboto" pitchFamily="34" charset="-122"/>
                <a:cs typeface="Roboto" pitchFamily="34" charset="-120"/>
              </a:rPr>
              <a:t>System checks availability and processes payment</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1102</Words>
  <Application>Microsoft Office PowerPoint</Application>
  <PresentationFormat>Custom</PresentationFormat>
  <Paragraphs>135</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Roboto Medium</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Kunal Hulke</cp:lastModifiedBy>
  <cp:revision>2</cp:revision>
  <dcterms:created xsi:type="dcterms:W3CDTF">2025-04-28T01:43:14Z</dcterms:created>
  <dcterms:modified xsi:type="dcterms:W3CDTF">2025-04-28T08:41:48Z</dcterms:modified>
</cp:coreProperties>
</file>