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epa\OneDrive\Desktop\Analyses%20of%20Customer%20Servic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epa\OneDrive\Desktop\Analyses%20of%20Customer%20Servic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epa\OneDrive\Desktop\Analyses%20of%20Customer%20Servic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epa\OneDrive\Desktop\Analyses%20of%20Customer%20Service%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epa\OneDrive\Desktop\Analyses%20of%20Customer%20Service%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[Analyses of Customer Service Data.xlsx]Customer Sentiment Analysis!PivotTable1</c:name>
    <c:fmtId val="1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Customer Sentiment Analysis</a:t>
            </a:r>
            <a:endParaRPr lang="en-US"/>
          </a:p>
        </c:rich>
      </c:tx>
      <c:layout>
        <c:manualLayout>
          <c:xMode val="edge"/>
          <c:yMode val="edge"/>
          <c:x val="0.25573600174978128"/>
          <c:y val="4.0404040404040407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pivotFmt>
      <c:pivotFmt>
        <c:idx val="1"/>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344203849518809"/>
          <c:y val="0.17739595975654632"/>
          <c:w val="0.78431714785651796"/>
          <c:h val="0.48505416410917884"/>
        </c:manualLayout>
      </c:layout>
      <c:barChart>
        <c:barDir val="col"/>
        <c:grouping val="clustered"/>
        <c:varyColors val="0"/>
        <c:ser>
          <c:idx val="0"/>
          <c:order val="0"/>
          <c:tx>
            <c:strRef>
              <c:f>'Customer Sentiment Analysis'!$B$3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multiLvlStrRef>
              <c:f>'Customer Sentiment Analysis'!$A$4:$A$13</c:f>
              <c:multiLvlStrCache>
                <c:ptCount val="7"/>
                <c:lvl>
                  <c:pt idx="0">
                    <c:v>Very Positive</c:v>
                  </c:pt>
                  <c:pt idx="1">
                    <c:v>Positive</c:v>
                  </c:pt>
                  <c:pt idx="2">
                    <c:v>Very Negative</c:v>
                  </c:pt>
                  <c:pt idx="3">
                    <c:v>Negative</c:v>
                  </c:pt>
                  <c:pt idx="4">
                    <c:v>Neutral</c:v>
                  </c:pt>
                  <c:pt idx="5">
                    <c:v>Very Positive</c:v>
                  </c:pt>
                  <c:pt idx="6">
                    <c:v>Very Positive</c:v>
                  </c:pt>
                </c:lvl>
                <c:lvl>
                  <c:pt idx="0">
                    <c:v>Billing Question</c:v>
                  </c:pt>
                  <c:pt idx="5">
                    <c:v>Payments</c:v>
                  </c:pt>
                  <c:pt idx="6">
                    <c:v>Service Outage</c:v>
                  </c:pt>
                </c:lvl>
              </c:multiLvlStrCache>
            </c:multiLvlStrRef>
          </c:cat>
          <c:val>
            <c:numRef>
              <c:f>'Customer Sentiment Analysis'!$B$4:$B$13</c:f>
              <c:numCache>
                <c:formatCode>General</c:formatCode>
                <c:ptCount val="7"/>
                <c:pt idx="0">
                  <c:v>1</c:v>
                </c:pt>
                <c:pt idx="1">
                  <c:v>2</c:v>
                </c:pt>
                <c:pt idx="2">
                  <c:v>2</c:v>
                </c:pt>
                <c:pt idx="3">
                  <c:v>3</c:v>
                </c:pt>
                <c:pt idx="4">
                  <c:v>4</c:v>
                </c:pt>
                <c:pt idx="5">
                  <c:v>1</c:v>
                </c:pt>
                <c:pt idx="6">
                  <c:v>1</c:v>
                </c:pt>
              </c:numCache>
            </c:numRef>
          </c:val>
        </c:ser>
        <c:dLbls>
          <c:dLblPos val="outEnd"/>
          <c:showLegendKey val="0"/>
          <c:showVal val="1"/>
          <c:showCatName val="0"/>
          <c:showSerName val="0"/>
          <c:showPercent val="0"/>
          <c:showBubbleSize val="0"/>
        </c:dLbls>
        <c:gapWidth val="315"/>
        <c:overlap val="-40"/>
        <c:axId val="-1680084032"/>
        <c:axId val="-1680083488"/>
      </c:barChart>
      <c:catAx>
        <c:axId val="-168008403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80083488"/>
        <c:crosses val="autoZero"/>
        <c:auto val="1"/>
        <c:lblAlgn val="ctr"/>
        <c:lblOffset val="100"/>
        <c:noMultiLvlLbl val="0"/>
      </c:catAx>
      <c:valAx>
        <c:axId val="-16800834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800840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[Analyses of Customer Service Data.xlsx]Root Cause Analysis!PivotTable2</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Root Cause Analysis</a:t>
            </a:r>
            <a:endParaRPr lang="en-US"/>
          </a:p>
        </c:rich>
      </c:tx>
      <c:layout>
        <c:manualLayout>
          <c:xMode val="edge"/>
          <c:yMode val="edge"/>
          <c:x val="0.24797900262467193"/>
          <c:y val="3.555555555555555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pieChart>
        <c:varyColors val="1"/>
        <c:ser>
          <c:idx val="0"/>
          <c:order val="0"/>
          <c:tx>
            <c:strRef>
              <c:f>'Root Cause Analysis'!$B$3</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'Root Cause Analysis'!$A$4:$A$6</c:f>
              <c:strCache>
                <c:ptCount val="3"/>
                <c:pt idx="0">
                  <c:v>Billing Question</c:v>
                </c:pt>
                <c:pt idx="1">
                  <c:v>Payments</c:v>
                </c:pt>
                <c:pt idx="2">
                  <c:v>Service Outage</c:v>
                </c:pt>
              </c:strCache>
            </c:strRef>
          </c:cat>
          <c:val>
            <c:numRef>
              <c:f>'Root Cause Analysis'!$B$4:$B$6</c:f>
              <c:numCache>
                <c:formatCode>General</c:formatCode>
                <c:ptCount val="3"/>
                <c:pt idx="0">
                  <c:v>12</c:v>
                </c:pt>
                <c:pt idx="1">
                  <c:v>1</c:v>
                </c:pt>
                <c:pt idx="2">
                  <c:v>1</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[Analyses of Customer Service Data.xlsx]Service Response Time Analysis!PivotTable3</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Service Response Time Analysis</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'Service Response Time Analysis'!$B$3</c:f>
              <c:strCache>
                <c:ptCount val="1"/>
                <c:pt idx="0">
                  <c:v>Total</c:v>
                </c:pt>
              </c:strCache>
            </c:strRef>
          </c:tx>
          <c:spPr>
            <a:ln w="34925" cap="rnd">
              <a:solidFill>
                <a:schemeClr val="accent1"/>
              </a:solidFill>
              <a:round/>
            </a:ln>
            <a:effectLst>
              <a:outerShdw blurRad="63500" dist="38100" dir="5400000" rotWithShape="0">
                <a:srgbClr val="000000">
                  <a:alpha val="60000"/>
                </a:srgbClr>
              </a:outerShdw>
            </a:effectLst>
          </c:spPr>
          <c:marker>
            <c:symbol val="circle"/>
            <c:size val="6"/>
            <c:spPr>
              <a:gradFill rotWithShape="1">
                <a:gsLst>
                  <a:gs pos="0">
                    <a:schemeClr val="accent1">
                      <a:tint val="98000"/>
                      <a:lumMod val="114000"/>
                    </a:schemeClr>
                  </a:gs>
                  <a:gs pos="100000">
                    <a:schemeClr val="accent1">
                      <a:shade val="90000"/>
                      <a:lumMod val="84000"/>
                    </a:schemeClr>
                  </a:gs>
                </a:gsLst>
                <a:lin ang="5400000" scaled="0"/>
              </a:gradFill>
              <a:ln w="9525">
                <a:solidFill>
                  <a:schemeClr val="accent1"/>
                </a:solidFill>
                <a:roun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multiLvlStrRef>
              <c:f>'Service Response Time Analysis'!$A$4:$A$12</c:f>
              <c:multiLvlStrCache>
                <c:ptCount val="6"/>
                <c:lvl>
                  <c:pt idx="0">
                    <c:v>Los Angeles/CA</c:v>
                  </c:pt>
                  <c:pt idx="1">
                    <c:v>Baltimore/MD</c:v>
                  </c:pt>
                  <c:pt idx="2">
                    <c:v>Los Angeles/CA</c:v>
                  </c:pt>
                  <c:pt idx="3">
                    <c:v>Baltimore/MD</c:v>
                  </c:pt>
                  <c:pt idx="4">
                    <c:v>Denver/CO</c:v>
                  </c:pt>
                  <c:pt idx="5">
                    <c:v>Los Angeles/CA</c:v>
                  </c:pt>
                </c:lvl>
                <c:lvl>
                  <c:pt idx="0">
                    <c:v>Above SLA</c:v>
                  </c:pt>
                  <c:pt idx="1">
                    <c:v>Below SLA</c:v>
                  </c:pt>
                  <c:pt idx="3">
                    <c:v>Within SLA</c:v>
                  </c:pt>
                </c:lvl>
              </c:multiLvlStrCache>
            </c:multiLvlStrRef>
          </c:cat>
          <c:val>
            <c:numRef>
              <c:f>'Service Response Time Analysis'!$B$4:$B$12</c:f>
              <c:numCache>
                <c:formatCode>General</c:formatCode>
                <c:ptCount val="6"/>
                <c:pt idx="0">
                  <c:v>45</c:v>
                </c:pt>
                <c:pt idx="1">
                  <c:v>37</c:v>
                </c:pt>
                <c:pt idx="2">
                  <c:v>37</c:v>
                </c:pt>
                <c:pt idx="3">
                  <c:v>24.2</c:v>
                </c:pt>
                <c:pt idx="4">
                  <c:v>20</c:v>
                </c:pt>
                <c:pt idx="5">
                  <c:v>21</c:v>
                </c:pt>
              </c:numCache>
            </c:numRef>
          </c:val>
          <c:smooth val="0"/>
        </c:ser>
        <c:dLbls>
          <c:dLblPos val="ctr"/>
          <c:showLegendKey val="0"/>
          <c:showVal val="1"/>
          <c:showCatName val="0"/>
          <c:showSerName val="0"/>
          <c:showPercent val="0"/>
          <c:showBubbleSize val="0"/>
        </c:dLbls>
        <c:marker val="1"/>
        <c:smooth val="0"/>
        <c:axId val="-1615148832"/>
        <c:axId val="-1615143936"/>
      </c:lineChart>
      <c:catAx>
        <c:axId val="-161514883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15143936"/>
        <c:crosses val="autoZero"/>
        <c:auto val="1"/>
        <c:lblAlgn val="ctr"/>
        <c:lblOffset val="100"/>
        <c:noMultiLvlLbl val="0"/>
      </c:catAx>
      <c:valAx>
        <c:axId val="-16151439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151488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[Analyses of Customer Service Data.xlsx]Customer Segmentation!PivotTable4</c:name>
    <c:fmtId val="10"/>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Customer Segmentation</a:t>
            </a:r>
          </a:p>
        </c:rich>
      </c:tx>
      <c:layout>
        <c:manualLayout>
          <c:xMode val="edge"/>
          <c:yMode val="edge"/>
          <c:x val="0.23247468684919681"/>
          <c:y val="0.1908602854927686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pivotFmt>
      <c:pivotFmt>
        <c:idx val="5"/>
      </c:pivotFmt>
      <c:pivotFmt>
        <c:idx val="6"/>
      </c:pivotFmt>
      <c:pivotFmt>
        <c:idx val="7"/>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pivotFmt>
      <c:pivotFmt>
        <c:idx val="1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manualLayout>
          <c:layoutTarget val="inner"/>
          <c:xMode val="edge"/>
          <c:yMode val="edge"/>
          <c:x val="8.3997594050743654E-2"/>
          <c:y val="0.46957677165354333"/>
          <c:w val="0.67950196850393696"/>
          <c:h val="0.28373396033829107"/>
        </c:manualLayout>
      </c:layout>
      <c:barChart>
        <c:barDir val="col"/>
        <c:grouping val="clustered"/>
        <c:varyColors val="0"/>
        <c:ser>
          <c:idx val="0"/>
          <c:order val="0"/>
          <c:tx>
            <c:strRef>
              <c:f>'Customer Segmentation'!$B$3:$B$4</c:f>
              <c:strCache>
                <c:ptCount val="1"/>
                <c:pt idx="0">
                  <c:v>Negative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'Customer Segmentation'!$A$5:$A$17</c:f>
              <c:strCache>
                <c:ptCount val="12"/>
                <c:pt idx="0">
                  <c:v>Florida</c:v>
                </c:pt>
                <c:pt idx="1">
                  <c:v>Indiana</c:v>
                </c:pt>
                <c:pt idx="2">
                  <c:v>Massachusetts</c:v>
                </c:pt>
                <c:pt idx="3">
                  <c:v>Michigan</c:v>
                </c:pt>
                <c:pt idx="4">
                  <c:v>New York</c:v>
                </c:pt>
                <c:pt idx="5">
                  <c:v>Ohio</c:v>
                </c:pt>
                <c:pt idx="6">
                  <c:v>Oregon</c:v>
                </c:pt>
                <c:pt idx="7">
                  <c:v>South Carolina</c:v>
                </c:pt>
                <c:pt idx="8">
                  <c:v>Texas</c:v>
                </c:pt>
                <c:pt idx="9">
                  <c:v>Utah</c:v>
                </c:pt>
                <c:pt idx="10">
                  <c:v>Washington</c:v>
                </c:pt>
                <c:pt idx="11">
                  <c:v>West Virginia</c:v>
                </c:pt>
              </c:strCache>
            </c:strRef>
          </c:cat>
          <c:val>
            <c:numRef>
              <c:f>'Customer Segmentation'!$B$5:$B$17</c:f>
              <c:numCache>
                <c:formatCode>General</c:formatCode>
                <c:ptCount val="12"/>
                <c:pt idx="0">
                  <c:v>1</c:v>
                </c:pt>
                <c:pt idx="10">
                  <c:v>1</c:v>
                </c:pt>
                <c:pt idx="11">
                  <c:v>1</c:v>
                </c:pt>
              </c:numCache>
            </c:numRef>
          </c:val>
        </c:ser>
        <c:ser>
          <c:idx val="1"/>
          <c:order val="1"/>
          <c:tx>
            <c:strRef>
              <c:f>'Customer Segmentation'!$C$3:$C$4</c:f>
              <c:strCache>
                <c:ptCount val="1"/>
                <c:pt idx="0">
                  <c:v>Neutral</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'Customer Segmentation'!$A$5:$A$17</c:f>
              <c:strCache>
                <c:ptCount val="12"/>
                <c:pt idx="0">
                  <c:v>Florida</c:v>
                </c:pt>
                <c:pt idx="1">
                  <c:v>Indiana</c:v>
                </c:pt>
                <c:pt idx="2">
                  <c:v>Massachusetts</c:v>
                </c:pt>
                <c:pt idx="3">
                  <c:v>Michigan</c:v>
                </c:pt>
                <c:pt idx="4">
                  <c:v>New York</c:v>
                </c:pt>
                <c:pt idx="5">
                  <c:v>Ohio</c:v>
                </c:pt>
                <c:pt idx="6">
                  <c:v>Oregon</c:v>
                </c:pt>
                <c:pt idx="7">
                  <c:v>South Carolina</c:v>
                </c:pt>
                <c:pt idx="8">
                  <c:v>Texas</c:v>
                </c:pt>
                <c:pt idx="9">
                  <c:v>Utah</c:v>
                </c:pt>
                <c:pt idx="10">
                  <c:v>Washington</c:v>
                </c:pt>
                <c:pt idx="11">
                  <c:v>West Virginia</c:v>
                </c:pt>
              </c:strCache>
            </c:strRef>
          </c:cat>
          <c:val>
            <c:numRef>
              <c:f>'Customer Segmentation'!$C$5:$C$17</c:f>
              <c:numCache>
                <c:formatCode>General</c:formatCode>
                <c:ptCount val="12"/>
                <c:pt idx="3">
                  <c:v>1</c:v>
                </c:pt>
                <c:pt idx="5">
                  <c:v>1</c:v>
                </c:pt>
                <c:pt idx="8">
                  <c:v>1</c:v>
                </c:pt>
                <c:pt idx="9">
                  <c:v>1</c:v>
                </c:pt>
              </c:numCache>
            </c:numRef>
          </c:val>
        </c:ser>
        <c:ser>
          <c:idx val="2"/>
          <c:order val="2"/>
          <c:tx>
            <c:strRef>
              <c:f>'Customer Segmentation'!$D$3:$D$4</c:f>
              <c:strCache>
                <c:ptCount val="1"/>
                <c:pt idx="0">
                  <c:v>Positive</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'Customer Segmentation'!$A$5:$A$17</c:f>
              <c:strCache>
                <c:ptCount val="12"/>
                <c:pt idx="0">
                  <c:v>Florida</c:v>
                </c:pt>
                <c:pt idx="1">
                  <c:v>Indiana</c:v>
                </c:pt>
                <c:pt idx="2">
                  <c:v>Massachusetts</c:v>
                </c:pt>
                <c:pt idx="3">
                  <c:v>Michigan</c:v>
                </c:pt>
                <c:pt idx="4">
                  <c:v>New York</c:v>
                </c:pt>
                <c:pt idx="5">
                  <c:v>Ohio</c:v>
                </c:pt>
                <c:pt idx="6">
                  <c:v>Oregon</c:v>
                </c:pt>
                <c:pt idx="7">
                  <c:v>South Carolina</c:v>
                </c:pt>
                <c:pt idx="8">
                  <c:v>Texas</c:v>
                </c:pt>
                <c:pt idx="9">
                  <c:v>Utah</c:v>
                </c:pt>
                <c:pt idx="10">
                  <c:v>Washington</c:v>
                </c:pt>
                <c:pt idx="11">
                  <c:v>West Virginia</c:v>
                </c:pt>
              </c:strCache>
            </c:strRef>
          </c:cat>
          <c:val>
            <c:numRef>
              <c:f>'Customer Segmentation'!$D$5:$D$17</c:f>
              <c:numCache>
                <c:formatCode>General</c:formatCode>
                <c:ptCount val="12"/>
                <c:pt idx="2">
                  <c:v>1</c:v>
                </c:pt>
                <c:pt idx="4">
                  <c:v>1</c:v>
                </c:pt>
              </c:numCache>
            </c:numRef>
          </c:val>
        </c:ser>
        <c:ser>
          <c:idx val="3"/>
          <c:order val="3"/>
          <c:tx>
            <c:strRef>
              <c:f>'Customer Segmentation'!$E$3:$E$4</c:f>
              <c:strCache>
                <c:ptCount val="1"/>
                <c:pt idx="0">
                  <c:v>Very Negative</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'Customer Segmentation'!$A$5:$A$17</c:f>
              <c:strCache>
                <c:ptCount val="12"/>
                <c:pt idx="0">
                  <c:v>Florida</c:v>
                </c:pt>
                <c:pt idx="1">
                  <c:v>Indiana</c:v>
                </c:pt>
                <c:pt idx="2">
                  <c:v>Massachusetts</c:v>
                </c:pt>
                <c:pt idx="3">
                  <c:v>Michigan</c:v>
                </c:pt>
                <c:pt idx="4">
                  <c:v>New York</c:v>
                </c:pt>
                <c:pt idx="5">
                  <c:v>Ohio</c:v>
                </c:pt>
                <c:pt idx="6">
                  <c:v>Oregon</c:v>
                </c:pt>
                <c:pt idx="7">
                  <c:v>South Carolina</c:v>
                </c:pt>
                <c:pt idx="8">
                  <c:v>Texas</c:v>
                </c:pt>
                <c:pt idx="9">
                  <c:v>Utah</c:v>
                </c:pt>
                <c:pt idx="10">
                  <c:v>Washington</c:v>
                </c:pt>
                <c:pt idx="11">
                  <c:v>West Virginia</c:v>
                </c:pt>
              </c:strCache>
            </c:strRef>
          </c:cat>
          <c:val>
            <c:numRef>
              <c:f>'Customer Segmentation'!$E$5:$E$17</c:f>
              <c:numCache>
                <c:formatCode>General</c:formatCode>
                <c:ptCount val="12"/>
                <c:pt idx="6">
                  <c:v>1</c:v>
                </c:pt>
                <c:pt idx="8">
                  <c:v>1</c:v>
                </c:pt>
              </c:numCache>
            </c:numRef>
          </c:val>
        </c:ser>
        <c:ser>
          <c:idx val="4"/>
          <c:order val="4"/>
          <c:tx>
            <c:strRef>
              <c:f>'Customer Segmentation'!$F$3:$F$4</c:f>
              <c:strCache>
                <c:ptCount val="1"/>
                <c:pt idx="0">
                  <c:v>Very Positive</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'Customer Segmentation'!$A$5:$A$17</c:f>
              <c:strCache>
                <c:ptCount val="12"/>
                <c:pt idx="0">
                  <c:v>Florida</c:v>
                </c:pt>
                <c:pt idx="1">
                  <c:v>Indiana</c:v>
                </c:pt>
                <c:pt idx="2">
                  <c:v>Massachusetts</c:v>
                </c:pt>
                <c:pt idx="3">
                  <c:v>Michigan</c:v>
                </c:pt>
                <c:pt idx="4">
                  <c:v>New York</c:v>
                </c:pt>
                <c:pt idx="5">
                  <c:v>Ohio</c:v>
                </c:pt>
                <c:pt idx="6">
                  <c:v>Oregon</c:v>
                </c:pt>
                <c:pt idx="7">
                  <c:v>South Carolina</c:v>
                </c:pt>
                <c:pt idx="8">
                  <c:v>Texas</c:v>
                </c:pt>
                <c:pt idx="9">
                  <c:v>Utah</c:v>
                </c:pt>
                <c:pt idx="10">
                  <c:v>Washington</c:v>
                </c:pt>
                <c:pt idx="11">
                  <c:v>West Virginia</c:v>
                </c:pt>
              </c:strCache>
            </c:strRef>
          </c:cat>
          <c:val>
            <c:numRef>
              <c:f>'Customer Segmentation'!$F$5:$F$17</c:f>
              <c:numCache>
                <c:formatCode>General</c:formatCode>
                <c:ptCount val="12"/>
                <c:pt idx="1">
                  <c:v>1</c:v>
                </c:pt>
                <c:pt idx="6">
                  <c:v>1</c:v>
                </c:pt>
                <c:pt idx="7">
                  <c:v>1</c:v>
                </c:pt>
              </c:numCache>
            </c:numRef>
          </c:val>
        </c:ser>
        <c:dLbls>
          <c:showLegendKey val="0"/>
          <c:showVal val="0"/>
          <c:showCatName val="0"/>
          <c:showSerName val="0"/>
          <c:showPercent val="0"/>
          <c:showBubbleSize val="0"/>
        </c:dLbls>
        <c:gapWidth val="315"/>
        <c:overlap val="-40"/>
        <c:axId val="-1615823408"/>
        <c:axId val="-1615822864"/>
      </c:barChart>
      <c:catAx>
        <c:axId val="-16158234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15822864"/>
        <c:crosses val="autoZero"/>
        <c:auto val="1"/>
        <c:lblAlgn val="ctr"/>
        <c:lblOffset val="100"/>
        <c:noMultiLvlLbl val="0"/>
      </c:catAx>
      <c:valAx>
        <c:axId val="-161582286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158234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[Analyses of Customer Service Data.xlsx]Trends &amp; Pattern Identification!PivotTable5</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Trends and Patterns Identification</a:t>
            </a:r>
          </a:p>
        </c:rich>
      </c:tx>
      <c:layout>
        <c:manualLayout>
          <c:xMode val="edge"/>
          <c:yMode val="edge"/>
          <c:x val="0.24044485378372185"/>
          <c:y val="4.503942365419251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5.7043676789165769E-2"/>
          <c:y val="0.16535161096657994"/>
          <c:w val="0.78774092282945685"/>
          <c:h val="0.68114908945367225"/>
        </c:manualLayout>
      </c:layout>
      <c:barChart>
        <c:barDir val="col"/>
        <c:grouping val="clustered"/>
        <c:varyColors val="0"/>
        <c:ser>
          <c:idx val="0"/>
          <c:order val="0"/>
          <c:tx>
            <c:strRef>
              <c:f>'Trends &amp; Pattern Identification'!$B$3:$B$4</c:f>
              <c:strCache>
                <c:ptCount val="1"/>
                <c:pt idx="0">
                  <c:v>Above SLA</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'Trends &amp; Pattern Identification'!$A$5:$A$7</c:f>
              <c:strCache>
                <c:ptCount val="3"/>
                <c:pt idx="0">
                  <c:v>Billing Question</c:v>
                </c:pt>
                <c:pt idx="1">
                  <c:v>Payments</c:v>
                </c:pt>
                <c:pt idx="2">
                  <c:v>Service Outage</c:v>
                </c:pt>
              </c:strCache>
            </c:strRef>
          </c:cat>
          <c:val>
            <c:numRef>
              <c:f>'Trends &amp; Pattern Identification'!$B$5:$B$7</c:f>
              <c:numCache>
                <c:formatCode>General</c:formatCode>
                <c:ptCount val="3"/>
                <c:pt idx="0">
                  <c:v>1</c:v>
                </c:pt>
              </c:numCache>
            </c:numRef>
          </c:val>
        </c:ser>
        <c:ser>
          <c:idx val="1"/>
          <c:order val="1"/>
          <c:tx>
            <c:strRef>
              <c:f>'Trends &amp; Pattern Identification'!$C$3:$C$4</c:f>
              <c:strCache>
                <c:ptCount val="1"/>
                <c:pt idx="0">
                  <c:v>Below SLA</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'Trends &amp; Pattern Identification'!$A$5:$A$7</c:f>
              <c:strCache>
                <c:ptCount val="3"/>
                <c:pt idx="0">
                  <c:v>Billing Question</c:v>
                </c:pt>
                <c:pt idx="1">
                  <c:v>Payments</c:v>
                </c:pt>
                <c:pt idx="2">
                  <c:v>Service Outage</c:v>
                </c:pt>
              </c:strCache>
            </c:strRef>
          </c:cat>
          <c:val>
            <c:numRef>
              <c:f>'Trends &amp; Pattern Identification'!$C$5:$C$7</c:f>
              <c:numCache>
                <c:formatCode>General</c:formatCode>
                <c:ptCount val="3"/>
                <c:pt idx="0">
                  <c:v>2</c:v>
                </c:pt>
              </c:numCache>
            </c:numRef>
          </c:val>
        </c:ser>
        <c:ser>
          <c:idx val="2"/>
          <c:order val="2"/>
          <c:tx>
            <c:strRef>
              <c:f>'Trends &amp; Pattern Identification'!$D$3:$D$4</c:f>
              <c:strCache>
                <c:ptCount val="1"/>
                <c:pt idx="0">
                  <c:v>Within SLA</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'Trends &amp; Pattern Identification'!$A$5:$A$7</c:f>
              <c:strCache>
                <c:ptCount val="3"/>
                <c:pt idx="0">
                  <c:v>Billing Question</c:v>
                </c:pt>
                <c:pt idx="1">
                  <c:v>Payments</c:v>
                </c:pt>
                <c:pt idx="2">
                  <c:v>Service Outage</c:v>
                </c:pt>
              </c:strCache>
            </c:strRef>
          </c:cat>
          <c:val>
            <c:numRef>
              <c:f>'Trends &amp; Pattern Identification'!$D$5:$D$7</c:f>
              <c:numCache>
                <c:formatCode>General</c:formatCode>
                <c:ptCount val="3"/>
                <c:pt idx="0">
                  <c:v>9</c:v>
                </c:pt>
                <c:pt idx="1">
                  <c:v>1</c:v>
                </c:pt>
                <c:pt idx="2">
                  <c:v>1</c:v>
                </c:pt>
              </c:numCache>
            </c:numRef>
          </c:val>
        </c:ser>
        <c:dLbls>
          <c:showLegendKey val="0"/>
          <c:showVal val="0"/>
          <c:showCatName val="0"/>
          <c:showSerName val="0"/>
          <c:showPercent val="0"/>
          <c:showBubbleSize val="0"/>
        </c:dLbls>
        <c:gapWidth val="100"/>
        <c:overlap val="-24"/>
        <c:axId val="-1512018800"/>
        <c:axId val="-1512019344"/>
      </c:barChart>
      <c:catAx>
        <c:axId val="-15120188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2019344"/>
        <c:crosses val="autoZero"/>
        <c:auto val="1"/>
        <c:lblAlgn val="ctr"/>
        <c:lblOffset val="100"/>
        <c:noMultiLvlLbl val="0"/>
      </c:catAx>
      <c:valAx>
        <c:axId val="-15120193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20188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241104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605A4-ECAA-4E4C-883E-D403288F30E6}"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131809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3936621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099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246436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3994500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4212659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1525964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2014523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352119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148857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D605A4-ECAA-4E4C-883E-D403288F30E6}"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130917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D605A4-ECAA-4E4C-883E-D403288F30E6}"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155991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183069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82464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3D605A4-ECAA-4E4C-883E-D403288F30E6}" type="datetimeFigureOut">
              <a:rPr lang="en-IN" smtClean="0"/>
              <a:t>18-02-2024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283188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605A4-ECAA-4E4C-883E-D403288F30E6}"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6F000-61A4-4739-B91A-FE4E9BCD75B5}" type="slidenum">
              <a:rPr lang="en-IN" smtClean="0"/>
              <a:t>‹#›</a:t>
            </a:fld>
            <a:endParaRPr lang="en-IN"/>
          </a:p>
        </p:txBody>
      </p:sp>
    </p:spTree>
    <p:extLst>
      <p:ext uri="{BB962C8B-B14F-4D97-AF65-F5344CB8AC3E}">
        <p14:creationId xmlns:p14="http://schemas.microsoft.com/office/powerpoint/2010/main" val="120015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D605A4-ECAA-4E4C-883E-D403288F30E6}" type="datetimeFigureOut">
              <a:rPr lang="en-IN" smtClean="0"/>
              <a:t>18-02-2024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86F000-61A4-4739-B91A-FE4E9BCD75B5}" type="slidenum">
              <a:rPr lang="en-IN" smtClean="0"/>
              <a:t>‹#›</a:t>
            </a:fld>
            <a:endParaRPr lang="en-IN"/>
          </a:p>
        </p:txBody>
      </p:sp>
    </p:spTree>
    <p:extLst>
      <p:ext uri="{BB962C8B-B14F-4D97-AF65-F5344CB8AC3E}">
        <p14:creationId xmlns:p14="http://schemas.microsoft.com/office/powerpoint/2010/main" val="3953053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Analyses of Customer Service Data</a:t>
            </a:r>
            <a:endParaRPr lang="en-IN" u="sng" dirty="0"/>
          </a:p>
        </p:txBody>
      </p:sp>
      <p:sp>
        <p:nvSpPr>
          <p:cNvPr id="3" name="Subtitle 2"/>
          <p:cNvSpPr>
            <a:spLocks noGrp="1"/>
          </p:cNvSpPr>
          <p:nvPr>
            <p:ph type="subTitle" idx="1"/>
          </p:nvPr>
        </p:nvSpPr>
        <p:spPr/>
        <p:txBody>
          <a:bodyPr/>
          <a:lstStyle/>
          <a:p>
            <a:r>
              <a:rPr lang="en-IN" dirty="0" smtClean="0"/>
              <a:t>Created By:- Deepak Sharma (ABADS B12)</a:t>
            </a:r>
          </a:p>
          <a:p>
            <a:pPr algn="l"/>
            <a:r>
              <a:rPr lang="en-IN" dirty="0" smtClean="0"/>
              <a:t>                                                                     </a:t>
            </a:r>
            <a:endParaRPr lang="en-IN" dirty="0"/>
          </a:p>
        </p:txBody>
      </p:sp>
    </p:spTree>
    <p:extLst>
      <p:ext uri="{BB962C8B-B14F-4D97-AF65-F5344CB8AC3E}">
        <p14:creationId xmlns:p14="http://schemas.microsoft.com/office/powerpoint/2010/main" val="343274016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89573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Customer Sentiment Analysis</a:t>
            </a:r>
          </a:p>
          <a:p>
            <a:r>
              <a:rPr lang="en-IN" dirty="0" smtClean="0"/>
              <a:t>Root Cause Analysis</a:t>
            </a:r>
          </a:p>
          <a:p>
            <a:r>
              <a:rPr lang="en-IN" dirty="0" smtClean="0"/>
              <a:t>Service Response Time Analysis</a:t>
            </a:r>
          </a:p>
          <a:p>
            <a:r>
              <a:rPr lang="en-IN" dirty="0" smtClean="0"/>
              <a:t>Customer Segmentation</a:t>
            </a:r>
          </a:p>
          <a:p>
            <a:r>
              <a:rPr lang="en-IN" dirty="0" smtClean="0"/>
              <a:t>Trends and Patterns Identification</a:t>
            </a:r>
          </a:p>
          <a:p>
            <a:r>
              <a:rPr lang="en-IN" dirty="0" smtClean="0"/>
              <a:t>Recommendations</a:t>
            </a:r>
            <a:endParaRPr lang="en-IN" dirty="0"/>
          </a:p>
        </p:txBody>
      </p:sp>
    </p:spTree>
    <p:extLst>
      <p:ext uri="{BB962C8B-B14F-4D97-AF65-F5344CB8AC3E}">
        <p14:creationId xmlns:p14="http://schemas.microsoft.com/office/powerpoint/2010/main" val="243321668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US" dirty="0" smtClean="0"/>
              <a:t>The analysis aims to leverage data-driven approaches to optimize customer service processes, enhance customer experience, and drive overall business growth. By examining historical customer service data, the project seeks to identify patterns, trends, and opportunities for improvement, ultimately leading to enhanced customer loyalty and increased operational efficiency. </a:t>
            </a:r>
          </a:p>
          <a:p>
            <a:pPr marL="0" indent="0">
              <a:buNone/>
            </a:pPr>
            <a:r>
              <a:rPr lang="en-US" dirty="0" smtClean="0"/>
              <a:t>For analysis sample space is picked from the data to analyze the above points.</a:t>
            </a:r>
            <a:endParaRPr lang="en-IN" dirty="0"/>
          </a:p>
        </p:txBody>
      </p:sp>
    </p:spTree>
    <p:extLst>
      <p:ext uri="{BB962C8B-B14F-4D97-AF65-F5344CB8AC3E}">
        <p14:creationId xmlns:p14="http://schemas.microsoft.com/office/powerpoint/2010/main" val="317174650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Sentiment Analysis</a:t>
            </a:r>
            <a:endParaRPr lang="en-IN" dirty="0"/>
          </a:p>
        </p:txBody>
      </p:sp>
      <p:sp>
        <p:nvSpPr>
          <p:cNvPr id="3" name="Content Placeholder 2"/>
          <p:cNvSpPr>
            <a:spLocks noGrp="1"/>
          </p:cNvSpPr>
          <p:nvPr>
            <p:ph idx="1"/>
          </p:nvPr>
        </p:nvSpPr>
        <p:spPr/>
        <p:txBody>
          <a:bodyPr/>
          <a:lstStyle/>
          <a:p>
            <a:r>
              <a:rPr lang="en-IN" dirty="0" smtClean="0"/>
              <a:t>Many of the customer have the neutral response from the services.</a:t>
            </a:r>
          </a:p>
          <a:p>
            <a:r>
              <a:rPr lang="en-IN" dirty="0" smtClean="0"/>
              <a:t>Most of the customer seeking for billing question.</a:t>
            </a:r>
          </a:p>
          <a:p>
            <a:r>
              <a:rPr lang="en-IN" dirty="0" smtClean="0"/>
              <a:t>There are many customer having negative and very negative response.</a:t>
            </a:r>
          </a:p>
          <a:p>
            <a:r>
              <a:rPr lang="en-IN" dirty="0" smtClean="0"/>
              <a:t>Negative and very negative response received from billing question. </a:t>
            </a:r>
          </a:p>
          <a:p>
            <a:endParaRPr lang="en-IN" dirty="0" smtClean="0"/>
          </a:p>
          <a:p>
            <a:endParaRPr lang="en-IN" dirty="0" smtClean="0"/>
          </a:p>
        </p:txBody>
      </p:sp>
      <p:graphicFrame>
        <p:nvGraphicFramePr>
          <p:cNvPr id="5" name="Chart 4"/>
          <p:cNvGraphicFramePr>
            <a:graphicFrameLocks/>
          </p:cNvGraphicFramePr>
          <p:nvPr>
            <p:extLst>
              <p:ext uri="{D42A27DB-BD31-4B8C-83A1-F6EECF244321}">
                <p14:modId xmlns:p14="http://schemas.microsoft.com/office/powerpoint/2010/main" val="3685303209"/>
              </p:ext>
            </p:extLst>
          </p:nvPr>
        </p:nvGraphicFramePr>
        <p:xfrm>
          <a:off x="3719848" y="4198514"/>
          <a:ext cx="4572000" cy="2466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628607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 Cause Analysis</a:t>
            </a:r>
            <a:br>
              <a:rPr lang="en-IN" dirty="0" smtClean="0"/>
            </a:br>
            <a:endParaRPr lang="en-IN" dirty="0"/>
          </a:p>
        </p:txBody>
      </p:sp>
      <p:sp>
        <p:nvSpPr>
          <p:cNvPr id="3" name="Content Placeholder 2"/>
          <p:cNvSpPr>
            <a:spLocks noGrp="1"/>
          </p:cNvSpPr>
          <p:nvPr>
            <p:ph idx="1"/>
          </p:nvPr>
        </p:nvSpPr>
        <p:spPr/>
        <p:txBody>
          <a:bodyPr/>
          <a:lstStyle/>
          <a:p>
            <a:r>
              <a:rPr lang="en-IN" dirty="0" smtClean="0"/>
              <a:t>In total 86% of the customer is seeking for Billing Questions.</a:t>
            </a:r>
          </a:p>
          <a:p>
            <a:r>
              <a:rPr lang="en-IN" dirty="0" smtClean="0"/>
              <a:t>In Call </a:t>
            </a:r>
            <a:r>
              <a:rPr lang="en-IN" dirty="0"/>
              <a:t>C</a:t>
            </a:r>
            <a:r>
              <a:rPr lang="en-IN" dirty="0" smtClean="0"/>
              <a:t>entre channel Billing Questions is 80% and Payment </a:t>
            </a:r>
            <a:r>
              <a:rPr lang="en-IN" dirty="0"/>
              <a:t>Q</a:t>
            </a:r>
            <a:r>
              <a:rPr lang="en-IN" dirty="0" smtClean="0"/>
              <a:t>uestions is 20%.</a:t>
            </a:r>
          </a:p>
          <a:p>
            <a:r>
              <a:rPr lang="en-IN" dirty="0" smtClean="0"/>
              <a:t>In Chat </a:t>
            </a:r>
            <a:r>
              <a:rPr lang="en-IN" dirty="0"/>
              <a:t>B</a:t>
            </a:r>
            <a:r>
              <a:rPr lang="en-IN" dirty="0" smtClean="0"/>
              <a:t>ot Billing Question is 86% and Service Outage is 14%.</a:t>
            </a:r>
          </a:p>
          <a:p>
            <a:r>
              <a:rPr lang="en-IN" dirty="0" smtClean="0"/>
              <a:t>In E-mail Channel Billing question is 100%.</a:t>
            </a:r>
          </a:p>
          <a:p>
            <a:r>
              <a:rPr lang="en-IN" dirty="0" smtClean="0"/>
              <a:t>In Web </a:t>
            </a:r>
            <a:r>
              <a:rPr lang="en-IN" dirty="0" smtClean="0"/>
              <a:t>Channel Billing question is 100%.</a:t>
            </a:r>
            <a:endParaRPr lang="en-IN" dirty="0" smtClean="0"/>
          </a:p>
          <a:p>
            <a:endParaRPr lang="en-IN" dirty="0"/>
          </a:p>
        </p:txBody>
      </p:sp>
      <p:graphicFrame>
        <p:nvGraphicFramePr>
          <p:cNvPr id="4" name="Chart 3"/>
          <p:cNvGraphicFramePr>
            <a:graphicFrameLocks/>
          </p:cNvGraphicFramePr>
          <p:nvPr>
            <p:extLst>
              <p:ext uri="{D42A27DB-BD31-4B8C-83A1-F6EECF244321}">
                <p14:modId xmlns:p14="http://schemas.microsoft.com/office/powerpoint/2010/main" val="3620933594"/>
              </p:ext>
            </p:extLst>
          </p:nvPr>
        </p:nvGraphicFramePr>
        <p:xfrm>
          <a:off x="6759262" y="3777534"/>
          <a:ext cx="4572000" cy="2857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978193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Response Time Analysis</a:t>
            </a:r>
            <a:br>
              <a:rPr lang="en-IN" dirty="0" smtClean="0"/>
            </a:br>
            <a:endParaRPr lang="en-IN" dirty="0"/>
          </a:p>
        </p:txBody>
      </p:sp>
      <p:sp>
        <p:nvSpPr>
          <p:cNvPr id="3" name="Content Placeholder 2"/>
          <p:cNvSpPr>
            <a:spLocks noGrp="1"/>
          </p:cNvSpPr>
          <p:nvPr>
            <p:ph idx="1"/>
          </p:nvPr>
        </p:nvSpPr>
        <p:spPr>
          <a:xfrm>
            <a:off x="838199" y="1690688"/>
            <a:ext cx="11242183" cy="4486275"/>
          </a:xfrm>
        </p:spPr>
        <p:txBody>
          <a:bodyPr>
            <a:normAutofit/>
          </a:bodyPr>
          <a:lstStyle/>
          <a:p>
            <a:r>
              <a:rPr lang="en-IN" dirty="0" smtClean="0"/>
              <a:t>Average of Call duration shows the response time defined under three categories:</a:t>
            </a:r>
          </a:p>
          <a:p>
            <a:endParaRPr lang="en-IN" dirty="0" smtClean="0"/>
          </a:p>
          <a:p>
            <a:pPr>
              <a:buFont typeface="Courier New" panose="02070309020205020404" pitchFamily="49" charset="0"/>
              <a:buChar char="o"/>
            </a:pPr>
            <a:r>
              <a:rPr lang="en-IN" dirty="0" smtClean="0"/>
              <a:t>Within SLA</a:t>
            </a:r>
          </a:p>
          <a:p>
            <a:pPr>
              <a:buFont typeface="Courier New" panose="02070309020205020404" pitchFamily="49" charset="0"/>
              <a:buChar char="o"/>
            </a:pPr>
            <a:r>
              <a:rPr lang="en-IN" dirty="0" smtClean="0"/>
              <a:t>Above SLA</a:t>
            </a:r>
          </a:p>
          <a:p>
            <a:pPr>
              <a:buFont typeface="Courier New" panose="02070309020205020404" pitchFamily="49" charset="0"/>
              <a:buChar char="o"/>
            </a:pPr>
            <a:r>
              <a:rPr lang="en-IN" dirty="0" smtClean="0"/>
              <a:t>Below SLA </a:t>
            </a:r>
          </a:p>
          <a:p>
            <a:pPr>
              <a:buFont typeface="Courier New" panose="02070309020205020404" pitchFamily="49" charset="0"/>
              <a:buChar char="o"/>
            </a:pPr>
            <a:endParaRPr lang="en-IN" dirty="0" smtClean="0"/>
          </a:p>
          <a:p>
            <a:pPr marL="0" indent="0">
              <a:buNone/>
            </a:pPr>
            <a:endParaRPr lang="en-IN" dirty="0" smtClean="0"/>
          </a:p>
          <a:p>
            <a:pPr marL="0" indent="0">
              <a:buNone/>
            </a:pPr>
            <a:r>
              <a:rPr lang="en-IN" dirty="0" smtClean="0"/>
              <a:t>As per the data the service response time analysis is above SLA but the category of below SLA is at alarming stage. Due to the billing questions is very high as per data, we have to provide the billing information at first place so that the customer not needed any information regarding his/her bills.</a:t>
            </a: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3399378292"/>
              </p:ext>
            </p:extLst>
          </p:nvPr>
        </p:nvGraphicFramePr>
        <p:xfrm>
          <a:off x="3168203" y="2150772"/>
          <a:ext cx="8667482" cy="22280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781637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Segmentation</a:t>
            </a:r>
            <a:br>
              <a:rPr lang="en-IN" dirty="0" smtClean="0"/>
            </a:br>
            <a:endParaRPr lang="en-IN" dirty="0"/>
          </a:p>
        </p:txBody>
      </p:sp>
      <p:sp>
        <p:nvSpPr>
          <p:cNvPr id="3" name="Content Placeholder 2"/>
          <p:cNvSpPr>
            <a:spLocks noGrp="1"/>
          </p:cNvSpPr>
          <p:nvPr>
            <p:ph idx="1"/>
          </p:nvPr>
        </p:nvSpPr>
        <p:spPr>
          <a:xfrm>
            <a:off x="838200" y="1339402"/>
            <a:ext cx="10515600" cy="5518597"/>
          </a:xfrm>
        </p:spPr>
        <p:txBody>
          <a:bodyPr/>
          <a:lstStyle/>
          <a:p>
            <a:r>
              <a:rPr lang="en-IN" dirty="0" smtClean="0"/>
              <a:t>Negative response received from Florida, Washington and West Virginia</a:t>
            </a:r>
          </a:p>
          <a:p>
            <a:r>
              <a:rPr lang="en-IN" dirty="0" smtClean="0"/>
              <a:t>Neutral response received from Michigan, Utah, Ohio, Texas.</a:t>
            </a:r>
          </a:p>
          <a:p>
            <a:r>
              <a:rPr lang="en-IN" dirty="0" smtClean="0"/>
              <a:t>Positive response from Massachusetts and New York.</a:t>
            </a:r>
          </a:p>
          <a:p>
            <a:r>
              <a:rPr lang="en-IN" dirty="0" smtClean="0"/>
              <a:t>Very Negative response from Oregon and Texas.</a:t>
            </a:r>
          </a:p>
          <a:p>
            <a:r>
              <a:rPr lang="en-IN" dirty="0" smtClean="0"/>
              <a:t>Very Positive response from Indiana, Oregon, South Carolina.</a:t>
            </a:r>
          </a:p>
        </p:txBody>
      </p:sp>
      <p:graphicFrame>
        <p:nvGraphicFramePr>
          <p:cNvPr id="4" name="Chart 3"/>
          <p:cNvGraphicFramePr>
            <a:graphicFrameLocks/>
          </p:cNvGraphicFramePr>
          <p:nvPr>
            <p:extLst>
              <p:ext uri="{D42A27DB-BD31-4B8C-83A1-F6EECF244321}">
                <p14:modId xmlns:p14="http://schemas.microsoft.com/office/powerpoint/2010/main" val="2872539752"/>
              </p:ext>
            </p:extLst>
          </p:nvPr>
        </p:nvGraphicFramePr>
        <p:xfrm>
          <a:off x="2627291" y="3837904"/>
          <a:ext cx="6697013" cy="25950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203235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417"/>
            <a:ext cx="10515600" cy="1325563"/>
          </a:xfrm>
        </p:spPr>
        <p:txBody>
          <a:bodyPr/>
          <a:lstStyle/>
          <a:p>
            <a:r>
              <a:rPr lang="en-IN" dirty="0" smtClean="0"/>
              <a:t>Trends and Patterns Identification</a:t>
            </a:r>
            <a:br>
              <a:rPr lang="en-IN" dirty="0" smtClean="0"/>
            </a:br>
            <a:endParaRPr lang="en-IN" dirty="0"/>
          </a:p>
        </p:txBody>
      </p:sp>
      <p:sp>
        <p:nvSpPr>
          <p:cNvPr id="3" name="Content Placeholder 2"/>
          <p:cNvSpPr>
            <a:spLocks noGrp="1"/>
          </p:cNvSpPr>
          <p:nvPr>
            <p:ph idx="1"/>
          </p:nvPr>
        </p:nvSpPr>
        <p:spPr>
          <a:xfrm>
            <a:off x="838200" y="1596980"/>
            <a:ext cx="10515600" cy="5261019"/>
          </a:xfrm>
        </p:spPr>
        <p:txBody>
          <a:bodyPr/>
          <a:lstStyle/>
          <a:p>
            <a:r>
              <a:rPr lang="en-IN" dirty="0" smtClean="0"/>
              <a:t>Maximum Payments and Service Outage are within SLA.</a:t>
            </a:r>
          </a:p>
          <a:p>
            <a:r>
              <a:rPr lang="en-IN" dirty="0" smtClean="0"/>
              <a:t>In Billing question team lacking to provide the resolution within the SLA.</a:t>
            </a:r>
          </a:p>
          <a:p>
            <a:pPr marL="0" indent="0">
              <a:buNone/>
            </a:pPr>
            <a:r>
              <a:rPr lang="en-IN" dirty="0" smtClean="0"/>
              <a:t>So, the trends and patterns are the customer is struggling to understand the billing information.</a:t>
            </a:r>
          </a:p>
          <a:p>
            <a:pPr marL="0" indent="0">
              <a:buNone/>
            </a:pPr>
            <a:endParaRPr lang="en-IN" dirty="0" smtClean="0"/>
          </a:p>
          <a:p>
            <a:endParaRPr lang="en-IN" dirty="0"/>
          </a:p>
        </p:txBody>
      </p:sp>
      <p:graphicFrame>
        <p:nvGraphicFramePr>
          <p:cNvPr id="4" name="Chart 3"/>
          <p:cNvGraphicFramePr>
            <a:graphicFrameLocks/>
          </p:cNvGraphicFramePr>
          <p:nvPr>
            <p:extLst>
              <p:ext uri="{D42A27DB-BD31-4B8C-83A1-F6EECF244321}">
                <p14:modId xmlns:p14="http://schemas.microsoft.com/office/powerpoint/2010/main" val="3928939131"/>
              </p:ext>
            </p:extLst>
          </p:nvPr>
        </p:nvGraphicFramePr>
        <p:xfrm>
          <a:off x="3009229" y="3618963"/>
          <a:ext cx="5781675" cy="2498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8615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a:t>
            </a:r>
            <a:endParaRPr lang="en-IN" dirty="0"/>
          </a:p>
        </p:txBody>
      </p:sp>
      <p:sp>
        <p:nvSpPr>
          <p:cNvPr id="3" name="Content Placeholder 2"/>
          <p:cNvSpPr>
            <a:spLocks noGrp="1"/>
          </p:cNvSpPr>
          <p:nvPr>
            <p:ph idx="1"/>
          </p:nvPr>
        </p:nvSpPr>
        <p:spPr/>
        <p:txBody>
          <a:bodyPr/>
          <a:lstStyle/>
          <a:p>
            <a:r>
              <a:rPr lang="en-IN" dirty="0" smtClean="0"/>
              <a:t>Company needs to provide the detail information to the customer regarding their bills.</a:t>
            </a:r>
          </a:p>
          <a:p>
            <a:r>
              <a:rPr lang="en-IN" dirty="0" smtClean="0"/>
              <a:t> Proper training should be provided to the employees to attain the targets and complete the SLA.</a:t>
            </a:r>
          </a:p>
          <a:p>
            <a:r>
              <a:rPr lang="en-IN" dirty="0" smtClean="0"/>
              <a:t>Increase the traffic on web and emails channels, </a:t>
            </a:r>
            <a:r>
              <a:rPr lang="en-IN" dirty="0"/>
              <a:t>s</a:t>
            </a:r>
            <a:r>
              <a:rPr lang="en-IN" dirty="0" smtClean="0"/>
              <a:t>o the load of the call centre became manageable and SLA not affected.</a:t>
            </a:r>
          </a:p>
          <a:p>
            <a:pPr marL="0" indent="0">
              <a:buNone/>
            </a:pPr>
            <a:endParaRPr lang="en-IN" dirty="0" smtClean="0"/>
          </a:p>
          <a:p>
            <a:endParaRPr lang="en-IN" dirty="0"/>
          </a:p>
        </p:txBody>
      </p:sp>
    </p:spTree>
    <p:extLst>
      <p:ext uri="{BB962C8B-B14F-4D97-AF65-F5344CB8AC3E}">
        <p14:creationId xmlns:p14="http://schemas.microsoft.com/office/powerpoint/2010/main" val="601865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459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Courier New</vt:lpstr>
      <vt:lpstr>Wingdings 3</vt:lpstr>
      <vt:lpstr>Ion</vt:lpstr>
      <vt:lpstr>Analyses of Customer Service Data</vt:lpstr>
      <vt:lpstr>Content</vt:lpstr>
      <vt:lpstr>Introduction</vt:lpstr>
      <vt:lpstr>Customer Sentiment Analysis</vt:lpstr>
      <vt:lpstr>Root Cause Analysis </vt:lpstr>
      <vt:lpstr>Service Response Time Analysis </vt:lpstr>
      <vt:lpstr>Customer Segmentation </vt:lpstr>
      <vt:lpstr>Trends and Patterns Identification </vt:lpstr>
      <vt:lpstr>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Analyses of Customer Service Data</dc:title>
  <dc:creator>Deepak Sharma</dc:creator>
  <cp:lastModifiedBy>Deepak Sharma</cp:lastModifiedBy>
  <cp:revision>8</cp:revision>
  <dcterms:created xsi:type="dcterms:W3CDTF">2024-02-18T17:14:08Z</dcterms:created>
  <dcterms:modified xsi:type="dcterms:W3CDTF">2024-02-18T18:14:49Z</dcterms:modified>
</cp:coreProperties>
</file>