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38" r:id="rId2"/>
    <p:sldId id="257" r:id="rId3"/>
    <p:sldId id="258" r:id="rId4"/>
    <p:sldId id="317" r:id="rId5"/>
    <p:sldId id="318" r:id="rId6"/>
    <p:sldId id="259" r:id="rId7"/>
    <p:sldId id="260" r:id="rId8"/>
    <p:sldId id="261" r:id="rId9"/>
    <p:sldId id="262" r:id="rId10"/>
    <p:sldId id="329" r:id="rId11"/>
    <p:sldId id="330" r:id="rId12"/>
    <p:sldId id="263" r:id="rId13"/>
    <p:sldId id="374" r:id="rId14"/>
    <p:sldId id="331" r:id="rId15"/>
    <p:sldId id="333" r:id="rId16"/>
    <p:sldId id="375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265" r:id="rId27"/>
    <p:sldId id="335" r:id="rId28"/>
    <p:sldId id="336" r:id="rId2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36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FF7BE-0A96-4FEB-9B33-1D23D4D624B4}" type="datetimeFigureOut">
              <a:rPr lang="zh-TW" altLang="en-US" smtClean="0"/>
              <a:t>2018/11/19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D2459-D2D2-4AF4-9073-F2F94BFBD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24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0E2B3DB-07BB-4C20-A1B6-CE65346CE44C}" type="slidenum">
              <a:rPr lang="en-US" altLang="zh-TW">
                <a:latin typeface="Times New Roman" pitchFamily="18" charset="0"/>
              </a:rPr>
              <a:pPr/>
              <a:t>2</a:t>
            </a:fld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12E4AE7-222B-46F6-BD2E-BEEF213C4677}" type="slidenum">
              <a:rPr lang="en-US" altLang="zh-TW">
                <a:latin typeface="Times New Roman" pitchFamily="18" charset="0"/>
              </a:rPr>
              <a:pPr/>
              <a:t>26</a:t>
            </a:fld>
            <a:endParaRPr lang="en-US" altLang="zh-TW">
              <a:latin typeface="Times New Roman" pitchFamily="18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4AA1595-7203-4903-9A66-E16F57B3B176}" type="slidenum">
              <a:rPr lang="en-US" altLang="zh-TW">
                <a:latin typeface="Times New Roman" pitchFamily="18" charset="0"/>
              </a:rPr>
              <a:pPr/>
              <a:t>3</a:t>
            </a:fld>
            <a:endParaRPr lang="en-US" altLang="zh-TW">
              <a:latin typeface="Times New Roman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4AA1595-7203-4903-9A66-E16F57B3B176}" type="slidenum">
              <a:rPr lang="en-US" altLang="zh-TW">
                <a:latin typeface="Times New Roman" pitchFamily="18" charset="0"/>
              </a:rPr>
              <a:pPr/>
              <a:t>4</a:t>
            </a:fld>
            <a:endParaRPr lang="en-US" altLang="zh-TW">
              <a:latin typeface="Times New Roman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7A304C1-4AD8-4877-A903-A63D7A0CEEE4}" type="slidenum">
              <a:rPr lang="en-US" altLang="zh-TW">
                <a:latin typeface="Times New Roman" pitchFamily="18" charset="0"/>
              </a:rPr>
              <a:pPr/>
              <a:t>6</a:t>
            </a:fld>
            <a:endParaRPr lang="en-US" altLang="zh-TW">
              <a:latin typeface="Times New Roman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17422C5-A576-41E2-A0B6-917E9D747ADD}" type="slidenum">
              <a:rPr lang="en-US" altLang="zh-TW">
                <a:latin typeface="Times New Roman" pitchFamily="18" charset="0"/>
              </a:rPr>
              <a:pPr/>
              <a:t>7</a:t>
            </a:fld>
            <a:endParaRPr lang="en-US" altLang="zh-TW">
              <a:latin typeface="Times New Roman" pitchFamily="1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8FAEE51-4063-48FA-A3B4-4CB7649C1578}" type="slidenum">
              <a:rPr lang="en-US" altLang="zh-TW">
                <a:latin typeface="Times New Roman" pitchFamily="18" charset="0"/>
              </a:rPr>
              <a:pPr/>
              <a:t>8</a:t>
            </a:fld>
            <a:endParaRPr lang="en-US" altLang="zh-TW">
              <a:latin typeface="Times New Roman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321A51E-0BEE-4E3B-BF93-FC94E979D5B4}" type="slidenum">
              <a:rPr lang="en-US" altLang="zh-TW">
                <a:latin typeface="Times New Roman" pitchFamily="18" charset="0"/>
              </a:rPr>
              <a:pPr/>
              <a:t>9</a:t>
            </a:fld>
            <a:endParaRPr lang="en-US" altLang="zh-TW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EC3CD08-C90A-4360-B2B7-A94C48484F11}" type="slidenum">
              <a:rPr lang="en-US" altLang="zh-TW">
                <a:latin typeface="Times New Roman" pitchFamily="18" charset="0"/>
              </a:rPr>
              <a:pPr/>
              <a:t>12</a:t>
            </a:fld>
            <a:endParaRPr lang="en-US" altLang="zh-TW">
              <a:latin typeface="Times New Roman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EC3CD08-C90A-4360-B2B7-A94C48484F11}" type="slidenum">
              <a:rPr lang="en-US" altLang="zh-TW">
                <a:latin typeface="Times New Roman" pitchFamily="18" charset="0"/>
              </a:rPr>
              <a:pPr/>
              <a:t>13</a:t>
            </a:fld>
            <a:endParaRPr lang="en-US" altLang="zh-TW">
              <a:latin typeface="Times New Roman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03241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2AE1-B3E7-40F3-878A-DC750E45082E}" type="datetime4">
              <a:rPr lang="zh-TW" altLang="en-US" smtClean="0"/>
              <a:t>107年11月19日星期一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Mining: Concepts and Techniques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8BA0-88B3-48B7-B3C3-D3E440B13AF8}" type="datetime4">
              <a:rPr lang="zh-TW" altLang="en-US" smtClean="0"/>
              <a:t>107年11月19日星期一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Mining: Concepts and Techniques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C562-DFF3-4094-9891-971EE99E0BD4}" type="datetime4">
              <a:rPr lang="zh-TW" altLang="en-US" smtClean="0"/>
              <a:t>107年11月19日星期一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Mining: Concepts and Techniques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5301DC-A9EC-4E66-A993-D8BD6D63CD8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83924520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8458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00500"/>
            <a:ext cx="8458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ADDED3-A1C5-47B6-A879-92143FDE1FC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1797583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368D-CAF1-47B7-8547-32C9D5D576A8}" type="datetime4">
              <a:rPr lang="zh-TW" altLang="en-US" smtClean="0"/>
              <a:t>107年11月19日星期一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Mining: Concepts and Techniques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5F84-62D4-4C2D-A0B2-B7721AC9A79C}" type="datetime4">
              <a:rPr lang="zh-TW" altLang="en-US" smtClean="0"/>
              <a:t>107年11月19日星期一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Mining: Concepts and Techniques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DFFD-F71A-4AFB-A731-3377493D4EDA}" type="datetime4">
              <a:rPr lang="zh-TW" altLang="en-US" smtClean="0"/>
              <a:t>107年11月19日星期一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Mining: Concepts and Techniques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0B93-DFAB-4B80-8D8F-2EE85E833C47}" type="datetime4">
              <a:rPr lang="zh-TW" altLang="en-US" smtClean="0"/>
              <a:t>107年11月19日星期一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Mining: Concepts and Techniques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2FF5-A628-460B-8356-06755DF82BD8}" type="datetime4">
              <a:rPr lang="zh-TW" altLang="en-US" smtClean="0"/>
              <a:t>107年11月19日星期一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Mining: Concepts and Techniques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09DE-FCF0-4821-AE33-FD1354057E37}" type="datetime4">
              <a:rPr lang="zh-TW" altLang="en-US" smtClean="0"/>
              <a:t>107年11月19日星期一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Mining: Concepts and Techniques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333C-3679-4DA4-9C80-F93BB9B8C865}" type="datetime4">
              <a:rPr lang="zh-TW" altLang="en-US" smtClean="0"/>
              <a:t>107年11月19日星期一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Mining: Concepts and Techniques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BB6D-1D2E-41F6-974B-DE45B9749052}" type="datetime4">
              <a:rPr lang="zh-TW" altLang="en-US" smtClean="0"/>
              <a:t>107年11月19日星期一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Mining: Concepts and Techniques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0EE2E-23E9-44A2-964F-261237FD1302}" type="datetime4">
              <a:rPr lang="zh-TW" altLang="en-US" smtClean="0"/>
              <a:t>107年11月19日星期一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Data Mining: Concepts and Techniques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Bayesian Classification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Mining: Concepts and Techniques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20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新細明體" charset="-120"/>
              </a:rPr>
              <a:t>Naïve Bayesian Classifier: An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08504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endParaRPr lang="en-US" altLang="zh-TW" sz="2400" dirty="0" smtClean="0">
              <a:latin typeface="Calibri" pitchFamily="34" charset="0"/>
              <a:ea typeface="新細明體" charset="-120"/>
            </a:endParaRPr>
          </a:p>
          <a:p>
            <a:pPr>
              <a:lnSpc>
                <a:spcPct val="110000"/>
              </a:lnSpc>
            </a:pPr>
            <a:endParaRPr lang="en-US" altLang="zh-TW" sz="2400" dirty="0">
              <a:latin typeface="Calibri" pitchFamily="34" charset="0"/>
              <a:ea typeface="新細明體" charset="-120"/>
            </a:endParaRPr>
          </a:p>
          <a:p>
            <a:pPr>
              <a:lnSpc>
                <a:spcPct val="110000"/>
              </a:lnSpc>
            </a:pPr>
            <a:endParaRPr lang="en-US" altLang="zh-TW" sz="2400" dirty="0" smtClean="0">
              <a:latin typeface="Calibri" pitchFamily="34" charset="0"/>
              <a:ea typeface="新細明體" charset="-120"/>
            </a:endParaRPr>
          </a:p>
          <a:p>
            <a:pPr>
              <a:lnSpc>
                <a:spcPct val="110000"/>
              </a:lnSpc>
            </a:pPr>
            <a:r>
              <a:rPr lang="en-US" altLang="zh-TW" sz="2400" dirty="0" smtClean="0">
                <a:latin typeface="Calibri" pitchFamily="34" charset="0"/>
                <a:ea typeface="新細明體" charset="-120"/>
              </a:rPr>
              <a:t>X </a:t>
            </a:r>
            <a:r>
              <a:rPr lang="en-US" altLang="zh-TW" sz="2400" dirty="0">
                <a:latin typeface="Calibri" pitchFamily="34" charset="0"/>
                <a:ea typeface="新細明體" charset="-120"/>
              </a:rPr>
              <a:t>= (age &lt;=</a:t>
            </a:r>
            <a:r>
              <a:rPr lang="en-US" altLang="zh-TW" sz="2400" dirty="0" smtClean="0">
                <a:latin typeface="Calibri" pitchFamily="34" charset="0"/>
                <a:ea typeface="新細明體" charset="-120"/>
              </a:rPr>
              <a:t>30, Income </a:t>
            </a:r>
            <a:r>
              <a:rPr lang="en-US" altLang="zh-TW" sz="2400" dirty="0">
                <a:latin typeface="Calibri" pitchFamily="34" charset="0"/>
                <a:ea typeface="新細明體" charset="-120"/>
              </a:rPr>
              <a:t>= </a:t>
            </a:r>
            <a:r>
              <a:rPr lang="en-US" altLang="zh-TW" sz="2400" dirty="0" smtClean="0">
                <a:latin typeface="Calibri" pitchFamily="34" charset="0"/>
                <a:ea typeface="新細明體" charset="-120"/>
              </a:rPr>
              <a:t>medium, Student </a:t>
            </a:r>
            <a:r>
              <a:rPr lang="en-US" altLang="zh-TW" sz="2400" dirty="0">
                <a:latin typeface="Calibri" pitchFamily="34" charset="0"/>
                <a:ea typeface="新細明體" charset="-120"/>
              </a:rPr>
              <a:t>= </a:t>
            </a:r>
            <a:r>
              <a:rPr lang="en-US" altLang="zh-TW" sz="2400" dirty="0" smtClean="0">
                <a:latin typeface="Calibri" pitchFamily="34" charset="0"/>
                <a:ea typeface="新細明體" charset="-120"/>
              </a:rPr>
              <a:t>yes, </a:t>
            </a:r>
            <a:r>
              <a:rPr lang="en-US" altLang="zh-TW" sz="2400" dirty="0" err="1" smtClean="0">
                <a:latin typeface="Calibri" pitchFamily="34" charset="0"/>
                <a:ea typeface="新細明體" charset="-120"/>
              </a:rPr>
              <a:t>Credit_rating</a:t>
            </a:r>
            <a:r>
              <a:rPr lang="en-US" altLang="zh-TW" sz="2400" dirty="0" smtClean="0">
                <a:latin typeface="Calibri" pitchFamily="34" charset="0"/>
                <a:ea typeface="新細明體" charset="-120"/>
              </a:rPr>
              <a:t> </a:t>
            </a:r>
            <a:r>
              <a:rPr lang="en-US" altLang="zh-TW" sz="2400" dirty="0">
                <a:latin typeface="Calibri" pitchFamily="34" charset="0"/>
                <a:ea typeface="新細明體" charset="-120"/>
              </a:rPr>
              <a:t>= Fair)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P(</a:t>
            </a:r>
            <a:r>
              <a:rPr lang="en-US" altLang="zh-TW" dirty="0" err="1"/>
              <a:t>y</a:t>
            </a:r>
            <a:r>
              <a:rPr lang="en-US" altLang="zh-TW" dirty="0" err="1" smtClean="0"/>
              <a:t>es|X</a:t>
            </a:r>
            <a:r>
              <a:rPr lang="en-US" altLang="zh-TW" dirty="0" smtClean="0"/>
              <a:t>)</a:t>
            </a:r>
          </a:p>
          <a:p>
            <a:pPr marL="457200" lvl="1" indent="0">
              <a:buNone/>
            </a:pPr>
            <a:r>
              <a:rPr lang="en-US" altLang="zh-TW" sz="2400" dirty="0" smtClean="0"/>
              <a:t>P(yes) * P(</a:t>
            </a:r>
            <a:r>
              <a:rPr lang="en-US" altLang="zh-TW" sz="2400" dirty="0">
                <a:latin typeface="Calibri" pitchFamily="34" charset="0"/>
                <a:ea typeface="新細明體" charset="-120"/>
              </a:rPr>
              <a:t>age &lt;=</a:t>
            </a:r>
            <a:r>
              <a:rPr lang="en-US" altLang="zh-TW" sz="2400" dirty="0" smtClean="0">
                <a:latin typeface="Calibri" pitchFamily="34" charset="0"/>
                <a:ea typeface="新細明體" charset="-120"/>
              </a:rPr>
              <a:t>30|yes)*P(I=</a:t>
            </a:r>
            <a:r>
              <a:rPr lang="en-US" altLang="zh-TW" sz="2400" dirty="0" err="1" smtClean="0">
                <a:latin typeface="Calibri" pitchFamily="34" charset="0"/>
                <a:ea typeface="新細明體" charset="-120"/>
              </a:rPr>
              <a:t>m|yes</a:t>
            </a:r>
            <a:r>
              <a:rPr lang="en-US" altLang="zh-TW" sz="2400" dirty="0" smtClean="0">
                <a:latin typeface="Calibri" pitchFamily="34" charset="0"/>
                <a:ea typeface="新細明體" charset="-120"/>
              </a:rPr>
              <a:t>)*P(S=</a:t>
            </a:r>
            <a:r>
              <a:rPr lang="en-US" altLang="zh-TW" sz="2400" dirty="0" err="1" smtClean="0">
                <a:latin typeface="Calibri" pitchFamily="34" charset="0"/>
                <a:ea typeface="新細明體" charset="-120"/>
              </a:rPr>
              <a:t>yes|yes</a:t>
            </a:r>
            <a:r>
              <a:rPr lang="en-US" altLang="zh-TW" sz="2400" dirty="0" smtClean="0">
                <a:latin typeface="Calibri" pitchFamily="34" charset="0"/>
                <a:ea typeface="新細明體" charset="-120"/>
              </a:rPr>
              <a:t>)*P(CR=</a:t>
            </a:r>
            <a:r>
              <a:rPr lang="en-US" altLang="zh-TW" sz="2400" dirty="0" err="1" smtClean="0">
                <a:latin typeface="Calibri" pitchFamily="34" charset="0"/>
                <a:ea typeface="新細明體" charset="-120"/>
              </a:rPr>
              <a:t>Fair|yes</a:t>
            </a:r>
            <a:r>
              <a:rPr lang="en-US" altLang="zh-TW" sz="2400" dirty="0" smtClean="0">
                <a:latin typeface="Calibri" pitchFamily="34" charset="0"/>
                <a:ea typeface="新細明體" charset="-120"/>
              </a:rPr>
              <a:t>)</a:t>
            </a:r>
          </a:p>
          <a:p>
            <a:pPr marL="457200" lvl="1" indent="0">
              <a:buNone/>
            </a:pPr>
            <a:endParaRPr lang="en-US" altLang="zh-TW" sz="2400" dirty="0" smtClean="0">
              <a:latin typeface="Calibri" pitchFamily="34" charset="0"/>
              <a:ea typeface="新細明體" charset="-120"/>
            </a:endParaRPr>
          </a:p>
          <a:p>
            <a:r>
              <a:rPr lang="en-US" altLang="zh-TW" dirty="0" smtClean="0"/>
              <a:t>P(</a:t>
            </a:r>
            <a:r>
              <a:rPr lang="en-US" altLang="zh-TW" dirty="0" err="1" smtClean="0"/>
              <a:t>no|X</a:t>
            </a:r>
            <a:r>
              <a:rPr lang="en-US" altLang="zh-TW" dirty="0"/>
              <a:t>)</a:t>
            </a:r>
          </a:p>
          <a:p>
            <a:pPr marL="457200" lvl="1" indent="0">
              <a:buNone/>
            </a:pPr>
            <a:r>
              <a:rPr lang="en-US" altLang="zh-TW" sz="2400" dirty="0" smtClean="0"/>
              <a:t>P(no) </a:t>
            </a:r>
            <a:r>
              <a:rPr lang="en-US" altLang="zh-TW" sz="2400" dirty="0"/>
              <a:t>* P(</a:t>
            </a:r>
            <a:r>
              <a:rPr lang="en-US" altLang="zh-TW" sz="2400" dirty="0">
                <a:latin typeface="Calibri" pitchFamily="34" charset="0"/>
                <a:ea typeface="新細明體" charset="-120"/>
              </a:rPr>
              <a:t>age &lt;=</a:t>
            </a:r>
            <a:r>
              <a:rPr lang="en-US" altLang="zh-TW" sz="2400" dirty="0" smtClean="0">
                <a:latin typeface="Calibri" pitchFamily="34" charset="0"/>
                <a:ea typeface="新細明體" charset="-120"/>
              </a:rPr>
              <a:t>30|no)*P(I=</a:t>
            </a:r>
            <a:r>
              <a:rPr lang="en-US" altLang="zh-TW" sz="2400" dirty="0" err="1" smtClean="0">
                <a:latin typeface="Calibri" pitchFamily="34" charset="0"/>
                <a:ea typeface="新細明體" charset="-120"/>
              </a:rPr>
              <a:t>m|no</a:t>
            </a:r>
            <a:r>
              <a:rPr lang="en-US" altLang="zh-TW" sz="2400" dirty="0" smtClean="0">
                <a:latin typeface="Calibri" pitchFamily="34" charset="0"/>
                <a:ea typeface="新細明體" charset="-120"/>
              </a:rPr>
              <a:t>)*P(S=</a:t>
            </a:r>
            <a:r>
              <a:rPr lang="en-US" altLang="zh-TW" sz="2400" dirty="0" err="1" smtClean="0">
                <a:latin typeface="Calibri" pitchFamily="34" charset="0"/>
                <a:ea typeface="新細明體" charset="-120"/>
              </a:rPr>
              <a:t>yes|no</a:t>
            </a:r>
            <a:r>
              <a:rPr lang="en-US" altLang="zh-TW" sz="2400" dirty="0" smtClean="0">
                <a:latin typeface="Calibri" pitchFamily="34" charset="0"/>
                <a:ea typeface="新細明體" charset="-120"/>
              </a:rPr>
              <a:t>)*P(CR=</a:t>
            </a:r>
            <a:r>
              <a:rPr lang="en-US" altLang="zh-TW" sz="2400" dirty="0" err="1" smtClean="0">
                <a:latin typeface="Calibri" pitchFamily="34" charset="0"/>
                <a:ea typeface="新細明體" charset="-120"/>
              </a:rPr>
              <a:t>Fair|no</a:t>
            </a:r>
            <a:r>
              <a:rPr lang="en-US" altLang="zh-TW" sz="2400" dirty="0" smtClean="0">
                <a:latin typeface="Calibri" pitchFamily="34" charset="0"/>
                <a:ea typeface="新細明體" charset="-120"/>
              </a:rPr>
              <a:t>)</a:t>
            </a:r>
            <a:endParaRPr lang="zh-TW" altLang="en-US" sz="2400" dirty="0"/>
          </a:p>
          <a:p>
            <a:pPr marL="457200" lvl="1" indent="0">
              <a:buNone/>
            </a:pPr>
            <a:endParaRPr lang="zh-TW" altLang="en-US" sz="2400" dirty="0"/>
          </a:p>
        </p:txBody>
      </p:sp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3800"/>
            <a:ext cx="2895600" cy="4476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304" y="1807551"/>
            <a:ext cx="6172200" cy="8953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Mining: Concepts and Techniques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91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新細明體" charset="-120"/>
              </a:rPr>
              <a:t>Naïve Bayesian Classifier: An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28800"/>
            <a:ext cx="4032448" cy="4525963"/>
          </a:xfrm>
        </p:spPr>
        <p:txBody>
          <a:bodyPr/>
          <a:lstStyle/>
          <a:p>
            <a:r>
              <a:rPr lang="en-US" altLang="zh-TW" sz="2800" dirty="0"/>
              <a:t>P(</a:t>
            </a:r>
            <a:r>
              <a:rPr lang="en-US" altLang="zh-TW" sz="2800" dirty="0" err="1"/>
              <a:t>yes|X</a:t>
            </a:r>
            <a:r>
              <a:rPr lang="en-US" altLang="zh-TW" sz="2800" dirty="0"/>
              <a:t>)</a:t>
            </a:r>
          </a:p>
          <a:p>
            <a:pPr marL="457200" lvl="1" indent="0">
              <a:buNone/>
            </a:pPr>
            <a:r>
              <a:rPr lang="en-US" altLang="zh-TW" sz="2400" dirty="0"/>
              <a:t>P(yes) * P(</a:t>
            </a:r>
            <a:r>
              <a:rPr lang="en-US" altLang="zh-TW" sz="2400" dirty="0">
                <a:latin typeface="Calibri" pitchFamily="34" charset="0"/>
                <a:ea typeface="新細明體" charset="-120"/>
              </a:rPr>
              <a:t>age &lt;=30|yes</a:t>
            </a:r>
            <a:r>
              <a:rPr lang="en-US" altLang="zh-TW" sz="2400" dirty="0" smtClean="0">
                <a:latin typeface="Calibri" pitchFamily="34" charset="0"/>
                <a:ea typeface="新細明體" charset="-120"/>
              </a:rPr>
              <a:t>) *</a:t>
            </a:r>
            <a:r>
              <a:rPr lang="en-US" altLang="zh-TW" sz="2400" dirty="0">
                <a:latin typeface="Calibri" pitchFamily="34" charset="0"/>
                <a:ea typeface="新細明體" charset="-120"/>
              </a:rPr>
              <a:t>P(I=</a:t>
            </a:r>
            <a:r>
              <a:rPr lang="en-US" altLang="zh-TW" sz="2400" dirty="0" err="1">
                <a:latin typeface="Calibri" pitchFamily="34" charset="0"/>
                <a:ea typeface="新細明體" charset="-120"/>
              </a:rPr>
              <a:t>m|yes</a:t>
            </a:r>
            <a:r>
              <a:rPr lang="en-US" altLang="zh-TW" sz="2400" dirty="0">
                <a:latin typeface="Calibri" pitchFamily="34" charset="0"/>
                <a:ea typeface="新細明體" charset="-120"/>
              </a:rPr>
              <a:t>)*P(S=</a:t>
            </a:r>
            <a:r>
              <a:rPr lang="en-US" altLang="zh-TW" sz="2400" dirty="0" err="1">
                <a:latin typeface="Calibri" pitchFamily="34" charset="0"/>
                <a:ea typeface="新細明體" charset="-120"/>
              </a:rPr>
              <a:t>yes|yes</a:t>
            </a:r>
            <a:r>
              <a:rPr lang="en-US" altLang="zh-TW" sz="2400" dirty="0">
                <a:latin typeface="Calibri" pitchFamily="34" charset="0"/>
                <a:ea typeface="新細明體" charset="-120"/>
              </a:rPr>
              <a:t>)*P(CR=</a:t>
            </a:r>
            <a:r>
              <a:rPr lang="en-US" altLang="zh-TW" sz="2400" dirty="0" err="1">
                <a:latin typeface="Calibri" pitchFamily="34" charset="0"/>
                <a:ea typeface="新細明體" charset="-120"/>
              </a:rPr>
              <a:t>Fair|yes</a:t>
            </a:r>
            <a:r>
              <a:rPr lang="en-US" altLang="zh-TW" sz="2400" dirty="0" smtClean="0">
                <a:latin typeface="Calibri" pitchFamily="34" charset="0"/>
                <a:ea typeface="新細明體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2800" dirty="0" smtClean="0">
                <a:latin typeface="Calibri" pitchFamily="34" charset="0"/>
                <a:ea typeface="新細明體" charset="-120"/>
              </a:rPr>
              <a:t>P(yes)=9/14=0.643</a:t>
            </a:r>
          </a:p>
          <a:p>
            <a:pPr marL="0" indent="0">
              <a:buNone/>
            </a:pPr>
            <a:r>
              <a:rPr lang="en-US" altLang="zh-TW" sz="2800" dirty="0" smtClean="0">
                <a:latin typeface="Calibri" pitchFamily="34" charset="0"/>
                <a:ea typeface="新細明體" charset="-120"/>
              </a:rPr>
              <a:t>P(age&lt;=30|yes)=2/9</a:t>
            </a:r>
          </a:p>
          <a:p>
            <a:pPr marL="0" lvl="1" indent="0">
              <a:buNone/>
            </a:pPr>
            <a:r>
              <a:rPr lang="en-US" altLang="zh-TW" dirty="0" smtClean="0">
                <a:latin typeface="Calibri" pitchFamily="34" charset="0"/>
                <a:ea typeface="新細明體" charset="-120"/>
              </a:rPr>
              <a:t>P(I=</a:t>
            </a:r>
            <a:r>
              <a:rPr lang="en-US" altLang="zh-TW" dirty="0" err="1" smtClean="0">
                <a:latin typeface="Calibri" pitchFamily="34" charset="0"/>
                <a:ea typeface="新細明體" charset="-120"/>
              </a:rPr>
              <a:t>m|yes</a:t>
            </a:r>
            <a:r>
              <a:rPr lang="en-US" altLang="zh-TW" dirty="0" smtClean="0">
                <a:latin typeface="Calibri" pitchFamily="34" charset="0"/>
                <a:ea typeface="新細明體" charset="-120"/>
              </a:rPr>
              <a:t>)=</a:t>
            </a:r>
          </a:p>
          <a:p>
            <a:pPr marL="0" lvl="1" indent="0">
              <a:buNone/>
            </a:pPr>
            <a:r>
              <a:rPr lang="en-US" altLang="zh-TW" dirty="0" smtClean="0">
                <a:latin typeface="Calibri" pitchFamily="34" charset="0"/>
                <a:ea typeface="新細明體" charset="-120"/>
              </a:rPr>
              <a:t>P(S=</a:t>
            </a:r>
            <a:r>
              <a:rPr lang="en-US" altLang="zh-TW" dirty="0" err="1" smtClean="0">
                <a:latin typeface="Calibri" pitchFamily="34" charset="0"/>
                <a:ea typeface="新細明體" charset="-120"/>
              </a:rPr>
              <a:t>yes|yes</a:t>
            </a:r>
            <a:r>
              <a:rPr lang="en-US" altLang="zh-TW" dirty="0" smtClean="0">
                <a:latin typeface="Calibri" pitchFamily="34" charset="0"/>
                <a:ea typeface="新細明體" charset="-120"/>
              </a:rPr>
              <a:t>)=</a:t>
            </a:r>
          </a:p>
          <a:p>
            <a:pPr marL="0" lvl="1" indent="0">
              <a:buNone/>
            </a:pPr>
            <a:r>
              <a:rPr lang="en-US" altLang="zh-TW" dirty="0" smtClean="0">
                <a:latin typeface="Calibri" pitchFamily="34" charset="0"/>
                <a:ea typeface="新細明體" charset="-120"/>
              </a:rPr>
              <a:t>P(CR=</a:t>
            </a:r>
            <a:r>
              <a:rPr lang="en-US" altLang="zh-TW" dirty="0" err="1" smtClean="0">
                <a:latin typeface="Calibri" pitchFamily="34" charset="0"/>
                <a:ea typeface="新細明體" charset="-120"/>
              </a:rPr>
              <a:t>Fair|yes</a:t>
            </a:r>
            <a:r>
              <a:rPr lang="en-US" altLang="zh-TW" dirty="0" smtClean="0">
                <a:latin typeface="Calibri" pitchFamily="34" charset="0"/>
                <a:ea typeface="新細明體" charset="-120"/>
              </a:rPr>
              <a:t>)=</a:t>
            </a:r>
            <a:endParaRPr lang="en-US" altLang="zh-TW" dirty="0">
              <a:latin typeface="Calibri" pitchFamily="34" charset="0"/>
              <a:ea typeface="新細明體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40768"/>
            <a:ext cx="4503688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4499992" y="2276872"/>
            <a:ext cx="4644008" cy="9361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4507400" y="3465004"/>
            <a:ext cx="4644008" cy="3960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4501840" y="4149080"/>
            <a:ext cx="4644008" cy="151216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笑臉 4"/>
          <p:cNvSpPr/>
          <p:nvPr/>
        </p:nvSpPr>
        <p:spPr>
          <a:xfrm>
            <a:off x="4268421" y="4191566"/>
            <a:ext cx="216024" cy="21602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笑臉 8"/>
          <p:cNvSpPr/>
          <p:nvPr/>
        </p:nvSpPr>
        <p:spPr>
          <a:xfrm>
            <a:off x="4268421" y="4797152"/>
            <a:ext cx="216024" cy="21602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Mining: Concepts and Techniques</a:t>
            </a:r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19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5" grpId="0" animBg="1"/>
      <p:bldP spid="5" grpId="1" animBg="1"/>
      <p:bldP spid="9" grpId="0" animBg="1"/>
      <p:bldP spid="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5FECC79-D9A7-44EF-9976-F325547CF353}" type="slidenum">
              <a:rPr lang="en-US" altLang="zh-TW"/>
              <a:pPr eaLnBrk="1" hangingPunct="1"/>
              <a:t>12</a:t>
            </a:fld>
            <a:endParaRPr lang="en-US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0678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Naïve Bayesian Classifier: An Example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5715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charset="-120"/>
              </a:rPr>
              <a:t>P(C</a:t>
            </a:r>
            <a:r>
              <a:rPr lang="en-US" altLang="zh-TW" sz="2000" baseline="-25000" dirty="0" smtClean="0">
                <a:ea typeface="新細明體" charset="-120"/>
              </a:rPr>
              <a:t>i</a:t>
            </a:r>
            <a:r>
              <a:rPr lang="en-US" altLang="zh-TW" sz="2000" dirty="0" smtClean="0">
                <a:ea typeface="新細明體" charset="-120"/>
              </a:rPr>
              <a:t>):    P(</a:t>
            </a:r>
            <a:r>
              <a:rPr lang="en-US" altLang="zh-TW" sz="2000" dirty="0" err="1" smtClean="0">
                <a:ea typeface="新細明體" charset="-120"/>
              </a:rPr>
              <a:t>buys_computer</a:t>
            </a:r>
            <a:r>
              <a:rPr lang="en-US" altLang="zh-TW" sz="2000" dirty="0" smtClean="0">
                <a:ea typeface="新細明體" charset="-120"/>
              </a:rPr>
              <a:t> = “yes”)  = 9/14 = 0.643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charset="-120"/>
              </a:rPr>
              <a:t>Compute P(</a:t>
            </a:r>
            <a:r>
              <a:rPr lang="en-US" altLang="zh-TW" sz="2000" dirty="0" err="1" smtClean="0">
                <a:ea typeface="新細明體" charset="-120"/>
              </a:rPr>
              <a:t>X|yes</a:t>
            </a:r>
            <a:r>
              <a:rPr lang="en-US" altLang="zh-TW" sz="2000" dirty="0" smtClean="0">
                <a:ea typeface="新細明體" charset="-120"/>
              </a:rPr>
              <a:t>) for each class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>
                <a:ea typeface="新細明體" charset="-120"/>
              </a:rPr>
              <a:t>     P(age = “&lt;=30” | </a:t>
            </a:r>
            <a:r>
              <a:rPr lang="en-US" altLang="zh-TW" sz="2000" dirty="0" err="1" smtClean="0">
                <a:ea typeface="新細明體" charset="-120"/>
              </a:rPr>
              <a:t>buys_computer</a:t>
            </a:r>
            <a:r>
              <a:rPr lang="en-US" altLang="zh-TW" sz="2000" dirty="0" smtClean="0">
                <a:ea typeface="新細明體" charset="-120"/>
              </a:rPr>
              <a:t> = “yes”)  = 2/9 = 0.222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>
                <a:ea typeface="新細明體" charset="-120"/>
              </a:rPr>
              <a:t>     P(income = “medium” | </a:t>
            </a:r>
            <a:r>
              <a:rPr lang="en-US" altLang="zh-TW" sz="2000" dirty="0" err="1" smtClean="0">
                <a:ea typeface="新細明體" charset="-120"/>
              </a:rPr>
              <a:t>buys_computer</a:t>
            </a:r>
            <a:r>
              <a:rPr lang="en-US" altLang="zh-TW" sz="2000" dirty="0" smtClean="0">
                <a:ea typeface="新細明體" charset="-120"/>
              </a:rPr>
              <a:t> = “yes”) = 4/9 = 0.444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>
                <a:ea typeface="新細明體" charset="-120"/>
              </a:rPr>
              <a:t>     P(student = “yes” | </a:t>
            </a:r>
            <a:r>
              <a:rPr lang="en-US" altLang="zh-TW" sz="2000" dirty="0" err="1" smtClean="0">
                <a:ea typeface="新細明體" charset="-120"/>
              </a:rPr>
              <a:t>buys_computer</a:t>
            </a:r>
            <a:r>
              <a:rPr lang="en-US" altLang="zh-TW" sz="2000" dirty="0" smtClean="0">
                <a:ea typeface="新細明體" charset="-120"/>
              </a:rPr>
              <a:t> = “yes) = 6/9 = 0.667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>
                <a:ea typeface="新細明體" charset="-120"/>
              </a:rPr>
              <a:t>    P(</a:t>
            </a:r>
            <a:r>
              <a:rPr lang="en-US" altLang="zh-TW" sz="2000" dirty="0" err="1" smtClean="0">
                <a:ea typeface="新細明體" charset="-120"/>
              </a:rPr>
              <a:t>credit_rating</a:t>
            </a:r>
            <a:r>
              <a:rPr lang="en-US" altLang="zh-TW" sz="2000" dirty="0" smtClean="0">
                <a:ea typeface="新細明體" charset="-120"/>
              </a:rPr>
              <a:t> = “fair” | </a:t>
            </a:r>
            <a:r>
              <a:rPr lang="en-US" altLang="zh-TW" sz="2000" dirty="0" err="1" smtClean="0">
                <a:ea typeface="新細明體" charset="-120"/>
              </a:rPr>
              <a:t>buys_computer</a:t>
            </a:r>
            <a:r>
              <a:rPr lang="en-US" altLang="zh-TW" sz="2000" dirty="0" smtClean="0">
                <a:ea typeface="新細明體" charset="-120"/>
              </a:rPr>
              <a:t> = “yes”) = 6/9 = 0.667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2000" b="1" dirty="0" smtClean="0">
              <a:ea typeface="新細明體" charset="-12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ea typeface="新細明體" charset="-120"/>
              </a:rPr>
              <a:t>X = (age &lt;= 30 , income = medium, student = yes, </a:t>
            </a:r>
            <a:r>
              <a:rPr lang="en-US" altLang="zh-TW" sz="2000" b="1" dirty="0" err="1" smtClean="0">
                <a:ea typeface="新細明體" charset="-120"/>
              </a:rPr>
              <a:t>credit_rating</a:t>
            </a:r>
            <a:r>
              <a:rPr lang="en-US" altLang="zh-TW" sz="2000" b="1" dirty="0" smtClean="0">
                <a:ea typeface="新細明體" charset="-120"/>
              </a:rPr>
              <a:t> = fair)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>
                <a:ea typeface="新細明體" charset="-120"/>
              </a:rPr>
              <a:t> </a:t>
            </a:r>
            <a:r>
              <a:rPr lang="en-US" altLang="zh-TW" sz="2000" b="1" dirty="0" smtClean="0">
                <a:ea typeface="新細明體" charset="-120"/>
              </a:rPr>
              <a:t>P(</a:t>
            </a:r>
            <a:r>
              <a:rPr lang="en-US" altLang="zh-TW" sz="2000" b="1" dirty="0" err="1" smtClean="0">
                <a:ea typeface="新細明體" charset="-120"/>
              </a:rPr>
              <a:t>X|yes</a:t>
            </a:r>
            <a:r>
              <a:rPr lang="en-US" altLang="zh-TW" sz="2000" b="1" dirty="0" smtClean="0">
                <a:ea typeface="新細明體" charset="-120"/>
              </a:rPr>
              <a:t>) :</a:t>
            </a:r>
            <a:r>
              <a:rPr lang="en-US" altLang="zh-TW" sz="2000" dirty="0" smtClean="0">
                <a:ea typeface="新細明體" charset="-120"/>
              </a:rPr>
              <a:t> P(</a:t>
            </a:r>
            <a:r>
              <a:rPr lang="en-US" altLang="zh-TW" sz="2000" dirty="0" err="1" smtClean="0">
                <a:ea typeface="新細明體" charset="-120"/>
              </a:rPr>
              <a:t>X|buys_computer</a:t>
            </a:r>
            <a:r>
              <a:rPr lang="en-US" altLang="zh-TW" sz="2000" dirty="0" smtClean="0">
                <a:ea typeface="新細明體" charset="-120"/>
              </a:rPr>
              <a:t> = “yes”) = 0.222 x 0.444 x 0.667 x 0.667 = 0.044</a:t>
            </a:r>
            <a:endParaRPr lang="en-US" altLang="zh-TW" sz="2000" b="1" dirty="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2000" b="1" dirty="0"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ea typeface="新細明體" charset="-120"/>
              </a:rPr>
              <a:t>P(</a:t>
            </a:r>
            <a:r>
              <a:rPr lang="en-US" altLang="zh-TW" sz="2000" b="1" dirty="0" err="1" smtClean="0">
                <a:ea typeface="新細明體" charset="-120"/>
              </a:rPr>
              <a:t>yes|X</a:t>
            </a:r>
            <a:r>
              <a:rPr lang="en-US" altLang="zh-TW" sz="2000" b="1" dirty="0" smtClean="0">
                <a:ea typeface="新細明體" charset="-120"/>
              </a:rPr>
              <a:t>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ea typeface="新細明體" charset="-120"/>
              </a:rPr>
              <a:t>P(</a:t>
            </a:r>
            <a:r>
              <a:rPr lang="en-US" altLang="zh-TW" sz="2000" b="1" dirty="0" err="1" smtClean="0">
                <a:ea typeface="新細明體" charset="-120"/>
              </a:rPr>
              <a:t>X|C</a:t>
            </a:r>
            <a:r>
              <a:rPr lang="en-US" altLang="zh-TW" sz="2000" b="1" baseline="-25000" dirty="0" err="1" smtClean="0">
                <a:ea typeface="新細明體" charset="-120"/>
              </a:rPr>
              <a:t>i</a:t>
            </a:r>
            <a:r>
              <a:rPr lang="en-US" altLang="zh-TW" sz="2000" b="1" dirty="0" smtClean="0">
                <a:ea typeface="新細明體" charset="-120"/>
              </a:rPr>
              <a:t>)*P(C</a:t>
            </a:r>
            <a:r>
              <a:rPr lang="en-US" altLang="zh-TW" sz="2000" b="1" baseline="-25000" dirty="0" smtClean="0">
                <a:ea typeface="新細明體" charset="-120"/>
              </a:rPr>
              <a:t>i</a:t>
            </a:r>
            <a:r>
              <a:rPr lang="en-US" altLang="zh-TW" sz="2000" b="1" dirty="0" smtClean="0">
                <a:ea typeface="新細明體" charset="-120"/>
              </a:rPr>
              <a:t>) : </a:t>
            </a:r>
            <a:r>
              <a:rPr lang="en-US" altLang="zh-TW" sz="2000" dirty="0" smtClean="0">
                <a:ea typeface="新細明體" charset="-120"/>
              </a:rPr>
              <a:t>P(</a:t>
            </a:r>
            <a:r>
              <a:rPr lang="en-US" altLang="zh-TW" sz="2000" dirty="0" err="1" smtClean="0">
                <a:ea typeface="新細明體" charset="-120"/>
              </a:rPr>
              <a:t>X|buys_computer</a:t>
            </a:r>
            <a:r>
              <a:rPr lang="en-US" altLang="zh-TW" sz="2000" dirty="0" smtClean="0">
                <a:ea typeface="新細明體" charset="-120"/>
              </a:rPr>
              <a:t> = “yes”) * P(</a:t>
            </a:r>
            <a:r>
              <a:rPr lang="en-US" altLang="zh-TW" sz="2000" dirty="0" err="1" smtClean="0">
                <a:ea typeface="新細明體" charset="-120"/>
              </a:rPr>
              <a:t>buys_computer</a:t>
            </a:r>
            <a:r>
              <a:rPr lang="en-US" altLang="zh-TW" sz="2000" dirty="0" smtClean="0">
                <a:ea typeface="新細明體" charset="-120"/>
              </a:rPr>
              <a:t> = “yes”) = 0.028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ea typeface="新細明體" charset="-120"/>
              </a:rPr>
              <a:t>		</a:t>
            </a:r>
            <a:r>
              <a:rPr lang="en-US" altLang="zh-TW" sz="1800" b="1" dirty="0" smtClean="0">
                <a:ea typeface="新細明體" charset="-120"/>
              </a:rPr>
              <a:t>	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Mining: Concepts and Techniques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39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5FECC79-D9A7-44EF-9976-F325547CF353}" type="slidenum">
              <a:rPr lang="en-US" altLang="zh-TW"/>
              <a:pPr eaLnBrk="1" hangingPunct="1"/>
              <a:t>13</a:t>
            </a:fld>
            <a:endParaRPr lang="en-US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0678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Naïve Bayesian Classifier: An Example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5715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charset="-120"/>
              </a:rPr>
              <a:t>P(C</a:t>
            </a:r>
            <a:r>
              <a:rPr lang="en-US" altLang="zh-TW" sz="2000" baseline="-25000" dirty="0" smtClean="0">
                <a:ea typeface="新細明體" charset="-120"/>
              </a:rPr>
              <a:t>i</a:t>
            </a:r>
            <a:r>
              <a:rPr lang="en-US" altLang="zh-TW" sz="2000" dirty="0" smtClean="0">
                <a:ea typeface="新細明體" charset="-120"/>
              </a:rPr>
              <a:t>): P(</a:t>
            </a:r>
            <a:r>
              <a:rPr lang="en-US" altLang="zh-TW" sz="2000" dirty="0" err="1" smtClean="0">
                <a:ea typeface="新細明體" charset="-120"/>
              </a:rPr>
              <a:t>buys_computer</a:t>
            </a:r>
            <a:r>
              <a:rPr lang="en-US" altLang="zh-TW" sz="2000" dirty="0" smtClean="0">
                <a:ea typeface="新細明體" charset="-120"/>
              </a:rPr>
              <a:t> = “no”) = 5/14= 0.357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charset="-120"/>
              </a:rPr>
              <a:t>Compute P(</a:t>
            </a:r>
            <a:r>
              <a:rPr lang="en-US" altLang="zh-TW" sz="2000" dirty="0" err="1" smtClean="0">
                <a:ea typeface="新細明體" charset="-120"/>
              </a:rPr>
              <a:t>X|no</a:t>
            </a:r>
            <a:r>
              <a:rPr lang="en-US" altLang="zh-TW" sz="2000" dirty="0" smtClean="0">
                <a:ea typeface="新細明體" charset="-120"/>
              </a:rPr>
              <a:t>) for each class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>
                <a:ea typeface="新細明體" charset="-120"/>
              </a:rPr>
              <a:t>     P(age = “&lt;= 30” | </a:t>
            </a:r>
            <a:r>
              <a:rPr lang="en-US" altLang="zh-TW" sz="2000" dirty="0" err="1" smtClean="0">
                <a:ea typeface="新細明體" charset="-120"/>
              </a:rPr>
              <a:t>buys_computer</a:t>
            </a:r>
            <a:r>
              <a:rPr lang="en-US" altLang="zh-TW" sz="2000" dirty="0" smtClean="0">
                <a:ea typeface="新細明體" charset="-120"/>
              </a:rPr>
              <a:t> = “no”) = 3/5 = 0.6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>
                <a:ea typeface="新細明體" charset="-120"/>
              </a:rPr>
              <a:t>     P(income = “medium” | </a:t>
            </a:r>
            <a:r>
              <a:rPr lang="en-US" altLang="zh-TW" sz="2000" dirty="0" err="1" smtClean="0">
                <a:ea typeface="新細明體" charset="-120"/>
              </a:rPr>
              <a:t>buys_computer</a:t>
            </a:r>
            <a:r>
              <a:rPr lang="en-US" altLang="zh-TW" sz="2000" dirty="0" smtClean="0">
                <a:ea typeface="新細明體" charset="-120"/>
              </a:rPr>
              <a:t> = “no”) = 2/5 = 0.4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>
                <a:ea typeface="新細明體" charset="-120"/>
              </a:rPr>
              <a:t>     P(student = “yes” | </a:t>
            </a:r>
            <a:r>
              <a:rPr lang="en-US" altLang="zh-TW" sz="2000" dirty="0" err="1" smtClean="0">
                <a:ea typeface="新細明體" charset="-120"/>
              </a:rPr>
              <a:t>buys_computer</a:t>
            </a:r>
            <a:r>
              <a:rPr lang="en-US" altLang="zh-TW" sz="2000" dirty="0" smtClean="0">
                <a:ea typeface="新細明體" charset="-120"/>
              </a:rPr>
              <a:t> = “no”) = 1/5 = 0.2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>
                <a:ea typeface="新細明體" charset="-120"/>
              </a:rPr>
              <a:t>    P(</a:t>
            </a:r>
            <a:r>
              <a:rPr lang="en-US" altLang="zh-TW" sz="2000" dirty="0" err="1" smtClean="0">
                <a:ea typeface="新細明體" charset="-120"/>
              </a:rPr>
              <a:t>credit_rating</a:t>
            </a:r>
            <a:r>
              <a:rPr lang="en-US" altLang="zh-TW" sz="2000" dirty="0" smtClean="0">
                <a:ea typeface="新細明體" charset="-120"/>
              </a:rPr>
              <a:t> = “fair” | </a:t>
            </a:r>
            <a:r>
              <a:rPr lang="en-US" altLang="zh-TW" sz="2000" dirty="0" err="1" smtClean="0">
                <a:ea typeface="新細明體" charset="-120"/>
              </a:rPr>
              <a:t>buys_computer</a:t>
            </a:r>
            <a:r>
              <a:rPr lang="en-US" altLang="zh-TW" sz="2000" dirty="0" smtClean="0">
                <a:ea typeface="新細明體" charset="-120"/>
              </a:rPr>
              <a:t> = “no”) = 2/5 = 0.4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000" b="1" dirty="0" smtClean="0">
                <a:ea typeface="新細明體" charset="-12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b="1" dirty="0" smtClean="0">
                <a:ea typeface="新細明體" charset="-120"/>
              </a:rPr>
              <a:t>X = (age &lt;= 30 , income = medium, student = yes, </a:t>
            </a:r>
            <a:r>
              <a:rPr lang="en-US" altLang="zh-TW" sz="2000" b="1" dirty="0" err="1" smtClean="0">
                <a:ea typeface="新細明體" charset="-120"/>
              </a:rPr>
              <a:t>credit_rating</a:t>
            </a:r>
            <a:r>
              <a:rPr lang="en-US" altLang="zh-TW" sz="2000" b="1" dirty="0" smtClean="0">
                <a:ea typeface="新細明體" charset="-120"/>
              </a:rPr>
              <a:t> = fair)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>
                <a:ea typeface="新細明體" charset="-120"/>
              </a:rPr>
              <a:t> </a:t>
            </a:r>
            <a:r>
              <a:rPr lang="en-US" altLang="zh-TW" sz="2000" b="1" dirty="0" smtClean="0">
                <a:ea typeface="新細明體" charset="-120"/>
              </a:rPr>
              <a:t>P(</a:t>
            </a:r>
            <a:r>
              <a:rPr lang="en-US" altLang="zh-TW" sz="2000" b="1" dirty="0" err="1" smtClean="0">
                <a:ea typeface="新細明體" charset="-120"/>
              </a:rPr>
              <a:t>X|no</a:t>
            </a:r>
            <a:r>
              <a:rPr lang="en-US" altLang="zh-TW" sz="2000" b="1" dirty="0" smtClean="0">
                <a:ea typeface="新細明體" charset="-120"/>
              </a:rPr>
              <a:t>) :</a:t>
            </a:r>
            <a:r>
              <a:rPr lang="en-US" altLang="zh-TW" sz="2000" dirty="0" smtClean="0">
                <a:ea typeface="新細明體" charset="-120"/>
              </a:rPr>
              <a:t> P(</a:t>
            </a:r>
            <a:r>
              <a:rPr lang="en-US" altLang="zh-TW" sz="2000" dirty="0" err="1" smtClean="0">
                <a:ea typeface="新細明體" charset="-120"/>
              </a:rPr>
              <a:t>X|buys_computer</a:t>
            </a:r>
            <a:r>
              <a:rPr lang="en-US" altLang="zh-TW" sz="2000" dirty="0" smtClean="0">
                <a:ea typeface="新細明體" charset="-120"/>
              </a:rPr>
              <a:t> = “yes”) = 0.222 x 0.444 x 0.667 x 0.667 = 0.044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>
                <a:ea typeface="新細明體" charset="-120"/>
              </a:rPr>
              <a:t>                P(</a:t>
            </a:r>
            <a:r>
              <a:rPr lang="en-US" altLang="zh-TW" sz="2000" dirty="0" err="1" smtClean="0">
                <a:ea typeface="新細明體" charset="-120"/>
              </a:rPr>
              <a:t>X|buys_computer</a:t>
            </a:r>
            <a:r>
              <a:rPr lang="en-US" altLang="zh-TW" sz="2000" dirty="0" smtClean="0">
                <a:ea typeface="新細明體" charset="-120"/>
              </a:rPr>
              <a:t> = “no”) = 0.6 x 0.4 x 0.2 x 0.4 = 0.019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2000" b="1" dirty="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ea typeface="新細明體" charset="-120"/>
              </a:rPr>
              <a:t>P(</a:t>
            </a:r>
            <a:r>
              <a:rPr lang="en-US" altLang="zh-TW" sz="2000" b="1" dirty="0" err="1" smtClean="0">
                <a:ea typeface="新細明體" charset="-120"/>
              </a:rPr>
              <a:t>no|X</a:t>
            </a:r>
            <a:r>
              <a:rPr lang="en-US" altLang="zh-TW" sz="2000" b="1" dirty="0" smtClean="0">
                <a:ea typeface="新細明體" charset="-120"/>
              </a:rPr>
              <a:t>)</a:t>
            </a:r>
            <a:endParaRPr lang="en-US" altLang="zh-TW" sz="2000" b="1" dirty="0"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ea typeface="新細明體" charset="-120"/>
              </a:rPr>
              <a:t>P(</a:t>
            </a:r>
            <a:r>
              <a:rPr lang="en-US" altLang="zh-TW" sz="2000" b="1" dirty="0" err="1" smtClean="0">
                <a:ea typeface="新細明體" charset="-120"/>
              </a:rPr>
              <a:t>X|no</a:t>
            </a:r>
            <a:r>
              <a:rPr lang="en-US" altLang="zh-TW" sz="2000" b="1" dirty="0" smtClean="0">
                <a:ea typeface="新細明體" charset="-120"/>
              </a:rPr>
              <a:t>)*P(no) :   </a:t>
            </a:r>
            <a:r>
              <a:rPr lang="en-US" altLang="zh-TW" sz="2000" dirty="0" smtClean="0">
                <a:ea typeface="新細明體" charset="-120"/>
              </a:rPr>
              <a:t>P(</a:t>
            </a:r>
            <a:r>
              <a:rPr lang="en-US" altLang="zh-TW" sz="2000" dirty="0" err="1" smtClean="0">
                <a:ea typeface="新細明體" charset="-120"/>
              </a:rPr>
              <a:t>X|buys_computer</a:t>
            </a:r>
            <a:r>
              <a:rPr lang="en-US" altLang="zh-TW" sz="2000" dirty="0" smtClean="0">
                <a:ea typeface="新細明體" charset="-120"/>
              </a:rPr>
              <a:t> = “no”) * P(</a:t>
            </a:r>
            <a:r>
              <a:rPr lang="en-US" altLang="zh-TW" sz="2000" dirty="0" err="1" smtClean="0">
                <a:ea typeface="新細明體" charset="-120"/>
              </a:rPr>
              <a:t>buys_computer</a:t>
            </a:r>
            <a:r>
              <a:rPr lang="en-US" altLang="zh-TW" sz="2000" dirty="0" smtClean="0">
                <a:ea typeface="新細明體" charset="-120"/>
              </a:rPr>
              <a:t> = “no”) = 0.007</a:t>
            </a:r>
            <a:endParaRPr lang="en-US" altLang="zh-TW" sz="2000" b="1" dirty="0" smtClean="0">
              <a:ea typeface="新細明體" charset="-120"/>
            </a:endParaRPr>
          </a:p>
          <a:p>
            <a:pPr>
              <a:lnSpc>
                <a:spcPct val="90000"/>
              </a:lnSpc>
              <a:buNone/>
            </a:pPr>
            <a:endParaRPr lang="en-US" altLang="zh-TW" sz="2000" b="1" dirty="0" smtClean="0">
              <a:ea typeface="新細明體" charset="-12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TW" sz="2000" b="1" dirty="0" smtClean="0">
                <a:ea typeface="新細明體" charset="-120"/>
              </a:rPr>
              <a:t>P(</a:t>
            </a:r>
            <a:r>
              <a:rPr lang="en-US" altLang="zh-TW" sz="2000" b="1" dirty="0" err="1" smtClean="0">
                <a:ea typeface="新細明體" charset="-120"/>
              </a:rPr>
              <a:t>yes|X</a:t>
            </a:r>
            <a:r>
              <a:rPr lang="en-US" altLang="zh-TW" sz="2000" b="1" dirty="0" smtClean="0">
                <a:ea typeface="新細明體" charset="-120"/>
              </a:rPr>
              <a:t>)=0.028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ea typeface="新細明體" charset="-120"/>
              </a:rPr>
              <a:t>Therefore,  X belongs to class (“</a:t>
            </a:r>
            <a:r>
              <a:rPr lang="en-US" altLang="zh-TW" sz="2000" b="1" dirty="0" err="1" smtClean="0">
                <a:ea typeface="新細明體" charset="-120"/>
              </a:rPr>
              <a:t>buys_computer</a:t>
            </a:r>
            <a:r>
              <a:rPr lang="en-US" altLang="zh-TW" sz="2000" b="1" dirty="0" smtClean="0">
                <a:ea typeface="新細明體" charset="-120"/>
              </a:rPr>
              <a:t> = yes”)	</a:t>
            </a:r>
            <a:r>
              <a:rPr lang="en-US" altLang="zh-TW" sz="1800" b="1" dirty="0" smtClean="0">
                <a:ea typeface="新細明體" charset="-120"/>
              </a:rPr>
              <a:t>	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Mining: Concepts and Techniques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88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TW" dirty="0" smtClean="0">
                <a:ea typeface="ＭＳ Ｐゴシック" pitchFamily="34" charset="-128"/>
              </a:rPr>
              <a:t>Smoothing to Avoid </a:t>
            </a:r>
            <a:r>
              <a:rPr lang="en-US" altLang="zh-TW" dirty="0" err="1" smtClean="0">
                <a:ea typeface="ＭＳ Ｐゴシック" pitchFamily="34" charset="-128"/>
              </a:rPr>
              <a:t>Overfitting</a:t>
            </a:r>
            <a:endParaRPr lang="en-US" altLang="zh-TW" dirty="0" smtClean="0">
              <a:ea typeface="ＭＳ Ｐゴシック" pitchFamily="34" charset="-128"/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609600" y="1484784"/>
            <a:ext cx="7850832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</a:pPr>
            <a:r>
              <a:rPr lang="en-US" altLang="zh-TW" dirty="0" smtClean="0"/>
              <a:t>To </a:t>
            </a:r>
            <a:r>
              <a:rPr lang="en-US" altLang="zh-TW" dirty="0"/>
              <a:t>eliminate zeros, we use add-one or Laplace </a:t>
            </a:r>
            <a:r>
              <a:rPr lang="en-US" altLang="zh-TW" dirty="0" smtClean="0"/>
              <a:t>smoothing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</a:pPr>
            <a:endParaRPr lang="en-US" altLang="zh-TW" dirty="0"/>
          </a:p>
          <a:p>
            <a:pPr eaLnBrk="1" hangingPunct="1"/>
            <a:r>
              <a:rPr lang="en-US" altLang="zh-TW" dirty="0">
                <a:ea typeface="新細明體" charset="-120"/>
              </a:rPr>
              <a:t>Ex. Suppose a dataset with 1000 tuples, income=low (0), income= medium (990), and income = high (10)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Use </a:t>
            </a:r>
            <a:r>
              <a:rPr lang="en-US" altLang="zh-TW" b="1" dirty="0" err="1">
                <a:ea typeface="新細明體" charset="-120"/>
              </a:rPr>
              <a:t>Laplacian</a:t>
            </a:r>
            <a:r>
              <a:rPr lang="en-US" altLang="zh-TW" b="1" dirty="0">
                <a:ea typeface="新細明體" charset="-120"/>
              </a:rPr>
              <a:t> correction</a:t>
            </a:r>
            <a:r>
              <a:rPr lang="en-US" altLang="zh-TW" dirty="0">
                <a:ea typeface="新細明體" charset="-120"/>
              </a:rPr>
              <a:t> (or </a:t>
            </a:r>
            <a:r>
              <a:rPr lang="en-US" altLang="zh-TW" dirty="0" err="1">
                <a:ea typeface="新細明體" charset="-120"/>
              </a:rPr>
              <a:t>Laplacian</a:t>
            </a:r>
            <a:r>
              <a:rPr lang="en-US" altLang="zh-TW" dirty="0">
                <a:ea typeface="新細明體" charset="-120"/>
              </a:rPr>
              <a:t> estimator)</a:t>
            </a:r>
          </a:p>
          <a:p>
            <a:pPr lvl="1" eaLnBrk="1" hangingPunct="1"/>
            <a:r>
              <a:rPr lang="en-US" altLang="zh-TW" i="1" dirty="0">
                <a:ea typeface="新細明體" charset="-120"/>
              </a:rPr>
              <a:t>Adding 1 to each case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dirty="0" err="1">
                <a:ea typeface="新細明體" charset="-120"/>
              </a:rPr>
              <a:t>Prob</a:t>
            </a:r>
            <a:r>
              <a:rPr lang="en-US" altLang="zh-TW" dirty="0">
                <a:ea typeface="新細明體" charset="-120"/>
              </a:rPr>
              <a:t>(income = low) = 1/1003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dirty="0" err="1">
                <a:ea typeface="新細明體" charset="-120"/>
              </a:rPr>
              <a:t>Prob</a:t>
            </a:r>
            <a:r>
              <a:rPr lang="en-US" altLang="zh-TW" dirty="0">
                <a:ea typeface="新細明體" charset="-120"/>
              </a:rPr>
              <a:t>(income = medium) = 991/1003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dirty="0" err="1">
                <a:ea typeface="新細明體" charset="-120"/>
              </a:rPr>
              <a:t>Prob</a:t>
            </a:r>
            <a:r>
              <a:rPr lang="en-US" altLang="zh-TW" dirty="0">
                <a:ea typeface="新細明體" charset="-120"/>
              </a:rPr>
              <a:t>(income = high) = 11/1003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</a:pP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5517232"/>
            <a:ext cx="6175783" cy="896190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DDED3-A1C5-47B6-A879-92143FDE1FC3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320381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ＭＳ Ｐゴシック" pitchFamily="34" charset="-128"/>
              </a:rPr>
              <a:t>Smoothing to Avoid </a:t>
            </a:r>
            <a:r>
              <a:rPr lang="en-US" altLang="zh-TW" dirty="0" err="1">
                <a:ea typeface="ＭＳ Ｐゴシック" pitchFamily="34" charset="-128"/>
              </a:rPr>
              <a:t>Overfitting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28800"/>
            <a:ext cx="4176464" cy="4525963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P(</a:t>
            </a:r>
            <a:r>
              <a:rPr lang="en-US" altLang="zh-TW" sz="2800" dirty="0" err="1"/>
              <a:t>yes|X</a:t>
            </a:r>
            <a:r>
              <a:rPr lang="en-US" altLang="zh-TW" sz="2800" dirty="0"/>
              <a:t>)</a:t>
            </a:r>
          </a:p>
          <a:p>
            <a:pPr marL="457200" lvl="1" indent="0">
              <a:buNone/>
            </a:pPr>
            <a:r>
              <a:rPr lang="en-US" altLang="zh-TW" sz="2400" dirty="0"/>
              <a:t>P(yes) * P(</a:t>
            </a:r>
            <a:r>
              <a:rPr lang="en-US" altLang="zh-TW" sz="2400" dirty="0">
                <a:latin typeface="Calibri" pitchFamily="34" charset="0"/>
                <a:ea typeface="新細明體" charset="-120"/>
              </a:rPr>
              <a:t>age &lt;=30|yes</a:t>
            </a:r>
            <a:r>
              <a:rPr lang="en-US" altLang="zh-TW" sz="2400" dirty="0" smtClean="0">
                <a:latin typeface="Calibri" pitchFamily="34" charset="0"/>
                <a:ea typeface="新細明體" charset="-120"/>
              </a:rPr>
              <a:t>) *</a:t>
            </a:r>
            <a:r>
              <a:rPr lang="en-US" altLang="zh-TW" sz="2400" dirty="0">
                <a:latin typeface="Calibri" pitchFamily="34" charset="0"/>
                <a:ea typeface="新細明體" charset="-120"/>
              </a:rPr>
              <a:t>P(I=</a:t>
            </a:r>
            <a:r>
              <a:rPr lang="en-US" altLang="zh-TW" sz="2400" dirty="0" err="1">
                <a:latin typeface="Calibri" pitchFamily="34" charset="0"/>
                <a:ea typeface="新細明體" charset="-120"/>
              </a:rPr>
              <a:t>m|yes</a:t>
            </a:r>
            <a:r>
              <a:rPr lang="en-US" altLang="zh-TW" sz="2400" dirty="0">
                <a:latin typeface="Calibri" pitchFamily="34" charset="0"/>
                <a:ea typeface="新細明體" charset="-120"/>
              </a:rPr>
              <a:t>)*P(S=</a:t>
            </a:r>
            <a:r>
              <a:rPr lang="en-US" altLang="zh-TW" sz="2400" dirty="0" err="1">
                <a:latin typeface="Calibri" pitchFamily="34" charset="0"/>
                <a:ea typeface="新細明體" charset="-120"/>
              </a:rPr>
              <a:t>yes|yes</a:t>
            </a:r>
            <a:r>
              <a:rPr lang="en-US" altLang="zh-TW" sz="2400" dirty="0">
                <a:latin typeface="Calibri" pitchFamily="34" charset="0"/>
                <a:ea typeface="新細明體" charset="-120"/>
              </a:rPr>
              <a:t>)*P(CR=</a:t>
            </a:r>
            <a:r>
              <a:rPr lang="en-US" altLang="zh-TW" sz="2400" dirty="0" err="1">
                <a:latin typeface="Calibri" pitchFamily="34" charset="0"/>
                <a:ea typeface="新細明體" charset="-120"/>
              </a:rPr>
              <a:t>Fair|yes</a:t>
            </a:r>
            <a:r>
              <a:rPr lang="en-US" altLang="zh-TW" sz="2400" dirty="0" smtClean="0">
                <a:latin typeface="Calibri" pitchFamily="34" charset="0"/>
                <a:ea typeface="新細明體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2800" dirty="0" smtClean="0">
                <a:latin typeface="Calibri" pitchFamily="34" charset="0"/>
                <a:ea typeface="新細明體" charset="-120"/>
              </a:rPr>
              <a:t>P(age&lt;=30|yes)=(2+1)/(9+3)</a:t>
            </a:r>
          </a:p>
          <a:p>
            <a:pPr marL="0" lvl="1" indent="0">
              <a:buNone/>
            </a:pPr>
            <a:r>
              <a:rPr lang="en-US" altLang="zh-TW" dirty="0" smtClean="0">
                <a:latin typeface="Calibri" pitchFamily="34" charset="0"/>
                <a:ea typeface="新細明體" charset="-120"/>
              </a:rPr>
              <a:t>P(I=</a:t>
            </a:r>
            <a:r>
              <a:rPr lang="en-US" altLang="zh-TW" dirty="0" err="1" smtClean="0">
                <a:latin typeface="Calibri" pitchFamily="34" charset="0"/>
                <a:ea typeface="新細明體" charset="-120"/>
              </a:rPr>
              <a:t>m|yes</a:t>
            </a:r>
            <a:r>
              <a:rPr lang="en-US" altLang="zh-TW" dirty="0" smtClean="0">
                <a:latin typeface="Calibri" pitchFamily="34" charset="0"/>
                <a:ea typeface="新細明體" charset="-120"/>
              </a:rPr>
              <a:t>)=(4+1)/(9+3)</a:t>
            </a:r>
          </a:p>
          <a:p>
            <a:pPr marL="0" lvl="1" indent="0">
              <a:buNone/>
            </a:pPr>
            <a:r>
              <a:rPr lang="en-US" altLang="zh-TW" dirty="0" smtClean="0">
                <a:latin typeface="Calibri" pitchFamily="34" charset="0"/>
                <a:ea typeface="新細明體" charset="-120"/>
              </a:rPr>
              <a:t>P(S=</a:t>
            </a:r>
            <a:r>
              <a:rPr lang="en-US" altLang="zh-TW" dirty="0" err="1" smtClean="0">
                <a:latin typeface="Calibri" pitchFamily="34" charset="0"/>
                <a:ea typeface="新細明體" charset="-120"/>
              </a:rPr>
              <a:t>yes|yes</a:t>
            </a:r>
            <a:r>
              <a:rPr lang="en-US" altLang="zh-TW" dirty="0" smtClean="0">
                <a:latin typeface="Calibri" pitchFamily="34" charset="0"/>
                <a:ea typeface="新細明體" charset="-120"/>
              </a:rPr>
              <a:t>)=</a:t>
            </a:r>
          </a:p>
          <a:p>
            <a:pPr marL="0" lvl="1" indent="0">
              <a:buNone/>
            </a:pPr>
            <a:r>
              <a:rPr lang="en-US" altLang="zh-TW" dirty="0" smtClean="0">
                <a:latin typeface="Calibri" pitchFamily="34" charset="0"/>
                <a:ea typeface="新細明體" charset="-120"/>
              </a:rPr>
              <a:t>P(CR=</a:t>
            </a:r>
            <a:r>
              <a:rPr lang="en-US" altLang="zh-TW" dirty="0" err="1" smtClean="0">
                <a:latin typeface="Calibri" pitchFamily="34" charset="0"/>
                <a:ea typeface="新細明體" charset="-120"/>
              </a:rPr>
              <a:t>Fair|yes</a:t>
            </a:r>
            <a:r>
              <a:rPr lang="en-US" altLang="zh-TW" dirty="0" smtClean="0">
                <a:latin typeface="Calibri" pitchFamily="34" charset="0"/>
                <a:ea typeface="新細明體" charset="-120"/>
              </a:rPr>
              <a:t>)=</a:t>
            </a:r>
            <a:endParaRPr lang="en-US" altLang="zh-TW" dirty="0">
              <a:latin typeface="Calibri" pitchFamily="34" charset="0"/>
              <a:ea typeface="新細明體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40768"/>
            <a:ext cx="4503688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4499992" y="2276872"/>
            <a:ext cx="4644008" cy="9361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4507400" y="3465004"/>
            <a:ext cx="4644008" cy="3960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4501840" y="4149080"/>
            <a:ext cx="4644008" cy="151216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Mining: Concepts and Techniques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5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4581129"/>
            <a:ext cx="8229600" cy="1224136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&lt;student=yes, gender=F, Rating=Fair&gt; </a:t>
            </a:r>
          </a:p>
          <a:p>
            <a:pPr marL="0" indent="0">
              <a:buNone/>
            </a:pPr>
            <a:r>
              <a:rPr lang="en-US" altLang="zh-TW" dirty="0" smtClean="0"/>
              <a:t>Class label=?</a:t>
            </a:r>
            <a:endParaRPr lang="zh-TW" altLang="en-US" dirty="0"/>
          </a:p>
        </p:txBody>
      </p:sp>
      <p:graphicFrame>
        <p:nvGraphicFramePr>
          <p:cNvPr id="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1927896"/>
              </p:ext>
            </p:extLst>
          </p:nvPr>
        </p:nvGraphicFramePr>
        <p:xfrm>
          <a:off x="369276" y="1417638"/>
          <a:ext cx="8317524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9381">
                  <a:extLst>
                    <a:ext uri="{9D8B030D-6E8A-4147-A177-3AD203B41FA5}">
                      <a16:colId xmlns:a16="http://schemas.microsoft.com/office/drawing/2014/main" val="936657327"/>
                    </a:ext>
                  </a:extLst>
                </a:gridCol>
                <a:gridCol w="2079381">
                  <a:extLst>
                    <a:ext uri="{9D8B030D-6E8A-4147-A177-3AD203B41FA5}">
                      <a16:colId xmlns:a16="http://schemas.microsoft.com/office/drawing/2014/main" val="1245963948"/>
                    </a:ext>
                  </a:extLst>
                </a:gridCol>
                <a:gridCol w="2079381">
                  <a:extLst>
                    <a:ext uri="{9D8B030D-6E8A-4147-A177-3AD203B41FA5}">
                      <a16:colId xmlns:a16="http://schemas.microsoft.com/office/drawing/2014/main" val="1838570586"/>
                    </a:ext>
                  </a:extLst>
                </a:gridCol>
                <a:gridCol w="2079381">
                  <a:extLst>
                    <a:ext uri="{9D8B030D-6E8A-4147-A177-3AD203B41FA5}">
                      <a16:colId xmlns:a16="http://schemas.microsoft.com/office/drawing/2014/main" val="2157429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student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Gender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Rating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Class label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118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Excellent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9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Fair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503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Fair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22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Good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42675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Fair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3043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Excellent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456448"/>
                  </a:ext>
                </a:extLst>
              </a:tr>
            </a:tbl>
          </a:graphicData>
        </a:graphic>
      </p:graphicFrame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Mining: Concepts and Techniques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407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Underflow Prevention: log space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TW" sz="2400" smtClean="0">
                <a:ea typeface="ＭＳ Ｐゴシック" pitchFamily="34" charset="-128"/>
              </a:rPr>
              <a:t>Multiplying lots of probabilities, which are between 0 and 1 by definition, can result in floating-point underflow.</a:t>
            </a:r>
          </a:p>
          <a:p>
            <a:pPr eaLnBrk="1" hangingPunct="1"/>
            <a:r>
              <a:rPr lang="en-US" altLang="zh-TW" sz="2400" smtClean="0">
                <a:ea typeface="ＭＳ Ｐゴシック" pitchFamily="34" charset="-128"/>
              </a:rPr>
              <a:t>Since log(</a:t>
            </a:r>
            <a:r>
              <a:rPr lang="en-US" altLang="zh-TW" sz="2400" i="1" smtClean="0">
                <a:ea typeface="ＭＳ Ｐゴシック" pitchFamily="34" charset="-128"/>
              </a:rPr>
              <a:t>xy</a:t>
            </a:r>
            <a:r>
              <a:rPr lang="en-US" altLang="zh-TW" sz="2400" smtClean="0">
                <a:ea typeface="ＭＳ Ｐゴシック" pitchFamily="34" charset="-128"/>
              </a:rPr>
              <a:t>) = log(</a:t>
            </a:r>
            <a:r>
              <a:rPr lang="en-US" altLang="zh-TW" sz="2400" i="1" smtClean="0">
                <a:ea typeface="ＭＳ Ｐゴシック" pitchFamily="34" charset="-128"/>
              </a:rPr>
              <a:t>x</a:t>
            </a:r>
            <a:r>
              <a:rPr lang="en-US" altLang="zh-TW" sz="2400" smtClean="0">
                <a:ea typeface="ＭＳ Ｐゴシック" pitchFamily="34" charset="-128"/>
              </a:rPr>
              <a:t>) + log(</a:t>
            </a:r>
            <a:r>
              <a:rPr lang="en-US" altLang="zh-TW" sz="2400" i="1" smtClean="0">
                <a:ea typeface="ＭＳ Ｐゴシック" pitchFamily="34" charset="-128"/>
              </a:rPr>
              <a:t>y</a:t>
            </a:r>
            <a:r>
              <a:rPr lang="en-US" altLang="zh-TW" sz="2400" smtClean="0">
                <a:ea typeface="ＭＳ Ｐゴシック" pitchFamily="34" charset="-128"/>
              </a:rPr>
              <a:t>), it is better to perform all computations by summing logs of probabilities rather than multiplying probabilities.</a:t>
            </a:r>
          </a:p>
          <a:p>
            <a:pPr eaLnBrk="1" hangingPunct="1"/>
            <a:r>
              <a:rPr lang="en-US" altLang="zh-TW" sz="2400" smtClean="0">
                <a:ea typeface="ＭＳ Ｐゴシック" pitchFamily="34" charset="-128"/>
              </a:rPr>
              <a:t>Class with highest final un-normalized log probability score is still the most probable.</a:t>
            </a:r>
          </a:p>
          <a:p>
            <a:pPr eaLnBrk="1" hangingPunct="1"/>
            <a:endParaRPr lang="en-US" altLang="zh-TW" sz="2400" smtClean="0">
              <a:ea typeface="ＭＳ Ｐゴシック" pitchFamily="34" charset="-128"/>
            </a:endParaRPr>
          </a:p>
          <a:p>
            <a:pPr eaLnBrk="1" hangingPunct="1"/>
            <a:endParaRPr lang="en-US" altLang="zh-TW" sz="2400" smtClean="0">
              <a:ea typeface="ＭＳ Ｐゴシック" pitchFamily="34" charset="-128"/>
            </a:endParaRPr>
          </a:p>
          <a:p>
            <a:pPr eaLnBrk="1" hangingPunct="1"/>
            <a:endParaRPr lang="en-US" altLang="zh-TW" sz="2400" smtClean="0">
              <a:ea typeface="ＭＳ Ｐゴシック" pitchFamily="34" charset="-128"/>
            </a:endParaRPr>
          </a:p>
          <a:p>
            <a:pPr eaLnBrk="1" hangingPunct="1"/>
            <a:r>
              <a:rPr lang="en-US" altLang="zh-TW" sz="2400" smtClean="0">
                <a:ea typeface="ＭＳ Ｐゴシック" pitchFamily="34" charset="-128"/>
              </a:rPr>
              <a:t>Note that model is now just max of sum of weights…</a:t>
            </a: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336196"/>
              </p:ext>
            </p:extLst>
          </p:nvPr>
        </p:nvGraphicFramePr>
        <p:xfrm>
          <a:off x="827584" y="4293096"/>
          <a:ext cx="7405688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Equation" r:id="rId3" imgW="2628900" imgH="355600" progId="Equation.3">
                  <p:embed/>
                </p:oleObj>
              </mc:Choice>
              <mc:Fallback>
                <p:oleObj name="Equation" r:id="rId3" imgW="26289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293096"/>
                        <a:ext cx="7405688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Mining: Concepts and Techniques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78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ＭＳ Ｐゴシック" pitchFamily="34" charset="-128"/>
              </a:rPr>
              <a:t>Text classification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TW" dirty="0" smtClean="0">
                <a:ea typeface="ＭＳ Ｐゴシック" pitchFamily="34" charset="-128"/>
              </a:rPr>
              <a:t>Model 1: Bernoulli</a:t>
            </a:r>
          </a:p>
          <a:p>
            <a:pPr lvl="1" eaLnBrk="1" hangingPunct="1"/>
            <a:r>
              <a:rPr lang="en-US" altLang="zh-TW" dirty="0" smtClean="0">
                <a:ea typeface="ＭＳ Ｐゴシック" pitchFamily="34" charset="-128"/>
              </a:rPr>
              <a:t>One feature </a:t>
            </a:r>
            <a:r>
              <a:rPr lang="en-US" altLang="zh-TW" i="1" dirty="0" err="1" smtClean="0">
                <a:latin typeface="Comic Sans MS" pitchFamily="66" charset="0"/>
                <a:ea typeface="ＭＳ Ｐゴシック" pitchFamily="34" charset="-128"/>
              </a:rPr>
              <a:t>X</a:t>
            </a:r>
            <a:r>
              <a:rPr lang="en-US" altLang="zh-TW" sz="2000" i="1" baseline="-25000" dirty="0" err="1" smtClean="0">
                <a:latin typeface="Comic Sans MS" pitchFamily="66" charset="0"/>
                <a:ea typeface="ＭＳ Ｐゴシック" pitchFamily="34" charset="-128"/>
              </a:rPr>
              <a:t>w</a:t>
            </a:r>
            <a:r>
              <a:rPr lang="en-US" altLang="zh-TW" dirty="0" smtClean="0">
                <a:ea typeface="ＭＳ Ｐゴシック" pitchFamily="34" charset="-128"/>
              </a:rPr>
              <a:t> for each word in dictionary</a:t>
            </a:r>
          </a:p>
          <a:p>
            <a:pPr lvl="1" eaLnBrk="1" hangingPunct="1"/>
            <a:r>
              <a:rPr lang="en-US" altLang="zh-TW" i="1" dirty="0" err="1" smtClean="0">
                <a:latin typeface="Comic Sans MS" pitchFamily="66" charset="0"/>
                <a:ea typeface="ＭＳ Ｐゴシック" pitchFamily="34" charset="-128"/>
              </a:rPr>
              <a:t>X</a:t>
            </a:r>
            <a:r>
              <a:rPr lang="en-US" altLang="zh-TW" sz="2000" i="1" baseline="-25000" dirty="0" err="1" smtClean="0">
                <a:latin typeface="Comic Sans MS" pitchFamily="66" charset="0"/>
                <a:ea typeface="ＭＳ Ｐゴシック" pitchFamily="34" charset="-128"/>
              </a:rPr>
              <a:t>w</a:t>
            </a:r>
            <a:r>
              <a:rPr lang="en-US" altLang="zh-TW" dirty="0" smtClean="0">
                <a:ea typeface="ＭＳ Ｐゴシック" pitchFamily="34" charset="-128"/>
              </a:rPr>
              <a:t> = true in document </a:t>
            </a:r>
            <a:r>
              <a:rPr lang="en-US" altLang="zh-TW" i="1" dirty="0" smtClean="0">
                <a:latin typeface="Comic Sans MS" pitchFamily="66" charset="0"/>
                <a:ea typeface="ＭＳ Ｐゴシック" pitchFamily="34" charset="-128"/>
              </a:rPr>
              <a:t>d </a:t>
            </a:r>
            <a:r>
              <a:rPr lang="en-US" altLang="zh-TW" dirty="0" smtClean="0">
                <a:ea typeface="ＭＳ Ｐゴシック" pitchFamily="34" charset="-128"/>
              </a:rPr>
              <a:t>if </a:t>
            </a:r>
            <a:r>
              <a:rPr lang="en-US" altLang="zh-TW" i="1" dirty="0" smtClean="0">
                <a:latin typeface="Comic Sans MS" pitchFamily="66" charset="0"/>
                <a:ea typeface="ＭＳ Ｐゴシック" pitchFamily="34" charset="-128"/>
              </a:rPr>
              <a:t>w</a:t>
            </a:r>
            <a:r>
              <a:rPr lang="en-US" altLang="zh-TW" dirty="0" smtClean="0">
                <a:ea typeface="ＭＳ Ｐゴシック" pitchFamily="34" charset="-128"/>
              </a:rPr>
              <a:t> appears in </a:t>
            </a:r>
            <a:r>
              <a:rPr lang="en-US" altLang="zh-TW" i="1" dirty="0" smtClean="0">
                <a:latin typeface="Comic Sans MS" pitchFamily="66" charset="0"/>
                <a:ea typeface="ＭＳ Ｐゴシック" pitchFamily="34" charset="-128"/>
              </a:rPr>
              <a:t>d</a:t>
            </a:r>
            <a:endParaRPr lang="en-US" altLang="zh-TW" dirty="0" smtClean="0">
              <a:ea typeface="ＭＳ Ｐゴシック" pitchFamily="34" charset="-128"/>
            </a:endParaRPr>
          </a:p>
          <a:p>
            <a:pPr lvl="1" eaLnBrk="1" hangingPunct="1"/>
            <a:r>
              <a:rPr lang="en-US" altLang="zh-TW" dirty="0" smtClean="0">
                <a:ea typeface="ＭＳ Ｐゴシック" pitchFamily="34" charset="-128"/>
              </a:rPr>
              <a:t>Naive Bayes assumption: </a:t>
            </a:r>
          </a:p>
          <a:p>
            <a:pPr lvl="2" eaLnBrk="1" hangingPunct="1"/>
            <a:r>
              <a:rPr lang="en-US" altLang="zh-TW" dirty="0" smtClean="0">
                <a:ea typeface="ＭＳ Ｐゴシック" pitchFamily="34" charset="-128"/>
              </a:rPr>
              <a:t>Given the document’s topic, appearance of one word in the document tells us nothing about chances that another word appears </a:t>
            </a:r>
          </a:p>
          <a:p>
            <a:pPr eaLnBrk="1" hangingPunct="1"/>
            <a:r>
              <a:rPr lang="en-US" altLang="zh-TW" dirty="0" smtClean="0">
                <a:ea typeface="ＭＳ Ｐゴシック" pitchFamily="34" charset="-128"/>
                <a:cs typeface="Arial" pitchFamily="34" charset="0"/>
              </a:rPr>
              <a:t>This is the model used in the binary independence model in classic probabilistic relevance feedback in hand-classified data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Mining: Concepts and Techniques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0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77200" cy="990600"/>
          </a:xfrm>
        </p:spPr>
        <p:txBody>
          <a:bodyPr/>
          <a:lstStyle/>
          <a:p>
            <a:r>
              <a:rPr lang="en-US" altLang="zh-TW" smtClean="0">
                <a:ea typeface="ＭＳ Ｐゴシック" pitchFamily="34" charset="-128"/>
              </a:rPr>
              <a:t>Example</a:t>
            </a:r>
          </a:p>
        </p:txBody>
      </p:sp>
      <p:pic>
        <p:nvPicPr>
          <p:cNvPr id="47107" name="Picture 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" t="3511" r="4628"/>
          <a:stretch>
            <a:fillRect/>
          </a:stretch>
        </p:blipFill>
        <p:spPr>
          <a:xfrm>
            <a:off x="457200" y="381000"/>
            <a:ext cx="7772400" cy="1827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8" name="Picture 3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90800"/>
            <a:ext cx="6858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Mining: Concepts and Techniques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85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95358D8-926D-4703-9A59-ABE548A1B35A}" type="slidenum">
              <a:rPr lang="en-US" altLang="zh-TW"/>
              <a:pPr eaLnBrk="1" hangingPunct="1"/>
              <a:t>2</a:t>
            </a:fld>
            <a:endParaRPr lang="en-US" altLang="zh-TW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696200" cy="685800"/>
          </a:xfrm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altLang="zh-TW" smtClean="0">
                <a:ea typeface="新細明體" charset="-120"/>
              </a:rPr>
              <a:t>Bayesian Classification: Why?</a:t>
            </a:r>
            <a:endParaRPr lang="en-US" altLang="zh-TW" sz="2400" smtClean="0">
              <a:ea typeface="新細明體" charset="-12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1054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u="sng" smtClean="0">
                <a:ea typeface="新細明體" charset="-120"/>
              </a:rPr>
              <a:t>A statistical classifier</a:t>
            </a:r>
            <a:r>
              <a:rPr lang="en-US" altLang="zh-TW" sz="2400" smtClean="0">
                <a:ea typeface="新細明體" charset="-120"/>
              </a:rPr>
              <a:t>: performs </a:t>
            </a:r>
            <a:r>
              <a:rPr lang="en-US" altLang="zh-TW" sz="2400" i="1" smtClean="0">
                <a:ea typeface="新細明體" charset="-120"/>
              </a:rPr>
              <a:t>probabilistic prediction, i.e.,</a:t>
            </a:r>
            <a:r>
              <a:rPr lang="en-US" altLang="zh-TW" sz="2400" smtClean="0">
                <a:ea typeface="新細明體" charset="-120"/>
              </a:rPr>
              <a:t> predicts class membership probabilities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u="sng" smtClean="0">
                <a:ea typeface="新細明體" charset="-120"/>
              </a:rPr>
              <a:t>Foundation:</a:t>
            </a:r>
            <a:r>
              <a:rPr lang="en-US" altLang="zh-TW" sz="2400" smtClean="0">
                <a:ea typeface="新細明體" charset="-120"/>
              </a:rPr>
              <a:t> Based on Bayes’ Theorem.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u="sng" smtClean="0">
                <a:ea typeface="新細明體" charset="-120"/>
              </a:rPr>
              <a:t>Performance:</a:t>
            </a:r>
            <a:r>
              <a:rPr lang="en-US" altLang="zh-TW" sz="2400" smtClean="0">
                <a:ea typeface="新細明體" charset="-120"/>
              </a:rPr>
              <a:t> A simple Bayesian classifier, </a:t>
            </a:r>
            <a:r>
              <a:rPr lang="en-US" altLang="zh-TW" sz="2400" i="1" smtClean="0">
                <a:ea typeface="新細明體" charset="-120"/>
              </a:rPr>
              <a:t>naïve Bayesian classifier</a:t>
            </a:r>
            <a:r>
              <a:rPr lang="en-US" altLang="zh-TW" sz="2400" smtClean="0">
                <a:ea typeface="新細明體" charset="-120"/>
              </a:rPr>
              <a:t>, has comparable performance with decision tree and selected neural network classifiers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u="sng" smtClean="0">
                <a:ea typeface="新細明體" charset="-120"/>
              </a:rPr>
              <a:t>Incremental</a:t>
            </a:r>
            <a:r>
              <a:rPr lang="en-US" altLang="zh-TW" sz="2400" smtClean="0">
                <a:ea typeface="新細明體" charset="-120"/>
              </a:rPr>
              <a:t>: Each training example can incrementally increase/decrease the probability that a hypothesis is correct — prior knowledge can be combined with observed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u="sng" smtClean="0">
                <a:ea typeface="新細明體" charset="-120"/>
              </a:rPr>
              <a:t>Standard</a:t>
            </a:r>
            <a:r>
              <a:rPr lang="en-US" altLang="zh-TW" sz="2400" smtClean="0">
                <a:ea typeface="新細明體" charset="-120"/>
              </a:rPr>
              <a:t>: Even when Bayesian methods are computationally intractable, they can provide a standard of optimal decision making against which other methods can be measured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Mining: Concepts and Techniques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68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3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"/>
            <a:ext cx="6858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1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43400"/>
            <a:ext cx="770572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Mining: Concepts and Techniques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2408238"/>
            <a:ext cx="7705725" cy="222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5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4876800"/>
            <a:ext cx="8054975" cy="1624013"/>
          </a:xfr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6" name="Picture 32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23"/>
          <a:stretch>
            <a:fillRect/>
          </a:stretch>
        </p:blipFill>
        <p:spPr bwMode="auto">
          <a:xfrm>
            <a:off x="655638" y="274638"/>
            <a:ext cx="6858000" cy="110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7" name="Picture 32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23" b="5933"/>
          <a:stretch>
            <a:fillRect/>
          </a:stretch>
        </p:blipFill>
        <p:spPr bwMode="auto">
          <a:xfrm>
            <a:off x="647700" y="1368425"/>
            <a:ext cx="6858000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Mining: Concepts and Techniques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58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smtClean="0">
                <a:ea typeface="ＭＳ Ｐゴシック" pitchFamily="34" charset="-128"/>
              </a:rPr>
              <a:t>Text classification example(Bernoulli model)</a:t>
            </a:r>
            <a:endParaRPr lang="zh-TW" altLang="en-US" sz="3200" smtClean="0">
              <a:ea typeface="ＭＳ Ｐゴシック" pitchFamily="34" charset="-128"/>
            </a:endParaRPr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7705725" cy="222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8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3733800"/>
            <a:ext cx="7299325" cy="1471613"/>
          </a:xfr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486400"/>
            <a:ext cx="653573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Mining: Concepts and Techniques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38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Text classification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ＭＳ Ｐゴシック" pitchFamily="34" charset="-128"/>
              </a:rPr>
              <a:t>Model 2: Multinomial = Class conditional unigram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ea typeface="ＭＳ Ｐゴシック" pitchFamily="34" charset="-128"/>
              </a:rPr>
              <a:t>One feature </a:t>
            </a:r>
            <a:r>
              <a:rPr lang="en-US" altLang="zh-TW" i="1" dirty="0" smtClean="0">
                <a:latin typeface="Comic Sans MS" pitchFamily="66" charset="0"/>
                <a:ea typeface="ＭＳ Ｐゴシック" pitchFamily="34" charset="-128"/>
              </a:rPr>
              <a:t>X</a:t>
            </a:r>
            <a:r>
              <a:rPr lang="en-US" altLang="zh-TW" sz="2000" i="1" baseline="-25000" dirty="0" smtClean="0">
                <a:latin typeface="Comic Sans MS" pitchFamily="66" charset="0"/>
                <a:ea typeface="ＭＳ Ｐゴシック" pitchFamily="34" charset="-128"/>
              </a:rPr>
              <a:t>i</a:t>
            </a:r>
            <a:r>
              <a:rPr lang="en-US" altLang="zh-TW" dirty="0" smtClean="0">
                <a:ea typeface="ＭＳ Ｐゴシック" pitchFamily="34" charset="-128"/>
              </a:rPr>
              <a:t> for each word </a:t>
            </a:r>
            <a:r>
              <a:rPr lang="en-US" altLang="zh-TW" dirty="0" err="1" smtClean="0">
                <a:ea typeface="ＭＳ Ｐゴシック" pitchFamily="34" charset="-128"/>
              </a:rPr>
              <a:t>pos</a:t>
            </a:r>
            <a:r>
              <a:rPr lang="en-US" altLang="zh-TW" dirty="0" smtClean="0">
                <a:ea typeface="ＭＳ Ｐゴシック" pitchFamily="34" charset="-128"/>
              </a:rPr>
              <a:t> in document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>
                <a:ea typeface="ＭＳ Ｐゴシック" pitchFamily="34" charset="-128"/>
              </a:rPr>
              <a:t>feature’s values are all words in dictionary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ea typeface="ＭＳ Ｐゴシック" pitchFamily="34" charset="-128"/>
              </a:rPr>
              <a:t>Value of </a:t>
            </a:r>
            <a:r>
              <a:rPr lang="en-US" altLang="zh-TW" i="1" dirty="0" smtClean="0">
                <a:latin typeface="Comic Sans MS" pitchFamily="66" charset="0"/>
                <a:ea typeface="ＭＳ Ｐゴシック" pitchFamily="34" charset="-128"/>
              </a:rPr>
              <a:t>X</a:t>
            </a:r>
            <a:r>
              <a:rPr lang="en-US" altLang="zh-TW" sz="2000" i="1" baseline="-25000" dirty="0" smtClean="0">
                <a:latin typeface="Comic Sans MS" pitchFamily="66" charset="0"/>
                <a:ea typeface="ＭＳ Ｐゴシック" pitchFamily="34" charset="-128"/>
              </a:rPr>
              <a:t>i</a:t>
            </a:r>
            <a:r>
              <a:rPr lang="en-US" altLang="zh-TW" dirty="0" smtClean="0">
                <a:ea typeface="ＭＳ Ｐゴシック" pitchFamily="34" charset="-128"/>
              </a:rPr>
              <a:t> is the word in position </a:t>
            </a:r>
            <a:r>
              <a:rPr lang="en-US" altLang="zh-TW" i="1" dirty="0" smtClean="0">
                <a:latin typeface="Comic Sans MS" pitchFamily="66" charset="0"/>
                <a:ea typeface="ＭＳ Ｐゴシック" pitchFamily="34" charset="-128"/>
              </a:rPr>
              <a:t>i</a:t>
            </a:r>
            <a:endParaRPr lang="en-US" altLang="zh-TW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ea typeface="ＭＳ Ｐゴシック" pitchFamily="34" charset="-128"/>
              </a:rPr>
              <a:t>Naïve Bayes assumption: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>
                <a:ea typeface="ＭＳ Ｐゴシック" pitchFamily="34" charset="-128"/>
              </a:rPr>
              <a:t>Given the document’s topic, word in one position in the document tells us nothing about words in other positions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>
                <a:ea typeface="ＭＳ Ｐゴシック" pitchFamily="34" charset="-128"/>
              </a:rPr>
              <a:t>Word appearance does not depend on position</a:t>
            </a:r>
          </a:p>
          <a:p>
            <a:pPr lvl="2" eaLnBrk="1" hangingPunct="1">
              <a:lnSpc>
                <a:spcPct val="90000"/>
              </a:lnSpc>
            </a:pPr>
            <a:endParaRPr lang="en-US" altLang="zh-TW" dirty="0" smtClean="0">
              <a:ea typeface="ＭＳ Ｐゴシック" pitchFamily="34" charset="-128"/>
            </a:endParaRPr>
          </a:p>
          <a:p>
            <a:pPr lvl="2" eaLnBrk="1" hangingPunct="1">
              <a:lnSpc>
                <a:spcPct val="90000"/>
              </a:lnSpc>
            </a:pPr>
            <a:endParaRPr lang="en-US" altLang="zh-TW" dirty="0" smtClean="0">
              <a:ea typeface="ＭＳ Ｐゴシック" pitchFamily="34" charset="-128"/>
            </a:endParaRPr>
          </a:p>
          <a:p>
            <a:pPr lvl="2" eaLnBrk="1" hangingPunct="1">
              <a:lnSpc>
                <a:spcPct val="90000"/>
              </a:lnSpc>
            </a:pPr>
            <a:endParaRPr lang="en-US" altLang="zh-TW" dirty="0" smtClean="0">
              <a:ea typeface="ＭＳ Ｐゴシック" pitchFamily="34" charset="-128"/>
            </a:endParaRPr>
          </a:p>
          <a:p>
            <a:pPr lvl="2" eaLnBrk="1" hangingPunct="1">
              <a:lnSpc>
                <a:spcPct val="90000"/>
              </a:lnSpc>
            </a:pPr>
            <a:endParaRPr lang="en-US" altLang="zh-TW" sz="3200" dirty="0" smtClean="0">
              <a:ea typeface="ＭＳ Ｐゴシック" pitchFamily="34" charset="-128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>
                <a:ea typeface="ＭＳ Ｐゴシック" pitchFamily="34" charset="-128"/>
              </a:rPr>
              <a:t>Just have one multinomial feature predicting all words</a:t>
            </a: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046422"/>
              </p:ext>
            </p:extLst>
          </p:nvPr>
        </p:nvGraphicFramePr>
        <p:xfrm>
          <a:off x="2195736" y="4365104"/>
          <a:ext cx="45688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Equation" r:id="rId3" imgW="1790700" imgH="241300" progId="Equation.3">
                  <p:embed/>
                </p:oleObj>
              </mc:Choice>
              <mc:Fallback>
                <p:oleObj name="Equation" r:id="rId3" imgW="1790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365104"/>
                        <a:ext cx="456882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2267744" y="4888302"/>
            <a:ext cx="535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zh-TW" dirty="0"/>
              <a:t>for all positions </a:t>
            </a:r>
            <a:r>
              <a:rPr lang="en-US" altLang="zh-TW" i="1" dirty="0" err="1"/>
              <a:t>i,j</a:t>
            </a:r>
            <a:r>
              <a:rPr lang="en-US" altLang="zh-TW" dirty="0"/>
              <a:t>, word </a:t>
            </a:r>
            <a:r>
              <a:rPr lang="en-US" altLang="zh-TW" i="1" dirty="0"/>
              <a:t>w</a:t>
            </a:r>
            <a:r>
              <a:rPr lang="en-US" altLang="zh-TW" dirty="0"/>
              <a:t>, and class </a:t>
            </a:r>
            <a:r>
              <a:rPr lang="en-US" altLang="zh-TW" i="1" dirty="0"/>
              <a:t>c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Mining: Concepts and Techniques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95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a typeface="ＭＳ Ｐゴシック" pitchFamily="34" charset="-128"/>
              </a:rPr>
              <a:t>Using Multinomial Naive Bayes Classifiers to Classify Text: Basic method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735013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ea typeface="ＭＳ Ｐゴシック" pitchFamily="34" charset="-128"/>
              </a:rPr>
              <a:t>Attributes are text positions, values are words.</a:t>
            </a:r>
          </a:p>
        </p:txBody>
      </p:sp>
      <p:sp>
        <p:nvSpPr>
          <p:cNvPr id="326660" name="Rectangle 4"/>
          <p:cNvSpPr>
            <a:spLocks noChangeArrowheads="1"/>
          </p:cNvSpPr>
          <p:nvPr/>
        </p:nvSpPr>
        <p:spPr bwMode="auto">
          <a:xfrm>
            <a:off x="457200" y="4343400"/>
            <a:ext cx="81788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</a:pPr>
            <a:r>
              <a:rPr lang="en-US" altLang="zh-TW"/>
              <a:t>Assume that classification is </a:t>
            </a:r>
            <a:r>
              <a:rPr lang="en-US" altLang="zh-TW" i="1"/>
              <a:t>independent</a:t>
            </a:r>
            <a:r>
              <a:rPr lang="en-US" altLang="zh-TW"/>
              <a:t> of the positions of the words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</a:pPr>
            <a:r>
              <a:rPr lang="en-US" altLang="zh-TW"/>
              <a:t>Use same parameters for each position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</a:pPr>
            <a:r>
              <a:rPr lang="en-US" altLang="zh-TW"/>
              <a:t>Result is bag of words model (over tokens not types)</a:t>
            </a:r>
          </a:p>
        </p:txBody>
      </p:sp>
      <p:graphicFrame>
        <p:nvGraphicFramePr>
          <p:cNvPr id="52229" name="Object 2"/>
          <p:cNvGraphicFramePr>
            <a:graphicFrameLocks noChangeAspect="1"/>
          </p:cNvGraphicFramePr>
          <p:nvPr/>
        </p:nvGraphicFramePr>
        <p:xfrm>
          <a:off x="942975" y="2514600"/>
          <a:ext cx="777875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Equation" r:id="rId3" imgW="3378200" imgH="711200" progId="Equation.3">
                  <p:embed/>
                </p:oleObj>
              </mc:Choice>
              <mc:Fallback>
                <p:oleObj name="Equation" r:id="rId3" imgW="33782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2514600"/>
                        <a:ext cx="777875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Mining: Concepts and Techniques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11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60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6388"/>
            <a:ext cx="8589963" cy="209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27013" y="2397125"/>
          <a:ext cx="8132761" cy="1381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8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8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0010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Beijing</a:t>
                      </a:r>
                      <a:endParaRPr lang="zh-TW" altLang="en-US" sz="1800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Chinese</a:t>
                      </a:r>
                      <a:endParaRPr lang="zh-TW" altLang="en-US" sz="1800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Macao</a:t>
                      </a:r>
                      <a:endParaRPr lang="zh-TW" altLang="en-US" sz="1800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Japan</a:t>
                      </a:r>
                      <a:endParaRPr lang="zh-TW" altLang="en-US" sz="1800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Tokyo</a:t>
                      </a:r>
                      <a:endParaRPr lang="zh-TW" altLang="en-US" sz="1800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Shanghai</a:t>
                      </a:r>
                      <a:endParaRPr lang="zh-TW" altLang="en-US" sz="1800" dirty="0" smtClean="0"/>
                    </a:p>
                    <a:p>
                      <a:endParaRPr lang="zh-TW" altLang="en-US" sz="1800" dirty="0"/>
                    </a:p>
                  </a:txBody>
                  <a:tcPr marT="45686" marB="456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58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yes</a:t>
                      </a:r>
                      <a:endParaRPr lang="zh-TW" altLang="en-US" sz="1800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5</a:t>
                      </a:r>
                      <a:endParaRPr lang="zh-TW" altLang="en-US" sz="1800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T="45686" marB="4568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558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no</a:t>
                      </a:r>
                      <a:endParaRPr lang="zh-TW" altLang="en-US" sz="1800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T="45686" marB="4568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285" name="圓角矩形 3"/>
          <p:cNvSpPr>
            <a:spLocks noChangeArrowheads="1"/>
          </p:cNvSpPr>
          <p:nvPr/>
        </p:nvSpPr>
        <p:spPr bwMode="auto">
          <a:xfrm>
            <a:off x="2286000" y="762000"/>
            <a:ext cx="3581400" cy="8382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圓角矩形 5"/>
          <p:cNvSpPr>
            <a:spLocks noChangeArrowheads="1"/>
          </p:cNvSpPr>
          <p:nvPr/>
        </p:nvSpPr>
        <p:spPr bwMode="auto">
          <a:xfrm>
            <a:off x="2362200" y="1617663"/>
            <a:ext cx="3581400" cy="287337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969000" y="950913"/>
            <a:ext cx="431800" cy="4603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dirty="0">
                <a:latin typeface="Arial" charset="0"/>
              </a:rPr>
              <a:t>8</a:t>
            </a:r>
            <a:endParaRPr lang="zh-TW" altLang="en-US" dirty="0">
              <a:latin typeface="Arial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159500" y="1530350"/>
            <a:ext cx="430213" cy="4619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dirty="0">
                <a:latin typeface="Arial" charset="0"/>
              </a:rPr>
              <a:t>3</a:t>
            </a:r>
            <a:endParaRPr lang="zh-TW" altLang="en-US" dirty="0">
              <a:latin typeface="Arial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7625" y="3962400"/>
            <a:ext cx="4324350" cy="1981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zh-TW" sz="2200" kern="0" dirty="0" smtClean="0">
                <a:ea typeface="ＭＳ Ｐゴシック" pitchFamily="34" charset="-128"/>
              </a:rPr>
              <a:t>P(c)=3/4, P(~c)=1/4</a:t>
            </a:r>
          </a:p>
          <a:p>
            <a:pPr>
              <a:defRPr/>
            </a:pPr>
            <a:r>
              <a:rPr lang="en-US" altLang="zh-TW" sz="2200" kern="0" dirty="0" smtClean="0">
                <a:ea typeface="ＭＳ Ｐゴシック" pitchFamily="34" charset="-128"/>
              </a:rPr>
              <a:t>P(</a:t>
            </a:r>
            <a:r>
              <a:rPr lang="en-US" altLang="zh-TW" sz="2200" kern="0" dirty="0" err="1" smtClean="0">
                <a:ea typeface="ＭＳ Ｐゴシック" pitchFamily="34" charset="-128"/>
              </a:rPr>
              <a:t>chinese|c</a:t>
            </a:r>
            <a:r>
              <a:rPr lang="en-US" altLang="zh-TW" sz="2200" kern="0" dirty="0" smtClean="0">
                <a:ea typeface="ＭＳ Ｐゴシック" pitchFamily="34" charset="-128"/>
              </a:rPr>
              <a:t>)=(5+1)/(8+6)=3/7</a:t>
            </a:r>
          </a:p>
          <a:p>
            <a:pPr>
              <a:defRPr/>
            </a:pPr>
            <a:r>
              <a:rPr lang="en-US" altLang="zh-TW" sz="2200" kern="0" dirty="0" smtClean="0">
                <a:ea typeface="ＭＳ Ｐゴシック" pitchFamily="34" charset="-128"/>
              </a:rPr>
              <a:t>P(</a:t>
            </a:r>
            <a:r>
              <a:rPr lang="en-US" altLang="zh-TW" sz="2200" kern="0" dirty="0" err="1" smtClean="0">
                <a:ea typeface="ＭＳ Ｐゴシック" pitchFamily="34" charset="-128"/>
              </a:rPr>
              <a:t>Tokyo|c</a:t>
            </a:r>
            <a:r>
              <a:rPr lang="en-US" altLang="zh-TW" sz="2200" kern="0" dirty="0" smtClean="0">
                <a:ea typeface="ＭＳ Ｐゴシック" pitchFamily="34" charset="-128"/>
              </a:rPr>
              <a:t>)=(0+1)/(8+6)=1/14</a:t>
            </a:r>
          </a:p>
          <a:p>
            <a:pPr>
              <a:defRPr/>
            </a:pPr>
            <a:r>
              <a:rPr lang="en-US" altLang="zh-TW" sz="2200" kern="0" dirty="0" smtClean="0">
                <a:ea typeface="ＭＳ Ｐゴシック" pitchFamily="34" charset="-128"/>
              </a:rPr>
              <a:t>P(</a:t>
            </a:r>
            <a:r>
              <a:rPr lang="en-US" altLang="zh-TW" sz="2200" kern="0" dirty="0" err="1" smtClean="0">
                <a:ea typeface="ＭＳ Ｐゴシック" pitchFamily="34" charset="-128"/>
              </a:rPr>
              <a:t>Japan|c</a:t>
            </a:r>
            <a:r>
              <a:rPr lang="en-US" altLang="zh-TW" sz="2200" kern="0" dirty="0" smtClean="0">
                <a:ea typeface="ＭＳ Ｐゴシック" pitchFamily="34" charset="-128"/>
              </a:rPr>
              <a:t>)=(0+1)/(8+6)=1/14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0" y="3951288"/>
            <a:ext cx="4419600" cy="13065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zh-TW" sz="2200" kern="0" dirty="0" smtClean="0">
                <a:ea typeface="ＭＳ Ｐゴシック" pitchFamily="34" charset="-128"/>
              </a:rPr>
              <a:t>P(</a:t>
            </a:r>
            <a:r>
              <a:rPr lang="en-US" altLang="zh-TW" sz="2200" kern="0" dirty="0" err="1" smtClean="0">
                <a:ea typeface="ＭＳ Ｐゴシック" pitchFamily="34" charset="-128"/>
              </a:rPr>
              <a:t>chinese</a:t>
            </a:r>
            <a:r>
              <a:rPr lang="en-US" altLang="zh-TW" sz="2200" kern="0" dirty="0" smtClean="0">
                <a:ea typeface="ＭＳ Ｐゴシック" pitchFamily="34" charset="-128"/>
              </a:rPr>
              <a:t>|~c)=(1+1)/(3+6)=2/9</a:t>
            </a:r>
          </a:p>
          <a:p>
            <a:pPr>
              <a:defRPr/>
            </a:pPr>
            <a:r>
              <a:rPr lang="en-US" altLang="zh-TW" sz="2200" kern="0" dirty="0" smtClean="0">
                <a:ea typeface="ＭＳ Ｐゴシック" pitchFamily="34" charset="-128"/>
              </a:rPr>
              <a:t>P(</a:t>
            </a:r>
            <a:r>
              <a:rPr lang="en-US" altLang="zh-TW" sz="2200" kern="0" dirty="0" err="1" smtClean="0">
                <a:ea typeface="ＭＳ Ｐゴシック" pitchFamily="34" charset="-128"/>
              </a:rPr>
              <a:t>tokyo</a:t>
            </a:r>
            <a:r>
              <a:rPr lang="en-US" altLang="zh-TW" sz="2200" kern="0" dirty="0" smtClean="0">
                <a:ea typeface="ＭＳ Ｐゴシック" pitchFamily="34" charset="-128"/>
              </a:rPr>
              <a:t>|~c)=(1+1)/(3+6)=2/9</a:t>
            </a:r>
          </a:p>
          <a:p>
            <a:pPr>
              <a:defRPr/>
            </a:pPr>
            <a:r>
              <a:rPr lang="en-US" altLang="zh-TW" sz="2200" kern="0" dirty="0" smtClean="0">
                <a:ea typeface="ＭＳ Ｐゴシック" pitchFamily="34" charset="-128"/>
              </a:rPr>
              <a:t>p(Japan|~c)=(1+1)/(3+6)=2/9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352800" y="5608638"/>
            <a:ext cx="5584825" cy="12001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kern="0" dirty="0">
                <a:latin typeface="Arial" charset="0"/>
              </a:rPr>
              <a:t>d5</a:t>
            </a:r>
          </a:p>
          <a:p>
            <a:pPr lvl="1">
              <a:defRPr/>
            </a:pPr>
            <a:r>
              <a:rPr lang="en-US" altLang="zh-TW" kern="0" dirty="0">
                <a:latin typeface="Arial" charset="0"/>
              </a:rPr>
              <a:t>c : (3/4)*(3/7)</a:t>
            </a:r>
            <a:r>
              <a:rPr lang="en-US" altLang="zh-TW" kern="0" baseline="30000" dirty="0">
                <a:latin typeface="Arial" charset="0"/>
              </a:rPr>
              <a:t>3</a:t>
            </a:r>
            <a:r>
              <a:rPr lang="en-US" altLang="zh-TW" kern="0" dirty="0">
                <a:latin typeface="Arial" charset="0"/>
              </a:rPr>
              <a:t>*(1/14)*(1/14)=0.0003</a:t>
            </a:r>
          </a:p>
          <a:p>
            <a:pPr lvl="1">
              <a:defRPr/>
            </a:pPr>
            <a:r>
              <a:rPr lang="en-US" altLang="zh-TW" kern="0" dirty="0">
                <a:latin typeface="Arial" charset="0"/>
              </a:rPr>
              <a:t>~c:(1/4)*(2/9)</a:t>
            </a:r>
            <a:r>
              <a:rPr lang="en-US" altLang="zh-TW" kern="0" baseline="30000" dirty="0">
                <a:latin typeface="Arial" charset="0"/>
              </a:rPr>
              <a:t>3</a:t>
            </a:r>
            <a:r>
              <a:rPr lang="en-US" altLang="zh-TW" kern="0" dirty="0">
                <a:latin typeface="Arial" charset="0"/>
              </a:rPr>
              <a:t>*(2/9)*(2/9)=0.0001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Mining: Concepts and Techniques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08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60B2988-644B-454A-9DBD-DC0C49D33B59}" type="slidenum">
              <a:rPr lang="en-US" altLang="zh-TW"/>
              <a:pPr eaLnBrk="1" hangingPunct="1"/>
              <a:t>26</a:t>
            </a:fld>
            <a:endParaRPr lang="en-US" altLang="zh-TW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mtClean="0">
                <a:ea typeface="新細明體" charset="-120"/>
              </a:rPr>
              <a:t>Naïve Bayesian Classifier: Comments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05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Advantages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Easy to implement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Good results obtained in most of the cases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Disadvantages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Assumption: class conditional independence, therefore loss of accuracy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Practically, dependencies exist among variables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>
                <a:ea typeface="新細明體" charset="-120"/>
              </a:rPr>
              <a:t>E.g.,  hospitals: patients: Profile: age, family history, etc. 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dirty="0" smtClean="0"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Symptoms: fever, cough etc., Disease: lung cancer, diabetes, etc.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>
                <a:ea typeface="新細明體" charset="-120"/>
              </a:rPr>
              <a:t>Dependencies among these cannot be modeled by Naïve Bayesian Classifier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How to deal with these dependencies?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Bayesian Belief Networks 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Mining: Concepts and Techniques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31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1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4014-3598-455A-812F-E559206D9751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160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Bayesian Belief Networks</a:t>
            </a:r>
          </a:p>
        </p:txBody>
      </p:sp>
      <p:sp>
        <p:nvSpPr>
          <p:cNvPr id="160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5029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TW" sz="2400">
                <a:ea typeface="新細明體" charset="-120"/>
              </a:rPr>
              <a:t>Bayesian belief network allows a </a:t>
            </a:r>
            <a:r>
              <a:rPr lang="en-US" altLang="zh-TW" sz="2400" i="1">
                <a:ea typeface="新細明體" charset="-120"/>
              </a:rPr>
              <a:t>subset</a:t>
            </a:r>
            <a:r>
              <a:rPr lang="en-US" altLang="zh-TW" sz="2400">
                <a:ea typeface="新細明體" charset="-120"/>
              </a:rPr>
              <a:t> of the variables conditionally independent</a:t>
            </a:r>
          </a:p>
          <a:p>
            <a:pPr>
              <a:lnSpc>
                <a:spcPct val="130000"/>
              </a:lnSpc>
            </a:pPr>
            <a:r>
              <a:rPr lang="en-US" altLang="zh-TW" sz="2400">
                <a:ea typeface="新細明體" charset="-120"/>
              </a:rPr>
              <a:t>A graphical model of causal relationships</a:t>
            </a:r>
          </a:p>
          <a:p>
            <a:pPr lvl="1"/>
            <a:r>
              <a:rPr lang="en-US" altLang="zh-TW" sz="2400">
                <a:ea typeface="新細明體" charset="-120"/>
              </a:rPr>
              <a:t>Represents </a:t>
            </a:r>
            <a:r>
              <a:rPr lang="en-US" altLang="zh-TW" sz="2400" u="sng">
                <a:ea typeface="新細明體" charset="-120"/>
              </a:rPr>
              <a:t>dependency</a:t>
            </a:r>
            <a:r>
              <a:rPr lang="en-US" altLang="zh-TW" sz="2400">
                <a:ea typeface="新細明體" charset="-120"/>
              </a:rPr>
              <a:t> among the variables </a:t>
            </a:r>
          </a:p>
          <a:p>
            <a:pPr lvl="1"/>
            <a:r>
              <a:rPr lang="en-US" altLang="zh-TW" sz="2400">
                <a:ea typeface="新細明體" charset="-120"/>
              </a:rPr>
              <a:t>Gives a specification of joint probability distribution </a:t>
            </a:r>
          </a:p>
        </p:txBody>
      </p:sp>
      <p:sp>
        <p:nvSpPr>
          <p:cNvPr id="1602564" name="AutoShape 4"/>
          <p:cNvSpPr>
            <a:spLocks noChangeArrowheads="1"/>
          </p:cNvSpPr>
          <p:nvPr/>
        </p:nvSpPr>
        <p:spPr bwMode="auto">
          <a:xfrm>
            <a:off x="1447800" y="4876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charset="-120"/>
              </a:rPr>
              <a:t>X</a:t>
            </a:r>
          </a:p>
        </p:txBody>
      </p:sp>
      <p:grpSp>
        <p:nvGrpSpPr>
          <p:cNvPr id="1602574" name="Group 14"/>
          <p:cNvGrpSpPr>
            <a:grpSpLocks/>
          </p:cNvGrpSpPr>
          <p:nvPr/>
        </p:nvGrpSpPr>
        <p:grpSpPr bwMode="auto">
          <a:xfrm>
            <a:off x="1676400" y="4419600"/>
            <a:ext cx="1905000" cy="1905000"/>
            <a:chOff x="1344" y="2400"/>
            <a:chExt cx="1200" cy="1200"/>
          </a:xfrm>
        </p:grpSpPr>
        <p:sp>
          <p:nvSpPr>
            <p:cNvPr id="1602565" name="AutoShape 5"/>
            <p:cNvSpPr>
              <a:spLocks noChangeArrowheads="1"/>
            </p:cNvSpPr>
            <p:nvPr/>
          </p:nvSpPr>
          <p:spPr bwMode="auto">
            <a:xfrm>
              <a:off x="2064" y="2640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charset="-120"/>
                </a:rPr>
                <a:t>Y</a:t>
              </a:r>
            </a:p>
          </p:txBody>
        </p:sp>
        <p:sp>
          <p:nvSpPr>
            <p:cNvPr id="1602566" name="AutoShape 6"/>
            <p:cNvSpPr>
              <a:spLocks noChangeArrowheads="1"/>
            </p:cNvSpPr>
            <p:nvPr/>
          </p:nvSpPr>
          <p:spPr bwMode="auto">
            <a:xfrm>
              <a:off x="1584" y="316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charset="-120"/>
                </a:rPr>
                <a:t>Z</a:t>
              </a:r>
            </a:p>
          </p:txBody>
        </p:sp>
        <p:sp>
          <p:nvSpPr>
            <p:cNvPr id="1602567" name="Line 7"/>
            <p:cNvSpPr>
              <a:spLocks noChangeShapeType="1"/>
            </p:cNvSpPr>
            <p:nvPr/>
          </p:nvSpPr>
          <p:spPr bwMode="auto">
            <a:xfrm>
              <a:off x="1440" y="29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602568" name="Line 8"/>
            <p:cNvSpPr>
              <a:spLocks noChangeShapeType="1"/>
            </p:cNvSpPr>
            <p:nvPr/>
          </p:nvSpPr>
          <p:spPr bwMode="auto">
            <a:xfrm flipH="1">
              <a:off x="1776" y="2880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602569" name="AutoShape 9"/>
            <p:cNvSpPr>
              <a:spLocks noChangeArrowheads="1"/>
            </p:cNvSpPr>
            <p:nvPr/>
          </p:nvSpPr>
          <p:spPr bwMode="auto">
            <a:xfrm>
              <a:off x="2256" y="3312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charset="-120"/>
                </a:rPr>
                <a:t>P</a:t>
              </a:r>
            </a:p>
          </p:txBody>
        </p:sp>
        <p:sp>
          <p:nvSpPr>
            <p:cNvPr id="1602570" name="Line 10"/>
            <p:cNvSpPr>
              <a:spLocks noChangeShapeType="1"/>
            </p:cNvSpPr>
            <p:nvPr/>
          </p:nvSpPr>
          <p:spPr bwMode="auto">
            <a:xfrm>
              <a:off x="2256" y="2928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602571" name="Line 11"/>
            <p:cNvSpPr>
              <a:spLocks noChangeShapeType="1"/>
            </p:cNvSpPr>
            <p:nvPr/>
          </p:nvSpPr>
          <p:spPr bwMode="auto">
            <a:xfrm>
              <a:off x="1344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602572" name="Line 12"/>
            <p:cNvSpPr>
              <a:spLocks noChangeShapeType="1"/>
            </p:cNvSpPr>
            <p:nvPr/>
          </p:nvSpPr>
          <p:spPr bwMode="auto">
            <a:xfrm>
              <a:off x="2112" y="240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1602573" name="Text Box 13"/>
          <p:cNvSpPr txBox="1">
            <a:spLocks noChangeArrowheads="1"/>
          </p:cNvSpPr>
          <p:nvPr/>
        </p:nvSpPr>
        <p:spPr bwMode="auto">
          <a:xfrm>
            <a:off x="4038600" y="4038600"/>
            <a:ext cx="4938713" cy="247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zh-TW" altLang="en-US" sz="2000">
                <a:ea typeface="新細明體" charset="-120"/>
              </a:rPr>
              <a:t> </a:t>
            </a:r>
            <a:r>
              <a:rPr lang="en-US" altLang="zh-TW" sz="2000">
                <a:ea typeface="新細明體" charset="-120"/>
              </a:rPr>
              <a:t>Nodes: random variables</a:t>
            </a:r>
          </a:p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en-US" altLang="zh-TW" sz="2000">
                <a:ea typeface="新細明體" charset="-120"/>
              </a:rPr>
              <a:t> Links: dependency</a:t>
            </a:r>
          </a:p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en-US" altLang="zh-TW" sz="2000">
                <a:ea typeface="新細明體" charset="-120"/>
              </a:rPr>
              <a:t> X and Y are the parents of Z, and Y is the parent of P</a:t>
            </a:r>
          </a:p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en-US" altLang="zh-TW" sz="2000">
                <a:ea typeface="新細明體" charset="-120"/>
              </a:rPr>
              <a:t> No dependency between Z and P</a:t>
            </a:r>
          </a:p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en-US" altLang="zh-TW" sz="2000">
                <a:ea typeface="新細明體" charset="-120"/>
              </a:rPr>
              <a:t> Has no loops or cycles</a:t>
            </a:r>
          </a:p>
        </p:txBody>
      </p:sp>
    </p:spTree>
    <p:extLst>
      <p:ext uri="{BB962C8B-B14F-4D97-AF65-F5344CB8AC3E}">
        <p14:creationId xmlns:p14="http://schemas.microsoft.com/office/powerpoint/2010/main" val="152636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4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1486-3127-4A2C-B5F2-0CD0776AF057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16035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Bayesian Belief Network: An Example</a:t>
            </a:r>
          </a:p>
        </p:txBody>
      </p:sp>
      <p:sp>
        <p:nvSpPr>
          <p:cNvPr id="1603587" name="Oval 1027"/>
          <p:cNvSpPr>
            <a:spLocks noChangeArrowheads="1"/>
          </p:cNvSpPr>
          <p:nvPr/>
        </p:nvSpPr>
        <p:spPr bwMode="auto">
          <a:xfrm>
            <a:off x="457200" y="1447800"/>
            <a:ext cx="1295400" cy="762000"/>
          </a:xfrm>
          <a:prstGeom prst="ellipse">
            <a:avLst/>
          </a:prstGeom>
          <a:solidFill>
            <a:srgbClr val="F6E6EA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Family</a:t>
            </a:r>
          </a:p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History</a:t>
            </a:r>
            <a:endParaRPr lang="en-US" altLang="zh-TW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603588" name="Oval 1028"/>
          <p:cNvSpPr>
            <a:spLocks noChangeArrowheads="1"/>
          </p:cNvSpPr>
          <p:nvPr/>
        </p:nvSpPr>
        <p:spPr bwMode="auto">
          <a:xfrm>
            <a:off x="457200" y="3048000"/>
            <a:ext cx="1295400" cy="762000"/>
          </a:xfrm>
          <a:prstGeom prst="ellipse">
            <a:avLst/>
          </a:prstGeom>
          <a:solidFill>
            <a:srgbClr val="CCCC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LungCancer</a:t>
            </a:r>
            <a:endParaRPr lang="en-US" altLang="zh-TW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603589" name="Oval 1029"/>
          <p:cNvSpPr>
            <a:spLocks noChangeArrowheads="1"/>
          </p:cNvSpPr>
          <p:nvPr/>
        </p:nvSpPr>
        <p:spPr bwMode="auto">
          <a:xfrm>
            <a:off x="533400" y="4724400"/>
            <a:ext cx="1295400" cy="762000"/>
          </a:xfrm>
          <a:prstGeom prst="ellipse">
            <a:avLst/>
          </a:prstGeom>
          <a:solidFill>
            <a:srgbClr val="FAE2F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PositiveXRay</a:t>
            </a:r>
            <a:endParaRPr lang="en-US" altLang="zh-TW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603590" name="Oval 1030"/>
          <p:cNvSpPr>
            <a:spLocks noChangeArrowheads="1"/>
          </p:cNvSpPr>
          <p:nvPr/>
        </p:nvSpPr>
        <p:spPr bwMode="auto">
          <a:xfrm>
            <a:off x="2667000" y="1447800"/>
            <a:ext cx="1295400" cy="762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Smoker</a:t>
            </a:r>
          </a:p>
        </p:txBody>
      </p:sp>
      <p:sp>
        <p:nvSpPr>
          <p:cNvPr id="1603591" name="Oval 1031"/>
          <p:cNvSpPr>
            <a:spLocks noChangeArrowheads="1"/>
          </p:cNvSpPr>
          <p:nvPr/>
        </p:nvSpPr>
        <p:spPr bwMode="auto">
          <a:xfrm>
            <a:off x="2743200" y="3048000"/>
            <a:ext cx="1295400" cy="7620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Emphysema</a:t>
            </a:r>
            <a:endParaRPr lang="en-US" altLang="zh-TW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603592" name="Oval 1032"/>
          <p:cNvSpPr>
            <a:spLocks noChangeArrowheads="1"/>
          </p:cNvSpPr>
          <p:nvPr/>
        </p:nvSpPr>
        <p:spPr bwMode="auto">
          <a:xfrm>
            <a:off x="2895600" y="4724400"/>
            <a:ext cx="1295400" cy="76200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Dyspnea</a:t>
            </a:r>
          </a:p>
        </p:txBody>
      </p:sp>
      <p:sp>
        <p:nvSpPr>
          <p:cNvPr id="1603593" name="Line 1033"/>
          <p:cNvSpPr>
            <a:spLocks noChangeShapeType="1"/>
          </p:cNvSpPr>
          <p:nvPr/>
        </p:nvSpPr>
        <p:spPr bwMode="auto">
          <a:xfrm>
            <a:off x="1143000" y="2209800"/>
            <a:ext cx="0" cy="83820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03594" name="Line 1034"/>
          <p:cNvSpPr>
            <a:spLocks noChangeShapeType="1"/>
          </p:cNvSpPr>
          <p:nvPr/>
        </p:nvSpPr>
        <p:spPr bwMode="auto">
          <a:xfrm>
            <a:off x="1143000" y="38100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03595" name="Line 1035"/>
          <p:cNvSpPr>
            <a:spLocks noChangeShapeType="1"/>
          </p:cNvSpPr>
          <p:nvPr/>
        </p:nvSpPr>
        <p:spPr bwMode="auto">
          <a:xfrm>
            <a:off x="3352800" y="22098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03596" name="Line 1036"/>
          <p:cNvSpPr>
            <a:spLocks noChangeShapeType="1"/>
          </p:cNvSpPr>
          <p:nvPr/>
        </p:nvSpPr>
        <p:spPr bwMode="auto">
          <a:xfrm>
            <a:off x="3429000" y="38100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03597" name="Line 1037"/>
          <p:cNvSpPr>
            <a:spLocks noChangeShapeType="1"/>
          </p:cNvSpPr>
          <p:nvPr/>
        </p:nvSpPr>
        <p:spPr bwMode="auto">
          <a:xfrm flipH="1">
            <a:off x="1219200" y="2133600"/>
            <a:ext cx="1752600" cy="91440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03598" name="Line 1038"/>
          <p:cNvSpPr>
            <a:spLocks noChangeShapeType="1"/>
          </p:cNvSpPr>
          <p:nvPr/>
        </p:nvSpPr>
        <p:spPr bwMode="auto">
          <a:xfrm>
            <a:off x="1143000" y="3810000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603623" name="Group 1063"/>
          <p:cNvGrpSpPr>
            <a:grpSpLocks/>
          </p:cNvGrpSpPr>
          <p:nvPr/>
        </p:nvGrpSpPr>
        <p:grpSpPr bwMode="auto">
          <a:xfrm>
            <a:off x="4267200" y="2286000"/>
            <a:ext cx="4687888" cy="1479550"/>
            <a:chOff x="2688" y="1468"/>
            <a:chExt cx="2953" cy="932"/>
          </a:xfrm>
        </p:grpSpPr>
        <p:sp>
          <p:nvSpPr>
            <p:cNvPr id="1603599" name="Rectangle 1039"/>
            <p:cNvSpPr>
              <a:spLocks noChangeArrowheads="1"/>
            </p:cNvSpPr>
            <p:nvPr/>
          </p:nvSpPr>
          <p:spPr bwMode="auto">
            <a:xfrm>
              <a:off x="2688" y="1632"/>
              <a:ext cx="2928" cy="768"/>
            </a:xfrm>
            <a:prstGeom prst="rect">
              <a:avLst/>
            </a:prstGeom>
            <a:solidFill>
              <a:srgbClr val="00E498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TW" altLang="en-US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603600" name="Line 1040"/>
            <p:cNvSpPr>
              <a:spLocks noChangeShapeType="1"/>
            </p:cNvSpPr>
            <p:nvPr/>
          </p:nvSpPr>
          <p:spPr bwMode="auto">
            <a:xfrm>
              <a:off x="2784" y="2016"/>
              <a:ext cx="28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03601" name="Line 1041"/>
            <p:cNvSpPr>
              <a:spLocks noChangeShapeType="1"/>
            </p:cNvSpPr>
            <p:nvPr/>
          </p:nvSpPr>
          <p:spPr bwMode="auto">
            <a:xfrm>
              <a:off x="3216" y="1632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03602" name="Line 1042"/>
            <p:cNvSpPr>
              <a:spLocks noChangeShapeType="1"/>
            </p:cNvSpPr>
            <p:nvPr/>
          </p:nvSpPr>
          <p:spPr bwMode="auto">
            <a:xfrm>
              <a:off x="3456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03603" name="Line 1043"/>
            <p:cNvSpPr>
              <a:spLocks noChangeShapeType="1"/>
            </p:cNvSpPr>
            <p:nvPr/>
          </p:nvSpPr>
          <p:spPr bwMode="auto">
            <a:xfrm>
              <a:off x="4512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03604" name="Line 1044"/>
            <p:cNvSpPr>
              <a:spLocks noChangeShapeType="1"/>
            </p:cNvSpPr>
            <p:nvPr/>
          </p:nvSpPr>
          <p:spPr bwMode="auto">
            <a:xfrm>
              <a:off x="3936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03605" name="Line 1045"/>
            <p:cNvSpPr>
              <a:spLocks noChangeShapeType="1"/>
            </p:cNvSpPr>
            <p:nvPr/>
          </p:nvSpPr>
          <p:spPr bwMode="auto">
            <a:xfrm>
              <a:off x="5040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03606" name="Text Box 1046"/>
            <p:cNvSpPr txBox="1">
              <a:spLocks noChangeArrowheads="1"/>
            </p:cNvSpPr>
            <p:nvPr/>
          </p:nvSpPr>
          <p:spPr bwMode="auto">
            <a:xfrm>
              <a:off x="2985" y="1713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pitchFamily="18" charset="0"/>
                  <a:ea typeface="新細明體" charset="-120"/>
                </a:rPr>
                <a:t>LC</a:t>
              </a:r>
              <a:endParaRPr lang="en-US" altLang="zh-TW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603607" name="Text Box 1047"/>
            <p:cNvSpPr txBox="1">
              <a:spLocks noChangeArrowheads="1"/>
            </p:cNvSpPr>
            <p:nvPr/>
          </p:nvSpPr>
          <p:spPr bwMode="auto">
            <a:xfrm>
              <a:off x="2884" y="2049"/>
              <a:ext cx="4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pitchFamily="18" charset="0"/>
                  <a:ea typeface="新細明體" charset="-120"/>
                </a:rPr>
                <a:t>~LC</a:t>
              </a:r>
              <a:endParaRPr lang="en-US" altLang="zh-TW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603608" name="Text Box 1048"/>
            <p:cNvSpPr txBox="1">
              <a:spLocks noChangeArrowheads="1"/>
            </p:cNvSpPr>
            <p:nvPr/>
          </p:nvSpPr>
          <p:spPr bwMode="auto">
            <a:xfrm>
              <a:off x="3408" y="1468"/>
              <a:ext cx="51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1600" b="1">
                  <a:solidFill>
                    <a:srgbClr val="CC0099"/>
                  </a:solidFill>
                  <a:latin typeface="Times New Roman" pitchFamily="18" charset="0"/>
                  <a:ea typeface="新細明體" charset="-120"/>
                </a:rPr>
                <a:t>(FH, S)</a:t>
              </a:r>
              <a:endParaRPr lang="en-US" altLang="zh-TW" b="1">
                <a:solidFill>
                  <a:srgbClr val="000000"/>
                </a:solidFill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603609" name="Text Box 1049"/>
            <p:cNvSpPr txBox="1">
              <a:spLocks noChangeArrowheads="1"/>
            </p:cNvSpPr>
            <p:nvPr/>
          </p:nvSpPr>
          <p:spPr bwMode="auto">
            <a:xfrm>
              <a:off x="3930" y="1468"/>
              <a:ext cx="5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1600" b="1">
                  <a:solidFill>
                    <a:srgbClr val="CC0099"/>
                  </a:solidFill>
                  <a:latin typeface="Times New Roman" pitchFamily="18" charset="0"/>
                  <a:ea typeface="新細明體" charset="-120"/>
                </a:rPr>
                <a:t>(FH, ~S)</a:t>
              </a:r>
              <a:endParaRPr lang="en-US" altLang="zh-TW" sz="16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603610" name="Text Box 1050"/>
            <p:cNvSpPr txBox="1">
              <a:spLocks noChangeArrowheads="1"/>
            </p:cNvSpPr>
            <p:nvPr/>
          </p:nvSpPr>
          <p:spPr bwMode="auto">
            <a:xfrm>
              <a:off x="4464" y="1468"/>
              <a:ext cx="5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1600" b="1">
                  <a:solidFill>
                    <a:srgbClr val="CC0099"/>
                  </a:solidFill>
                  <a:latin typeface="Times New Roman" pitchFamily="18" charset="0"/>
                  <a:ea typeface="新細明體" charset="-120"/>
                </a:rPr>
                <a:t>(~FH, S)</a:t>
              </a:r>
              <a:endParaRPr lang="en-US" altLang="zh-TW" sz="16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603611" name="Text Box 1051"/>
            <p:cNvSpPr txBox="1">
              <a:spLocks noChangeArrowheads="1"/>
            </p:cNvSpPr>
            <p:nvPr/>
          </p:nvSpPr>
          <p:spPr bwMode="auto">
            <a:xfrm>
              <a:off x="4992" y="1468"/>
              <a:ext cx="64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1600" b="1">
                  <a:solidFill>
                    <a:srgbClr val="CC0099"/>
                  </a:solidFill>
                  <a:latin typeface="Times New Roman" pitchFamily="18" charset="0"/>
                  <a:ea typeface="新細明體" charset="-120"/>
                </a:rPr>
                <a:t>(~FH, ~S)</a:t>
              </a:r>
              <a:endParaRPr lang="en-US" altLang="zh-TW" sz="16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603612" name="Text Box 1052"/>
            <p:cNvSpPr txBox="1">
              <a:spLocks noChangeArrowheads="1"/>
            </p:cNvSpPr>
            <p:nvPr/>
          </p:nvSpPr>
          <p:spPr bwMode="auto">
            <a:xfrm>
              <a:off x="3552" y="1728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pitchFamily="18" charset="0"/>
                  <a:ea typeface="新細明體" charset="-120"/>
                </a:rPr>
                <a:t>0.8</a:t>
              </a:r>
              <a:endParaRPr lang="en-US" altLang="zh-TW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603613" name="Text Box 1053"/>
            <p:cNvSpPr txBox="1">
              <a:spLocks noChangeArrowheads="1"/>
            </p:cNvSpPr>
            <p:nvPr/>
          </p:nvSpPr>
          <p:spPr bwMode="auto">
            <a:xfrm>
              <a:off x="3572" y="2064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pitchFamily="18" charset="0"/>
                  <a:ea typeface="新細明體" charset="-120"/>
                </a:rPr>
                <a:t>0.2</a:t>
              </a:r>
              <a:endParaRPr lang="en-US" altLang="zh-TW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603614" name="Text Box 1054"/>
            <p:cNvSpPr txBox="1">
              <a:spLocks noChangeArrowheads="1"/>
            </p:cNvSpPr>
            <p:nvPr/>
          </p:nvSpPr>
          <p:spPr bwMode="auto">
            <a:xfrm>
              <a:off x="4080" y="1737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pitchFamily="18" charset="0"/>
                  <a:ea typeface="新細明體" charset="-120"/>
                </a:rPr>
                <a:t>0.5</a:t>
              </a:r>
              <a:endParaRPr lang="en-US" altLang="zh-TW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603615" name="Text Box 1055"/>
            <p:cNvSpPr txBox="1">
              <a:spLocks noChangeArrowheads="1"/>
            </p:cNvSpPr>
            <p:nvPr/>
          </p:nvSpPr>
          <p:spPr bwMode="auto">
            <a:xfrm>
              <a:off x="4100" y="2064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pitchFamily="18" charset="0"/>
                  <a:ea typeface="新細明體" charset="-120"/>
                </a:rPr>
                <a:t>0.5</a:t>
              </a:r>
              <a:endParaRPr lang="en-US" altLang="zh-TW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603616" name="Text Box 1056"/>
            <p:cNvSpPr txBox="1">
              <a:spLocks noChangeArrowheads="1"/>
            </p:cNvSpPr>
            <p:nvPr/>
          </p:nvSpPr>
          <p:spPr bwMode="auto">
            <a:xfrm>
              <a:off x="4608" y="1728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pitchFamily="18" charset="0"/>
                  <a:ea typeface="新細明體" charset="-120"/>
                </a:rPr>
                <a:t>0.7</a:t>
              </a:r>
              <a:endParaRPr lang="en-US" altLang="zh-TW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603617" name="Text Box 1057"/>
            <p:cNvSpPr txBox="1">
              <a:spLocks noChangeArrowheads="1"/>
            </p:cNvSpPr>
            <p:nvPr/>
          </p:nvSpPr>
          <p:spPr bwMode="auto">
            <a:xfrm>
              <a:off x="4608" y="2064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pitchFamily="18" charset="0"/>
                  <a:ea typeface="新細明體" charset="-120"/>
                </a:rPr>
                <a:t>0.3</a:t>
              </a:r>
              <a:endParaRPr lang="en-US" altLang="zh-TW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603618" name="Text Box 1058"/>
            <p:cNvSpPr txBox="1">
              <a:spLocks noChangeArrowheads="1"/>
            </p:cNvSpPr>
            <p:nvPr/>
          </p:nvSpPr>
          <p:spPr bwMode="auto">
            <a:xfrm>
              <a:off x="5108" y="1737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pitchFamily="18" charset="0"/>
                  <a:ea typeface="新細明體" charset="-120"/>
                </a:rPr>
                <a:t>0.1</a:t>
              </a:r>
              <a:endParaRPr lang="en-US" altLang="zh-TW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603619" name="Text Box 1059"/>
            <p:cNvSpPr txBox="1">
              <a:spLocks noChangeArrowheads="1"/>
            </p:cNvSpPr>
            <p:nvPr/>
          </p:nvSpPr>
          <p:spPr bwMode="auto">
            <a:xfrm>
              <a:off x="5136" y="2064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pitchFamily="18" charset="0"/>
                  <a:ea typeface="新細明體" charset="-120"/>
                </a:rPr>
                <a:t>0.9</a:t>
              </a:r>
              <a:endParaRPr lang="en-US" altLang="zh-TW">
                <a:latin typeface="Times New Roman" pitchFamily="18" charset="0"/>
                <a:ea typeface="新細明體" charset="-120"/>
              </a:endParaRPr>
            </a:p>
          </p:txBody>
        </p:sp>
      </p:grpSp>
      <p:sp>
        <p:nvSpPr>
          <p:cNvPr id="1603620" name="Text Box 1060"/>
          <p:cNvSpPr txBox="1">
            <a:spLocks noChangeArrowheads="1"/>
          </p:cNvSpPr>
          <p:nvPr/>
        </p:nvSpPr>
        <p:spPr bwMode="auto">
          <a:xfrm>
            <a:off x="180975" y="5715000"/>
            <a:ext cx="4086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zh-TW" sz="2400" b="1">
                <a:solidFill>
                  <a:srgbClr val="000000"/>
                </a:solidFill>
                <a:ea typeface="新細明體" charset="-120"/>
              </a:rPr>
              <a:t>Bayesian Belief Networks</a:t>
            </a:r>
            <a:endParaRPr lang="en-US" altLang="zh-TW">
              <a:ea typeface="新細明體" charset="-120"/>
            </a:endParaRPr>
          </a:p>
        </p:txBody>
      </p:sp>
      <p:sp>
        <p:nvSpPr>
          <p:cNvPr id="1603621" name="Text Box 1061"/>
          <p:cNvSpPr txBox="1">
            <a:spLocks noChangeArrowheads="1"/>
          </p:cNvSpPr>
          <p:nvPr/>
        </p:nvSpPr>
        <p:spPr bwMode="auto">
          <a:xfrm>
            <a:off x="4191000" y="1447800"/>
            <a:ext cx="45513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0000"/>
                </a:solidFill>
                <a:ea typeface="新細明體" charset="-120"/>
              </a:rPr>
              <a:t>The </a:t>
            </a:r>
            <a:r>
              <a:rPr lang="en-US" altLang="zh-TW" sz="2000" b="1">
                <a:solidFill>
                  <a:srgbClr val="000000"/>
                </a:solidFill>
                <a:ea typeface="新細明體" charset="-120"/>
              </a:rPr>
              <a:t>conditional probability table</a:t>
            </a:r>
            <a:r>
              <a:rPr lang="en-US" altLang="zh-TW" sz="2000">
                <a:solidFill>
                  <a:srgbClr val="000000"/>
                </a:solidFill>
                <a:ea typeface="新細明體" charset="-120"/>
              </a:rPr>
              <a:t> (</a:t>
            </a:r>
            <a:r>
              <a:rPr lang="en-US" altLang="zh-TW" sz="2000" b="1">
                <a:solidFill>
                  <a:srgbClr val="000000"/>
                </a:solidFill>
                <a:ea typeface="新細明體" charset="-120"/>
              </a:rPr>
              <a:t>CPT</a:t>
            </a:r>
            <a:r>
              <a:rPr lang="en-US" altLang="zh-TW" sz="2000">
                <a:solidFill>
                  <a:srgbClr val="000000"/>
                </a:solidFill>
                <a:ea typeface="新細明體" charset="-120"/>
              </a:rPr>
              <a:t>) for variable LungCancer:</a:t>
            </a:r>
            <a:endParaRPr lang="en-US" altLang="zh-TW" sz="2000">
              <a:ea typeface="新細明體" charset="-120"/>
            </a:endParaRPr>
          </a:p>
        </p:txBody>
      </p:sp>
      <p:graphicFrame>
        <p:nvGraphicFramePr>
          <p:cNvPr id="1603622" name="Object 1062"/>
          <p:cNvGraphicFramePr>
            <a:graphicFrameLocks noChangeAspect="1"/>
          </p:cNvGraphicFramePr>
          <p:nvPr/>
        </p:nvGraphicFramePr>
        <p:xfrm>
          <a:off x="4648200" y="5715000"/>
          <a:ext cx="41910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Equation" r:id="rId3" imgW="2286000" imgH="507960" progId="Equation.3">
                  <p:embed/>
                </p:oleObj>
              </mc:Choice>
              <mc:Fallback>
                <p:oleObj name="Equation" r:id="rId3" imgW="22860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715000"/>
                        <a:ext cx="41910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3624" name="Rectangle 1064"/>
          <p:cNvSpPr>
            <a:spLocks noChangeArrowheads="1"/>
          </p:cNvSpPr>
          <p:nvPr/>
        </p:nvSpPr>
        <p:spPr bwMode="auto">
          <a:xfrm>
            <a:off x="4495800" y="3854450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>
                <a:solidFill>
                  <a:srgbClr val="000000"/>
                </a:solidFill>
                <a:ea typeface="新細明體" charset="-120"/>
              </a:rPr>
              <a:t>CPT shows the conditional probability for each possible combination of its parents</a:t>
            </a:r>
          </a:p>
        </p:txBody>
      </p:sp>
      <p:sp>
        <p:nvSpPr>
          <p:cNvPr id="1603625" name="Text Box 1065"/>
          <p:cNvSpPr txBox="1">
            <a:spLocks noChangeArrowheads="1"/>
          </p:cNvSpPr>
          <p:nvPr/>
        </p:nvSpPr>
        <p:spPr bwMode="auto">
          <a:xfrm>
            <a:off x="4343400" y="4800600"/>
            <a:ext cx="457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Derivation of the probability of a particular combination of values of </a:t>
            </a:r>
            <a:r>
              <a:rPr lang="en-US" altLang="zh-TW" sz="2000" b="1">
                <a:ea typeface="新細明體" charset="-120"/>
              </a:rPr>
              <a:t>X</a:t>
            </a:r>
            <a:r>
              <a:rPr lang="en-US" altLang="zh-TW" sz="2000">
                <a:ea typeface="新細明體" charset="-120"/>
              </a:rPr>
              <a:t>, from CPT:</a:t>
            </a:r>
          </a:p>
        </p:txBody>
      </p:sp>
    </p:spTree>
    <p:extLst>
      <p:ext uri="{BB962C8B-B14F-4D97-AF65-F5344CB8AC3E}">
        <p14:creationId xmlns:p14="http://schemas.microsoft.com/office/powerpoint/2010/main" val="405718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3721D8A-1676-47F3-BE8C-013D09B60374}" type="slidenum">
              <a:rPr lang="en-US" altLang="zh-TW"/>
              <a:pPr eaLnBrk="1" hangingPunct="1"/>
              <a:t>3</a:t>
            </a:fld>
            <a:endParaRPr lang="en-US" altLang="zh-TW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620000" cy="762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Bayesian Theorem: Basics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5029200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新細明體" charset="-120"/>
              </a:rPr>
              <a:t>Let </a:t>
            </a:r>
            <a:r>
              <a:rPr lang="en-US" altLang="zh-TW" sz="2400" b="1" dirty="0" smtClean="0">
                <a:ea typeface="新細明體" charset="-120"/>
              </a:rPr>
              <a:t>X</a:t>
            </a:r>
            <a:r>
              <a:rPr lang="en-US" altLang="zh-TW" sz="2400" dirty="0" smtClean="0">
                <a:ea typeface="新細明體" charset="-120"/>
              </a:rPr>
              <a:t> be a data sample (“</a:t>
            </a:r>
            <a:r>
              <a:rPr lang="en-US" altLang="zh-TW" sz="2400" i="1" dirty="0" smtClean="0">
                <a:ea typeface="新細明體" charset="-120"/>
              </a:rPr>
              <a:t>evidence</a:t>
            </a:r>
            <a:r>
              <a:rPr lang="en-US" altLang="zh-TW" sz="2400" dirty="0" smtClean="0">
                <a:ea typeface="新細明體" charset="-120"/>
              </a:rPr>
              <a:t>”): class label is unknown</a:t>
            </a:r>
          </a:p>
          <a:p>
            <a:pPr eaLnBrk="1" hangingPunct="1"/>
            <a:r>
              <a:rPr lang="en-US" altLang="zh-TW" sz="2400" dirty="0" smtClean="0">
                <a:ea typeface="新細明體" charset="-120"/>
              </a:rPr>
              <a:t>Let H be a </a:t>
            </a:r>
            <a:r>
              <a:rPr lang="en-US" altLang="zh-TW" sz="2400" i="1" dirty="0" smtClean="0">
                <a:ea typeface="新細明體" charset="-120"/>
              </a:rPr>
              <a:t>hypothesis</a:t>
            </a:r>
            <a:r>
              <a:rPr lang="en-US" altLang="zh-TW" sz="2400" dirty="0" smtClean="0">
                <a:ea typeface="新細明體" charset="-120"/>
              </a:rPr>
              <a:t> that X belongs to class C </a:t>
            </a:r>
          </a:p>
          <a:p>
            <a:pPr eaLnBrk="1" hangingPunct="1"/>
            <a:r>
              <a:rPr lang="en-US" altLang="zh-TW" sz="2400" dirty="0" smtClean="0">
                <a:ea typeface="新細明體" charset="-120"/>
              </a:rPr>
              <a:t>Classification is to determine P(H|</a:t>
            </a:r>
            <a:r>
              <a:rPr lang="en-US" altLang="zh-TW" sz="2400" b="1" dirty="0" smtClean="0">
                <a:ea typeface="新細明體" charset="-120"/>
              </a:rPr>
              <a:t>X</a:t>
            </a:r>
            <a:r>
              <a:rPr lang="en-US" altLang="zh-TW" sz="2400" dirty="0" smtClean="0">
                <a:ea typeface="新細明體" charset="-120"/>
              </a:rPr>
              <a:t>), (</a:t>
            </a:r>
            <a:r>
              <a:rPr lang="en-US" altLang="zh-TW" sz="2400" i="1" dirty="0" smtClean="0">
                <a:ea typeface="新細明體" charset="-120"/>
              </a:rPr>
              <a:t>posteriori probability), </a:t>
            </a:r>
            <a:r>
              <a:rPr lang="en-US" altLang="zh-TW" sz="2400" dirty="0" smtClean="0">
                <a:ea typeface="新細明體" charset="-120"/>
              </a:rPr>
              <a:t> the probability that the hypothesis holds given the observed data sample </a:t>
            </a:r>
            <a:r>
              <a:rPr lang="en-US" altLang="zh-TW" sz="2400" b="1" dirty="0" smtClean="0">
                <a:ea typeface="新細明體" charset="-120"/>
              </a:rPr>
              <a:t>X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645024"/>
            <a:ext cx="5016238" cy="3027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圓角矩形 1"/>
          <p:cNvSpPr/>
          <p:nvPr/>
        </p:nvSpPr>
        <p:spPr>
          <a:xfrm>
            <a:off x="395536" y="4077072"/>
            <a:ext cx="3672408" cy="216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115616" y="1484784"/>
            <a:ext cx="4032448" cy="4320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4067944" y="4451086"/>
            <a:ext cx="1512168" cy="22671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115616" y="1916832"/>
            <a:ext cx="2232248" cy="4320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4068707" y="5229199"/>
            <a:ext cx="1512168" cy="2485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5806415" y="3613666"/>
            <a:ext cx="230425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P(</a:t>
            </a:r>
            <a:r>
              <a:rPr lang="en-US" altLang="zh-TW" dirty="0" err="1"/>
              <a:t>y</a:t>
            </a:r>
            <a:r>
              <a:rPr lang="en-US" altLang="zh-TW" dirty="0" err="1" smtClean="0"/>
              <a:t>es|X</a:t>
            </a:r>
            <a:r>
              <a:rPr lang="en-US" altLang="zh-TW" dirty="0" smtClean="0"/>
              <a:t>) &gt; P(</a:t>
            </a:r>
            <a:r>
              <a:rPr lang="en-US" altLang="zh-TW" dirty="0" err="1" smtClean="0"/>
              <a:t>no|X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799062" y="3954251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X</a:t>
            </a:r>
            <a:r>
              <a:rPr lang="en-US" altLang="zh-TW" dirty="0" smtClean="0"/>
              <a:t>  </a:t>
            </a:r>
            <a:r>
              <a:rPr lang="en-US" altLang="zh-TW" sz="2400" b="1" dirty="0" smtClean="0"/>
              <a:t>=&gt;</a:t>
            </a:r>
            <a:r>
              <a:rPr lang="en-US" altLang="zh-TW" dirty="0" smtClean="0"/>
              <a:t>  </a:t>
            </a:r>
            <a:r>
              <a:rPr lang="en-US" altLang="zh-TW" sz="2000" dirty="0" smtClean="0"/>
              <a:t>yes</a:t>
            </a:r>
            <a:endParaRPr lang="zh-TW" altLang="en-US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842927" y="5104010"/>
            <a:ext cx="230425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P(</a:t>
            </a:r>
            <a:r>
              <a:rPr lang="en-US" altLang="zh-TW" dirty="0" err="1"/>
              <a:t>y</a:t>
            </a:r>
            <a:r>
              <a:rPr lang="en-US" altLang="zh-TW" dirty="0" err="1" smtClean="0"/>
              <a:t>es|X</a:t>
            </a:r>
            <a:r>
              <a:rPr lang="en-US" altLang="zh-TW" dirty="0" smtClean="0"/>
              <a:t>) &lt; P(</a:t>
            </a:r>
            <a:r>
              <a:rPr lang="en-US" altLang="zh-TW" dirty="0" err="1" smtClean="0"/>
              <a:t>no|X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855674" y="5473341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X</a:t>
            </a:r>
            <a:r>
              <a:rPr lang="en-US" altLang="zh-TW" dirty="0" smtClean="0"/>
              <a:t>  </a:t>
            </a:r>
            <a:r>
              <a:rPr lang="en-US" altLang="zh-TW" sz="2400" b="1" dirty="0" smtClean="0"/>
              <a:t>=&gt;</a:t>
            </a:r>
            <a:r>
              <a:rPr lang="en-US" altLang="zh-TW" dirty="0" smtClean="0"/>
              <a:t>  </a:t>
            </a:r>
            <a:r>
              <a:rPr lang="en-US" altLang="zh-TW" sz="2000" dirty="0" smtClean="0"/>
              <a:t>no</a:t>
            </a:r>
            <a:endParaRPr lang="zh-TW" altLang="en-US" sz="200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Mining: Concepts and Techniques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74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3" grpId="0" animBg="1"/>
      <p:bldP spid="4" grpId="0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3721D8A-1676-47F3-BE8C-013D09B60374}" type="slidenum">
              <a:rPr lang="en-US" altLang="zh-TW"/>
              <a:pPr eaLnBrk="1" hangingPunct="1"/>
              <a:t>4</a:t>
            </a:fld>
            <a:endParaRPr lang="en-US" altLang="zh-TW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620000" cy="762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Bayesian Theorem: Basics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5029200"/>
          </a:xfrm>
        </p:spPr>
        <p:txBody>
          <a:bodyPr/>
          <a:lstStyle/>
          <a:p>
            <a:pPr eaLnBrk="1" hangingPunct="1"/>
            <a:endParaRPr lang="en-US" altLang="zh-TW" sz="2400" dirty="0" smtClean="0">
              <a:ea typeface="新細明體" charset="-120"/>
            </a:endParaRPr>
          </a:p>
          <a:p>
            <a:pPr eaLnBrk="1" hangingPunct="1"/>
            <a:r>
              <a:rPr lang="en-US" altLang="zh-TW" sz="2400" dirty="0" smtClean="0">
                <a:ea typeface="新細明體" charset="-120"/>
              </a:rPr>
              <a:t>P(H) (</a:t>
            </a:r>
            <a:r>
              <a:rPr lang="en-US" altLang="zh-TW" sz="2400" i="1" dirty="0" smtClean="0">
                <a:ea typeface="新細明體" charset="-120"/>
              </a:rPr>
              <a:t>prior probability</a:t>
            </a:r>
            <a:r>
              <a:rPr lang="en-US" altLang="zh-TW" sz="2400" dirty="0" smtClean="0">
                <a:ea typeface="新細明體" charset="-120"/>
              </a:rPr>
              <a:t>), the initial probability</a:t>
            </a:r>
          </a:p>
          <a:p>
            <a:pPr lvl="1" eaLnBrk="1" hangingPunct="1"/>
            <a:r>
              <a:rPr lang="en-US" altLang="zh-TW" sz="2400" dirty="0" smtClean="0">
                <a:ea typeface="新細明體" charset="-120"/>
              </a:rPr>
              <a:t>E.g.,</a:t>
            </a:r>
            <a:r>
              <a:rPr lang="en-US" altLang="zh-TW" sz="2400" b="1" dirty="0" smtClean="0">
                <a:ea typeface="新細明體" charset="-120"/>
              </a:rPr>
              <a:t> X</a:t>
            </a:r>
            <a:r>
              <a:rPr lang="en-US" altLang="zh-TW" sz="2400" dirty="0" smtClean="0">
                <a:ea typeface="新細明體" charset="-120"/>
              </a:rPr>
              <a:t> will buy computer, regardless of age, income, …</a:t>
            </a:r>
          </a:p>
          <a:p>
            <a:pPr eaLnBrk="1" hangingPunct="1"/>
            <a:r>
              <a:rPr lang="en-US" altLang="zh-TW" sz="2400" dirty="0" smtClean="0">
                <a:ea typeface="新細明體" charset="-120"/>
              </a:rPr>
              <a:t>P(</a:t>
            </a:r>
            <a:r>
              <a:rPr lang="en-US" altLang="zh-TW" sz="2400" b="1" dirty="0" smtClean="0">
                <a:ea typeface="新細明體" charset="-120"/>
              </a:rPr>
              <a:t>X</a:t>
            </a:r>
            <a:r>
              <a:rPr lang="en-US" altLang="zh-TW" sz="2400" dirty="0" smtClean="0">
                <a:ea typeface="新細明體" charset="-120"/>
              </a:rPr>
              <a:t>): probability that sample data is observed</a:t>
            </a:r>
          </a:p>
          <a:p>
            <a:pPr eaLnBrk="1" hangingPunct="1"/>
            <a:r>
              <a:rPr lang="en-US" altLang="zh-TW" sz="2400" dirty="0" smtClean="0">
                <a:ea typeface="新細明體" charset="-120"/>
              </a:rPr>
              <a:t>P(</a:t>
            </a:r>
            <a:r>
              <a:rPr lang="en-US" altLang="zh-TW" sz="2400" b="1" dirty="0" smtClean="0">
                <a:ea typeface="新細明體" charset="-120"/>
              </a:rPr>
              <a:t>X</a:t>
            </a:r>
            <a:r>
              <a:rPr lang="en-US" altLang="zh-TW" sz="2400" dirty="0" smtClean="0">
                <a:ea typeface="新細明體" charset="-120"/>
              </a:rPr>
              <a:t>|H) (</a:t>
            </a:r>
            <a:r>
              <a:rPr lang="en-US" altLang="zh-TW" sz="2400" dirty="0" err="1" smtClean="0">
                <a:ea typeface="新細明體" charset="-120"/>
              </a:rPr>
              <a:t>likelyhood</a:t>
            </a:r>
            <a:r>
              <a:rPr lang="en-US" altLang="zh-TW" sz="2400" dirty="0" smtClean="0">
                <a:ea typeface="新細明體" charset="-120"/>
              </a:rPr>
              <a:t>), the probability of observing the sample </a:t>
            </a:r>
            <a:r>
              <a:rPr lang="en-US" altLang="zh-TW" sz="2400" b="1" dirty="0" smtClean="0">
                <a:ea typeface="新細明體" charset="-120"/>
              </a:rPr>
              <a:t>X</a:t>
            </a:r>
            <a:r>
              <a:rPr lang="en-US" altLang="zh-TW" sz="2400" dirty="0" smtClean="0">
                <a:ea typeface="新細明體" charset="-120"/>
              </a:rPr>
              <a:t>, given that the hypothesis holds</a:t>
            </a:r>
          </a:p>
          <a:p>
            <a:pPr lvl="1" eaLnBrk="1" hangingPunct="1"/>
            <a:r>
              <a:rPr lang="en-US" altLang="zh-TW" sz="2400" dirty="0" smtClean="0">
                <a:ea typeface="新細明體" charset="-120"/>
              </a:rPr>
              <a:t>E.g.,</a:t>
            </a:r>
            <a:r>
              <a:rPr lang="en-US" altLang="zh-TW" sz="2400" b="1" dirty="0" smtClean="0"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Given that</a:t>
            </a:r>
            <a:r>
              <a:rPr lang="en-US" altLang="zh-TW" sz="2400" b="1" dirty="0" smtClean="0">
                <a:ea typeface="新細明體" charset="-120"/>
              </a:rPr>
              <a:t> X</a:t>
            </a:r>
            <a:r>
              <a:rPr lang="en-US" altLang="zh-TW" sz="2400" dirty="0" smtClean="0">
                <a:ea typeface="新細明體" charset="-120"/>
              </a:rPr>
              <a:t> will buy computer, the prob. that X is 31..40, medium income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Mining: Concepts and Techniques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58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220072" y="5229200"/>
            <a:ext cx="1333128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6553200" y="5229200"/>
            <a:ext cx="838200" cy="609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Recall a few probability basics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 smtClean="0">
                <a:ea typeface="ＭＳ Ｐゴシック" pitchFamily="34" charset="-128"/>
              </a:rPr>
              <a:t>For events </a:t>
            </a:r>
            <a:r>
              <a:rPr lang="en-US" altLang="zh-TW" i="1" dirty="0" smtClean="0">
                <a:ea typeface="ＭＳ Ｐゴシック" pitchFamily="34" charset="-128"/>
              </a:rPr>
              <a:t>a </a:t>
            </a:r>
            <a:r>
              <a:rPr lang="en-US" altLang="zh-TW" dirty="0" smtClean="0">
                <a:ea typeface="ＭＳ Ｐゴシック" pitchFamily="34" charset="-128"/>
              </a:rPr>
              <a:t>and </a:t>
            </a:r>
            <a:r>
              <a:rPr lang="en-US" altLang="zh-TW" i="1" dirty="0" smtClean="0">
                <a:ea typeface="ＭＳ Ｐゴシック" pitchFamily="34" charset="-128"/>
              </a:rPr>
              <a:t>b:</a:t>
            </a:r>
            <a:endParaRPr lang="en-US" altLang="zh-TW" dirty="0" smtClean="0">
              <a:ea typeface="ＭＳ Ｐゴシック" pitchFamily="34" charset="-128"/>
            </a:endParaRPr>
          </a:p>
          <a:p>
            <a:pPr eaLnBrk="1" hangingPunct="1"/>
            <a:r>
              <a:rPr lang="en-US" altLang="zh-TW" dirty="0" smtClean="0">
                <a:ea typeface="ＭＳ Ｐゴシック" pitchFamily="34" charset="-128"/>
              </a:rPr>
              <a:t>Bayes’ Rule</a:t>
            </a:r>
          </a:p>
          <a:p>
            <a:pPr eaLnBrk="1" hangingPunct="1"/>
            <a:endParaRPr lang="en-US" altLang="zh-TW" dirty="0" smtClean="0">
              <a:ea typeface="ＭＳ Ｐゴシック" pitchFamily="34" charset="-128"/>
            </a:endParaRPr>
          </a:p>
          <a:p>
            <a:pPr eaLnBrk="1" hangingPunct="1"/>
            <a:endParaRPr lang="en-US" altLang="zh-TW" sz="3200" dirty="0" smtClean="0">
              <a:ea typeface="ＭＳ Ｐゴシック" pitchFamily="34" charset="-128"/>
            </a:endParaRPr>
          </a:p>
          <a:p>
            <a:pPr eaLnBrk="1" hangingPunct="1"/>
            <a:endParaRPr lang="en-US" altLang="zh-TW" dirty="0" smtClean="0">
              <a:ea typeface="ＭＳ Ｐゴシック" pitchFamily="34" charset="-128"/>
            </a:endParaRPr>
          </a:p>
          <a:p>
            <a:pPr eaLnBrk="1" hangingPunct="1"/>
            <a:endParaRPr lang="en-US" altLang="zh-TW" sz="3200" dirty="0" smtClean="0">
              <a:ea typeface="ＭＳ Ｐゴシック" pitchFamily="34" charset="-128"/>
            </a:endParaRPr>
          </a:p>
          <a:p>
            <a:pPr eaLnBrk="1" hangingPunct="1"/>
            <a:endParaRPr lang="en-US" altLang="zh-TW" dirty="0" smtClean="0">
              <a:ea typeface="ＭＳ Ｐゴシック" pitchFamily="34" charset="-128"/>
            </a:endParaRPr>
          </a:p>
          <a:p>
            <a:pPr eaLnBrk="1" hangingPunct="1"/>
            <a:endParaRPr lang="en-US" altLang="zh-TW" sz="1800" dirty="0" smtClean="0">
              <a:ea typeface="ＭＳ Ｐゴシック" pitchFamily="34" charset="-128"/>
            </a:endParaRPr>
          </a:p>
        </p:txBody>
      </p:sp>
      <p:graphicFrame>
        <p:nvGraphicFramePr>
          <p:cNvPr id="1946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95750"/>
              </p:ext>
            </p:extLst>
          </p:nvPr>
        </p:nvGraphicFramePr>
        <p:xfrm>
          <a:off x="1403648" y="2539148"/>
          <a:ext cx="6093296" cy="374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4" name="方程式" r:id="rId3" imgW="2501640" imgH="1549080" progId="Equation.3">
                  <p:embed/>
                </p:oleObj>
              </mc:Choice>
              <mc:Fallback>
                <p:oleObj name="方程式" r:id="rId3" imgW="2501640" imgH="1549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539148"/>
                        <a:ext cx="6093296" cy="3749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331640" y="6314489"/>
            <a:ext cx="1506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A000"/>
                </a:solidFill>
                <a:latin typeface="Lucida Sans" pitchFamily="34" charset="0"/>
              </a:rPr>
              <a:t>Posterior</a:t>
            </a:r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H="1" flipV="1">
            <a:off x="2195736" y="5933489"/>
            <a:ext cx="152400" cy="381000"/>
          </a:xfrm>
          <a:prstGeom prst="line">
            <a:avLst/>
          </a:prstGeom>
          <a:noFill/>
          <a:ln w="28575">
            <a:solidFill>
              <a:srgbClr val="00A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7812360" y="5000600"/>
            <a:ext cx="87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A000"/>
                </a:solidFill>
                <a:latin typeface="Lucida Sans" pitchFamily="34" charset="0"/>
              </a:rPr>
              <a:t>Prior</a:t>
            </a:r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 flipH="1">
            <a:off x="7401663" y="5229200"/>
            <a:ext cx="381000" cy="152400"/>
          </a:xfrm>
          <a:prstGeom prst="line">
            <a:avLst/>
          </a:prstGeom>
          <a:noFill/>
          <a:ln w="28575">
            <a:solidFill>
              <a:srgbClr val="00A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5580112" y="5838800"/>
            <a:ext cx="116024" cy="542528"/>
          </a:xfrm>
          <a:prstGeom prst="line">
            <a:avLst/>
          </a:prstGeom>
          <a:noFill/>
          <a:ln w="28575">
            <a:solidFill>
              <a:srgbClr val="00A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5256398" y="6336269"/>
            <a:ext cx="17315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A000"/>
                </a:solidFill>
                <a:latin typeface="Lucida Sans" pitchFamily="34" charset="0"/>
              </a:rPr>
              <a:t>Likelihood</a:t>
            </a:r>
            <a:endParaRPr lang="en-US" altLang="zh-TW" dirty="0">
              <a:solidFill>
                <a:srgbClr val="00A000"/>
              </a:solidFill>
              <a:latin typeface="Lucida Sans" pitchFamily="34" charset="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Mining: Concepts and Techniques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64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458" grpId="0" animBg="1"/>
      <p:bldP spid="19463" grpId="0"/>
      <p:bldP spid="19464" grpId="0" animBg="1"/>
      <p:bldP spid="19465" grpId="0"/>
      <p:bldP spid="19466" grpId="0" animBg="1"/>
      <p:bldP spid="13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B1096B1-AE7E-481C-9FB4-B039A4C8C430}" type="slidenum">
              <a:rPr lang="en-US" altLang="zh-TW"/>
              <a:pPr eaLnBrk="1" hangingPunct="1"/>
              <a:t>6</a:t>
            </a:fld>
            <a:endParaRPr lang="en-US" altLang="zh-TW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5867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mtClean="0">
                <a:ea typeface="新細明體" charset="-120"/>
              </a:rPr>
              <a:t>Bayesian Theorem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4582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TW" sz="2400" dirty="0" smtClean="0">
                <a:ea typeface="新細明體" charset="-120"/>
              </a:rPr>
              <a:t>Given training data</a:t>
            </a:r>
            <a:r>
              <a:rPr lang="en-US" altLang="zh-TW" sz="2400" i="1" dirty="0" smtClean="0">
                <a:ea typeface="新細明體" charset="-120"/>
              </a:rPr>
              <a:t> </a:t>
            </a:r>
            <a:r>
              <a:rPr lang="en-US" altLang="zh-TW" sz="2400" b="1" dirty="0" smtClean="0">
                <a:ea typeface="新細明體" charset="-120"/>
              </a:rPr>
              <a:t>X</a:t>
            </a:r>
            <a:r>
              <a:rPr lang="en-US" altLang="zh-TW" sz="2400" i="1" dirty="0" smtClean="0">
                <a:ea typeface="新細明體" charset="-120"/>
              </a:rPr>
              <a:t>, posteriori probability of a hypothesis </a:t>
            </a:r>
            <a:r>
              <a:rPr lang="en-US" altLang="zh-TW" sz="2400" dirty="0" smtClean="0">
                <a:ea typeface="新細明體" charset="-120"/>
              </a:rPr>
              <a:t>H</a:t>
            </a:r>
            <a:r>
              <a:rPr lang="en-US" altLang="zh-TW" sz="2400" i="1" dirty="0" smtClean="0">
                <a:ea typeface="新細明體" charset="-120"/>
              </a:rPr>
              <a:t>, </a:t>
            </a:r>
            <a:r>
              <a:rPr lang="en-US" altLang="zh-TW" sz="2400" dirty="0" smtClean="0">
                <a:ea typeface="新細明體" charset="-120"/>
              </a:rPr>
              <a:t>P(H|</a:t>
            </a:r>
            <a:r>
              <a:rPr lang="en-US" altLang="zh-TW" sz="2400" b="1" dirty="0" smtClean="0">
                <a:ea typeface="新細明體" charset="-120"/>
              </a:rPr>
              <a:t>X</a:t>
            </a:r>
            <a:r>
              <a:rPr lang="en-US" altLang="zh-TW" sz="2400" dirty="0" smtClean="0">
                <a:ea typeface="新細明體" charset="-120"/>
              </a:rPr>
              <a:t>)</a:t>
            </a:r>
            <a:r>
              <a:rPr lang="en-US" altLang="zh-TW" sz="2400" i="1" dirty="0" smtClean="0">
                <a:ea typeface="新細明體" charset="-120"/>
              </a:rPr>
              <a:t>, </a:t>
            </a:r>
            <a:r>
              <a:rPr lang="en-US" altLang="zh-TW" sz="2400" dirty="0" smtClean="0">
                <a:ea typeface="新細明體" charset="-120"/>
              </a:rPr>
              <a:t>follows the Bayes theorem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2400" dirty="0" smtClean="0">
                <a:ea typeface="新細明體" charset="-120"/>
              </a:rPr>
              <a:t>			</a:t>
            </a:r>
          </a:p>
          <a:p>
            <a:pPr eaLnBrk="1" hangingPunct="1">
              <a:lnSpc>
                <a:spcPct val="120000"/>
              </a:lnSpc>
            </a:pPr>
            <a:endParaRPr lang="en-US" altLang="zh-TW" sz="2400" dirty="0" smtClean="0">
              <a:ea typeface="新細明體" charset="-12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 smtClean="0">
                <a:ea typeface="新細明體" charset="-120"/>
              </a:rPr>
              <a:t>Informally, this can be written as 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2400" dirty="0" smtClean="0">
                <a:ea typeface="新細明體" charset="-120"/>
              </a:rPr>
              <a:t>		posteriori = likelihood x prior/evidence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 smtClean="0">
                <a:ea typeface="新細明體" charset="-120"/>
              </a:rPr>
              <a:t>Predicts </a:t>
            </a:r>
            <a:r>
              <a:rPr lang="en-US" altLang="zh-TW" sz="2400" b="1" dirty="0" smtClean="0">
                <a:ea typeface="新細明體" charset="-120"/>
              </a:rPr>
              <a:t>X</a:t>
            </a:r>
            <a:r>
              <a:rPr lang="en-US" altLang="zh-TW" sz="2400" dirty="0" smtClean="0">
                <a:ea typeface="新細明體" charset="-120"/>
              </a:rPr>
              <a:t> belongs to C</a:t>
            </a:r>
            <a:r>
              <a:rPr lang="en-US" altLang="zh-TW" sz="2400" baseline="-25000" dirty="0" smtClean="0">
                <a:ea typeface="新細明體" charset="-120"/>
              </a:rPr>
              <a:t>i</a:t>
            </a:r>
            <a:r>
              <a:rPr lang="en-US" altLang="zh-TW" sz="2400" dirty="0" smtClean="0">
                <a:ea typeface="新細明體" charset="-120"/>
              </a:rPr>
              <a:t> </a:t>
            </a:r>
            <a:r>
              <a:rPr lang="en-US" altLang="zh-TW" sz="2400" dirty="0" err="1" smtClean="0">
                <a:ea typeface="新細明體" charset="-120"/>
              </a:rPr>
              <a:t>iff</a:t>
            </a:r>
            <a:r>
              <a:rPr lang="en-US" altLang="zh-TW" sz="2400" dirty="0" smtClean="0">
                <a:ea typeface="新細明體" charset="-120"/>
              </a:rPr>
              <a:t> the probability P(</a:t>
            </a:r>
            <a:r>
              <a:rPr lang="en-US" altLang="zh-TW" sz="2400" dirty="0" err="1" smtClean="0">
                <a:ea typeface="新細明體" charset="-120"/>
              </a:rPr>
              <a:t>C</a:t>
            </a:r>
            <a:r>
              <a:rPr lang="en-US" altLang="zh-TW" sz="2400" baseline="-25000" dirty="0" err="1" smtClean="0">
                <a:ea typeface="新細明體" charset="-120"/>
              </a:rPr>
              <a:t>i</a:t>
            </a:r>
            <a:r>
              <a:rPr lang="en-US" altLang="zh-TW" sz="2400" dirty="0" err="1" smtClean="0">
                <a:ea typeface="新細明體" charset="-120"/>
              </a:rPr>
              <a:t>|</a:t>
            </a:r>
            <a:r>
              <a:rPr lang="en-US" altLang="zh-TW" sz="2400" b="1" dirty="0" err="1" smtClean="0">
                <a:ea typeface="新細明體" charset="-120"/>
              </a:rPr>
              <a:t>X</a:t>
            </a:r>
            <a:r>
              <a:rPr lang="en-US" altLang="zh-TW" sz="2400" dirty="0" smtClean="0">
                <a:ea typeface="新細明體" charset="-120"/>
              </a:rPr>
              <a:t>) is the highest among all the P(</a:t>
            </a:r>
            <a:r>
              <a:rPr lang="en-US" altLang="zh-TW" sz="2400" dirty="0" err="1" smtClean="0">
                <a:ea typeface="新細明體" charset="-120"/>
              </a:rPr>
              <a:t>C</a:t>
            </a:r>
            <a:r>
              <a:rPr lang="en-US" altLang="zh-TW" sz="2400" baseline="-25000" dirty="0" err="1" smtClean="0">
                <a:ea typeface="新細明體" charset="-120"/>
              </a:rPr>
              <a:t>k</a:t>
            </a:r>
            <a:r>
              <a:rPr lang="en-US" altLang="zh-TW" sz="2400" dirty="0" err="1" smtClean="0">
                <a:ea typeface="新細明體" charset="-120"/>
              </a:rPr>
              <a:t>|X</a:t>
            </a:r>
            <a:r>
              <a:rPr lang="en-US" altLang="zh-TW" sz="2400" dirty="0" smtClean="0">
                <a:ea typeface="新細明體" charset="-120"/>
              </a:rPr>
              <a:t>) for all the </a:t>
            </a:r>
            <a:r>
              <a:rPr lang="en-US" altLang="zh-TW" sz="2400" i="1" dirty="0" smtClean="0">
                <a:ea typeface="新細明體" charset="-120"/>
              </a:rPr>
              <a:t>k</a:t>
            </a:r>
            <a:r>
              <a:rPr lang="en-US" altLang="zh-TW" sz="2400" dirty="0" smtClean="0">
                <a:ea typeface="新細明體" charset="-120"/>
              </a:rPr>
              <a:t> classes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Practical difficulty: require initial knowledge of many probabilities, significant computational cost</a:t>
            </a:r>
          </a:p>
        </p:txBody>
      </p:sp>
      <p:graphicFrame>
        <p:nvGraphicFramePr>
          <p:cNvPr id="33797" name="Object 4"/>
          <p:cNvGraphicFramePr>
            <a:graphicFrameLocks noChangeAspect="1"/>
          </p:cNvGraphicFramePr>
          <p:nvPr/>
        </p:nvGraphicFramePr>
        <p:xfrm>
          <a:off x="949325" y="2514600"/>
          <a:ext cx="75850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4" imgW="4813300" imgH="558800" progId="Equation.3">
                  <p:embed/>
                </p:oleObj>
              </mc:Choice>
              <mc:Fallback>
                <p:oleObj name="Equation" r:id="rId4" imgW="48133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2514600"/>
                        <a:ext cx="758507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Mining: Concepts and Techniques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8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0158448-CAF2-4534-A1B2-90ABDBF945C5}" type="slidenum">
              <a:rPr lang="en-US" altLang="zh-TW"/>
              <a:pPr eaLnBrk="1" hangingPunct="1"/>
              <a:t>7</a:t>
            </a:fld>
            <a:endParaRPr lang="en-US" altLang="zh-TW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mtClean="0">
                <a:ea typeface="新細明體" charset="-120"/>
              </a:rPr>
              <a:t>Towards Naïve Bayesian Classifier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458200" cy="5105400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ea typeface="新細明體" charset="-120"/>
              </a:rPr>
              <a:t>Let D be a training set of tuples and their associated class labels, and each tuple is represented by an n-D attribute vector </a:t>
            </a:r>
            <a:r>
              <a:rPr lang="en-US" altLang="zh-TW" sz="2400" b="1" smtClean="0">
                <a:ea typeface="新細明體" charset="-120"/>
              </a:rPr>
              <a:t>X</a:t>
            </a:r>
            <a:r>
              <a:rPr lang="en-US" altLang="zh-TW" sz="2400" smtClean="0">
                <a:ea typeface="新細明體" charset="-120"/>
              </a:rPr>
              <a:t> = (x</a:t>
            </a:r>
            <a:r>
              <a:rPr lang="en-US" altLang="zh-TW" sz="2400" baseline="-25000" smtClean="0">
                <a:ea typeface="新細明體" charset="-120"/>
              </a:rPr>
              <a:t>1</a:t>
            </a:r>
            <a:r>
              <a:rPr lang="en-US" altLang="zh-TW" sz="2400" smtClean="0">
                <a:ea typeface="新細明體" charset="-120"/>
              </a:rPr>
              <a:t>, x</a:t>
            </a:r>
            <a:r>
              <a:rPr lang="en-US" altLang="zh-TW" sz="2400" baseline="-25000" smtClean="0">
                <a:ea typeface="新細明體" charset="-120"/>
              </a:rPr>
              <a:t>2</a:t>
            </a:r>
            <a:r>
              <a:rPr lang="en-US" altLang="zh-TW" sz="2400" smtClean="0">
                <a:ea typeface="新細明體" charset="-120"/>
              </a:rPr>
              <a:t>, …, x</a:t>
            </a:r>
            <a:r>
              <a:rPr lang="en-US" altLang="zh-TW" sz="2400" baseline="-25000" smtClean="0">
                <a:ea typeface="新細明體" charset="-120"/>
              </a:rPr>
              <a:t>n</a:t>
            </a:r>
            <a:r>
              <a:rPr lang="en-US" altLang="zh-TW" sz="2400" smtClean="0">
                <a:ea typeface="新細明體" charset="-120"/>
              </a:rPr>
              <a:t>)</a:t>
            </a:r>
          </a:p>
          <a:p>
            <a:pPr eaLnBrk="1" hangingPunct="1"/>
            <a:r>
              <a:rPr lang="en-US" altLang="zh-TW" sz="2400" smtClean="0">
                <a:ea typeface="新細明體" charset="-120"/>
              </a:rPr>
              <a:t>Suppose there are </a:t>
            </a:r>
            <a:r>
              <a:rPr lang="en-US" altLang="zh-TW" sz="2400" i="1" smtClean="0">
                <a:ea typeface="新細明體" charset="-120"/>
              </a:rPr>
              <a:t>m</a:t>
            </a:r>
            <a:r>
              <a:rPr lang="en-US" altLang="zh-TW" sz="2400" smtClean="0">
                <a:ea typeface="新細明體" charset="-120"/>
              </a:rPr>
              <a:t> classes C</a:t>
            </a:r>
            <a:r>
              <a:rPr lang="en-US" altLang="zh-TW" sz="2400" baseline="-25000" smtClean="0">
                <a:ea typeface="新細明體" charset="-120"/>
              </a:rPr>
              <a:t>1</a:t>
            </a:r>
            <a:r>
              <a:rPr lang="en-US" altLang="zh-TW" sz="2400" smtClean="0">
                <a:ea typeface="新細明體" charset="-120"/>
              </a:rPr>
              <a:t>, C</a:t>
            </a:r>
            <a:r>
              <a:rPr lang="en-US" altLang="zh-TW" sz="2400" baseline="-25000" smtClean="0">
                <a:ea typeface="新細明體" charset="-120"/>
              </a:rPr>
              <a:t>2</a:t>
            </a:r>
            <a:r>
              <a:rPr lang="en-US" altLang="zh-TW" sz="2400" smtClean="0">
                <a:ea typeface="新細明體" charset="-120"/>
              </a:rPr>
              <a:t>, …, C</a:t>
            </a:r>
            <a:r>
              <a:rPr lang="en-US" altLang="zh-TW" sz="2400" baseline="-25000" smtClean="0">
                <a:ea typeface="新細明體" charset="-120"/>
              </a:rPr>
              <a:t>m</a:t>
            </a:r>
            <a:r>
              <a:rPr lang="en-US" altLang="zh-TW" sz="2400" smtClean="0">
                <a:ea typeface="新細明體" charset="-12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Classification is to derive the maximum posteriori, i.e., the maximal P(C</a:t>
            </a:r>
            <a:r>
              <a:rPr lang="en-US" altLang="zh-TW" sz="2400" baseline="-25000" smtClean="0">
                <a:ea typeface="新細明體" charset="-120"/>
              </a:rPr>
              <a:t>i</a:t>
            </a:r>
            <a:r>
              <a:rPr lang="en-US" altLang="zh-TW" sz="2400" smtClean="0">
                <a:ea typeface="新細明體" charset="-120"/>
              </a:rPr>
              <a:t>|</a:t>
            </a:r>
            <a:r>
              <a:rPr lang="en-US" altLang="zh-TW" sz="2400" b="1" smtClean="0">
                <a:ea typeface="新細明體" charset="-120"/>
              </a:rPr>
              <a:t>X</a:t>
            </a:r>
            <a:r>
              <a:rPr lang="en-US" altLang="zh-TW" sz="2400" smtClean="0">
                <a:ea typeface="新細明體" charset="-12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This can be derived from Bayes’ theorem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Since P(X) is constant for all classes, only                                        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>
              <a:ea typeface="新細明體" charset="-12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smtClean="0">
                <a:ea typeface="新細明體" charset="-120"/>
              </a:rPr>
              <a:t>needs to be maximized</a:t>
            </a:r>
          </a:p>
        </p:txBody>
      </p:sp>
      <p:graphicFrame>
        <p:nvGraphicFramePr>
          <p:cNvPr id="34821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648200" y="4114800"/>
          <a:ext cx="27432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" name="Equation" r:id="rId4" imgW="2501900" imgH="647700" progId="Equation.3">
                  <p:embed/>
                </p:oleObj>
              </mc:Choice>
              <mc:Fallback>
                <p:oleObj name="Equation" r:id="rId4" imgW="25019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14800"/>
                        <a:ext cx="27432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572000" y="5802313"/>
          <a:ext cx="28956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" name="Equation" r:id="rId6" imgW="2476500" imgH="381000" progId="Equation.3">
                  <p:embed/>
                </p:oleObj>
              </mc:Choice>
              <mc:Fallback>
                <p:oleObj name="Equation" r:id="rId6" imgW="24765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802313"/>
                        <a:ext cx="28956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464250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9375E05-E79A-4FA6-AADB-FA1496490B9E}" type="slidenum">
              <a:rPr lang="en-US" altLang="zh-TW"/>
              <a:pPr eaLnBrk="1" hangingPunct="1"/>
              <a:t>8</a:t>
            </a:fld>
            <a:endParaRPr lang="en-US" altLang="zh-TW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TW" smtClean="0">
                <a:ea typeface="新細明體" charset="-120"/>
              </a:rPr>
              <a:t>Derivation of Naïve Bayes Classifier 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A simplified assumption: attributes are conditionally independent (i.e., no dependence relation between attributes):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 dirty="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 dirty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 dirty="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 dirty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  <a:hlinkClick r:id="" action="ppaction://noaction"/>
              </a:rPr>
              <a:t>MLE</a:t>
            </a:r>
            <a:endParaRPr lang="en-US" altLang="zh-TW" sz="2400" dirty="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 dirty="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 dirty="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 dirty="0" smtClean="0">
              <a:ea typeface="新細明體" charset="-120"/>
            </a:endParaRPr>
          </a:p>
        </p:txBody>
      </p:sp>
      <p:graphicFrame>
        <p:nvGraphicFramePr>
          <p:cNvPr id="35845" name="Object 10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504074653"/>
              </p:ext>
            </p:extLst>
          </p:nvPr>
        </p:nvGraphicFramePr>
        <p:xfrm>
          <a:off x="1475656" y="2204864"/>
          <a:ext cx="61722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Equation" r:id="rId4" imgW="4089400" imgH="508000" progId="Equation.3">
                  <p:embed/>
                </p:oleObj>
              </mc:Choice>
              <mc:Fallback>
                <p:oleObj name="Equation" r:id="rId4" imgW="4089400" imgH="508000" progId="Equation.3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204864"/>
                        <a:ext cx="61722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085184"/>
            <a:ext cx="28956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884322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890D00C-306D-49CE-B4E5-920A6C28EFD2}" type="slidenum">
              <a:rPr lang="en-US" altLang="zh-TW"/>
              <a:pPr eaLnBrk="1" hangingPunct="1"/>
              <a:t>9</a:t>
            </a:fld>
            <a:endParaRPr lang="en-US" altLang="zh-TW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mtClean="0">
                <a:ea typeface="新細明體" charset="-120"/>
              </a:rPr>
              <a:t>Naïve Bayesian Classifier: Training Dataset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4555" y="1828799"/>
            <a:ext cx="3429000" cy="370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latin typeface="Calibri" pitchFamily="34" charset="0"/>
                <a:ea typeface="新細明體" charset="-120"/>
              </a:rPr>
              <a:t>Class: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latin typeface="Calibri" pitchFamily="34" charset="0"/>
                <a:ea typeface="新細明體" charset="-120"/>
              </a:rPr>
              <a:t>C1:buys_computer = ‘yes’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latin typeface="Calibri" pitchFamily="34" charset="0"/>
                <a:ea typeface="新細明體" charset="-120"/>
              </a:rPr>
              <a:t>C2:buys_computer = ‘no’</a:t>
            </a:r>
          </a:p>
          <a:p>
            <a:pPr eaLnBrk="1" hangingPunct="1">
              <a:lnSpc>
                <a:spcPct val="110000"/>
              </a:lnSpc>
            </a:pPr>
            <a:endParaRPr lang="en-US" altLang="zh-TW" sz="2400" dirty="0">
              <a:latin typeface="Calibri" pitchFamily="34" charset="0"/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latin typeface="Calibri" pitchFamily="34" charset="0"/>
                <a:ea typeface="新細明體" charset="-120"/>
              </a:rPr>
              <a:t>Data sample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latin typeface="Calibri" pitchFamily="34" charset="0"/>
                <a:ea typeface="新細明體" charset="-120"/>
              </a:rPr>
              <a:t>X = (age &lt;=30,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latin typeface="Calibri" pitchFamily="34" charset="0"/>
                <a:ea typeface="新細明體" charset="-120"/>
              </a:rPr>
              <a:t>Income = medium,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latin typeface="Calibri" pitchFamily="34" charset="0"/>
                <a:ea typeface="新細明體" charset="-120"/>
              </a:rPr>
              <a:t>Student = yes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 err="1">
                <a:latin typeface="Calibri" pitchFamily="34" charset="0"/>
                <a:ea typeface="新細明體" charset="-120"/>
              </a:rPr>
              <a:t>Credit_rating</a:t>
            </a:r>
            <a:r>
              <a:rPr lang="en-US" altLang="zh-TW" sz="2400" dirty="0">
                <a:latin typeface="Calibri" pitchFamily="34" charset="0"/>
                <a:ea typeface="新細明體" charset="-120"/>
              </a:rPr>
              <a:t> = Fair)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572612"/>
            <a:ext cx="5508104" cy="466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Data Mining: Concepts and Techniques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09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1812</Words>
  <Application>Microsoft Office PowerPoint</Application>
  <PresentationFormat>如螢幕大小 (4:3)</PresentationFormat>
  <Paragraphs>349</Paragraphs>
  <Slides>28</Slides>
  <Notes>10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28</vt:i4>
      </vt:variant>
    </vt:vector>
  </HeadingPairs>
  <TitlesOfParts>
    <vt:vector size="40" baseType="lpstr">
      <vt:lpstr>ＭＳ Ｐゴシック</vt:lpstr>
      <vt:lpstr>新細明體</vt:lpstr>
      <vt:lpstr>Arial</vt:lpstr>
      <vt:lpstr>Calibri</vt:lpstr>
      <vt:lpstr>Comic Sans MS</vt:lpstr>
      <vt:lpstr>Lucida Sans</vt:lpstr>
      <vt:lpstr>Tahoma</vt:lpstr>
      <vt:lpstr>Times New Roman</vt:lpstr>
      <vt:lpstr>Wingdings</vt:lpstr>
      <vt:lpstr>Office 佈景主題</vt:lpstr>
      <vt:lpstr>方程式</vt:lpstr>
      <vt:lpstr>Equation</vt:lpstr>
      <vt:lpstr>Bayesian Classification </vt:lpstr>
      <vt:lpstr>Bayesian Classification: Why?</vt:lpstr>
      <vt:lpstr>Bayesian Theorem: Basics</vt:lpstr>
      <vt:lpstr>Bayesian Theorem: Basics</vt:lpstr>
      <vt:lpstr>Recall a few probability basics</vt:lpstr>
      <vt:lpstr>Bayesian Theorem</vt:lpstr>
      <vt:lpstr>Towards Naïve Bayesian Classifier</vt:lpstr>
      <vt:lpstr>Derivation of Naïve Bayes Classifier </vt:lpstr>
      <vt:lpstr>Naïve Bayesian Classifier: Training Dataset</vt:lpstr>
      <vt:lpstr>Naïve Bayesian Classifier: An Example</vt:lpstr>
      <vt:lpstr>Naïve Bayesian Classifier: An Example</vt:lpstr>
      <vt:lpstr>Naïve Bayesian Classifier: An Example</vt:lpstr>
      <vt:lpstr>Naïve Bayesian Classifier: An Example</vt:lpstr>
      <vt:lpstr>Smoothing to Avoid Overfitting</vt:lpstr>
      <vt:lpstr>Smoothing to Avoid Overfitting</vt:lpstr>
      <vt:lpstr>Practice</vt:lpstr>
      <vt:lpstr>Underflow Prevention: log space</vt:lpstr>
      <vt:lpstr>Text classification</vt:lpstr>
      <vt:lpstr>Example</vt:lpstr>
      <vt:lpstr>PowerPoint 簡報</vt:lpstr>
      <vt:lpstr>PowerPoint 簡報</vt:lpstr>
      <vt:lpstr>Text classification example(Bernoulli model)</vt:lpstr>
      <vt:lpstr>Text classification</vt:lpstr>
      <vt:lpstr>Using Multinomial Naive Bayes Classifiers to Classify Text: Basic method</vt:lpstr>
      <vt:lpstr>PowerPoint 簡報</vt:lpstr>
      <vt:lpstr>Naïve Bayesian Classifier: Comments</vt:lpstr>
      <vt:lpstr>Bayesian Belief Networks</vt:lpstr>
      <vt:lpstr>Bayesian Belief Network: An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8. Classification: Basic Concepts</dc:title>
  <dc:creator>李官陵</dc:creator>
  <cp:lastModifiedBy>makinglab</cp:lastModifiedBy>
  <cp:revision>64</cp:revision>
  <dcterms:created xsi:type="dcterms:W3CDTF">2013-10-14T13:17:34Z</dcterms:created>
  <dcterms:modified xsi:type="dcterms:W3CDTF">2018-11-19T09:26:03Z</dcterms:modified>
</cp:coreProperties>
</file>