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264" r:id="rId9"/>
    <p:sldId id="265" r:id="rId10"/>
    <p:sldId id="357" r:id="rId11"/>
    <p:sldId id="267" r:id="rId12"/>
    <p:sldId id="350" r:id="rId13"/>
    <p:sldId id="351" r:id="rId14"/>
    <p:sldId id="359" r:id="rId15"/>
    <p:sldId id="269" r:id="rId16"/>
    <p:sldId id="360" r:id="rId17"/>
    <p:sldId id="270" r:id="rId18"/>
    <p:sldId id="271" r:id="rId19"/>
    <p:sldId id="353" r:id="rId20"/>
    <p:sldId id="272" r:id="rId21"/>
    <p:sldId id="274" r:id="rId22"/>
    <p:sldId id="276" r:id="rId23"/>
    <p:sldId id="354" r:id="rId24"/>
    <p:sldId id="355" r:id="rId25"/>
    <p:sldId id="356" r:id="rId26"/>
    <p:sldId id="358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>
      <p:cViewPr varScale="1">
        <p:scale>
          <a:sx n="114" d="100"/>
          <a:sy n="114" d="100"/>
        </p:scale>
        <p:origin x="144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8.w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08AC4-E3FD-4570-A5E5-0B778CB2A45A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A6240-7CB3-41A1-9B5E-34C1B1511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4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AF43B710-B76C-4998-B9EB-42FAE8B93094}" type="slidenum">
              <a:rPr lang="zh-CN" altLang="en-US" sz="1200">
                <a:latin typeface="Times New Roman" pitchFamily="18" charset="0"/>
              </a:rPr>
              <a:pPr algn="r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929D322-0358-4145-B705-627779A2801A}" type="slidenum">
              <a:rPr lang="en-US" altLang="zh-TW">
                <a:latin typeface="Times New Roman" pitchFamily="18" charset="0"/>
              </a:rPr>
              <a:pPr/>
              <a:t>17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5787950-D80D-41B5-BA50-A042B840EEBA}" type="slidenum">
              <a:rPr lang="en-US" altLang="zh-TW">
                <a:latin typeface="Times New Roman" pitchFamily="18" charset="0"/>
              </a:rPr>
              <a:pPr/>
              <a:t>18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B697AD4-55C8-4257-9ACC-CC32EBA52156}" type="slidenum">
              <a:rPr lang="en-US" altLang="zh-TW">
                <a:latin typeface="Times New Roman" pitchFamily="18" charset="0"/>
              </a:rPr>
              <a:pPr/>
              <a:t>20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951BDB6-B8EF-4E97-8D48-CD7A96585499}" type="slidenum">
              <a:rPr lang="en-US" altLang="zh-TW">
                <a:latin typeface="Times New Roman" pitchFamily="18" charset="0"/>
              </a:rPr>
              <a:pPr/>
              <a:t>21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DFCDE2-6EB8-486D-94FB-109F404EDC92}" type="slidenum">
              <a:rPr lang="en-US" altLang="zh-TW">
                <a:latin typeface="Times New Roman" pitchFamily="18" charset="0"/>
              </a:rPr>
              <a:pPr/>
              <a:t>22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90D0966-1188-4C1E-9971-683A4215F52D}" type="slidenum">
              <a:rPr lang="en-US" altLang="zh-TW">
                <a:latin typeface="Times New Roman" pitchFamily="18" charset="0"/>
              </a:rPr>
              <a:pPr/>
              <a:t>26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45933-55E4-4365-9C5B-5C6F403C1E2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AEE0E-193A-45B8-8FF8-6A1CDD7C2C2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280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CAAF5-01AF-4358-A30E-0CEE7ABAEB1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28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36C72EA-2CDD-4DE5-A70A-4F0880648A2A}" type="slidenum">
              <a:rPr lang="en-US" altLang="zh-TW">
                <a:latin typeface="Times New Roman" pitchFamily="18" charset="0"/>
              </a:rPr>
              <a:pPr/>
              <a:t>8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1D9950-5CFC-4E87-AA1E-C13B15D8CD93}" type="slidenum">
              <a:rPr lang="en-US" altLang="zh-TW">
                <a:latin typeface="Times New Roman" pitchFamily="18" charset="0"/>
              </a:rPr>
              <a:pPr/>
              <a:t>9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27691F-7325-4236-A6B0-5C7218E078A6}" type="slidenum">
              <a:rPr lang="en-US" altLang="zh-TW">
                <a:latin typeface="Times New Roman" pitchFamily="18" charset="0"/>
              </a:rPr>
              <a:pPr/>
              <a:t>10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 : the expected information needed to classify a given sample</a:t>
            </a:r>
          </a:p>
          <a:p>
            <a:r>
              <a:rPr lang="en-US" altLang="zh-TW" smtClean="0"/>
              <a:t>E (entropy) : expected information based on the partitioning into subsets by A</a:t>
            </a:r>
          </a:p>
          <a:p>
            <a:r>
              <a:rPr lang="en-US" altLang="zh-TW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9603A15-F94E-4C67-8898-E2642068F9C9}" type="slidenum">
              <a:rPr lang="en-US" altLang="zh-TW">
                <a:latin typeface="Times New Roman" pitchFamily="18" charset="0"/>
              </a:rPr>
              <a:pPr/>
              <a:t>11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C4713D-D6D1-4832-BBE9-B7F4959CD59E}" type="slidenum">
              <a:rPr lang="en-US" altLang="zh-TW">
                <a:latin typeface="Times New Roman" pitchFamily="18" charset="0"/>
              </a:rPr>
              <a:pPr/>
              <a:t>15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301DC-A9EC-4E66-A993-D8BD6D63CD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21140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B3953-472F-404B-A016-92930F5114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87635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e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1.emf"/><Relationship Id="rId5" Type="http://schemas.openxmlformats.org/officeDocument/2006/relationships/image" Target="../media/image30.png"/><Relationship Id="rId10" Type="http://schemas.openxmlformats.org/officeDocument/2006/relationships/image" Target="../media/image27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828797EC-272F-4CEB-BEE0-58D0C8565BE8}" type="slidenum">
              <a:rPr lang="zh-CN" altLang="en-US" sz="1200">
                <a:ea typeface="SimSun" pitchFamily="2" charset="-122"/>
              </a:rPr>
              <a:pPr algn="r" eaLnBrk="1" hangingPunct="1"/>
              <a:t>1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3886200"/>
          </a:xfrm>
        </p:spPr>
        <p:txBody>
          <a:bodyPr/>
          <a:lstStyle/>
          <a:p>
            <a:r>
              <a:rPr lang="en-US" altLang="zh-TW" sz="6000" dirty="0" smtClean="0">
                <a:ea typeface="新細明體" charset="-120"/>
              </a:rPr>
              <a:t>Data Mining: </a:t>
            </a:r>
            <a:br>
              <a:rPr lang="en-US" altLang="zh-TW" sz="6000" dirty="0" smtClean="0">
                <a:ea typeface="新細明體" charset="-120"/>
              </a:rPr>
            </a:br>
            <a:r>
              <a:rPr lang="en-US" altLang="zh-TW" sz="6000" dirty="0" smtClean="0">
                <a:ea typeface="新細明體" charset="-120"/>
              </a:rPr>
              <a:t> </a:t>
            </a:r>
            <a:r>
              <a:rPr lang="en-US" altLang="zh-TW" sz="4800" dirty="0" smtClean="0">
                <a:ea typeface="新細明體" charset="-120"/>
              </a:rPr>
              <a:t>Concepts and Techniques</a:t>
            </a:r>
            <a:br>
              <a:rPr lang="en-US" altLang="zh-TW" sz="4800" dirty="0" smtClean="0">
                <a:ea typeface="新細明體" charset="-120"/>
              </a:rPr>
            </a:br>
            <a:r>
              <a:rPr lang="en-US" altLang="zh-TW" sz="4800" dirty="0" smtClean="0">
                <a:ea typeface="新細明體" charset="-120"/>
              </a:rPr>
              <a:t> Classification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Simon Fraser University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©2011 Han, Kamber &amp; Pei.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75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BF5278-5C30-4315-8C43-ACD93402083B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solidFill>
                  <a:schemeClr val="tx2"/>
                </a:solidFill>
                <a:latin typeface="Berlin Sans FB Demi" pitchFamily="34" charset="0"/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Let </a:t>
            </a:r>
            <a:r>
              <a:rPr lang="en-US" altLang="zh-TW" sz="2400" i="1" dirty="0">
                <a:latin typeface="Calibri" pitchFamily="34" charset="0"/>
                <a:ea typeface="新細明體" charset="-120"/>
              </a:rPr>
              <a:t>p</a:t>
            </a:r>
            <a:r>
              <a:rPr lang="en-US" altLang="zh-TW" sz="2400" i="1" baseline="-25000" dirty="0">
                <a:latin typeface="Calibri" pitchFamily="34" charset="0"/>
                <a:ea typeface="新細明體" charset="-120"/>
              </a:rPr>
              <a:t>i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be the probability that an arbitrary tuple in D belongs to class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C</a:t>
            </a:r>
            <a:r>
              <a:rPr lang="en-US" altLang="zh-TW" sz="2400" baseline="-25000" dirty="0" err="1">
                <a:latin typeface="Calibri" pitchFamily="34" charset="0"/>
                <a:ea typeface="新細明體" charset="-120"/>
              </a:rPr>
              <a:t>i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, estimated by |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C</a:t>
            </a:r>
            <a:r>
              <a:rPr lang="en-US" altLang="zh-TW" sz="2400" i="1" baseline="-25000" dirty="0" err="1">
                <a:latin typeface="Calibri" pitchFamily="34" charset="0"/>
                <a:ea typeface="新細明體" charset="-120"/>
              </a:rPr>
              <a:t>i</a:t>
            </a:r>
            <a:r>
              <a:rPr lang="en-US" altLang="zh-TW" sz="2400" baseline="-25000" dirty="0">
                <a:latin typeface="Calibri" pitchFamily="34" charset="0"/>
                <a:ea typeface="新細明體" charset="-120"/>
              </a:rPr>
              <a:t>, D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Expected information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Information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Information gained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by branching on attribute A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latin typeface="Calibri" pitchFamily="34" charset="0"/>
              <a:ea typeface="新細明體" charset="-120"/>
            </a:endParaRP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EC08DE9-3BB7-492A-B1F2-35466BE03B62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Attribute Selection: Information Gain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dirty="0" smtClean="0">
                <a:solidFill>
                  <a:srgbClr val="121328"/>
                </a:solidFill>
                <a:ea typeface="新細明體" charset="-120"/>
              </a:rPr>
              <a:t>Class P: </a:t>
            </a:r>
            <a:r>
              <a:rPr lang="en-US" altLang="zh-TW" sz="2000" dirty="0" err="1" smtClean="0">
                <a:solidFill>
                  <a:srgbClr val="121328"/>
                </a:solidFill>
                <a:ea typeface="新細明體" charset="-120"/>
              </a:rPr>
              <a:t>buys_computer</a:t>
            </a:r>
            <a:r>
              <a:rPr lang="en-US" altLang="zh-TW" sz="2000" dirty="0" smtClean="0">
                <a:solidFill>
                  <a:srgbClr val="121328"/>
                </a:solidFill>
                <a:ea typeface="新細明體" charset="-120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dirty="0" smtClean="0">
                <a:solidFill>
                  <a:srgbClr val="121328"/>
                </a:solidFill>
                <a:ea typeface="新細明體" charset="-120"/>
              </a:rPr>
              <a:t>Class N: </a:t>
            </a:r>
            <a:r>
              <a:rPr lang="en-US" altLang="zh-TW" sz="2000" dirty="0" err="1" smtClean="0">
                <a:solidFill>
                  <a:srgbClr val="121328"/>
                </a:solidFill>
                <a:ea typeface="新細明體" charset="-120"/>
              </a:rPr>
              <a:t>buys_computer</a:t>
            </a:r>
            <a:r>
              <a:rPr lang="en-US" altLang="zh-TW" sz="2000" dirty="0" smtClean="0">
                <a:solidFill>
                  <a:srgbClr val="121328"/>
                </a:solidFill>
                <a:ea typeface="新細明體" charset="-120"/>
              </a:rPr>
              <a:t> = “no”</a:t>
            </a:r>
            <a:endParaRPr lang="en-US" altLang="zh-TW" sz="2000" dirty="0" smtClean="0">
              <a:ea typeface="新細明體" charset="-120"/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121328"/>
                </a:solidFill>
                <a:ea typeface="新細明體" charset="-120"/>
              </a:rPr>
              <a:t>            </a:t>
            </a:r>
            <a:endParaRPr lang="en-US" altLang="zh-TW" sz="20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 smtClean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 smtClean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 smtClean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49149"/>
              </p:ext>
            </p:extLst>
          </p:nvPr>
        </p:nvGraphicFramePr>
        <p:xfrm>
          <a:off x="4716016" y="2996952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996952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方程式" r:id="rId12" imgW="6115431" imgH="4458208" progId="Equation.3">
                  <p:embed/>
                </p:oleObj>
              </mc:Choice>
              <mc:Fallback>
                <p:oleObj name="方程式" r:id="rId12" imgW="6115431" imgH="44582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14" imgW="3314700" imgH="393700" progId="Equation.3">
                  <p:embed/>
                </p:oleObj>
              </mc:Choice>
              <mc:Fallback>
                <p:oleObj name="Equation" r:id="rId14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圓角矩形 1"/>
          <p:cNvSpPr/>
          <p:nvPr/>
        </p:nvSpPr>
        <p:spPr>
          <a:xfrm>
            <a:off x="107504" y="4293096"/>
            <a:ext cx="4536504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7504" y="5517232"/>
            <a:ext cx="4536504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7504" y="6060734"/>
            <a:ext cx="4536504" cy="204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7504" y="4653136"/>
            <a:ext cx="453650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07504" y="6217441"/>
            <a:ext cx="4536504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8535" y="5328319"/>
            <a:ext cx="4536504" cy="1800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20315" y="4844065"/>
            <a:ext cx="4536504" cy="4842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9693" y="5861414"/>
            <a:ext cx="4536504" cy="1800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20315" y="6577481"/>
            <a:ext cx="4536504" cy="1800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笑臉 3"/>
          <p:cNvSpPr/>
          <p:nvPr/>
        </p:nvSpPr>
        <p:spPr>
          <a:xfrm>
            <a:off x="4471023" y="3032415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5114" y="3639642"/>
            <a:ext cx="3438675" cy="878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51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710781" y="3068960"/>
            <a:ext cx="2887109" cy="2169060"/>
            <a:chOff x="1513" y="1152"/>
            <a:chExt cx="2466" cy="14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dirty="0">
                  <a:latin typeface="Times New Roman" pitchFamily="18" charset="0"/>
                  <a:ea typeface="新細明體" charset="-120"/>
                </a:rPr>
                <a:t>age?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pitchFamily="18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pitchFamily="18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dirty="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 dirty="0">
                  <a:latin typeface="Times New Roman" pitchFamily="18" charset="0"/>
                  <a:ea typeface="新細明體" charset="-120"/>
                </a:rPr>
                <a:t>31..40</a:t>
              </a:r>
              <a:endParaRPr lang="en-US" altLang="zh-TW" dirty="0">
                <a:latin typeface="Times New Roman" pitchFamily="18" charset="0"/>
                <a:ea typeface="新細明體" charset="-120"/>
              </a:endParaRPr>
            </a:p>
          </p:txBody>
        </p:sp>
      </p:grpSp>
      <p:pic>
        <p:nvPicPr>
          <p:cNvPr id="23558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5" b="62287"/>
          <a:stretch/>
        </p:blipFill>
        <p:spPr bwMode="auto">
          <a:xfrm>
            <a:off x="848434" y="4956806"/>
            <a:ext cx="3673109" cy="12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b="63060"/>
          <a:stretch/>
        </p:blipFill>
        <p:spPr bwMode="auto">
          <a:xfrm>
            <a:off x="5605921" y="4956806"/>
            <a:ext cx="3520674" cy="122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物件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36732"/>
              </p:ext>
            </p:extLst>
          </p:nvPr>
        </p:nvGraphicFramePr>
        <p:xfrm>
          <a:off x="147011" y="1118716"/>
          <a:ext cx="4229936" cy="252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Worksheet" r:id="rId5" imgW="6115431" imgH="4458208" progId="Equation.3">
                  <p:embed/>
                </p:oleObj>
              </mc:Choice>
              <mc:Fallback>
                <p:oleObj name="Worksheet" r:id="rId5" imgW="6115431" imgH="4458208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11" y="1118716"/>
                        <a:ext cx="4229936" cy="2526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4E8A-A7EA-4D88-8B2B-DDB6B1404784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29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3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D1F1-4883-40F2-B7D9-5C61566F104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1288255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12881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age?</a:t>
              </a:r>
            </a:p>
          </p:txBody>
        </p:sp>
        <p:sp>
          <p:nvSpPr>
            <p:cNvPr id="12881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12881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12881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128820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0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 dirty="0">
                  <a:latin typeface="Times New Roman" pitchFamily="18" charset="0"/>
                  <a:ea typeface="新細明體" charset="-120"/>
                </a:rPr>
                <a:t>&lt;=30</a:t>
              </a:r>
              <a:endParaRPr lang="en-US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28820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pitchFamily="18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28820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0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1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1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1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821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  <p:sp>
          <p:nvSpPr>
            <p:cNvPr id="128821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28822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28822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28822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pitchFamily="18" charset="0"/>
                  <a:ea typeface="新細明體" charset="-120"/>
                </a:rPr>
                <a:t>31..40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28825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  <p:sp>
          <p:nvSpPr>
            <p:cNvPr id="128820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fair</a:t>
              </a:r>
            </a:p>
          </p:txBody>
        </p:sp>
        <p:sp>
          <p:nvSpPr>
            <p:cNvPr id="128820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128820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288199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604049"/>
              </p:ext>
            </p:extLst>
          </p:nvPr>
        </p:nvGraphicFramePr>
        <p:xfrm>
          <a:off x="369276" y="1417638"/>
          <a:ext cx="83175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381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student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Excellent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Excellent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9EB916-F119-41E3-A380-50DCAF245C1D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Gain Ratio for Attribute Selection (C4.5)</a:t>
            </a:r>
            <a:endParaRPr lang="en-US" altLang="zh-TW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16388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charset="-120"/>
                <a:hlinkClick r:id="rId4" action="ppaction://hlinksldjump"/>
              </a:rPr>
              <a:t>Information gain measure is biased towards attributes with a large number of values</a:t>
            </a:r>
            <a:endParaRPr lang="en-US" altLang="zh-TW" sz="2400" dirty="0" smtClean="0"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lvl="1" eaLnBrk="1" hangingPunct="1"/>
            <a:r>
              <a:rPr lang="en-US" altLang="zh-TW" sz="2400" dirty="0" err="1" smtClean="0">
                <a:ea typeface="新細明體" charset="-120"/>
              </a:rPr>
              <a:t>GainRatio</a:t>
            </a:r>
            <a:r>
              <a:rPr lang="en-US" altLang="zh-TW" sz="2400" dirty="0" smtClean="0">
                <a:ea typeface="新細明體" charset="-120"/>
              </a:rPr>
              <a:t>(A) = Gain(A)/</a:t>
            </a:r>
            <a:r>
              <a:rPr lang="en-US" altLang="zh-TW" sz="2400" dirty="0" err="1" smtClean="0">
                <a:ea typeface="新細明體" charset="-120"/>
              </a:rPr>
              <a:t>SplitInfo</a:t>
            </a:r>
            <a:r>
              <a:rPr lang="en-US" altLang="zh-TW" sz="2400" dirty="0" smtClean="0">
                <a:ea typeface="新細明體" charset="-120"/>
              </a:rPr>
              <a:t>(A)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Ex.</a:t>
            </a:r>
          </a:p>
          <a:p>
            <a:pPr lvl="1" eaLnBrk="1" hangingPunct="1"/>
            <a:endParaRPr lang="en-US" altLang="zh-TW" sz="2400" dirty="0" smtClean="0">
              <a:ea typeface="新細明體" charset="-120"/>
            </a:endParaRPr>
          </a:p>
          <a:p>
            <a:pPr lvl="1" eaLnBrk="1" hangingPunct="1"/>
            <a:r>
              <a:rPr lang="en-US" altLang="zh-TW" sz="2400" dirty="0" err="1" smtClean="0">
                <a:ea typeface="新細明體" charset="-120"/>
              </a:rPr>
              <a:t>gain_ratio</a:t>
            </a:r>
            <a:r>
              <a:rPr lang="en-US" altLang="zh-TW" sz="2400" dirty="0" smtClean="0">
                <a:ea typeface="新細明體" charset="-120"/>
              </a:rPr>
              <a:t>(income) = 0.029/1.557 = 0.019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16389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1113580"/>
              </p:ext>
            </p:extLst>
          </p:nvPr>
        </p:nvGraphicFramePr>
        <p:xfrm>
          <a:off x="1331640" y="301171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5" imgW="2387600" imgH="457200" progId="Equation.3">
                  <p:embed/>
                </p:oleObj>
              </mc:Choice>
              <mc:Fallback>
                <p:oleObj name="Equation" r:id="rId5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01171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10" descr="8splitinf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300192" y="2827470"/>
            <a:ext cx="201622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Income</a:t>
            </a:r>
          </a:p>
          <a:p>
            <a:r>
              <a:rPr lang="en-US" altLang="zh-TW" sz="2000" dirty="0" smtClean="0"/>
              <a:t>High               4</a:t>
            </a:r>
          </a:p>
          <a:p>
            <a:r>
              <a:rPr lang="en-US" altLang="zh-TW" sz="2000" dirty="0" smtClean="0"/>
              <a:t>Medium        6</a:t>
            </a:r>
          </a:p>
          <a:p>
            <a:r>
              <a:rPr lang="en-US" altLang="zh-TW" sz="2000" dirty="0" smtClean="0"/>
              <a:t>Low                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01537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7867600" cy="4433664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51155"/>
              </p:ext>
            </p:extLst>
          </p:nvPr>
        </p:nvGraphicFramePr>
        <p:xfrm>
          <a:off x="179512" y="1844824"/>
          <a:ext cx="83175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381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Student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Excellent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Excellent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6412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3D65DB-F696-4641-9EC9-5240B6EAD2C6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If a data set </a:t>
            </a:r>
            <a:r>
              <a:rPr lang="en-US" altLang="zh-TW" sz="2400" i="1" dirty="0" smtClean="0">
                <a:ea typeface="新細明體" charset="-120"/>
              </a:rPr>
              <a:t>D </a:t>
            </a:r>
            <a:r>
              <a:rPr lang="en-US" altLang="zh-TW" sz="2400" dirty="0" smtClean="0">
                <a:ea typeface="新細明體" charset="-120"/>
              </a:rPr>
              <a:t>contains examples from </a:t>
            </a:r>
            <a:r>
              <a:rPr lang="en-US" altLang="zh-TW" sz="2400" i="1" dirty="0" smtClean="0">
                <a:ea typeface="新細明體" charset="-120"/>
              </a:rPr>
              <a:t>n</a:t>
            </a:r>
            <a:r>
              <a:rPr lang="en-US" altLang="zh-TW" sz="2400" dirty="0" smtClean="0">
                <a:ea typeface="新細明體" charset="-120"/>
              </a:rPr>
              <a:t> classes, </a:t>
            </a:r>
            <a:r>
              <a:rPr lang="en-US" altLang="zh-TW" sz="2400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 index, </a:t>
            </a:r>
            <a:r>
              <a:rPr lang="en-US" altLang="zh-TW" sz="2400" i="1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(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    		where </a:t>
            </a:r>
            <a:r>
              <a:rPr lang="en-US" altLang="zh-TW" sz="2400" i="1" dirty="0" err="1" smtClean="0">
                <a:ea typeface="新細明體" charset="-120"/>
              </a:rPr>
              <a:t>p</a:t>
            </a:r>
            <a:r>
              <a:rPr lang="en-US" altLang="zh-TW" sz="2400" i="1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 is the relative frequency of class </a:t>
            </a:r>
            <a:r>
              <a:rPr lang="en-US" altLang="zh-TW" sz="2400" i="1" dirty="0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 in </a:t>
            </a:r>
            <a:r>
              <a:rPr lang="en-US" altLang="zh-TW" sz="2400" i="1" dirty="0" smtClean="0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If a data set 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  is split on A into two subsets 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i="1" baseline="-25000" dirty="0" smtClean="0">
                <a:ea typeface="新細明體" charset="-120"/>
              </a:rPr>
              <a:t>1</a:t>
            </a:r>
            <a:r>
              <a:rPr lang="en-US" altLang="zh-TW" sz="2400" dirty="0" smtClean="0">
                <a:ea typeface="新細明體" charset="-120"/>
              </a:rPr>
              <a:t> and 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i="1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, the </a:t>
            </a:r>
            <a:r>
              <a:rPr lang="en-US" altLang="zh-TW" sz="2400" i="1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 index </a:t>
            </a:r>
            <a:r>
              <a:rPr lang="en-US" altLang="zh-TW" sz="2400" i="1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(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The attribute provides the smallest </a:t>
            </a:r>
            <a:r>
              <a:rPr lang="en-US" altLang="zh-TW" sz="2400" i="1" dirty="0" err="1" smtClean="0">
                <a:ea typeface="新細明體" charset="-120"/>
              </a:rPr>
              <a:t>gini</a:t>
            </a:r>
            <a:r>
              <a:rPr lang="en-US" altLang="zh-TW" sz="2400" i="1" baseline="-25000" dirty="0" err="1" smtClean="0">
                <a:ea typeface="新細明體" charset="-120"/>
              </a:rPr>
              <a:t>split</a:t>
            </a:r>
            <a:r>
              <a:rPr lang="en-US" altLang="zh-TW" sz="2400" dirty="0" smtClean="0">
                <a:ea typeface="新細明體" charset="-120"/>
              </a:rPr>
              <a:t>(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) (or the largest reduction in impurity) is chosen to split the node (</a:t>
            </a:r>
            <a:r>
              <a:rPr lang="en-US" altLang="zh-TW" sz="2400" i="1" dirty="0" smtClean="0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</p:txBody>
      </p:sp>
      <p:graphicFrame>
        <p:nvGraphicFramePr>
          <p:cNvPr id="17413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5"/>
          <p:cNvGraphicFramePr>
            <a:graphicFrameLocks noChangeAspect="1"/>
          </p:cNvGraphicFramePr>
          <p:nvPr/>
        </p:nvGraphicFramePr>
        <p:xfrm>
          <a:off x="31242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5069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06913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0930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75F5E0-4478-4BAB-9398-5FB146AE3D5F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Computation of </a:t>
            </a:r>
            <a:r>
              <a:rPr lang="en-US" altLang="zh-TW" dirty="0" err="1" smtClean="0">
                <a:ea typeface="新細明體" charset="-120"/>
              </a:rPr>
              <a:t>Gini</a:t>
            </a:r>
            <a:r>
              <a:rPr lang="en-US" altLang="zh-TW" dirty="0" smtClean="0">
                <a:ea typeface="新細明體" charset="-120"/>
              </a:rPr>
              <a:t> Index 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24744"/>
            <a:ext cx="8686800" cy="56570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Ex.  D has 9 tuples in </a:t>
            </a:r>
            <a:r>
              <a:rPr lang="en-US" altLang="zh-TW" sz="2400" dirty="0" err="1" smtClean="0">
                <a:ea typeface="新細明體" charset="-120"/>
              </a:rPr>
              <a:t>buys_computer</a:t>
            </a:r>
            <a:r>
              <a:rPr lang="en-US" altLang="zh-TW" sz="2400" dirty="0" smtClean="0">
                <a:ea typeface="新細明體" charset="-120"/>
              </a:rPr>
              <a:t> = “yes” and 5 in “no”</a:t>
            </a: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Suppose the attribute income partitions D into 10 in D</a:t>
            </a:r>
            <a:r>
              <a:rPr lang="en-US" altLang="zh-TW" sz="2400" baseline="-25000" dirty="0" smtClean="0">
                <a:ea typeface="新細明體" charset="-120"/>
              </a:rPr>
              <a:t>1</a:t>
            </a:r>
            <a:r>
              <a:rPr lang="en-US" altLang="zh-TW" sz="2400" dirty="0" smtClean="0">
                <a:ea typeface="新細明體" charset="-120"/>
              </a:rPr>
              <a:t>: {low, medium} and 4 in D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</a:p>
          <a:p>
            <a:pPr eaLnBrk="1" hangingPunct="1"/>
            <a:endParaRPr lang="en-US" altLang="zh-TW" sz="2400" baseline="-25000" dirty="0" smtClean="0">
              <a:ea typeface="新細明體" charset="-120"/>
            </a:endParaRP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err="1" smtClean="0">
                <a:ea typeface="新細明體" charset="-120"/>
              </a:rPr>
              <a:t>Gini</a:t>
            </a:r>
            <a:r>
              <a:rPr lang="en-US" altLang="zh-TW" sz="2400" baseline="-25000" dirty="0" smtClean="0">
                <a:ea typeface="新細明體" charset="-120"/>
              </a:rPr>
              <a:t>{</a:t>
            </a:r>
            <a:r>
              <a:rPr lang="en-US" altLang="zh-TW" sz="2400" baseline="-25000" dirty="0" err="1" smtClean="0">
                <a:ea typeface="新細明體" charset="-120"/>
              </a:rPr>
              <a:t>low,high</a:t>
            </a:r>
            <a:r>
              <a:rPr lang="en-US" altLang="zh-TW" sz="2400" baseline="-25000" dirty="0" smtClean="0">
                <a:ea typeface="新細明體" charset="-120"/>
              </a:rPr>
              <a:t>}</a:t>
            </a:r>
            <a:r>
              <a:rPr lang="en-US" altLang="zh-TW" sz="2400" dirty="0" smtClean="0">
                <a:ea typeface="新細明體" charset="-120"/>
              </a:rPr>
              <a:t> is 0.458; </a:t>
            </a:r>
            <a:r>
              <a:rPr lang="en-US" altLang="zh-TW" sz="2400" dirty="0" err="1" smtClean="0">
                <a:ea typeface="新細明體" charset="-120"/>
              </a:rPr>
              <a:t>Gini</a:t>
            </a:r>
            <a:r>
              <a:rPr lang="en-US" altLang="zh-TW" sz="2400" baseline="-25000" dirty="0" smtClean="0">
                <a:ea typeface="新細明體" charset="-120"/>
              </a:rPr>
              <a:t>{</a:t>
            </a:r>
            <a:r>
              <a:rPr lang="en-US" altLang="zh-TW" sz="2400" baseline="-25000" dirty="0" err="1" smtClean="0">
                <a:ea typeface="新細明體" charset="-120"/>
              </a:rPr>
              <a:t>medium,high</a:t>
            </a:r>
            <a:r>
              <a:rPr lang="en-US" altLang="zh-TW" sz="2400" baseline="-25000" dirty="0" smtClean="0">
                <a:ea typeface="新細明體" charset="-120"/>
              </a:rPr>
              <a:t>}</a:t>
            </a:r>
            <a:r>
              <a:rPr lang="en-US" altLang="zh-TW" sz="2400" dirty="0" smtClean="0">
                <a:ea typeface="新細明體" charset="-120"/>
              </a:rPr>
              <a:t> is 0.450.  Thus, split on the {</a:t>
            </a:r>
            <a:r>
              <a:rPr lang="en-US" altLang="zh-TW" sz="2400" dirty="0" err="1" smtClean="0">
                <a:ea typeface="新細明體" charset="-120"/>
              </a:rPr>
              <a:t>low,medium</a:t>
            </a:r>
            <a:r>
              <a:rPr lang="en-US" altLang="zh-TW" sz="2400" dirty="0" smtClean="0">
                <a:ea typeface="新細明體" charset="-120"/>
              </a:rPr>
              <a:t>} (and {high}) since it has the lowest </a:t>
            </a:r>
            <a:r>
              <a:rPr lang="en-US" altLang="zh-TW" sz="2400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 index</a:t>
            </a:r>
          </a:p>
        </p:txBody>
      </p:sp>
      <p:graphicFrame>
        <p:nvGraphicFramePr>
          <p:cNvPr id="18437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1252922"/>
              </p:ext>
            </p:extLst>
          </p:nvPr>
        </p:nvGraphicFramePr>
        <p:xfrm>
          <a:off x="3851920" y="1484784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84784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15116"/>
              </p:ext>
            </p:extLst>
          </p:nvPr>
        </p:nvGraphicFramePr>
        <p:xfrm>
          <a:off x="3563888" y="2780928"/>
          <a:ext cx="50022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6" imgW="3314700" imgH="431800" progId="Equation.3">
                  <p:embed/>
                </p:oleObj>
              </mc:Choice>
              <mc:Fallback>
                <p:oleObj name="Equation" r:id="rId6" imgW="3314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80928"/>
                        <a:ext cx="50022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5024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733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1520" y="1371600"/>
            <a:ext cx="4479776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18921326"/>
              </p:ext>
            </p:extLst>
          </p:nvPr>
        </p:nvGraphicFramePr>
        <p:xfrm>
          <a:off x="5253733" y="1052736"/>
          <a:ext cx="3744415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733" y="1052736"/>
                        <a:ext cx="3744415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28956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5237038" y="3861048"/>
            <a:ext cx="376111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148064" y="1887198"/>
            <a:ext cx="3960439" cy="1757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aphicFrame>
        <p:nvGraphicFramePr>
          <p:cNvPr id="15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27551"/>
              </p:ext>
            </p:extLst>
          </p:nvPr>
        </p:nvGraphicFramePr>
        <p:xfrm>
          <a:off x="145851" y="1412776"/>
          <a:ext cx="50022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6" imgW="3314700" imgH="431800" progId="Equation.3">
                  <p:embed/>
                </p:oleObj>
              </mc:Choice>
              <mc:Fallback>
                <p:oleObj name="Equation" r:id="rId6" imgW="3314700" imgH="431800" progId="Equation.3">
                  <p:embed/>
                  <p:pic>
                    <p:nvPicPr>
                      <p:cNvPr id="1843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51" y="1412776"/>
                        <a:ext cx="50022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3662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8395" y="3493897"/>
            <a:ext cx="29741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{(low, high), medium}   0.458</a:t>
            </a:r>
          </a:p>
          <a:p>
            <a:r>
              <a:rPr lang="en-US" altLang="zh-TW" dirty="0" smtClean="0"/>
              <a:t>{(medium, high), low}  0.450</a:t>
            </a:r>
            <a:endParaRPr lang="zh-TW" altLang="en-US" dirty="0"/>
          </a:p>
        </p:txBody>
      </p: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1137295" y="4365104"/>
            <a:ext cx="6305550" cy="3810000"/>
            <a:chOff x="768" y="1152"/>
            <a:chExt cx="3972" cy="240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237" y="1152"/>
              <a:ext cx="772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dirty="0" smtClean="0">
                  <a:latin typeface="Times New Roman" pitchFamily="18" charset="0"/>
                  <a:ea typeface="新細明體" charset="-120"/>
                </a:rPr>
                <a:t>income?</a:t>
              </a:r>
              <a:endParaRPr lang="en-US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156" y="1730"/>
              <a:ext cx="1248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 dirty="0" smtClean="0">
                  <a:latin typeface="Times New Roman" pitchFamily="18" charset="0"/>
                  <a:ea typeface="新細明體" charset="-120"/>
                </a:rPr>
                <a:t>Low, medium</a:t>
              </a:r>
              <a:endParaRPr lang="en-US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331" y="1804"/>
              <a:ext cx="484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 dirty="0" smtClean="0">
                  <a:latin typeface="Times New Roman" pitchFamily="18" charset="0"/>
                  <a:ea typeface="新細明體" charset="-120"/>
                </a:rPr>
                <a:t>high</a:t>
              </a:r>
              <a:endParaRPr lang="en-US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3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</p:grpSp>
      <p:graphicFrame>
        <p:nvGraphicFramePr>
          <p:cNvPr id="20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82730587"/>
              </p:ext>
            </p:extLst>
          </p:nvPr>
        </p:nvGraphicFramePr>
        <p:xfrm>
          <a:off x="5061595" y="201004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9" imgW="2222500" imgH="469900" progId="Equation.3">
                  <p:embed/>
                </p:oleObj>
              </mc:Choice>
              <mc:Fallback>
                <p:oleObj name="Equation" r:id="rId9" imgW="2222500" imgH="469900" progId="Equation.3">
                  <p:embed/>
                  <p:pic>
                    <p:nvPicPr>
                      <p:cNvPr id="18437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595" y="201004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7183" y="4626875"/>
            <a:ext cx="3031281" cy="3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250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6E8-E6F0-47C7-AFF2-8A9C7FFA5A99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9D1-8AFE-479C-B54D-BE66E36E84C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400" dirty="0">
                <a:ea typeface="新細明體" charset="-120"/>
              </a:rPr>
              <a:t>  </a:t>
            </a:r>
          </a:p>
          <a:p>
            <a:pPr lvl="1"/>
            <a:r>
              <a:rPr lang="en-US" altLang="zh-TW" dirty="0">
                <a:ea typeface="新細明體" charset="-120"/>
              </a:rPr>
              <a:t>predicts categorical class labels (discrete or nominal)</a:t>
            </a:r>
          </a:p>
          <a:p>
            <a:pPr lvl="1"/>
            <a:r>
              <a:rPr lang="en-US" altLang="zh-TW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dirty="0">
                <a:ea typeface="新細明體" charset="-120"/>
              </a:rPr>
              <a:t>) in a classifying attribute and uses it in classifying new data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dirty="0" smtClean="0">
                <a:ea typeface="新細明體" charset="-120"/>
              </a:rPr>
              <a:t>Classification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7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E9E29F-1533-4937-91A5-7CC16F51C614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Comparing Attribute Selection Measures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charset="-120"/>
              </a:rPr>
              <a:t>Information gain</a:t>
            </a:r>
            <a:r>
              <a:rPr lang="en-US" altLang="zh-TW" sz="2400" dirty="0" smtClean="0">
                <a:ea typeface="新細明體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charset="-120"/>
              </a:rPr>
              <a:t>Gain ratio</a:t>
            </a:r>
            <a:r>
              <a:rPr lang="en-US" altLang="zh-TW" sz="2400" dirty="0" smtClean="0">
                <a:ea typeface="新細明體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err="1" smtClean="0">
                <a:ea typeface="新細明體" charset="-120"/>
              </a:rPr>
              <a:t>Gini</a:t>
            </a:r>
            <a:r>
              <a:rPr lang="en-US" altLang="zh-TW" sz="2400" b="1" dirty="0" smtClean="0">
                <a:ea typeface="新細明體" charset="-120"/>
              </a:rPr>
              <a:t> index</a:t>
            </a:r>
            <a:r>
              <a:rPr lang="en-US" altLang="zh-TW" sz="2400" dirty="0" smtClean="0">
                <a:ea typeface="新細明體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41181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8D1E172-34B6-4D64-AEF4-1DE3ECB79812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Overfitting and Tree Pruning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altLang="zh-TW" sz="2400" u="sng" smtClean="0">
                <a:ea typeface="新細明體" charset="-120"/>
              </a:rPr>
              <a:t>Overfitting</a:t>
            </a:r>
            <a:r>
              <a:rPr lang="en-US" altLang="zh-TW" sz="2400" smtClean="0">
                <a:ea typeface="新細明體" charset="-120"/>
              </a:rPr>
              <a:t>:  An induced tree may overfit the training data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Poor accuracy for unseen samples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Two approaches to avoid overfitting </a:t>
            </a:r>
          </a:p>
          <a:p>
            <a:pPr lvl="1" eaLnBrk="1" hangingPunct="1"/>
            <a:r>
              <a:rPr lang="en-US" altLang="zh-TW" sz="2400" u="sng" smtClean="0">
                <a:ea typeface="新細明體" charset="-120"/>
              </a:rPr>
              <a:t>Prepruning</a:t>
            </a:r>
            <a:r>
              <a:rPr lang="en-US" altLang="zh-TW" sz="2400" smtClean="0">
                <a:ea typeface="新細明體" charset="-120"/>
              </a:rPr>
              <a:t>: </a:t>
            </a:r>
            <a:r>
              <a:rPr lang="en-US" altLang="zh-TW" sz="2400" i="1" smtClean="0">
                <a:ea typeface="新細明體" charset="-120"/>
              </a:rPr>
              <a:t>Halt tree construction early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smtClean="0">
                <a:ea typeface="新細明體" charset="-120"/>
                <a:cs typeface="Tahoma" pitchFamily="34" charset="0"/>
              </a:rPr>
              <a:t>̵</a:t>
            </a:r>
            <a:r>
              <a:rPr lang="en-US" altLang="zh-TW" sz="2400" smtClean="0">
                <a:ea typeface="新細明體" charset="-120"/>
              </a:rPr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altLang="zh-TW" smtClean="0">
                <a:ea typeface="新細明體" charset="-120"/>
              </a:rPr>
              <a:t>Difficult to choose an appropriate threshold</a:t>
            </a:r>
          </a:p>
          <a:p>
            <a:pPr lvl="1" eaLnBrk="1" hangingPunct="1"/>
            <a:r>
              <a:rPr lang="en-US" altLang="zh-TW" sz="2400" u="sng" smtClean="0">
                <a:ea typeface="新細明體" charset="-120"/>
              </a:rPr>
              <a:t>Postpruning</a:t>
            </a:r>
            <a:r>
              <a:rPr lang="en-US" altLang="zh-TW" sz="2400" smtClean="0">
                <a:ea typeface="新細明體" charset="-120"/>
              </a:rPr>
              <a:t>: </a:t>
            </a:r>
            <a:r>
              <a:rPr lang="en-US" altLang="zh-TW" sz="2400" i="1" smtClean="0">
                <a:ea typeface="新細明體" charset="-120"/>
              </a:rPr>
              <a:t>Remove branches</a:t>
            </a:r>
            <a:r>
              <a:rPr lang="en-US" altLang="zh-TW" sz="2400" smtClean="0">
                <a:ea typeface="新細明體" charset="-120"/>
              </a:rPr>
              <a:t> from a “fully grown” tree—get a sequence of progressively pruned trees</a:t>
            </a:r>
          </a:p>
          <a:p>
            <a:pPr lvl="2" eaLnBrk="1" hangingPunct="1"/>
            <a:r>
              <a:rPr lang="en-US" altLang="zh-TW" smtClean="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1611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9C03178-D441-4F85-9707-00262BD171EB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36038" cy="6096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in Large Databases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71600"/>
            <a:ext cx="8539162" cy="5151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charset="-120"/>
              </a:rPr>
              <a:t>comparable classification accuracy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29011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Entropy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Category : a, b</a:t>
            </a:r>
          </a:p>
          <a:p>
            <a:pPr lvl="1"/>
            <a:r>
              <a:rPr lang="en-US" altLang="zh-TW" smtClean="0">
                <a:ea typeface="新細明體" charset="-120"/>
              </a:rPr>
              <a:t>S</a:t>
            </a:r>
            <a:r>
              <a:rPr lang="en-US" altLang="zh-TW" baseline="-25000" smtClean="0"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={a, a, a, a, a, a}</a:t>
            </a:r>
          </a:p>
          <a:p>
            <a:pPr lvl="1"/>
            <a:r>
              <a:rPr lang="en-US" altLang="zh-TW" smtClean="0">
                <a:ea typeface="新細明體" charset="-120"/>
              </a:rPr>
              <a:t>S</a:t>
            </a:r>
            <a:r>
              <a:rPr lang="en-US" altLang="zh-TW" baseline="-25000" smtClean="0">
                <a:ea typeface="新細明體" charset="-120"/>
              </a:rPr>
              <a:t>2</a:t>
            </a:r>
            <a:r>
              <a:rPr lang="en-US" altLang="zh-TW" smtClean="0">
                <a:ea typeface="新細明體" charset="-120"/>
              </a:rPr>
              <a:t>={a, a, a, b, b, b}</a:t>
            </a:r>
          </a:p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4E4519-BAB0-4048-A19D-E5EF44A0061F}" type="slidenum">
              <a:rPr lang="en-US" altLang="zh-TW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200" smtClean="0"/>
          </a:p>
        </p:txBody>
      </p:sp>
      <p:graphicFrame>
        <p:nvGraphicFramePr>
          <p:cNvPr id="64517" name="物件 4"/>
          <p:cNvGraphicFramePr>
            <a:graphicFrameLocks noChangeAspect="1"/>
          </p:cNvGraphicFramePr>
          <p:nvPr/>
        </p:nvGraphicFramePr>
        <p:xfrm>
          <a:off x="4876800" y="1752600"/>
          <a:ext cx="3629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方程式" r:id="rId3" imgW="1841500" imgH="431800" progId="Equation.3">
                  <p:embed/>
                </p:oleObj>
              </mc:Choice>
              <mc:Fallback>
                <p:oleObj name="方程式" r:id="rId3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3629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7200" y="3733800"/>
          <a:ext cx="56403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方程式" r:id="rId5" imgW="2540000" imgH="215900" progId="Equation.3">
                  <p:embed/>
                </p:oleObj>
              </mc:Choice>
              <mc:Fallback>
                <p:oleObj name="方程式" r:id="rId5" imgW="2540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5640388" cy="3873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473075" y="4724400"/>
          <a:ext cx="6738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方程式" r:id="rId7" imgW="3035300" imgH="215900" progId="Equation.3">
                  <p:embed/>
                </p:oleObj>
              </mc:Choice>
              <mc:Fallback>
                <p:oleObj name="方程式" r:id="rId7" imgW="3035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724400"/>
                        <a:ext cx="6738938" cy="3873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3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Example</a:t>
            </a:r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3505200" cy="2228850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Age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att</a:t>
                      </a:r>
                      <a:r>
                        <a:rPr kumimoji="0" lang="en-US" altLang="zh-TW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att</a:t>
                      </a:r>
                      <a:r>
                        <a:rPr kumimoji="0" lang="en-US" altLang="zh-TW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Class label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20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38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52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C452D9-BD28-4B3E-8D56-1B8B052DE979}" type="slidenum">
              <a:rPr lang="en-US" altLang="zh-TW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200" smtClean="0"/>
          </a:p>
        </p:txBody>
      </p:sp>
      <p:cxnSp>
        <p:nvCxnSpPr>
          <p:cNvPr id="8" name="直線接點 7"/>
          <p:cNvCxnSpPr>
            <a:cxnSpLocks noChangeShapeType="1"/>
          </p:cNvCxnSpPr>
          <p:nvPr/>
        </p:nvCxnSpPr>
        <p:spPr bwMode="auto">
          <a:xfrm>
            <a:off x="152400" y="2057400"/>
            <a:ext cx="37338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191000" y="1524000"/>
          <a:ext cx="43148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方程式" r:id="rId3" imgW="1943100" imgH="215900" progId="Equation.3">
                  <p:embed/>
                </p:oleObj>
              </mc:Choice>
              <mc:Fallback>
                <p:oleObj name="方程式" r:id="rId3" imgW="194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0"/>
                        <a:ext cx="4314825" cy="3873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3505200" y="2743200"/>
          <a:ext cx="54149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方程式" r:id="rId5" imgW="2438400" imgH="215900" progId="Equation.3">
                  <p:embed/>
                </p:oleObj>
              </mc:Choice>
              <mc:Fallback>
                <p:oleObj name="方程式" r:id="rId5" imgW="2438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43200"/>
                        <a:ext cx="5414963" cy="3873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1752600" y="4572000"/>
          <a:ext cx="351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方程式" r:id="rId7" imgW="1651000" imgH="393700" progId="Equation.3">
                  <p:embed/>
                </p:oleObj>
              </mc:Choice>
              <mc:Fallback>
                <p:oleObj name="方程式" r:id="rId7" imgW="165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0"/>
                        <a:ext cx="3514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1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Example</a:t>
            </a:r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3505200" cy="2228850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Age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att</a:t>
                      </a:r>
                      <a:r>
                        <a:rPr kumimoji="0" lang="en-US" altLang="zh-TW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att</a:t>
                      </a:r>
                      <a:r>
                        <a:rPr kumimoji="0" lang="en-US" altLang="zh-TW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Class label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20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38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52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…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60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F174DA-8E6D-485D-B956-0FF19308FCB0}" type="slidenum">
              <a:rPr lang="en-US" altLang="zh-TW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200" smtClean="0"/>
          </a:p>
        </p:txBody>
      </p:sp>
      <p:cxnSp>
        <p:nvCxnSpPr>
          <p:cNvPr id="8" name="直線接點 7"/>
          <p:cNvCxnSpPr>
            <a:cxnSpLocks noChangeShapeType="1"/>
          </p:cNvCxnSpPr>
          <p:nvPr/>
        </p:nvCxnSpPr>
        <p:spPr bwMode="auto">
          <a:xfrm>
            <a:off x="104775" y="2371725"/>
            <a:ext cx="37338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191000" y="1524000"/>
          <a:ext cx="43148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方程式" r:id="rId3" imgW="1943100" imgH="215900" progId="Equation.3">
                  <p:embed/>
                </p:oleObj>
              </mc:Choice>
              <mc:Fallback>
                <p:oleObj name="方程式" r:id="rId3" imgW="194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0"/>
                        <a:ext cx="4314825" cy="3873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3659188" y="2584450"/>
          <a:ext cx="5105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方程式" r:id="rId5" imgW="2298700" imgH="393700" progId="Equation.3">
                  <p:embed/>
                </p:oleObj>
              </mc:Choice>
              <mc:Fallback>
                <p:oleObj name="方程式" r:id="rId5" imgW="2298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584450"/>
                        <a:ext cx="5105400" cy="706438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1358900" y="4495800"/>
          <a:ext cx="43259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方程式" r:id="rId7" imgW="2032000" imgH="393700" progId="Equation.3">
                  <p:embed/>
                </p:oleObj>
              </mc:Choice>
              <mc:Fallback>
                <p:oleObj name="方程式" r:id="rId7" imgW="203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495800"/>
                        <a:ext cx="43259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0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A7DE72-F6D6-4F9A-9392-7B6C79B9A687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Computing Information-Gain for Continuous-Valued Attributes</a:t>
            </a:r>
            <a:endParaRPr lang="en-US" altLang="zh-TW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Must determine the </a:t>
            </a:r>
            <a:r>
              <a:rPr lang="en-US" altLang="zh-TW" sz="2400" i="1" smtClean="0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 smtClean="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 smtClean="0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smtClean="0">
                <a:ea typeface="新細明體" charset="-120"/>
              </a:rPr>
              <a:t>(a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+a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)/2 is the midpoint between the values of 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and 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The point with the </a:t>
            </a:r>
            <a:r>
              <a:rPr lang="en-US" altLang="zh-TW" sz="2400" i="1" smtClean="0">
                <a:ea typeface="新細明體" charset="-120"/>
              </a:rPr>
              <a:t>minimum expected information requirement</a:t>
            </a:r>
            <a:r>
              <a:rPr lang="en-US" altLang="zh-TW" sz="2400" smtClean="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  <p:sp>
        <p:nvSpPr>
          <p:cNvPr id="2" name="動作按鈕: 返回 1">
            <a:hlinkClick r:id="rId3" action="ppaction://hlinksldjump" highlightClick="1"/>
          </p:cNvPr>
          <p:cNvSpPr/>
          <p:nvPr/>
        </p:nvSpPr>
        <p:spPr>
          <a:xfrm>
            <a:off x="8532440" y="6453336"/>
            <a:ext cx="36004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6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126-07D0-4E8A-8311-9A9D6B47AFAE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1057-9B83-47D1-B820-B50212A032F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Classification—A Two-Step Process</a:t>
            </a:r>
            <a:r>
              <a:rPr lang="en-US" altLang="zh-TW" sz="2800" dirty="0">
                <a:ea typeface="新細明體" charset="-120"/>
              </a:rPr>
              <a:t> </a:t>
            </a:r>
            <a:endParaRPr lang="en-US" altLang="zh-TW" sz="3200" dirty="0">
              <a:ea typeface="新細明體" charset="-120"/>
            </a:endParaRP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tuple/sample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tuples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set samples that are correctly classified by the model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tuples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5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ED41-D9AD-43ED-861E-8A2D795C1734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DB6-7AC6-4D38-9279-B5B0717B5E1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275907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275908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5909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275910" name="Object 6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5911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5912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5913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itchFamily="18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pitchFamily="18" charset="0"/>
                <a:ea typeface="新細明體" charset="-120"/>
              </a:rPr>
              <a:t>Algorithms</a:t>
            </a:r>
          </a:p>
        </p:txBody>
      </p:sp>
      <p:sp>
        <p:nvSpPr>
          <p:cNvPr id="1275914" name="AutoShape 10"/>
          <p:cNvSpPr>
            <a:spLocks noChangeArrowheads="1"/>
          </p:cNvSpPr>
          <p:nvPr/>
        </p:nvSpPr>
        <p:spPr bwMode="auto">
          <a:xfrm rot="2046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5915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275916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275917" name="Picture 1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5918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275919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5920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5921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F7A-97E6-42B6-82DA-B55E1413A5F5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5FD-6AC2-4F8C-AF83-750BB1CB0EB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1276931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276932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3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1276934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276935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36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276937" name="Object 9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Worksheet" r:id="rId5" imgW="5438520" imgH="1765080" progId="Excel.Sheet.8">
                  <p:embed/>
                </p:oleObj>
              </mc:Choice>
              <mc:Fallback>
                <p:oleObj name="Worksheet" r:id="rId5" imgW="5438520" imgH="176508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6938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6939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6940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6941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34 h 483"/>
              <a:gd name="T2" fmla="*/ 200 w 593"/>
              <a:gd name="T3" fmla="*/ 0 h 483"/>
              <a:gd name="T4" fmla="*/ 159 w 593"/>
              <a:gd name="T5" fmla="*/ 58 h 483"/>
              <a:gd name="T6" fmla="*/ 515 w 593"/>
              <a:gd name="T7" fmla="*/ 306 h 483"/>
              <a:gd name="T8" fmla="*/ 555 w 593"/>
              <a:gd name="T9" fmla="*/ 248 h 483"/>
              <a:gd name="T10" fmla="*/ 592 w 593"/>
              <a:gd name="T11" fmla="*/ 448 h 483"/>
              <a:gd name="T12" fmla="*/ 392 w 593"/>
              <a:gd name="T13" fmla="*/ 482 h 483"/>
              <a:gd name="T14" fmla="*/ 433 w 593"/>
              <a:gd name="T15" fmla="*/ 424 h 483"/>
              <a:gd name="T16" fmla="*/ 77 w 593"/>
              <a:gd name="T17" fmla="*/ 176 h 483"/>
              <a:gd name="T18" fmla="*/ 37 w 593"/>
              <a:gd name="T19" fmla="*/ 234 h 483"/>
              <a:gd name="T20" fmla="*/ 0 w 593"/>
              <a:gd name="T21" fmla="*/ 3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276942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276943" name="Picture 1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44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1276945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itchFamily="18" charset="0"/>
                <a:ea typeface="新細明體" charset="-120"/>
              </a:rPr>
              <a:t>(Jeff, Professor, 4)</a:t>
            </a:r>
          </a:p>
        </p:txBody>
      </p:sp>
      <p:sp>
        <p:nvSpPr>
          <p:cNvPr id="1276946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6947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6948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567 w 568"/>
              <a:gd name="T1" fmla="*/ 59 h 374"/>
              <a:gd name="T2" fmla="*/ 503 w 568"/>
              <a:gd name="T3" fmla="*/ 220 h 374"/>
              <a:gd name="T4" fmla="*/ 478 w 568"/>
              <a:gd name="T5" fmla="*/ 165 h 374"/>
              <a:gd name="T6" fmla="*/ 138 w 568"/>
              <a:gd name="T7" fmla="*/ 318 h 374"/>
              <a:gd name="T8" fmla="*/ 163 w 568"/>
              <a:gd name="T9" fmla="*/ 373 h 374"/>
              <a:gd name="T10" fmla="*/ 0 w 568"/>
              <a:gd name="T11" fmla="*/ 314 h 374"/>
              <a:gd name="T12" fmla="*/ 64 w 568"/>
              <a:gd name="T13" fmla="*/ 153 h 374"/>
              <a:gd name="T14" fmla="*/ 89 w 568"/>
              <a:gd name="T15" fmla="*/ 208 h 374"/>
              <a:gd name="T16" fmla="*/ 429 w 568"/>
              <a:gd name="T17" fmla="*/ 55 h 374"/>
              <a:gd name="T18" fmla="*/ 404 w 568"/>
              <a:gd name="T19" fmla="*/ 0 h 374"/>
              <a:gd name="T20" fmla="*/ 567 w 568"/>
              <a:gd name="T21" fmla="*/ 5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76949" name="Picture 21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50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pitchFamily="18" charset="0"/>
                <a:ea typeface="新細明體" charset="-120"/>
              </a:rPr>
              <a:t>Tenured?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21568" y="1247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THEN tenured = ‘yes’ </a:t>
            </a:r>
          </a:p>
        </p:txBody>
      </p:sp>
    </p:spTree>
    <p:extLst>
      <p:ext uri="{BB962C8B-B14F-4D97-AF65-F5344CB8AC3E}">
        <p14:creationId xmlns:p14="http://schemas.microsoft.com/office/powerpoint/2010/main" val="23568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919-1963-46C6-AC66-B720078136F7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348-203B-4DE2-B28B-96491902B3F6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TW" sz="240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>
              <a:ea typeface="新細明體" charset="-120"/>
            </a:endParaRPr>
          </a:p>
          <a:p>
            <a:pPr lvl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Supervision: The training data (observations, measurements, etc.) are accompanied by labels indicating the class of the observations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New data is classified based on the training set</a:t>
            </a:r>
          </a:p>
          <a:p>
            <a:pPr>
              <a:lnSpc>
                <a:spcPct val="120000"/>
              </a:lnSpc>
            </a:pPr>
            <a:r>
              <a:rPr lang="en-US" altLang="zh-TW" sz="240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 sz="240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The class labels of training data is unknown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28270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4717-ED12-4878-AC76-E78DA8FE5F8B}" type="datetime4">
              <a:rPr lang="zh-TW" altLang="en-US"/>
              <a:pPr/>
              <a:t>107年11月19日星期一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C156-C591-42FC-8D14-5A2D93458721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>
                <a:solidFill>
                  <a:srgbClr val="170981"/>
                </a:solidFill>
                <a:ea typeface="新細明體" charset="-120"/>
              </a:rPr>
              <a:t>Evaluating Classification Methods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sz="2400">
                <a:ea typeface="新細明體" charset="-120"/>
              </a:rPr>
              <a:t>Accuracy</a:t>
            </a:r>
          </a:p>
          <a:p>
            <a:pPr lvl="1"/>
            <a:r>
              <a:rPr lang="en-US" altLang="zh-TW" sz="2400">
                <a:ea typeface="新細明體" charset="-120"/>
              </a:rPr>
              <a:t>classifier accuracy: predicting class label</a:t>
            </a:r>
          </a:p>
          <a:p>
            <a:r>
              <a:rPr lang="en-US" altLang="zh-TW" sz="2400">
                <a:ea typeface="新細明體" charset="-120"/>
              </a:rPr>
              <a:t>Speed</a:t>
            </a:r>
          </a:p>
          <a:p>
            <a:pPr lvl="1"/>
            <a:r>
              <a:rPr lang="en-US" altLang="zh-TW" sz="2400">
                <a:ea typeface="新細明體" charset="-120"/>
              </a:rPr>
              <a:t>time to construct the model (training time)</a:t>
            </a:r>
          </a:p>
          <a:p>
            <a:pPr lvl="1"/>
            <a:r>
              <a:rPr lang="en-US" altLang="zh-TW" sz="2400">
                <a:ea typeface="新細明體" charset="-120"/>
              </a:rPr>
              <a:t>time to use the model (classification/prediction time)</a:t>
            </a:r>
          </a:p>
          <a:p>
            <a:r>
              <a:rPr lang="en-US" altLang="zh-TW" sz="2400">
                <a:ea typeface="新細明體" charset="-120"/>
              </a:rPr>
              <a:t>Robustness: handling noise and missing values</a:t>
            </a:r>
          </a:p>
          <a:p>
            <a:r>
              <a:rPr lang="en-US" altLang="zh-TW" sz="2400">
                <a:ea typeface="新細明體" charset="-120"/>
              </a:rPr>
              <a:t>Scalability: efficiency in disk-resident databases </a:t>
            </a:r>
          </a:p>
          <a:p>
            <a:r>
              <a:rPr lang="en-US" altLang="zh-TW" sz="2400">
                <a:ea typeface="新細明體" charset="-120"/>
              </a:rPr>
              <a:t>Interpretability</a:t>
            </a:r>
          </a:p>
          <a:p>
            <a:pPr lvl="1"/>
            <a:r>
              <a:rPr lang="en-US" altLang="zh-TW" sz="2400">
                <a:ea typeface="新細明體" charset="-120"/>
              </a:rPr>
              <a:t>understanding and insight provided by the model</a:t>
            </a:r>
          </a:p>
          <a:p>
            <a:r>
              <a:rPr lang="en-US" altLang="zh-TW" sz="240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  <p:extLst>
      <p:ext uri="{BB962C8B-B14F-4D97-AF65-F5344CB8AC3E}">
        <p14:creationId xmlns:p14="http://schemas.microsoft.com/office/powerpoint/2010/main" val="37143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E628D4-4EAB-4EB3-BFEB-8942CCF30097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solidFill>
                  <a:srgbClr val="170981"/>
                </a:solidFill>
                <a:ea typeface="新細明體" charset="-120"/>
              </a:rPr>
              <a:t>Decision Tree Induction: An Example</a:t>
            </a:r>
            <a:endParaRPr lang="en-US" altLang="zh-TW" i="1" smtClean="0">
              <a:solidFill>
                <a:srgbClr val="170981"/>
              </a:solidFill>
              <a:ea typeface="新細明體" charset="-120"/>
            </a:endParaRPr>
          </a:p>
        </p:txBody>
      </p:sp>
      <p:grpSp>
        <p:nvGrpSpPr>
          <p:cNvPr id="11268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1271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age?</a:t>
              </a:r>
            </a:p>
          </p:txBody>
        </p: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11273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 b="1">
                  <a:latin typeface="Times New Roman" pitchFamily="18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 b="1">
                  <a:latin typeface="Times New Roman" pitchFamily="18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4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  <p:sp>
          <p:nvSpPr>
            <p:cNvPr id="11286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1287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1288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1289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Times New Roman" pitchFamily="18" charset="0"/>
                  <a:ea typeface="新細明體" charset="-120"/>
                </a:rPr>
                <a:t>31..40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90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  <p:sp>
          <p:nvSpPr>
            <p:cNvPr id="1129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fair</a:t>
              </a:r>
            </a:p>
          </p:txBody>
        </p:sp>
        <p:sp>
          <p:nvSpPr>
            <p:cNvPr id="1129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11293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yes</a:t>
              </a:r>
            </a:p>
          </p:txBody>
        </p:sp>
        <p:sp>
          <p:nvSpPr>
            <p:cNvPr id="11294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2400">
                  <a:latin typeface="Times New Roman" pitchFamily="18" charset="0"/>
                  <a:ea typeface="新細明體" charset="-120"/>
                </a:rPr>
                <a:t>no</a:t>
              </a:r>
            </a:p>
          </p:txBody>
        </p:sp>
      </p:grpSp>
      <p:graphicFrame>
        <p:nvGraphicFramePr>
          <p:cNvPr id="11269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Training data set: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Buys_computer</a:t>
            </a: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 eaLnBrk="1" hangingPunct="1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Resulting 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tree: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2399" y="2202597"/>
            <a:ext cx="488156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[</a:t>
            </a:r>
            <a:r>
              <a:rPr lang="en-US" altLang="zh-TW" sz="2000" dirty="0" smtClean="0"/>
              <a:t>age&gt;40, income=high, student=yes, </a:t>
            </a:r>
            <a:r>
              <a:rPr lang="en-US" altLang="zh-TW" sz="2000" dirty="0" err="1" smtClean="0"/>
              <a:t>c_r</a:t>
            </a:r>
            <a:r>
              <a:rPr lang="en-US" altLang="zh-TW" sz="2000" dirty="0" smtClean="0"/>
              <a:t>=fair] </a:t>
            </a:r>
            <a:endParaRPr lang="zh-TW" altLang="en-US" sz="2000" dirty="0"/>
          </a:p>
        </p:txBody>
      </p:sp>
      <p:sp>
        <p:nvSpPr>
          <p:cNvPr id="3" name="手繪多邊形 2"/>
          <p:cNvSpPr/>
          <p:nvPr/>
        </p:nvSpPr>
        <p:spPr>
          <a:xfrm>
            <a:off x="2524046" y="2605837"/>
            <a:ext cx="4209627" cy="4180371"/>
          </a:xfrm>
          <a:custGeom>
            <a:avLst/>
            <a:gdLst>
              <a:gd name="connsiteX0" fmla="*/ 0 w 4209627"/>
              <a:gd name="connsiteY0" fmla="*/ 122249 h 4180371"/>
              <a:gd name="connsiteX1" fmla="*/ 7557 w 4209627"/>
              <a:gd name="connsiteY1" fmla="*/ 212933 h 4180371"/>
              <a:gd name="connsiteX2" fmla="*/ 37785 w 4209627"/>
              <a:gd name="connsiteY2" fmla="*/ 318732 h 4180371"/>
              <a:gd name="connsiteX3" fmla="*/ 45342 w 4209627"/>
              <a:gd name="connsiteY3" fmla="*/ 341403 h 4180371"/>
              <a:gd name="connsiteX4" fmla="*/ 52899 w 4209627"/>
              <a:gd name="connsiteY4" fmla="*/ 379188 h 4180371"/>
              <a:gd name="connsiteX5" fmla="*/ 60456 w 4209627"/>
              <a:gd name="connsiteY5" fmla="*/ 432087 h 4180371"/>
              <a:gd name="connsiteX6" fmla="*/ 68014 w 4209627"/>
              <a:gd name="connsiteY6" fmla="*/ 454758 h 4180371"/>
              <a:gd name="connsiteX7" fmla="*/ 90685 w 4209627"/>
              <a:gd name="connsiteY7" fmla="*/ 545442 h 4180371"/>
              <a:gd name="connsiteX8" fmla="*/ 105799 w 4209627"/>
              <a:gd name="connsiteY8" fmla="*/ 568113 h 4180371"/>
              <a:gd name="connsiteX9" fmla="*/ 120913 w 4209627"/>
              <a:gd name="connsiteY9" fmla="*/ 613456 h 4180371"/>
              <a:gd name="connsiteX10" fmla="*/ 128470 w 4209627"/>
              <a:gd name="connsiteY10" fmla="*/ 636127 h 4180371"/>
              <a:gd name="connsiteX11" fmla="*/ 143584 w 4209627"/>
              <a:gd name="connsiteY11" fmla="*/ 726811 h 4180371"/>
              <a:gd name="connsiteX12" fmla="*/ 158698 w 4209627"/>
              <a:gd name="connsiteY12" fmla="*/ 787267 h 4180371"/>
              <a:gd name="connsiteX13" fmla="*/ 188926 w 4209627"/>
              <a:gd name="connsiteY13" fmla="*/ 832609 h 4180371"/>
              <a:gd name="connsiteX14" fmla="*/ 211597 w 4209627"/>
              <a:gd name="connsiteY14" fmla="*/ 847723 h 4180371"/>
              <a:gd name="connsiteX15" fmla="*/ 219154 w 4209627"/>
              <a:gd name="connsiteY15" fmla="*/ 870394 h 4180371"/>
              <a:gd name="connsiteX16" fmla="*/ 241825 w 4209627"/>
              <a:gd name="connsiteY16" fmla="*/ 885508 h 4180371"/>
              <a:gd name="connsiteX17" fmla="*/ 279610 w 4209627"/>
              <a:gd name="connsiteY17" fmla="*/ 908180 h 4180371"/>
              <a:gd name="connsiteX18" fmla="*/ 294724 w 4209627"/>
              <a:gd name="connsiteY18" fmla="*/ 930851 h 4180371"/>
              <a:gd name="connsiteX19" fmla="*/ 317395 w 4209627"/>
              <a:gd name="connsiteY19" fmla="*/ 938408 h 4180371"/>
              <a:gd name="connsiteX20" fmla="*/ 362737 w 4209627"/>
              <a:gd name="connsiteY20" fmla="*/ 961079 h 4180371"/>
              <a:gd name="connsiteX21" fmla="*/ 377852 w 4209627"/>
              <a:gd name="connsiteY21" fmla="*/ 976193 h 4180371"/>
              <a:gd name="connsiteX22" fmla="*/ 430751 w 4209627"/>
              <a:gd name="connsiteY22" fmla="*/ 991307 h 4180371"/>
              <a:gd name="connsiteX23" fmla="*/ 453422 w 4209627"/>
              <a:gd name="connsiteY23" fmla="*/ 998864 h 4180371"/>
              <a:gd name="connsiteX24" fmla="*/ 528992 w 4209627"/>
              <a:gd name="connsiteY24" fmla="*/ 1021535 h 4180371"/>
              <a:gd name="connsiteX25" fmla="*/ 574334 w 4209627"/>
              <a:gd name="connsiteY25" fmla="*/ 1044206 h 4180371"/>
              <a:gd name="connsiteX26" fmla="*/ 627233 w 4209627"/>
              <a:gd name="connsiteY26" fmla="*/ 1059320 h 4180371"/>
              <a:gd name="connsiteX27" fmla="*/ 665018 w 4209627"/>
              <a:gd name="connsiteY27" fmla="*/ 1074434 h 4180371"/>
              <a:gd name="connsiteX28" fmla="*/ 702804 w 4209627"/>
              <a:gd name="connsiteY28" fmla="*/ 1081991 h 4180371"/>
              <a:gd name="connsiteX29" fmla="*/ 725475 w 4209627"/>
              <a:gd name="connsiteY29" fmla="*/ 1089548 h 4180371"/>
              <a:gd name="connsiteX30" fmla="*/ 763260 w 4209627"/>
              <a:gd name="connsiteY30" fmla="*/ 1097105 h 4180371"/>
              <a:gd name="connsiteX31" fmla="*/ 861501 w 4209627"/>
              <a:gd name="connsiteY31" fmla="*/ 1112219 h 4180371"/>
              <a:gd name="connsiteX32" fmla="*/ 921957 w 4209627"/>
              <a:gd name="connsiteY32" fmla="*/ 1119776 h 4180371"/>
              <a:gd name="connsiteX33" fmla="*/ 997528 w 4209627"/>
              <a:gd name="connsiteY33" fmla="*/ 1142447 h 4180371"/>
              <a:gd name="connsiteX34" fmla="*/ 1103326 w 4209627"/>
              <a:gd name="connsiteY34" fmla="*/ 1172675 h 4180371"/>
              <a:gd name="connsiteX35" fmla="*/ 1125997 w 4209627"/>
              <a:gd name="connsiteY35" fmla="*/ 1180232 h 4180371"/>
              <a:gd name="connsiteX36" fmla="*/ 1148668 w 4209627"/>
              <a:gd name="connsiteY36" fmla="*/ 1195346 h 4180371"/>
              <a:gd name="connsiteX37" fmla="*/ 1163782 w 4209627"/>
              <a:gd name="connsiteY37" fmla="*/ 1210461 h 4180371"/>
              <a:gd name="connsiteX38" fmla="*/ 1186453 w 4209627"/>
              <a:gd name="connsiteY38" fmla="*/ 1218018 h 4180371"/>
              <a:gd name="connsiteX39" fmla="*/ 1209124 w 4209627"/>
              <a:gd name="connsiteY39" fmla="*/ 1233132 h 4180371"/>
              <a:gd name="connsiteX40" fmla="*/ 1231795 w 4209627"/>
              <a:gd name="connsiteY40" fmla="*/ 1240689 h 4180371"/>
              <a:gd name="connsiteX41" fmla="*/ 1299809 w 4209627"/>
              <a:gd name="connsiteY41" fmla="*/ 1278474 h 4180371"/>
              <a:gd name="connsiteX42" fmla="*/ 1322480 w 4209627"/>
              <a:gd name="connsiteY42" fmla="*/ 1301145 h 4180371"/>
              <a:gd name="connsiteX43" fmla="*/ 1345151 w 4209627"/>
              <a:gd name="connsiteY43" fmla="*/ 1316259 h 4180371"/>
              <a:gd name="connsiteX44" fmla="*/ 1352708 w 4209627"/>
              <a:gd name="connsiteY44" fmla="*/ 1338930 h 4180371"/>
              <a:gd name="connsiteX45" fmla="*/ 1367822 w 4209627"/>
              <a:gd name="connsiteY45" fmla="*/ 1361601 h 4180371"/>
              <a:gd name="connsiteX46" fmla="*/ 1382936 w 4209627"/>
              <a:gd name="connsiteY46" fmla="*/ 1406943 h 4180371"/>
              <a:gd name="connsiteX47" fmla="*/ 1390493 w 4209627"/>
              <a:gd name="connsiteY47" fmla="*/ 1429614 h 4180371"/>
              <a:gd name="connsiteX48" fmla="*/ 1420721 w 4209627"/>
              <a:gd name="connsiteY48" fmla="*/ 1474956 h 4180371"/>
              <a:gd name="connsiteX49" fmla="*/ 1435835 w 4209627"/>
              <a:gd name="connsiteY49" fmla="*/ 1497627 h 4180371"/>
              <a:gd name="connsiteX50" fmla="*/ 1450949 w 4209627"/>
              <a:gd name="connsiteY50" fmla="*/ 1512742 h 4180371"/>
              <a:gd name="connsiteX51" fmla="*/ 1473620 w 4209627"/>
              <a:gd name="connsiteY51" fmla="*/ 1558084 h 4180371"/>
              <a:gd name="connsiteX52" fmla="*/ 1488734 w 4209627"/>
              <a:gd name="connsiteY52" fmla="*/ 1588312 h 4180371"/>
              <a:gd name="connsiteX53" fmla="*/ 1541633 w 4209627"/>
              <a:gd name="connsiteY53" fmla="*/ 1656325 h 4180371"/>
              <a:gd name="connsiteX54" fmla="*/ 1571861 w 4209627"/>
              <a:gd name="connsiteY54" fmla="*/ 1701667 h 4180371"/>
              <a:gd name="connsiteX55" fmla="*/ 1579418 w 4209627"/>
              <a:gd name="connsiteY55" fmla="*/ 1724338 h 4180371"/>
              <a:gd name="connsiteX56" fmla="*/ 1594533 w 4209627"/>
              <a:gd name="connsiteY56" fmla="*/ 1747009 h 4180371"/>
              <a:gd name="connsiteX57" fmla="*/ 1609647 w 4209627"/>
              <a:gd name="connsiteY57" fmla="*/ 1792351 h 4180371"/>
              <a:gd name="connsiteX58" fmla="*/ 1624761 w 4209627"/>
              <a:gd name="connsiteY58" fmla="*/ 1815023 h 4180371"/>
              <a:gd name="connsiteX59" fmla="*/ 1639875 w 4209627"/>
              <a:gd name="connsiteY59" fmla="*/ 1860365 h 4180371"/>
              <a:gd name="connsiteX60" fmla="*/ 1654989 w 4209627"/>
              <a:gd name="connsiteY60" fmla="*/ 1883036 h 4180371"/>
              <a:gd name="connsiteX61" fmla="*/ 1677660 w 4209627"/>
              <a:gd name="connsiteY61" fmla="*/ 1958606 h 4180371"/>
              <a:gd name="connsiteX62" fmla="*/ 1692774 w 4209627"/>
              <a:gd name="connsiteY62" fmla="*/ 2094632 h 4180371"/>
              <a:gd name="connsiteX63" fmla="*/ 1715445 w 4209627"/>
              <a:gd name="connsiteY63" fmla="*/ 2162646 h 4180371"/>
              <a:gd name="connsiteX64" fmla="*/ 1723002 w 4209627"/>
              <a:gd name="connsiteY64" fmla="*/ 2185317 h 4180371"/>
              <a:gd name="connsiteX65" fmla="*/ 1745673 w 4209627"/>
              <a:gd name="connsiteY65" fmla="*/ 2328900 h 4180371"/>
              <a:gd name="connsiteX66" fmla="*/ 1760787 w 4209627"/>
              <a:gd name="connsiteY66" fmla="*/ 2374242 h 4180371"/>
              <a:gd name="connsiteX67" fmla="*/ 1791015 w 4209627"/>
              <a:gd name="connsiteY67" fmla="*/ 2419584 h 4180371"/>
              <a:gd name="connsiteX68" fmla="*/ 1813686 w 4209627"/>
              <a:gd name="connsiteY68" fmla="*/ 2464927 h 4180371"/>
              <a:gd name="connsiteX69" fmla="*/ 1836357 w 4209627"/>
              <a:gd name="connsiteY69" fmla="*/ 2510269 h 4180371"/>
              <a:gd name="connsiteX70" fmla="*/ 1859028 w 4209627"/>
              <a:gd name="connsiteY70" fmla="*/ 2525383 h 4180371"/>
              <a:gd name="connsiteX71" fmla="*/ 1896814 w 4209627"/>
              <a:gd name="connsiteY71" fmla="*/ 2563168 h 4180371"/>
              <a:gd name="connsiteX72" fmla="*/ 1919485 w 4209627"/>
              <a:gd name="connsiteY72" fmla="*/ 2585839 h 4180371"/>
              <a:gd name="connsiteX73" fmla="*/ 1964827 w 4209627"/>
              <a:gd name="connsiteY73" fmla="*/ 2600953 h 4180371"/>
              <a:gd name="connsiteX74" fmla="*/ 2010169 w 4209627"/>
              <a:gd name="connsiteY74" fmla="*/ 2631181 h 4180371"/>
              <a:gd name="connsiteX75" fmla="*/ 2032840 w 4209627"/>
              <a:gd name="connsiteY75" fmla="*/ 2646295 h 4180371"/>
              <a:gd name="connsiteX76" fmla="*/ 2108410 w 4209627"/>
              <a:gd name="connsiteY76" fmla="*/ 2668966 h 4180371"/>
              <a:gd name="connsiteX77" fmla="*/ 2221766 w 4209627"/>
              <a:gd name="connsiteY77" fmla="*/ 2691637 h 4180371"/>
              <a:gd name="connsiteX78" fmla="*/ 2327564 w 4209627"/>
              <a:gd name="connsiteY78" fmla="*/ 2706751 h 4180371"/>
              <a:gd name="connsiteX79" fmla="*/ 2350235 w 4209627"/>
              <a:gd name="connsiteY79" fmla="*/ 2714308 h 4180371"/>
              <a:gd name="connsiteX80" fmla="*/ 2395577 w 4209627"/>
              <a:gd name="connsiteY80" fmla="*/ 2721865 h 4180371"/>
              <a:gd name="connsiteX81" fmla="*/ 2418248 w 4209627"/>
              <a:gd name="connsiteY81" fmla="*/ 2729423 h 4180371"/>
              <a:gd name="connsiteX82" fmla="*/ 2546718 w 4209627"/>
              <a:gd name="connsiteY82" fmla="*/ 2744537 h 4180371"/>
              <a:gd name="connsiteX83" fmla="*/ 2622288 w 4209627"/>
              <a:gd name="connsiteY83" fmla="*/ 2759651 h 4180371"/>
              <a:gd name="connsiteX84" fmla="*/ 2644959 w 4209627"/>
              <a:gd name="connsiteY84" fmla="*/ 2767208 h 4180371"/>
              <a:gd name="connsiteX85" fmla="*/ 2690301 w 4209627"/>
              <a:gd name="connsiteY85" fmla="*/ 2774765 h 4180371"/>
              <a:gd name="connsiteX86" fmla="*/ 2712972 w 4209627"/>
              <a:gd name="connsiteY86" fmla="*/ 2782322 h 4180371"/>
              <a:gd name="connsiteX87" fmla="*/ 2788542 w 4209627"/>
              <a:gd name="connsiteY87" fmla="*/ 2797436 h 4180371"/>
              <a:gd name="connsiteX88" fmla="*/ 2848999 w 4209627"/>
              <a:gd name="connsiteY88" fmla="*/ 2812550 h 4180371"/>
              <a:gd name="connsiteX89" fmla="*/ 2871670 w 4209627"/>
              <a:gd name="connsiteY89" fmla="*/ 2820107 h 4180371"/>
              <a:gd name="connsiteX90" fmla="*/ 2917012 w 4209627"/>
              <a:gd name="connsiteY90" fmla="*/ 2850335 h 4180371"/>
              <a:gd name="connsiteX91" fmla="*/ 2954797 w 4209627"/>
              <a:gd name="connsiteY91" fmla="*/ 2918348 h 4180371"/>
              <a:gd name="connsiteX92" fmla="*/ 2962354 w 4209627"/>
              <a:gd name="connsiteY92" fmla="*/ 3333984 h 4180371"/>
              <a:gd name="connsiteX93" fmla="*/ 2969911 w 4209627"/>
              <a:gd name="connsiteY93" fmla="*/ 3356656 h 4180371"/>
              <a:gd name="connsiteX94" fmla="*/ 2985025 w 4209627"/>
              <a:gd name="connsiteY94" fmla="*/ 3424669 h 4180371"/>
              <a:gd name="connsiteX95" fmla="*/ 3000139 w 4209627"/>
              <a:gd name="connsiteY95" fmla="*/ 3470011 h 4180371"/>
              <a:gd name="connsiteX96" fmla="*/ 3015253 w 4209627"/>
              <a:gd name="connsiteY96" fmla="*/ 3515353 h 4180371"/>
              <a:gd name="connsiteX97" fmla="*/ 3022810 w 4209627"/>
              <a:gd name="connsiteY97" fmla="*/ 3538024 h 4180371"/>
              <a:gd name="connsiteX98" fmla="*/ 3030367 w 4209627"/>
              <a:gd name="connsiteY98" fmla="*/ 3794963 h 4180371"/>
              <a:gd name="connsiteX99" fmla="*/ 3075709 w 4209627"/>
              <a:gd name="connsiteY99" fmla="*/ 3885647 h 4180371"/>
              <a:gd name="connsiteX100" fmla="*/ 3083266 w 4209627"/>
              <a:gd name="connsiteY100" fmla="*/ 3908318 h 4180371"/>
              <a:gd name="connsiteX101" fmla="*/ 3121052 w 4209627"/>
              <a:gd name="connsiteY101" fmla="*/ 3953661 h 4180371"/>
              <a:gd name="connsiteX102" fmla="*/ 3151280 w 4209627"/>
              <a:gd name="connsiteY102" fmla="*/ 3999003 h 4180371"/>
              <a:gd name="connsiteX103" fmla="*/ 3211736 w 4209627"/>
              <a:gd name="connsiteY103" fmla="*/ 4051902 h 4180371"/>
              <a:gd name="connsiteX104" fmla="*/ 3234407 w 4209627"/>
              <a:gd name="connsiteY104" fmla="*/ 4067016 h 4180371"/>
              <a:gd name="connsiteX105" fmla="*/ 3257078 w 4209627"/>
              <a:gd name="connsiteY105" fmla="*/ 4082130 h 4180371"/>
              <a:gd name="connsiteX106" fmla="*/ 3279749 w 4209627"/>
              <a:gd name="connsiteY106" fmla="*/ 4089687 h 4180371"/>
              <a:gd name="connsiteX107" fmla="*/ 3325091 w 4209627"/>
              <a:gd name="connsiteY107" fmla="*/ 4119915 h 4180371"/>
              <a:gd name="connsiteX108" fmla="*/ 3347762 w 4209627"/>
              <a:gd name="connsiteY108" fmla="*/ 4127472 h 4180371"/>
              <a:gd name="connsiteX109" fmla="*/ 3370433 w 4209627"/>
              <a:gd name="connsiteY109" fmla="*/ 4142586 h 4180371"/>
              <a:gd name="connsiteX110" fmla="*/ 3438447 w 4209627"/>
              <a:gd name="connsiteY110" fmla="*/ 4157700 h 4180371"/>
              <a:gd name="connsiteX111" fmla="*/ 3468675 w 4209627"/>
              <a:gd name="connsiteY111" fmla="*/ 4165257 h 4180371"/>
              <a:gd name="connsiteX112" fmla="*/ 3491346 w 4209627"/>
              <a:gd name="connsiteY112" fmla="*/ 4172814 h 4180371"/>
              <a:gd name="connsiteX113" fmla="*/ 3551802 w 4209627"/>
              <a:gd name="connsiteY113" fmla="*/ 4180371 h 4180371"/>
              <a:gd name="connsiteX114" fmla="*/ 3838969 w 4209627"/>
              <a:gd name="connsiteY114" fmla="*/ 4165257 h 4180371"/>
              <a:gd name="connsiteX115" fmla="*/ 3929653 w 4209627"/>
              <a:gd name="connsiteY115" fmla="*/ 4150143 h 4180371"/>
              <a:gd name="connsiteX116" fmla="*/ 3990109 w 4209627"/>
              <a:gd name="connsiteY116" fmla="*/ 4135029 h 4180371"/>
              <a:gd name="connsiteX117" fmla="*/ 4035452 w 4209627"/>
              <a:gd name="connsiteY117" fmla="*/ 4104801 h 4180371"/>
              <a:gd name="connsiteX118" fmla="*/ 4088351 w 4209627"/>
              <a:gd name="connsiteY118" fmla="*/ 4067016 h 4180371"/>
              <a:gd name="connsiteX119" fmla="*/ 4133693 w 4209627"/>
              <a:gd name="connsiteY119" fmla="*/ 4029231 h 4180371"/>
              <a:gd name="connsiteX120" fmla="*/ 4163921 w 4209627"/>
              <a:gd name="connsiteY120" fmla="*/ 3983889 h 4180371"/>
              <a:gd name="connsiteX121" fmla="*/ 4171478 w 4209627"/>
              <a:gd name="connsiteY121" fmla="*/ 3953661 h 4180371"/>
              <a:gd name="connsiteX122" fmla="*/ 4186592 w 4209627"/>
              <a:gd name="connsiteY122" fmla="*/ 3938546 h 4180371"/>
              <a:gd name="connsiteX123" fmla="*/ 4201706 w 4209627"/>
              <a:gd name="connsiteY123" fmla="*/ 3908318 h 4180371"/>
              <a:gd name="connsiteX124" fmla="*/ 4209263 w 4209627"/>
              <a:gd name="connsiteY124" fmla="*/ 3840305 h 4180371"/>
              <a:gd name="connsiteX125" fmla="*/ 4194149 w 4209627"/>
              <a:gd name="connsiteY125" fmla="*/ 3545581 h 4180371"/>
              <a:gd name="connsiteX126" fmla="*/ 4201706 w 4209627"/>
              <a:gd name="connsiteY126" fmla="*/ 2993918 h 4180371"/>
              <a:gd name="connsiteX127" fmla="*/ 4186592 w 4209627"/>
              <a:gd name="connsiteY127" fmla="*/ 2918348 h 4180371"/>
              <a:gd name="connsiteX128" fmla="*/ 4179035 w 4209627"/>
              <a:gd name="connsiteY128" fmla="*/ 2880563 h 4180371"/>
              <a:gd name="connsiteX129" fmla="*/ 4171478 w 4209627"/>
              <a:gd name="connsiteY129" fmla="*/ 2850335 h 4180371"/>
              <a:gd name="connsiteX130" fmla="*/ 4163921 w 4209627"/>
              <a:gd name="connsiteY130" fmla="*/ 2789879 h 4180371"/>
              <a:gd name="connsiteX131" fmla="*/ 4148807 w 4209627"/>
              <a:gd name="connsiteY131" fmla="*/ 2736980 h 4180371"/>
              <a:gd name="connsiteX132" fmla="*/ 4141250 w 4209627"/>
              <a:gd name="connsiteY132" fmla="*/ 2706751 h 4180371"/>
              <a:gd name="connsiteX133" fmla="*/ 4118579 w 4209627"/>
              <a:gd name="connsiteY133" fmla="*/ 2638738 h 4180371"/>
              <a:gd name="connsiteX134" fmla="*/ 4111022 w 4209627"/>
              <a:gd name="connsiteY134" fmla="*/ 2616067 h 4180371"/>
              <a:gd name="connsiteX135" fmla="*/ 4095908 w 4209627"/>
              <a:gd name="connsiteY135" fmla="*/ 2563168 h 4180371"/>
              <a:gd name="connsiteX136" fmla="*/ 4080794 w 4209627"/>
              <a:gd name="connsiteY136" fmla="*/ 2540497 h 4180371"/>
              <a:gd name="connsiteX137" fmla="*/ 4058123 w 4209627"/>
              <a:gd name="connsiteY137" fmla="*/ 2480041 h 4180371"/>
              <a:gd name="connsiteX138" fmla="*/ 4012780 w 4209627"/>
              <a:gd name="connsiteY138" fmla="*/ 2419584 h 4180371"/>
              <a:gd name="connsiteX139" fmla="*/ 3967438 w 4209627"/>
              <a:gd name="connsiteY139" fmla="*/ 2389356 h 4180371"/>
              <a:gd name="connsiteX140" fmla="*/ 3929653 w 4209627"/>
              <a:gd name="connsiteY140" fmla="*/ 2344014 h 4180371"/>
              <a:gd name="connsiteX141" fmla="*/ 3914539 w 4209627"/>
              <a:gd name="connsiteY141" fmla="*/ 2321343 h 4180371"/>
              <a:gd name="connsiteX142" fmla="*/ 3891868 w 4209627"/>
              <a:gd name="connsiteY142" fmla="*/ 2298672 h 4180371"/>
              <a:gd name="connsiteX143" fmla="*/ 3869197 w 4209627"/>
              <a:gd name="connsiteY143" fmla="*/ 2253330 h 4180371"/>
              <a:gd name="connsiteX144" fmla="*/ 3838969 w 4209627"/>
              <a:gd name="connsiteY144" fmla="*/ 2207988 h 4180371"/>
              <a:gd name="connsiteX145" fmla="*/ 3823855 w 4209627"/>
              <a:gd name="connsiteY145" fmla="*/ 2185317 h 4180371"/>
              <a:gd name="connsiteX146" fmla="*/ 3801184 w 4209627"/>
              <a:gd name="connsiteY146" fmla="*/ 2162646 h 4180371"/>
              <a:gd name="connsiteX147" fmla="*/ 3786070 w 4209627"/>
              <a:gd name="connsiteY147" fmla="*/ 2139975 h 4180371"/>
              <a:gd name="connsiteX148" fmla="*/ 3748285 w 4209627"/>
              <a:gd name="connsiteY148" fmla="*/ 2109746 h 4180371"/>
              <a:gd name="connsiteX149" fmla="*/ 3718056 w 4209627"/>
              <a:gd name="connsiteY149" fmla="*/ 2071961 h 4180371"/>
              <a:gd name="connsiteX150" fmla="*/ 3695385 w 4209627"/>
              <a:gd name="connsiteY150" fmla="*/ 2064404 h 4180371"/>
              <a:gd name="connsiteX151" fmla="*/ 3665157 w 4209627"/>
              <a:gd name="connsiteY151" fmla="*/ 2041733 h 4180371"/>
              <a:gd name="connsiteX152" fmla="*/ 3634929 w 4209627"/>
              <a:gd name="connsiteY152" fmla="*/ 2034176 h 4180371"/>
              <a:gd name="connsiteX153" fmla="*/ 3589587 w 4209627"/>
              <a:gd name="connsiteY153" fmla="*/ 2019062 h 4180371"/>
              <a:gd name="connsiteX154" fmla="*/ 3566916 w 4209627"/>
              <a:gd name="connsiteY154" fmla="*/ 2011505 h 4180371"/>
              <a:gd name="connsiteX155" fmla="*/ 3536688 w 4209627"/>
              <a:gd name="connsiteY155" fmla="*/ 2003948 h 4180371"/>
              <a:gd name="connsiteX156" fmla="*/ 3514017 w 4209627"/>
              <a:gd name="connsiteY156" fmla="*/ 1996391 h 4180371"/>
              <a:gd name="connsiteX157" fmla="*/ 3476232 w 4209627"/>
              <a:gd name="connsiteY157" fmla="*/ 1988834 h 4180371"/>
              <a:gd name="connsiteX158" fmla="*/ 3370433 w 4209627"/>
              <a:gd name="connsiteY158" fmla="*/ 1973720 h 4180371"/>
              <a:gd name="connsiteX159" fmla="*/ 3264635 w 4209627"/>
              <a:gd name="connsiteY159" fmla="*/ 1958606 h 4180371"/>
              <a:gd name="connsiteX160" fmla="*/ 3234407 w 4209627"/>
              <a:gd name="connsiteY160" fmla="*/ 1951049 h 4180371"/>
              <a:gd name="connsiteX161" fmla="*/ 3151280 w 4209627"/>
              <a:gd name="connsiteY161" fmla="*/ 1943492 h 4180371"/>
              <a:gd name="connsiteX162" fmla="*/ 3121052 w 4209627"/>
              <a:gd name="connsiteY162" fmla="*/ 1935935 h 4180371"/>
              <a:gd name="connsiteX163" fmla="*/ 3068152 w 4209627"/>
              <a:gd name="connsiteY163" fmla="*/ 1920821 h 4180371"/>
              <a:gd name="connsiteX164" fmla="*/ 3022810 w 4209627"/>
              <a:gd name="connsiteY164" fmla="*/ 1913264 h 4180371"/>
              <a:gd name="connsiteX165" fmla="*/ 3000139 w 4209627"/>
              <a:gd name="connsiteY165" fmla="*/ 1905707 h 4180371"/>
              <a:gd name="connsiteX166" fmla="*/ 2969911 w 4209627"/>
              <a:gd name="connsiteY166" fmla="*/ 1898150 h 4180371"/>
              <a:gd name="connsiteX167" fmla="*/ 2924569 w 4209627"/>
              <a:gd name="connsiteY167" fmla="*/ 1883036 h 4180371"/>
              <a:gd name="connsiteX168" fmla="*/ 2901898 w 4209627"/>
              <a:gd name="connsiteY168" fmla="*/ 1875479 h 4180371"/>
              <a:gd name="connsiteX169" fmla="*/ 2856556 w 4209627"/>
              <a:gd name="connsiteY169" fmla="*/ 1867922 h 4180371"/>
              <a:gd name="connsiteX170" fmla="*/ 2796099 w 4209627"/>
              <a:gd name="connsiteY170" fmla="*/ 1852808 h 4180371"/>
              <a:gd name="connsiteX171" fmla="*/ 2765871 w 4209627"/>
              <a:gd name="connsiteY171" fmla="*/ 1845251 h 4180371"/>
              <a:gd name="connsiteX172" fmla="*/ 2728086 w 4209627"/>
              <a:gd name="connsiteY172" fmla="*/ 1837694 h 4180371"/>
              <a:gd name="connsiteX173" fmla="*/ 2705415 w 4209627"/>
              <a:gd name="connsiteY173" fmla="*/ 1830137 h 4180371"/>
              <a:gd name="connsiteX174" fmla="*/ 2675187 w 4209627"/>
              <a:gd name="connsiteY174" fmla="*/ 1822580 h 4180371"/>
              <a:gd name="connsiteX175" fmla="*/ 2644959 w 4209627"/>
              <a:gd name="connsiteY175" fmla="*/ 1807465 h 4180371"/>
              <a:gd name="connsiteX176" fmla="*/ 2592060 w 4209627"/>
              <a:gd name="connsiteY176" fmla="*/ 1792351 h 4180371"/>
              <a:gd name="connsiteX177" fmla="*/ 2561832 w 4209627"/>
              <a:gd name="connsiteY177" fmla="*/ 1777237 h 4180371"/>
              <a:gd name="connsiteX178" fmla="*/ 2508933 w 4209627"/>
              <a:gd name="connsiteY178" fmla="*/ 1754566 h 4180371"/>
              <a:gd name="connsiteX179" fmla="*/ 2463590 w 4209627"/>
              <a:gd name="connsiteY179" fmla="*/ 1694110 h 4180371"/>
              <a:gd name="connsiteX180" fmla="*/ 2448476 w 4209627"/>
              <a:gd name="connsiteY180" fmla="*/ 1671439 h 4180371"/>
              <a:gd name="connsiteX181" fmla="*/ 2433362 w 4209627"/>
              <a:gd name="connsiteY181" fmla="*/ 1626097 h 4180371"/>
              <a:gd name="connsiteX182" fmla="*/ 2410691 w 4209627"/>
              <a:gd name="connsiteY182" fmla="*/ 1580755 h 4180371"/>
              <a:gd name="connsiteX183" fmla="*/ 2395577 w 4209627"/>
              <a:gd name="connsiteY183" fmla="*/ 1293588 h 4180371"/>
              <a:gd name="connsiteX184" fmla="*/ 2380463 w 4209627"/>
              <a:gd name="connsiteY184" fmla="*/ 1233132 h 4180371"/>
              <a:gd name="connsiteX185" fmla="*/ 2365349 w 4209627"/>
              <a:gd name="connsiteY185" fmla="*/ 1172675 h 4180371"/>
              <a:gd name="connsiteX186" fmla="*/ 2350235 w 4209627"/>
              <a:gd name="connsiteY186" fmla="*/ 1142447 h 4180371"/>
              <a:gd name="connsiteX187" fmla="*/ 2342678 w 4209627"/>
              <a:gd name="connsiteY187" fmla="*/ 1119776 h 4180371"/>
              <a:gd name="connsiteX188" fmla="*/ 2320007 w 4209627"/>
              <a:gd name="connsiteY188" fmla="*/ 1089548 h 4180371"/>
              <a:gd name="connsiteX189" fmla="*/ 2304893 w 4209627"/>
              <a:gd name="connsiteY189" fmla="*/ 1066877 h 4180371"/>
              <a:gd name="connsiteX190" fmla="*/ 2282222 w 4209627"/>
              <a:gd name="connsiteY190" fmla="*/ 1044206 h 4180371"/>
              <a:gd name="connsiteX191" fmla="*/ 2267108 w 4209627"/>
              <a:gd name="connsiteY191" fmla="*/ 1021535 h 4180371"/>
              <a:gd name="connsiteX192" fmla="*/ 2221766 w 4209627"/>
              <a:gd name="connsiteY192" fmla="*/ 961079 h 4180371"/>
              <a:gd name="connsiteX193" fmla="*/ 2176423 w 4209627"/>
              <a:gd name="connsiteY193" fmla="*/ 900623 h 4180371"/>
              <a:gd name="connsiteX194" fmla="*/ 2138638 w 4209627"/>
              <a:gd name="connsiteY194" fmla="*/ 855280 h 4180371"/>
              <a:gd name="connsiteX195" fmla="*/ 2115967 w 4209627"/>
              <a:gd name="connsiteY195" fmla="*/ 832609 h 4180371"/>
              <a:gd name="connsiteX196" fmla="*/ 2100853 w 4209627"/>
              <a:gd name="connsiteY196" fmla="*/ 802381 h 4180371"/>
              <a:gd name="connsiteX197" fmla="*/ 2078182 w 4209627"/>
              <a:gd name="connsiteY197" fmla="*/ 779710 h 4180371"/>
              <a:gd name="connsiteX198" fmla="*/ 2047954 w 4209627"/>
              <a:gd name="connsiteY198" fmla="*/ 734368 h 4180371"/>
              <a:gd name="connsiteX199" fmla="*/ 2032840 w 4209627"/>
              <a:gd name="connsiteY199" fmla="*/ 711697 h 4180371"/>
              <a:gd name="connsiteX200" fmla="*/ 1987498 w 4209627"/>
              <a:gd name="connsiteY200" fmla="*/ 636127 h 4180371"/>
              <a:gd name="connsiteX201" fmla="*/ 1972384 w 4209627"/>
              <a:gd name="connsiteY201" fmla="*/ 613456 h 4180371"/>
              <a:gd name="connsiteX202" fmla="*/ 1934599 w 4209627"/>
              <a:gd name="connsiteY202" fmla="*/ 560556 h 4180371"/>
              <a:gd name="connsiteX203" fmla="*/ 1911928 w 4209627"/>
              <a:gd name="connsiteY203" fmla="*/ 515214 h 4180371"/>
              <a:gd name="connsiteX204" fmla="*/ 1896814 w 4209627"/>
              <a:gd name="connsiteY204" fmla="*/ 484986 h 4180371"/>
              <a:gd name="connsiteX205" fmla="*/ 1836357 w 4209627"/>
              <a:gd name="connsiteY205" fmla="*/ 439644 h 4180371"/>
              <a:gd name="connsiteX206" fmla="*/ 1791015 w 4209627"/>
              <a:gd name="connsiteY206" fmla="*/ 394302 h 4180371"/>
              <a:gd name="connsiteX207" fmla="*/ 1768344 w 4209627"/>
              <a:gd name="connsiteY207" fmla="*/ 379188 h 4180371"/>
              <a:gd name="connsiteX208" fmla="*/ 1723002 w 4209627"/>
              <a:gd name="connsiteY208" fmla="*/ 348960 h 4180371"/>
              <a:gd name="connsiteX209" fmla="*/ 1670103 w 4209627"/>
              <a:gd name="connsiteY209" fmla="*/ 296061 h 4180371"/>
              <a:gd name="connsiteX210" fmla="*/ 1609647 w 4209627"/>
              <a:gd name="connsiteY210" fmla="*/ 250718 h 4180371"/>
              <a:gd name="connsiteX211" fmla="*/ 1518962 w 4209627"/>
              <a:gd name="connsiteY211" fmla="*/ 197819 h 4180371"/>
              <a:gd name="connsiteX212" fmla="*/ 1488734 w 4209627"/>
              <a:gd name="connsiteY212" fmla="*/ 182705 h 4180371"/>
              <a:gd name="connsiteX213" fmla="*/ 1458506 w 4209627"/>
              <a:gd name="connsiteY213" fmla="*/ 167591 h 4180371"/>
              <a:gd name="connsiteX214" fmla="*/ 1428278 w 4209627"/>
              <a:gd name="connsiteY214" fmla="*/ 160034 h 4180371"/>
              <a:gd name="connsiteX215" fmla="*/ 1382936 w 4209627"/>
              <a:gd name="connsiteY215" fmla="*/ 144920 h 4180371"/>
              <a:gd name="connsiteX216" fmla="*/ 1292252 w 4209627"/>
              <a:gd name="connsiteY216" fmla="*/ 114692 h 4180371"/>
              <a:gd name="connsiteX217" fmla="*/ 1224238 w 4209627"/>
              <a:gd name="connsiteY217" fmla="*/ 92021 h 4180371"/>
              <a:gd name="connsiteX218" fmla="*/ 1201567 w 4209627"/>
              <a:gd name="connsiteY218" fmla="*/ 84464 h 4180371"/>
              <a:gd name="connsiteX219" fmla="*/ 1171339 w 4209627"/>
              <a:gd name="connsiteY219" fmla="*/ 76907 h 4180371"/>
              <a:gd name="connsiteX220" fmla="*/ 1148668 w 4209627"/>
              <a:gd name="connsiteY220" fmla="*/ 69350 h 4180371"/>
              <a:gd name="connsiteX221" fmla="*/ 891729 w 4209627"/>
              <a:gd name="connsiteY221" fmla="*/ 54236 h 4180371"/>
              <a:gd name="connsiteX222" fmla="*/ 831273 w 4209627"/>
              <a:gd name="connsiteY222" fmla="*/ 46679 h 4180371"/>
              <a:gd name="connsiteX223" fmla="*/ 733032 w 4209627"/>
              <a:gd name="connsiteY223" fmla="*/ 39122 h 4180371"/>
              <a:gd name="connsiteX224" fmla="*/ 710361 w 4209627"/>
              <a:gd name="connsiteY224" fmla="*/ 31565 h 4180371"/>
              <a:gd name="connsiteX225" fmla="*/ 627233 w 4209627"/>
              <a:gd name="connsiteY225" fmla="*/ 24008 h 4180371"/>
              <a:gd name="connsiteX226" fmla="*/ 574334 w 4209627"/>
              <a:gd name="connsiteY226" fmla="*/ 16451 h 4180371"/>
              <a:gd name="connsiteX227" fmla="*/ 392966 w 4209627"/>
              <a:gd name="connsiteY227" fmla="*/ 1337 h 4180371"/>
              <a:gd name="connsiteX228" fmla="*/ 249382 w 4209627"/>
              <a:gd name="connsiteY228" fmla="*/ 8894 h 4180371"/>
              <a:gd name="connsiteX229" fmla="*/ 204040 w 4209627"/>
              <a:gd name="connsiteY229" fmla="*/ 24008 h 4180371"/>
              <a:gd name="connsiteX230" fmla="*/ 181369 w 4209627"/>
              <a:gd name="connsiteY230" fmla="*/ 31565 h 4180371"/>
              <a:gd name="connsiteX231" fmla="*/ 151141 w 4209627"/>
              <a:gd name="connsiteY231" fmla="*/ 39122 h 4180371"/>
              <a:gd name="connsiteX232" fmla="*/ 128470 w 4209627"/>
              <a:gd name="connsiteY232" fmla="*/ 54236 h 4180371"/>
              <a:gd name="connsiteX233" fmla="*/ 105799 w 4209627"/>
              <a:gd name="connsiteY233" fmla="*/ 61793 h 4180371"/>
              <a:gd name="connsiteX234" fmla="*/ 68014 w 4209627"/>
              <a:gd name="connsiteY234" fmla="*/ 107135 h 4180371"/>
              <a:gd name="connsiteX235" fmla="*/ 52899 w 4209627"/>
              <a:gd name="connsiteY235" fmla="*/ 122249 h 4180371"/>
              <a:gd name="connsiteX236" fmla="*/ 45342 w 4209627"/>
              <a:gd name="connsiteY236" fmla="*/ 144920 h 4180371"/>
              <a:gd name="connsiteX237" fmla="*/ 30228 w 4209627"/>
              <a:gd name="connsiteY237" fmla="*/ 167591 h 4180371"/>
              <a:gd name="connsiteX238" fmla="*/ 15114 w 4209627"/>
              <a:gd name="connsiteY238" fmla="*/ 228047 h 418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4209627" h="4180371">
                <a:moveTo>
                  <a:pt x="0" y="122249"/>
                </a:moveTo>
                <a:cubicBezTo>
                  <a:pt x="2519" y="152477"/>
                  <a:pt x="3057" y="182936"/>
                  <a:pt x="7557" y="212933"/>
                </a:cubicBezTo>
                <a:cubicBezTo>
                  <a:pt x="12732" y="247436"/>
                  <a:pt x="26689" y="285443"/>
                  <a:pt x="37785" y="318732"/>
                </a:cubicBezTo>
                <a:cubicBezTo>
                  <a:pt x="40304" y="326289"/>
                  <a:pt x="43780" y="333592"/>
                  <a:pt x="45342" y="341403"/>
                </a:cubicBezTo>
                <a:cubicBezTo>
                  <a:pt x="47861" y="353998"/>
                  <a:pt x="50787" y="366518"/>
                  <a:pt x="52899" y="379188"/>
                </a:cubicBezTo>
                <a:cubicBezTo>
                  <a:pt x="55827" y="396758"/>
                  <a:pt x="56963" y="414621"/>
                  <a:pt x="60456" y="432087"/>
                </a:cubicBezTo>
                <a:cubicBezTo>
                  <a:pt x="62018" y="439898"/>
                  <a:pt x="65495" y="447201"/>
                  <a:pt x="68014" y="454758"/>
                </a:cubicBezTo>
                <a:cubicBezTo>
                  <a:pt x="71791" y="477422"/>
                  <a:pt x="77379" y="525483"/>
                  <a:pt x="90685" y="545442"/>
                </a:cubicBezTo>
                <a:cubicBezTo>
                  <a:pt x="95723" y="552999"/>
                  <a:pt x="102110" y="559813"/>
                  <a:pt x="105799" y="568113"/>
                </a:cubicBezTo>
                <a:cubicBezTo>
                  <a:pt x="112269" y="582672"/>
                  <a:pt x="115875" y="598342"/>
                  <a:pt x="120913" y="613456"/>
                </a:cubicBezTo>
                <a:cubicBezTo>
                  <a:pt x="123432" y="621013"/>
                  <a:pt x="126538" y="628399"/>
                  <a:pt x="128470" y="636127"/>
                </a:cubicBezTo>
                <a:cubicBezTo>
                  <a:pt x="143667" y="696914"/>
                  <a:pt x="129432" y="634821"/>
                  <a:pt x="143584" y="726811"/>
                </a:cubicBezTo>
                <a:cubicBezTo>
                  <a:pt x="145010" y="736077"/>
                  <a:pt x="151851" y="774942"/>
                  <a:pt x="158698" y="787267"/>
                </a:cubicBezTo>
                <a:cubicBezTo>
                  <a:pt x="167520" y="803146"/>
                  <a:pt x="173812" y="822533"/>
                  <a:pt x="188926" y="832609"/>
                </a:cubicBezTo>
                <a:lnTo>
                  <a:pt x="211597" y="847723"/>
                </a:lnTo>
                <a:cubicBezTo>
                  <a:pt x="214116" y="855280"/>
                  <a:pt x="214178" y="864174"/>
                  <a:pt x="219154" y="870394"/>
                </a:cubicBezTo>
                <a:cubicBezTo>
                  <a:pt x="224828" y="877486"/>
                  <a:pt x="234733" y="879834"/>
                  <a:pt x="241825" y="885508"/>
                </a:cubicBezTo>
                <a:cubicBezTo>
                  <a:pt x="271464" y="909220"/>
                  <a:pt x="240238" y="895056"/>
                  <a:pt x="279610" y="908180"/>
                </a:cubicBezTo>
                <a:cubicBezTo>
                  <a:pt x="284648" y="915737"/>
                  <a:pt x="287632" y="925177"/>
                  <a:pt x="294724" y="930851"/>
                </a:cubicBezTo>
                <a:cubicBezTo>
                  <a:pt x="300944" y="935827"/>
                  <a:pt x="310270" y="934846"/>
                  <a:pt x="317395" y="938408"/>
                </a:cubicBezTo>
                <a:cubicBezTo>
                  <a:pt x="375993" y="967707"/>
                  <a:pt x="305753" y="942084"/>
                  <a:pt x="362737" y="961079"/>
                </a:cubicBezTo>
                <a:cubicBezTo>
                  <a:pt x="367775" y="966117"/>
                  <a:pt x="371742" y="972527"/>
                  <a:pt x="377852" y="976193"/>
                </a:cubicBezTo>
                <a:cubicBezTo>
                  <a:pt x="386088" y="981135"/>
                  <a:pt x="424462" y="989510"/>
                  <a:pt x="430751" y="991307"/>
                </a:cubicBezTo>
                <a:cubicBezTo>
                  <a:pt x="438410" y="993495"/>
                  <a:pt x="445763" y="996676"/>
                  <a:pt x="453422" y="998864"/>
                </a:cubicBezTo>
                <a:cubicBezTo>
                  <a:pt x="533369" y="1021706"/>
                  <a:pt x="421240" y="985618"/>
                  <a:pt x="528992" y="1021535"/>
                </a:cubicBezTo>
                <a:cubicBezTo>
                  <a:pt x="585976" y="1040530"/>
                  <a:pt x="515736" y="1014907"/>
                  <a:pt x="574334" y="1044206"/>
                </a:cubicBezTo>
                <a:cubicBezTo>
                  <a:pt x="588889" y="1051484"/>
                  <a:pt x="612705" y="1054477"/>
                  <a:pt x="627233" y="1059320"/>
                </a:cubicBezTo>
                <a:cubicBezTo>
                  <a:pt x="640102" y="1063610"/>
                  <a:pt x="652025" y="1070536"/>
                  <a:pt x="665018" y="1074434"/>
                </a:cubicBezTo>
                <a:cubicBezTo>
                  <a:pt x="677321" y="1078125"/>
                  <a:pt x="690343" y="1078876"/>
                  <a:pt x="702804" y="1081991"/>
                </a:cubicBezTo>
                <a:cubicBezTo>
                  <a:pt x="710532" y="1083923"/>
                  <a:pt x="717747" y="1087616"/>
                  <a:pt x="725475" y="1089548"/>
                </a:cubicBezTo>
                <a:cubicBezTo>
                  <a:pt x="737936" y="1092663"/>
                  <a:pt x="750623" y="1094807"/>
                  <a:pt x="763260" y="1097105"/>
                </a:cubicBezTo>
                <a:cubicBezTo>
                  <a:pt x="795010" y="1102878"/>
                  <a:pt x="829658" y="1107973"/>
                  <a:pt x="861501" y="1112219"/>
                </a:cubicBezTo>
                <a:cubicBezTo>
                  <a:pt x="881632" y="1114903"/>
                  <a:pt x="901924" y="1116437"/>
                  <a:pt x="921957" y="1119776"/>
                </a:cubicBezTo>
                <a:cubicBezTo>
                  <a:pt x="957937" y="1125773"/>
                  <a:pt x="957218" y="1132370"/>
                  <a:pt x="997528" y="1142447"/>
                </a:cubicBezTo>
                <a:cubicBezTo>
                  <a:pt x="1073440" y="1161425"/>
                  <a:pt x="1038278" y="1150992"/>
                  <a:pt x="1103326" y="1172675"/>
                </a:cubicBezTo>
                <a:cubicBezTo>
                  <a:pt x="1110883" y="1175194"/>
                  <a:pt x="1119369" y="1175813"/>
                  <a:pt x="1125997" y="1180232"/>
                </a:cubicBezTo>
                <a:cubicBezTo>
                  <a:pt x="1133554" y="1185270"/>
                  <a:pt x="1141576" y="1189672"/>
                  <a:pt x="1148668" y="1195346"/>
                </a:cubicBezTo>
                <a:cubicBezTo>
                  <a:pt x="1154232" y="1199797"/>
                  <a:pt x="1157672" y="1206795"/>
                  <a:pt x="1163782" y="1210461"/>
                </a:cubicBezTo>
                <a:cubicBezTo>
                  <a:pt x="1170613" y="1214559"/>
                  <a:pt x="1179328" y="1214456"/>
                  <a:pt x="1186453" y="1218018"/>
                </a:cubicBezTo>
                <a:cubicBezTo>
                  <a:pt x="1194577" y="1222080"/>
                  <a:pt x="1201000" y="1229070"/>
                  <a:pt x="1209124" y="1233132"/>
                </a:cubicBezTo>
                <a:cubicBezTo>
                  <a:pt x="1216249" y="1236694"/>
                  <a:pt x="1224832" y="1236820"/>
                  <a:pt x="1231795" y="1240689"/>
                </a:cubicBezTo>
                <a:cubicBezTo>
                  <a:pt x="1309749" y="1283997"/>
                  <a:pt x="1248509" y="1261375"/>
                  <a:pt x="1299809" y="1278474"/>
                </a:cubicBezTo>
                <a:cubicBezTo>
                  <a:pt x="1307366" y="1286031"/>
                  <a:pt x="1314270" y="1294303"/>
                  <a:pt x="1322480" y="1301145"/>
                </a:cubicBezTo>
                <a:cubicBezTo>
                  <a:pt x="1329457" y="1306959"/>
                  <a:pt x="1339477" y="1309167"/>
                  <a:pt x="1345151" y="1316259"/>
                </a:cubicBezTo>
                <a:cubicBezTo>
                  <a:pt x="1350127" y="1322479"/>
                  <a:pt x="1349146" y="1331805"/>
                  <a:pt x="1352708" y="1338930"/>
                </a:cubicBezTo>
                <a:cubicBezTo>
                  <a:pt x="1356770" y="1347054"/>
                  <a:pt x="1364133" y="1353301"/>
                  <a:pt x="1367822" y="1361601"/>
                </a:cubicBezTo>
                <a:cubicBezTo>
                  <a:pt x="1374292" y="1376159"/>
                  <a:pt x="1377898" y="1391829"/>
                  <a:pt x="1382936" y="1406943"/>
                </a:cubicBezTo>
                <a:cubicBezTo>
                  <a:pt x="1385455" y="1414500"/>
                  <a:pt x="1386074" y="1422986"/>
                  <a:pt x="1390493" y="1429614"/>
                </a:cubicBezTo>
                <a:lnTo>
                  <a:pt x="1420721" y="1474956"/>
                </a:lnTo>
                <a:cubicBezTo>
                  <a:pt x="1425759" y="1482513"/>
                  <a:pt x="1429413" y="1491205"/>
                  <a:pt x="1435835" y="1497627"/>
                </a:cubicBezTo>
                <a:lnTo>
                  <a:pt x="1450949" y="1512742"/>
                </a:lnTo>
                <a:cubicBezTo>
                  <a:pt x="1464804" y="1554308"/>
                  <a:pt x="1450181" y="1517066"/>
                  <a:pt x="1473620" y="1558084"/>
                </a:cubicBezTo>
                <a:cubicBezTo>
                  <a:pt x="1479209" y="1567865"/>
                  <a:pt x="1482938" y="1578652"/>
                  <a:pt x="1488734" y="1588312"/>
                </a:cubicBezTo>
                <a:cubicBezTo>
                  <a:pt x="1515851" y="1633507"/>
                  <a:pt x="1511436" y="1626128"/>
                  <a:pt x="1541633" y="1656325"/>
                </a:cubicBezTo>
                <a:cubicBezTo>
                  <a:pt x="1559602" y="1710231"/>
                  <a:pt x="1534123" y="1645060"/>
                  <a:pt x="1571861" y="1701667"/>
                </a:cubicBezTo>
                <a:cubicBezTo>
                  <a:pt x="1576280" y="1708295"/>
                  <a:pt x="1575855" y="1717213"/>
                  <a:pt x="1579418" y="1724338"/>
                </a:cubicBezTo>
                <a:cubicBezTo>
                  <a:pt x="1583480" y="1732462"/>
                  <a:pt x="1589495" y="1739452"/>
                  <a:pt x="1594533" y="1747009"/>
                </a:cubicBezTo>
                <a:cubicBezTo>
                  <a:pt x="1599571" y="1762123"/>
                  <a:pt x="1600810" y="1779095"/>
                  <a:pt x="1609647" y="1792351"/>
                </a:cubicBezTo>
                <a:cubicBezTo>
                  <a:pt x="1614685" y="1799908"/>
                  <a:pt x="1621072" y="1806723"/>
                  <a:pt x="1624761" y="1815023"/>
                </a:cubicBezTo>
                <a:cubicBezTo>
                  <a:pt x="1631231" y="1829581"/>
                  <a:pt x="1631038" y="1847109"/>
                  <a:pt x="1639875" y="1860365"/>
                </a:cubicBezTo>
                <a:cubicBezTo>
                  <a:pt x="1644913" y="1867922"/>
                  <a:pt x="1651300" y="1874736"/>
                  <a:pt x="1654989" y="1883036"/>
                </a:cubicBezTo>
                <a:cubicBezTo>
                  <a:pt x="1665502" y="1906691"/>
                  <a:pt x="1671379" y="1933484"/>
                  <a:pt x="1677660" y="1958606"/>
                </a:cubicBezTo>
                <a:cubicBezTo>
                  <a:pt x="1681089" y="2003181"/>
                  <a:pt x="1680775" y="2050637"/>
                  <a:pt x="1692774" y="2094632"/>
                </a:cubicBezTo>
                <a:lnTo>
                  <a:pt x="1715445" y="2162646"/>
                </a:lnTo>
                <a:lnTo>
                  <a:pt x="1723002" y="2185317"/>
                </a:lnTo>
                <a:cubicBezTo>
                  <a:pt x="1728330" y="2233266"/>
                  <a:pt x="1731717" y="2282380"/>
                  <a:pt x="1745673" y="2328900"/>
                </a:cubicBezTo>
                <a:cubicBezTo>
                  <a:pt x="1750251" y="2344160"/>
                  <a:pt x="1751950" y="2360986"/>
                  <a:pt x="1760787" y="2374242"/>
                </a:cubicBezTo>
                <a:lnTo>
                  <a:pt x="1791015" y="2419584"/>
                </a:lnTo>
                <a:cubicBezTo>
                  <a:pt x="1810009" y="2476568"/>
                  <a:pt x="1784388" y="2406331"/>
                  <a:pt x="1813686" y="2464927"/>
                </a:cubicBezTo>
                <a:cubicBezTo>
                  <a:pt x="1825979" y="2489512"/>
                  <a:pt x="1814700" y="2488612"/>
                  <a:pt x="1836357" y="2510269"/>
                </a:cubicBezTo>
                <a:cubicBezTo>
                  <a:pt x="1842779" y="2516691"/>
                  <a:pt x="1851471" y="2520345"/>
                  <a:pt x="1859028" y="2525383"/>
                </a:cubicBezTo>
                <a:cubicBezTo>
                  <a:pt x="1886737" y="2566947"/>
                  <a:pt x="1859027" y="2531680"/>
                  <a:pt x="1896814" y="2563168"/>
                </a:cubicBezTo>
                <a:cubicBezTo>
                  <a:pt x="1905024" y="2570010"/>
                  <a:pt x="1910143" y="2580649"/>
                  <a:pt x="1919485" y="2585839"/>
                </a:cubicBezTo>
                <a:cubicBezTo>
                  <a:pt x="1933412" y="2593576"/>
                  <a:pt x="1964827" y="2600953"/>
                  <a:pt x="1964827" y="2600953"/>
                </a:cubicBezTo>
                <a:cubicBezTo>
                  <a:pt x="2007804" y="2643930"/>
                  <a:pt x="1966423" y="2609308"/>
                  <a:pt x="2010169" y="2631181"/>
                </a:cubicBezTo>
                <a:cubicBezTo>
                  <a:pt x="2018293" y="2635243"/>
                  <a:pt x="2024540" y="2642606"/>
                  <a:pt x="2032840" y="2646295"/>
                </a:cubicBezTo>
                <a:cubicBezTo>
                  <a:pt x="2069834" y="2662737"/>
                  <a:pt x="2074592" y="2658820"/>
                  <a:pt x="2108410" y="2668966"/>
                </a:cubicBezTo>
                <a:cubicBezTo>
                  <a:pt x="2187213" y="2692607"/>
                  <a:pt x="2120994" y="2680440"/>
                  <a:pt x="2221766" y="2691637"/>
                </a:cubicBezTo>
                <a:cubicBezTo>
                  <a:pt x="2296290" y="2710268"/>
                  <a:pt x="2193553" y="2686134"/>
                  <a:pt x="2327564" y="2706751"/>
                </a:cubicBezTo>
                <a:cubicBezTo>
                  <a:pt x="2335437" y="2707962"/>
                  <a:pt x="2342459" y="2712580"/>
                  <a:pt x="2350235" y="2714308"/>
                </a:cubicBezTo>
                <a:cubicBezTo>
                  <a:pt x="2365193" y="2717632"/>
                  <a:pt x="2380463" y="2719346"/>
                  <a:pt x="2395577" y="2721865"/>
                </a:cubicBezTo>
                <a:cubicBezTo>
                  <a:pt x="2403134" y="2724384"/>
                  <a:pt x="2410520" y="2727491"/>
                  <a:pt x="2418248" y="2729423"/>
                </a:cubicBezTo>
                <a:cubicBezTo>
                  <a:pt x="2465514" y="2741240"/>
                  <a:pt x="2491086" y="2739901"/>
                  <a:pt x="2546718" y="2744537"/>
                </a:cubicBezTo>
                <a:cubicBezTo>
                  <a:pt x="2597937" y="2761610"/>
                  <a:pt x="2535453" y="2742284"/>
                  <a:pt x="2622288" y="2759651"/>
                </a:cubicBezTo>
                <a:cubicBezTo>
                  <a:pt x="2630099" y="2761213"/>
                  <a:pt x="2637183" y="2765480"/>
                  <a:pt x="2644959" y="2767208"/>
                </a:cubicBezTo>
                <a:cubicBezTo>
                  <a:pt x="2659917" y="2770532"/>
                  <a:pt x="2675343" y="2771441"/>
                  <a:pt x="2690301" y="2774765"/>
                </a:cubicBezTo>
                <a:cubicBezTo>
                  <a:pt x="2698077" y="2776493"/>
                  <a:pt x="2705210" y="2780531"/>
                  <a:pt x="2712972" y="2782322"/>
                </a:cubicBezTo>
                <a:cubicBezTo>
                  <a:pt x="2738003" y="2788098"/>
                  <a:pt x="2763620" y="2791206"/>
                  <a:pt x="2788542" y="2797436"/>
                </a:cubicBezTo>
                <a:cubicBezTo>
                  <a:pt x="2808694" y="2802474"/>
                  <a:pt x="2829292" y="2805981"/>
                  <a:pt x="2848999" y="2812550"/>
                </a:cubicBezTo>
                <a:cubicBezTo>
                  <a:pt x="2856556" y="2815069"/>
                  <a:pt x="2864707" y="2816238"/>
                  <a:pt x="2871670" y="2820107"/>
                </a:cubicBezTo>
                <a:cubicBezTo>
                  <a:pt x="2887549" y="2828929"/>
                  <a:pt x="2917012" y="2850335"/>
                  <a:pt x="2917012" y="2850335"/>
                </a:cubicBezTo>
                <a:cubicBezTo>
                  <a:pt x="2951659" y="2902305"/>
                  <a:pt x="2941496" y="2878444"/>
                  <a:pt x="2954797" y="2918348"/>
                </a:cubicBezTo>
                <a:cubicBezTo>
                  <a:pt x="2957316" y="3056893"/>
                  <a:pt x="2957579" y="3195498"/>
                  <a:pt x="2962354" y="3333984"/>
                </a:cubicBezTo>
                <a:cubicBezTo>
                  <a:pt x="2962629" y="3341945"/>
                  <a:pt x="2967979" y="3348928"/>
                  <a:pt x="2969911" y="3356656"/>
                </a:cubicBezTo>
                <a:cubicBezTo>
                  <a:pt x="2980696" y="3399798"/>
                  <a:pt x="2973389" y="3385883"/>
                  <a:pt x="2985025" y="3424669"/>
                </a:cubicBezTo>
                <a:cubicBezTo>
                  <a:pt x="2989603" y="3439929"/>
                  <a:pt x="2995101" y="3454897"/>
                  <a:pt x="3000139" y="3470011"/>
                </a:cubicBezTo>
                <a:lnTo>
                  <a:pt x="3015253" y="3515353"/>
                </a:lnTo>
                <a:lnTo>
                  <a:pt x="3022810" y="3538024"/>
                </a:lnTo>
                <a:cubicBezTo>
                  <a:pt x="3025329" y="3623670"/>
                  <a:pt x="3023959" y="3709520"/>
                  <a:pt x="3030367" y="3794963"/>
                </a:cubicBezTo>
                <a:cubicBezTo>
                  <a:pt x="3035341" y="3861277"/>
                  <a:pt x="3054755" y="3822785"/>
                  <a:pt x="3075709" y="3885647"/>
                </a:cubicBezTo>
                <a:cubicBezTo>
                  <a:pt x="3078228" y="3893204"/>
                  <a:pt x="3079704" y="3901193"/>
                  <a:pt x="3083266" y="3908318"/>
                </a:cubicBezTo>
                <a:cubicBezTo>
                  <a:pt x="3093787" y="3929360"/>
                  <a:pt x="3104339" y="3936948"/>
                  <a:pt x="3121052" y="3953661"/>
                </a:cubicBezTo>
                <a:cubicBezTo>
                  <a:pt x="3134333" y="3993503"/>
                  <a:pt x="3119831" y="3961265"/>
                  <a:pt x="3151280" y="3999003"/>
                </a:cubicBezTo>
                <a:cubicBezTo>
                  <a:pt x="3190639" y="4046234"/>
                  <a:pt x="3130498" y="3997744"/>
                  <a:pt x="3211736" y="4051902"/>
                </a:cubicBezTo>
                <a:lnTo>
                  <a:pt x="3234407" y="4067016"/>
                </a:lnTo>
                <a:cubicBezTo>
                  <a:pt x="3241964" y="4072054"/>
                  <a:pt x="3248462" y="4079258"/>
                  <a:pt x="3257078" y="4082130"/>
                </a:cubicBezTo>
                <a:cubicBezTo>
                  <a:pt x="3264635" y="4084649"/>
                  <a:pt x="3272786" y="4085818"/>
                  <a:pt x="3279749" y="4089687"/>
                </a:cubicBezTo>
                <a:cubicBezTo>
                  <a:pt x="3295628" y="4098509"/>
                  <a:pt x="3307858" y="4114171"/>
                  <a:pt x="3325091" y="4119915"/>
                </a:cubicBezTo>
                <a:cubicBezTo>
                  <a:pt x="3332648" y="4122434"/>
                  <a:pt x="3340637" y="4123910"/>
                  <a:pt x="3347762" y="4127472"/>
                </a:cubicBezTo>
                <a:cubicBezTo>
                  <a:pt x="3355886" y="4131534"/>
                  <a:pt x="3362085" y="4139008"/>
                  <a:pt x="3370433" y="4142586"/>
                </a:cubicBezTo>
                <a:cubicBezTo>
                  <a:pt x="3380358" y="4146839"/>
                  <a:pt x="3430997" y="4156045"/>
                  <a:pt x="3438447" y="4157700"/>
                </a:cubicBezTo>
                <a:cubicBezTo>
                  <a:pt x="3448586" y="4159953"/>
                  <a:pt x="3458689" y="4162404"/>
                  <a:pt x="3468675" y="4165257"/>
                </a:cubicBezTo>
                <a:cubicBezTo>
                  <a:pt x="3476334" y="4167445"/>
                  <a:pt x="3483509" y="4171389"/>
                  <a:pt x="3491346" y="4172814"/>
                </a:cubicBezTo>
                <a:cubicBezTo>
                  <a:pt x="3511327" y="4176447"/>
                  <a:pt x="3531650" y="4177852"/>
                  <a:pt x="3551802" y="4180371"/>
                </a:cubicBezTo>
                <a:cubicBezTo>
                  <a:pt x="3877685" y="4170187"/>
                  <a:pt x="3701016" y="4186481"/>
                  <a:pt x="3838969" y="4165257"/>
                </a:cubicBezTo>
                <a:cubicBezTo>
                  <a:pt x="3883309" y="4158435"/>
                  <a:pt x="3889743" y="4159353"/>
                  <a:pt x="3929653" y="4150143"/>
                </a:cubicBezTo>
                <a:cubicBezTo>
                  <a:pt x="3949893" y="4145472"/>
                  <a:pt x="3990109" y="4135029"/>
                  <a:pt x="3990109" y="4135029"/>
                </a:cubicBezTo>
                <a:lnTo>
                  <a:pt x="4035452" y="4104801"/>
                </a:lnTo>
                <a:cubicBezTo>
                  <a:pt x="4053393" y="4092840"/>
                  <a:pt x="4071949" y="4081075"/>
                  <a:pt x="4088351" y="4067016"/>
                </a:cubicBezTo>
                <a:cubicBezTo>
                  <a:pt x="4139264" y="4023376"/>
                  <a:pt x="4083586" y="4062635"/>
                  <a:pt x="4133693" y="4029231"/>
                </a:cubicBezTo>
                <a:cubicBezTo>
                  <a:pt x="4143769" y="4014117"/>
                  <a:pt x="4159515" y="4001511"/>
                  <a:pt x="4163921" y="3983889"/>
                </a:cubicBezTo>
                <a:cubicBezTo>
                  <a:pt x="4166440" y="3973813"/>
                  <a:pt x="4166833" y="3962951"/>
                  <a:pt x="4171478" y="3953661"/>
                </a:cubicBezTo>
                <a:cubicBezTo>
                  <a:pt x="4174664" y="3947288"/>
                  <a:pt x="4182640" y="3944474"/>
                  <a:pt x="4186592" y="3938546"/>
                </a:cubicBezTo>
                <a:cubicBezTo>
                  <a:pt x="4192841" y="3929173"/>
                  <a:pt x="4196668" y="3918394"/>
                  <a:pt x="4201706" y="3908318"/>
                </a:cubicBezTo>
                <a:cubicBezTo>
                  <a:pt x="4204225" y="3885647"/>
                  <a:pt x="4209263" y="3863116"/>
                  <a:pt x="4209263" y="3840305"/>
                </a:cubicBezTo>
                <a:cubicBezTo>
                  <a:pt x="4209263" y="3775128"/>
                  <a:pt x="4198840" y="3620630"/>
                  <a:pt x="4194149" y="3545581"/>
                </a:cubicBezTo>
                <a:cubicBezTo>
                  <a:pt x="4204770" y="3258824"/>
                  <a:pt x="4218624" y="3213852"/>
                  <a:pt x="4201706" y="2993918"/>
                </a:cubicBezTo>
                <a:cubicBezTo>
                  <a:pt x="4195535" y="2913689"/>
                  <a:pt x="4198658" y="2966613"/>
                  <a:pt x="4186592" y="2918348"/>
                </a:cubicBezTo>
                <a:cubicBezTo>
                  <a:pt x="4183477" y="2905887"/>
                  <a:pt x="4181821" y="2893102"/>
                  <a:pt x="4179035" y="2880563"/>
                </a:cubicBezTo>
                <a:cubicBezTo>
                  <a:pt x="4176782" y="2870424"/>
                  <a:pt x="4173185" y="2860580"/>
                  <a:pt x="4171478" y="2850335"/>
                </a:cubicBezTo>
                <a:cubicBezTo>
                  <a:pt x="4168139" y="2830302"/>
                  <a:pt x="4167260" y="2809912"/>
                  <a:pt x="4163921" y="2789879"/>
                </a:cubicBezTo>
                <a:cubicBezTo>
                  <a:pt x="4159196" y="2761528"/>
                  <a:pt x="4155995" y="2762137"/>
                  <a:pt x="4148807" y="2736980"/>
                </a:cubicBezTo>
                <a:cubicBezTo>
                  <a:pt x="4145954" y="2726993"/>
                  <a:pt x="4144234" y="2716699"/>
                  <a:pt x="4141250" y="2706751"/>
                </a:cubicBezTo>
                <a:lnTo>
                  <a:pt x="4118579" y="2638738"/>
                </a:lnTo>
                <a:cubicBezTo>
                  <a:pt x="4116060" y="2631181"/>
                  <a:pt x="4112954" y="2623795"/>
                  <a:pt x="4111022" y="2616067"/>
                </a:cubicBezTo>
                <a:cubicBezTo>
                  <a:pt x="4108601" y="2606382"/>
                  <a:pt x="4101329" y="2574009"/>
                  <a:pt x="4095908" y="2563168"/>
                </a:cubicBezTo>
                <a:cubicBezTo>
                  <a:pt x="4091846" y="2555044"/>
                  <a:pt x="4085832" y="2548054"/>
                  <a:pt x="4080794" y="2540497"/>
                </a:cubicBezTo>
                <a:cubicBezTo>
                  <a:pt x="4066861" y="2484767"/>
                  <a:pt x="4081834" y="2535366"/>
                  <a:pt x="4058123" y="2480041"/>
                </a:cubicBezTo>
                <a:cubicBezTo>
                  <a:pt x="4043541" y="2446016"/>
                  <a:pt x="4059313" y="2450606"/>
                  <a:pt x="4012780" y="2419584"/>
                </a:cubicBezTo>
                <a:lnTo>
                  <a:pt x="3967438" y="2389356"/>
                </a:lnTo>
                <a:cubicBezTo>
                  <a:pt x="3929913" y="2333068"/>
                  <a:pt x="3978142" y="2402200"/>
                  <a:pt x="3929653" y="2344014"/>
                </a:cubicBezTo>
                <a:cubicBezTo>
                  <a:pt x="3923839" y="2337037"/>
                  <a:pt x="3920353" y="2328320"/>
                  <a:pt x="3914539" y="2321343"/>
                </a:cubicBezTo>
                <a:cubicBezTo>
                  <a:pt x="3907697" y="2313133"/>
                  <a:pt x="3898710" y="2306882"/>
                  <a:pt x="3891868" y="2298672"/>
                </a:cubicBezTo>
                <a:cubicBezTo>
                  <a:pt x="3858320" y="2258414"/>
                  <a:pt x="3891919" y="2294229"/>
                  <a:pt x="3869197" y="2253330"/>
                </a:cubicBezTo>
                <a:cubicBezTo>
                  <a:pt x="3860375" y="2237451"/>
                  <a:pt x="3849045" y="2223102"/>
                  <a:pt x="3838969" y="2207988"/>
                </a:cubicBezTo>
                <a:cubicBezTo>
                  <a:pt x="3833931" y="2200431"/>
                  <a:pt x="3830277" y="2191739"/>
                  <a:pt x="3823855" y="2185317"/>
                </a:cubicBezTo>
                <a:cubicBezTo>
                  <a:pt x="3816298" y="2177760"/>
                  <a:pt x="3808026" y="2170856"/>
                  <a:pt x="3801184" y="2162646"/>
                </a:cubicBezTo>
                <a:cubicBezTo>
                  <a:pt x="3795370" y="2155669"/>
                  <a:pt x="3792492" y="2146397"/>
                  <a:pt x="3786070" y="2139975"/>
                </a:cubicBezTo>
                <a:cubicBezTo>
                  <a:pt x="3746788" y="2100693"/>
                  <a:pt x="3778201" y="2147142"/>
                  <a:pt x="3748285" y="2109746"/>
                </a:cubicBezTo>
                <a:cubicBezTo>
                  <a:pt x="3738778" y="2097863"/>
                  <a:pt x="3732094" y="2080384"/>
                  <a:pt x="3718056" y="2071961"/>
                </a:cubicBezTo>
                <a:cubicBezTo>
                  <a:pt x="3711225" y="2067863"/>
                  <a:pt x="3702942" y="2066923"/>
                  <a:pt x="3695385" y="2064404"/>
                </a:cubicBezTo>
                <a:cubicBezTo>
                  <a:pt x="3685309" y="2056847"/>
                  <a:pt x="3676422" y="2047366"/>
                  <a:pt x="3665157" y="2041733"/>
                </a:cubicBezTo>
                <a:cubicBezTo>
                  <a:pt x="3655867" y="2037088"/>
                  <a:pt x="3644877" y="2037160"/>
                  <a:pt x="3634929" y="2034176"/>
                </a:cubicBezTo>
                <a:cubicBezTo>
                  <a:pt x="3619669" y="2029598"/>
                  <a:pt x="3604701" y="2024100"/>
                  <a:pt x="3589587" y="2019062"/>
                </a:cubicBezTo>
                <a:cubicBezTo>
                  <a:pt x="3582030" y="2016543"/>
                  <a:pt x="3574644" y="2013437"/>
                  <a:pt x="3566916" y="2011505"/>
                </a:cubicBezTo>
                <a:cubicBezTo>
                  <a:pt x="3556840" y="2008986"/>
                  <a:pt x="3546674" y="2006801"/>
                  <a:pt x="3536688" y="2003948"/>
                </a:cubicBezTo>
                <a:cubicBezTo>
                  <a:pt x="3529029" y="2001760"/>
                  <a:pt x="3521745" y="1998323"/>
                  <a:pt x="3514017" y="1996391"/>
                </a:cubicBezTo>
                <a:cubicBezTo>
                  <a:pt x="3501556" y="1993276"/>
                  <a:pt x="3488869" y="1991132"/>
                  <a:pt x="3476232" y="1988834"/>
                </a:cubicBezTo>
                <a:cubicBezTo>
                  <a:pt x="3418376" y="1978315"/>
                  <a:pt x="3436128" y="1982678"/>
                  <a:pt x="3370433" y="1973720"/>
                </a:cubicBezTo>
                <a:cubicBezTo>
                  <a:pt x="3335136" y="1968907"/>
                  <a:pt x="3299195" y="1967246"/>
                  <a:pt x="3264635" y="1958606"/>
                </a:cubicBezTo>
                <a:cubicBezTo>
                  <a:pt x="3254559" y="1956087"/>
                  <a:pt x="3244702" y="1952422"/>
                  <a:pt x="3234407" y="1951049"/>
                </a:cubicBezTo>
                <a:cubicBezTo>
                  <a:pt x="3206828" y="1947372"/>
                  <a:pt x="3178989" y="1946011"/>
                  <a:pt x="3151280" y="1943492"/>
                </a:cubicBezTo>
                <a:cubicBezTo>
                  <a:pt x="3141204" y="1940973"/>
                  <a:pt x="3131039" y="1938788"/>
                  <a:pt x="3121052" y="1935935"/>
                </a:cubicBezTo>
                <a:cubicBezTo>
                  <a:pt x="3087443" y="1926333"/>
                  <a:pt x="3107521" y="1928695"/>
                  <a:pt x="3068152" y="1920821"/>
                </a:cubicBezTo>
                <a:cubicBezTo>
                  <a:pt x="3053127" y="1917816"/>
                  <a:pt x="3037768" y="1916588"/>
                  <a:pt x="3022810" y="1913264"/>
                </a:cubicBezTo>
                <a:cubicBezTo>
                  <a:pt x="3015034" y="1911536"/>
                  <a:pt x="3007798" y="1907895"/>
                  <a:pt x="3000139" y="1905707"/>
                </a:cubicBezTo>
                <a:cubicBezTo>
                  <a:pt x="2990153" y="1902854"/>
                  <a:pt x="2979859" y="1901134"/>
                  <a:pt x="2969911" y="1898150"/>
                </a:cubicBezTo>
                <a:cubicBezTo>
                  <a:pt x="2954651" y="1893572"/>
                  <a:pt x="2939683" y="1888074"/>
                  <a:pt x="2924569" y="1883036"/>
                </a:cubicBezTo>
                <a:cubicBezTo>
                  <a:pt x="2917012" y="1880517"/>
                  <a:pt x="2909755" y="1876789"/>
                  <a:pt x="2901898" y="1875479"/>
                </a:cubicBezTo>
                <a:cubicBezTo>
                  <a:pt x="2886784" y="1872960"/>
                  <a:pt x="2871538" y="1871132"/>
                  <a:pt x="2856556" y="1867922"/>
                </a:cubicBezTo>
                <a:cubicBezTo>
                  <a:pt x="2836245" y="1863570"/>
                  <a:pt x="2816251" y="1857846"/>
                  <a:pt x="2796099" y="1852808"/>
                </a:cubicBezTo>
                <a:cubicBezTo>
                  <a:pt x="2786023" y="1850289"/>
                  <a:pt x="2776055" y="1847288"/>
                  <a:pt x="2765871" y="1845251"/>
                </a:cubicBezTo>
                <a:cubicBezTo>
                  <a:pt x="2753276" y="1842732"/>
                  <a:pt x="2740547" y="1840809"/>
                  <a:pt x="2728086" y="1837694"/>
                </a:cubicBezTo>
                <a:cubicBezTo>
                  <a:pt x="2720358" y="1835762"/>
                  <a:pt x="2713074" y="1832325"/>
                  <a:pt x="2705415" y="1830137"/>
                </a:cubicBezTo>
                <a:cubicBezTo>
                  <a:pt x="2695429" y="1827284"/>
                  <a:pt x="2685263" y="1825099"/>
                  <a:pt x="2675187" y="1822580"/>
                </a:cubicBezTo>
                <a:cubicBezTo>
                  <a:pt x="2665111" y="1817542"/>
                  <a:pt x="2655507" y="1811421"/>
                  <a:pt x="2644959" y="1807465"/>
                </a:cubicBezTo>
                <a:cubicBezTo>
                  <a:pt x="2593812" y="1788284"/>
                  <a:pt x="2634701" y="1810626"/>
                  <a:pt x="2592060" y="1792351"/>
                </a:cubicBezTo>
                <a:cubicBezTo>
                  <a:pt x="2581706" y="1787913"/>
                  <a:pt x="2572186" y="1781675"/>
                  <a:pt x="2561832" y="1777237"/>
                </a:cubicBezTo>
                <a:cubicBezTo>
                  <a:pt x="2533618" y="1765145"/>
                  <a:pt x="2539011" y="1774618"/>
                  <a:pt x="2508933" y="1754566"/>
                </a:cubicBezTo>
                <a:cubicBezTo>
                  <a:pt x="2492155" y="1743381"/>
                  <a:pt x="2469263" y="1702619"/>
                  <a:pt x="2463590" y="1694110"/>
                </a:cubicBezTo>
                <a:cubicBezTo>
                  <a:pt x="2458552" y="1686553"/>
                  <a:pt x="2451348" y="1680055"/>
                  <a:pt x="2448476" y="1671439"/>
                </a:cubicBezTo>
                <a:cubicBezTo>
                  <a:pt x="2443438" y="1656325"/>
                  <a:pt x="2442199" y="1639353"/>
                  <a:pt x="2433362" y="1626097"/>
                </a:cubicBezTo>
                <a:cubicBezTo>
                  <a:pt x="2413829" y="1596798"/>
                  <a:pt x="2421120" y="1612042"/>
                  <a:pt x="2410691" y="1580755"/>
                </a:cubicBezTo>
                <a:cubicBezTo>
                  <a:pt x="2407586" y="1500031"/>
                  <a:pt x="2405977" y="1381988"/>
                  <a:pt x="2395577" y="1293588"/>
                </a:cubicBezTo>
                <a:cubicBezTo>
                  <a:pt x="2389387" y="1240973"/>
                  <a:pt x="2390265" y="1272341"/>
                  <a:pt x="2380463" y="1233132"/>
                </a:cubicBezTo>
                <a:cubicBezTo>
                  <a:pt x="2373366" y="1204744"/>
                  <a:pt x="2375714" y="1196860"/>
                  <a:pt x="2365349" y="1172675"/>
                </a:cubicBezTo>
                <a:cubicBezTo>
                  <a:pt x="2360911" y="1162321"/>
                  <a:pt x="2354673" y="1152801"/>
                  <a:pt x="2350235" y="1142447"/>
                </a:cubicBezTo>
                <a:cubicBezTo>
                  <a:pt x="2347097" y="1135125"/>
                  <a:pt x="2346630" y="1126692"/>
                  <a:pt x="2342678" y="1119776"/>
                </a:cubicBezTo>
                <a:cubicBezTo>
                  <a:pt x="2336429" y="1108840"/>
                  <a:pt x="2327328" y="1099797"/>
                  <a:pt x="2320007" y="1089548"/>
                </a:cubicBezTo>
                <a:cubicBezTo>
                  <a:pt x="2314728" y="1082157"/>
                  <a:pt x="2310707" y="1073854"/>
                  <a:pt x="2304893" y="1066877"/>
                </a:cubicBezTo>
                <a:cubicBezTo>
                  <a:pt x="2298051" y="1058667"/>
                  <a:pt x="2289064" y="1052416"/>
                  <a:pt x="2282222" y="1044206"/>
                </a:cubicBezTo>
                <a:cubicBezTo>
                  <a:pt x="2276408" y="1037229"/>
                  <a:pt x="2272450" y="1028880"/>
                  <a:pt x="2267108" y="1021535"/>
                </a:cubicBezTo>
                <a:cubicBezTo>
                  <a:pt x="2252292" y="1001163"/>
                  <a:pt x="2221766" y="961079"/>
                  <a:pt x="2221766" y="961079"/>
                </a:cubicBezTo>
                <a:cubicBezTo>
                  <a:pt x="2208576" y="921509"/>
                  <a:pt x="2219842" y="944042"/>
                  <a:pt x="2176423" y="900623"/>
                </a:cubicBezTo>
                <a:cubicBezTo>
                  <a:pt x="2110195" y="834395"/>
                  <a:pt x="2191238" y="918400"/>
                  <a:pt x="2138638" y="855280"/>
                </a:cubicBezTo>
                <a:cubicBezTo>
                  <a:pt x="2131796" y="847070"/>
                  <a:pt x="2122179" y="841306"/>
                  <a:pt x="2115967" y="832609"/>
                </a:cubicBezTo>
                <a:cubicBezTo>
                  <a:pt x="2109419" y="823442"/>
                  <a:pt x="2107401" y="811548"/>
                  <a:pt x="2100853" y="802381"/>
                </a:cubicBezTo>
                <a:cubicBezTo>
                  <a:pt x="2094641" y="793684"/>
                  <a:pt x="2084743" y="788146"/>
                  <a:pt x="2078182" y="779710"/>
                </a:cubicBezTo>
                <a:cubicBezTo>
                  <a:pt x="2067030" y="765372"/>
                  <a:pt x="2058030" y="749482"/>
                  <a:pt x="2047954" y="734368"/>
                </a:cubicBezTo>
                <a:cubicBezTo>
                  <a:pt x="2042916" y="726811"/>
                  <a:pt x="2037513" y="719485"/>
                  <a:pt x="2032840" y="711697"/>
                </a:cubicBezTo>
                <a:cubicBezTo>
                  <a:pt x="2017726" y="686507"/>
                  <a:pt x="2003793" y="660570"/>
                  <a:pt x="1987498" y="636127"/>
                </a:cubicBezTo>
                <a:cubicBezTo>
                  <a:pt x="1982460" y="628570"/>
                  <a:pt x="1976890" y="621342"/>
                  <a:pt x="1972384" y="613456"/>
                </a:cubicBezTo>
                <a:cubicBezTo>
                  <a:pt x="1945859" y="567036"/>
                  <a:pt x="1971527" y="597484"/>
                  <a:pt x="1934599" y="560556"/>
                </a:cubicBezTo>
                <a:cubicBezTo>
                  <a:pt x="1920744" y="518990"/>
                  <a:pt x="1935367" y="556232"/>
                  <a:pt x="1911928" y="515214"/>
                </a:cubicBezTo>
                <a:cubicBezTo>
                  <a:pt x="1906339" y="505433"/>
                  <a:pt x="1903730" y="493878"/>
                  <a:pt x="1896814" y="484986"/>
                </a:cubicBezTo>
                <a:cubicBezTo>
                  <a:pt x="1866421" y="445910"/>
                  <a:pt x="1870101" y="450892"/>
                  <a:pt x="1836357" y="439644"/>
                </a:cubicBezTo>
                <a:cubicBezTo>
                  <a:pt x="1821243" y="424530"/>
                  <a:pt x="1808800" y="406158"/>
                  <a:pt x="1791015" y="394302"/>
                </a:cubicBezTo>
                <a:cubicBezTo>
                  <a:pt x="1783458" y="389264"/>
                  <a:pt x="1775321" y="385002"/>
                  <a:pt x="1768344" y="379188"/>
                </a:cubicBezTo>
                <a:cubicBezTo>
                  <a:pt x="1730606" y="347739"/>
                  <a:pt x="1762844" y="362241"/>
                  <a:pt x="1723002" y="348960"/>
                </a:cubicBezTo>
                <a:cubicBezTo>
                  <a:pt x="1705902" y="297659"/>
                  <a:pt x="1730737" y="356699"/>
                  <a:pt x="1670103" y="296061"/>
                </a:cubicBezTo>
                <a:cubicBezTo>
                  <a:pt x="1635446" y="261402"/>
                  <a:pt x="1677996" y="301978"/>
                  <a:pt x="1609647" y="250718"/>
                </a:cubicBezTo>
                <a:cubicBezTo>
                  <a:pt x="1561393" y="214529"/>
                  <a:pt x="1590684" y="233680"/>
                  <a:pt x="1518962" y="197819"/>
                </a:cubicBezTo>
                <a:lnTo>
                  <a:pt x="1488734" y="182705"/>
                </a:lnTo>
                <a:cubicBezTo>
                  <a:pt x="1478658" y="177667"/>
                  <a:pt x="1469435" y="170323"/>
                  <a:pt x="1458506" y="167591"/>
                </a:cubicBezTo>
                <a:cubicBezTo>
                  <a:pt x="1448430" y="165072"/>
                  <a:pt x="1438226" y="163018"/>
                  <a:pt x="1428278" y="160034"/>
                </a:cubicBezTo>
                <a:cubicBezTo>
                  <a:pt x="1413018" y="155456"/>
                  <a:pt x="1398050" y="149958"/>
                  <a:pt x="1382936" y="144920"/>
                </a:cubicBezTo>
                <a:lnTo>
                  <a:pt x="1292252" y="114692"/>
                </a:lnTo>
                <a:lnTo>
                  <a:pt x="1224238" y="92021"/>
                </a:lnTo>
                <a:cubicBezTo>
                  <a:pt x="1216681" y="89502"/>
                  <a:pt x="1209295" y="86396"/>
                  <a:pt x="1201567" y="84464"/>
                </a:cubicBezTo>
                <a:cubicBezTo>
                  <a:pt x="1191491" y="81945"/>
                  <a:pt x="1181325" y="79760"/>
                  <a:pt x="1171339" y="76907"/>
                </a:cubicBezTo>
                <a:cubicBezTo>
                  <a:pt x="1163680" y="74719"/>
                  <a:pt x="1156554" y="70477"/>
                  <a:pt x="1148668" y="69350"/>
                </a:cubicBezTo>
                <a:cubicBezTo>
                  <a:pt x="1081429" y="59744"/>
                  <a:pt x="939846" y="56328"/>
                  <a:pt x="891729" y="54236"/>
                </a:cubicBezTo>
                <a:cubicBezTo>
                  <a:pt x="871577" y="51717"/>
                  <a:pt x="851490" y="48604"/>
                  <a:pt x="831273" y="46679"/>
                </a:cubicBezTo>
                <a:cubicBezTo>
                  <a:pt x="798577" y="43565"/>
                  <a:pt x="765622" y="43196"/>
                  <a:pt x="733032" y="39122"/>
                </a:cubicBezTo>
                <a:cubicBezTo>
                  <a:pt x="725128" y="38134"/>
                  <a:pt x="718247" y="32692"/>
                  <a:pt x="710361" y="31565"/>
                </a:cubicBezTo>
                <a:cubicBezTo>
                  <a:pt x="682817" y="27630"/>
                  <a:pt x="654886" y="27081"/>
                  <a:pt x="627233" y="24008"/>
                </a:cubicBezTo>
                <a:cubicBezTo>
                  <a:pt x="609530" y="22041"/>
                  <a:pt x="591967" y="18970"/>
                  <a:pt x="574334" y="16451"/>
                </a:cubicBezTo>
                <a:cubicBezTo>
                  <a:pt x="505003" y="-6659"/>
                  <a:pt x="535812" y="1337"/>
                  <a:pt x="392966" y="1337"/>
                </a:cubicBezTo>
                <a:cubicBezTo>
                  <a:pt x="345038" y="1337"/>
                  <a:pt x="297243" y="6375"/>
                  <a:pt x="249382" y="8894"/>
                </a:cubicBezTo>
                <a:lnTo>
                  <a:pt x="204040" y="24008"/>
                </a:lnTo>
                <a:cubicBezTo>
                  <a:pt x="196483" y="26527"/>
                  <a:pt x="189097" y="29633"/>
                  <a:pt x="181369" y="31565"/>
                </a:cubicBezTo>
                <a:lnTo>
                  <a:pt x="151141" y="39122"/>
                </a:lnTo>
                <a:cubicBezTo>
                  <a:pt x="143584" y="44160"/>
                  <a:pt x="136594" y="50174"/>
                  <a:pt x="128470" y="54236"/>
                </a:cubicBezTo>
                <a:cubicBezTo>
                  <a:pt x="121345" y="57798"/>
                  <a:pt x="112427" y="57374"/>
                  <a:pt x="105799" y="61793"/>
                </a:cubicBezTo>
                <a:cubicBezTo>
                  <a:pt x="82718" y="77181"/>
                  <a:pt x="83947" y="87219"/>
                  <a:pt x="68014" y="107135"/>
                </a:cubicBezTo>
                <a:cubicBezTo>
                  <a:pt x="63563" y="112699"/>
                  <a:pt x="57937" y="117211"/>
                  <a:pt x="52899" y="122249"/>
                </a:cubicBezTo>
                <a:cubicBezTo>
                  <a:pt x="50380" y="129806"/>
                  <a:pt x="48904" y="137795"/>
                  <a:pt x="45342" y="144920"/>
                </a:cubicBezTo>
                <a:cubicBezTo>
                  <a:pt x="41280" y="153044"/>
                  <a:pt x="33917" y="159291"/>
                  <a:pt x="30228" y="167591"/>
                </a:cubicBezTo>
                <a:cubicBezTo>
                  <a:pt x="13521" y="205182"/>
                  <a:pt x="15114" y="200964"/>
                  <a:pt x="15114" y="2280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3B82FC7-6FF1-45C1-B47C-C1E0F4924D86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Algorithm for Decision Tree Induction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Tree is constructed in a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hlinkClick r:id="rId3" action="ppaction://hlinksldjump"/>
              </a:rPr>
              <a:t>Attributes are categorical (if continuous-valued, they are discretized in advance)</a:t>
            </a:r>
            <a:endParaRPr lang="en-US" altLang="zh-TW" sz="2400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Test attributes are selected on the basis of a heuristic or statistical measure (e.g.,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There are no samples left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There are no remaining attributes for further partitioning –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400" dirty="0" smtClean="0">
                <a:ea typeface="新細明體" charset="-120"/>
              </a:rPr>
              <a:t> is employed for classifying the leaf</a:t>
            </a:r>
          </a:p>
        </p:txBody>
      </p:sp>
    </p:spTree>
    <p:extLst>
      <p:ext uri="{BB962C8B-B14F-4D97-AF65-F5344CB8AC3E}">
        <p14:creationId xmlns:p14="http://schemas.microsoft.com/office/powerpoint/2010/main" val="27961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1520</Words>
  <Application>Microsoft Office PowerPoint</Application>
  <PresentationFormat>如螢幕大小 (4:3)</PresentationFormat>
  <Paragraphs>371</Paragraphs>
  <Slides>26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41" baseType="lpstr">
      <vt:lpstr>宋体</vt:lpstr>
      <vt:lpstr>宋体</vt:lpstr>
      <vt:lpstr>新細明體</vt:lpstr>
      <vt:lpstr>Arial</vt:lpstr>
      <vt:lpstr>Berlin Sans FB Demi</vt:lpstr>
      <vt:lpstr>Calibri</vt:lpstr>
      <vt:lpstr>Marlett</vt:lpstr>
      <vt:lpstr>Tahoma</vt:lpstr>
      <vt:lpstr>Times New Roman</vt:lpstr>
      <vt:lpstr>Wingdings</vt:lpstr>
      <vt:lpstr>Wingdings 2</vt:lpstr>
      <vt:lpstr>Office 佈景主題</vt:lpstr>
      <vt:lpstr>Worksheet</vt:lpstr>
      <vt:lpstr>Equation</vt:lpstr>
      <vt:lpstr>方程式</vt:lpstr>
      <vt:lpstr>Data Mining:   Concepts and Techniques  Classification</vt:lpstr>
      <vt:lpstr>Classification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Evaluating Classification Methods</vt:lpstr>
      <vt:lpstr>Decision Tree Induction: An Example</vt:lpstr>
      <vt:lpstr>Algorithm for Decision Tree Induction</vt:lpstr>
      <vt:lpstr>PowerPoint 簡報</vt:lpstr>
      <vt:lpstr>Attribute Selection: Information Gain</vt:lpstr>
      <vt:lpstr>Decision tree</vt:lpstr>
      <vt:lpstr>Output: A Decision Tree for “buys_computer”</vt:lpstr>
      <vt:lpstr>Practice</vt:lpstr>
      <vt:lpstr>Gain Ratio for Attribute Selection (C4.5)</vt:lpstr>
      <vt:lpstr>Example</vt:lpstr>
      <vt:lpstr>Gini Index (CART, IBM IntelligentMiner)</vt:lpstr>
      <vt:lpstr>Computation of Gini Index </vt:lpstr>
      <vt:lpstr>PowerPoint 簡報</vt:lpstr>
      <vt:lpstr>Comparing Attribute Selection Measures</vt:lpstr>
      <vt:lpstr>Overfitting and Tree Pruning</vt:lpstr>
      <vt:lpstr>Classification in Large Databases</vt:lpstr>
      <vt:lpstr>Entropy</vt:lpstr>
      <vt:lpstr>Example</vt:lpstr>
      <vt:lpstr>Example</vt:lpstr>
      <vt:lpstr>Computing Information-Gain for Continuous-Valued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 Concepts and Techniques  (3rd ed.)  — Chapter 8 —</dc:title>
  <dc:creator>guanling</dc:creator>
  <cp:lastModifiedBy>makinglab</cp:lastModifiedBy>
  <cp:revision>36</cp:revision>
  <dcterms:created xsi:type="dcterms:W3CDTF">2013-10-14T07:54:37Z</dcterms:created>
  <dcterms:modified xsi:type="dcterms:W3CDTF">2018-11-19T09:24:30Z</dcterms:modified>
</cp:coreProperties>
</file>