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39" r:id="rId2"/>
    <p:sldId id="267" r:id="rId3"/>
    <p:sldId id="340" r:id="rId4"/>
    <p:sldId id="268" r:id="rId5"/>
    <p:sldId id="269" r:id="rId6"/>
    <p:sldId id="270" r:id="rId7"/>
    <p:sldId id="271" r:id="rId8"/>
    <p:sldId id="272" r:id="rId9"/>
    <p:sldId id="346" r:id="rId10"/>
    <p:sldId id="347" r:id="rId11"/>
    <p:sldId id="361" r:id="rId12"/>
    <p:sldId id="362" r:id="rId13"/>
    <p:sldId id="363" r:id="rId14"/>
    <p:sldId id="348" r:id="rId15"/>
    <p:sldId id="349" r:id="rId16"/>
    <p:sldId id="350" r:id="rId17"/>
    <p:sldId id="351" r:id="rId18"/>
    <p:sldId id="341" r:id="rId19"/>
    <p:sldId id="274" r:id="rId20"/>
    <p:sldId id="275" r:id="rId21"/>
    <p:sldId id="276" r:id="rId22"/>
    <p:sldId id="374" r:id="rId23"/>
    <p:sldId id="375" r:id="rId24"/>
    <p:sldId id="277" r:id="rId25"/>
    <p:sldId id="376" r:id="rId26"/>
    <p:sldId id="355" r:id="rId27"/>
    <p:sldId id="356" r:id="rId28"/>
    <p:sldId id="359" r:id="rId29"/>
    <p:sldId id="343" r:id="rId30"/>
    <p:sldId id="279" r:id="rId31"/>
    <p:sldId id="344" r:id="rId32"/>
    <p:sldId id="280" r:id="rId33"/>
    <p:sldId id="345" r:id="rId34"/>
    <p:sldId id="281" r:id="rId35"/>
    <p:sldId id="282" r:id="rId36"/>
    <p:sldId id="284" r:id="rId37"/>
    <p:sldId id="285" r:id="rId38"/>
    <p:sldId id="287" r:id="rId39"/>
    <p:sldId id="360" r:id="rId40"/>
    <p:sldId id="289" r:id="rId41"/>
    <p:sldId id="290" r:id="rId42"/>
    <p:sldId id="291" r:id="rId43"/>
    <p:sldId id="292" r:id="rId44"/>
    <p:sldId id="294" r:id="rId45"/>
    <p:sldId id="296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9" r:id="rId58"/>
    <p:sldId id="321" r:id="rId59"/>
    <p:sldId id="322" r:id="rId60"/>
    <p:sldId id="324" r:id="rId61"/>
    <p:sldId id="326" r:id="rId62"/>
    <p:sldId id="327" r:id="rId63"/>
    <p:sldId id="328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14" d="100"/>
          <a:sy n="114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FF7BE-0A96-4FEB-9B33-1D23D4D624B4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D2459-D2D2-4AF4-9073-F2F94BF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4430D66-AFEB-462D-937E-A5CA8E4AC278}" type="slidenum">
              <a:rPr lang="en-US" altLang="zh-TW">
                <a:latin typeface="Times New Roman" pitchFamily="18" charset="0"/>
              </a:rPr>
              <a:pPr/>
              <a:t>2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FEBB2D-6D2F-4FFB-BD1D-78768F2FB4D3}" type="slidenum">
              <a:rPr lang="en-US" altLang="zh-TW">
                <a:latin typeface="Times New Roman" pitchFamily="18" charset="0"/>
              </a:rPr>
              <a:pPr/>
              <a:t>30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FEBB2D-6D2F-4FFB-BD1D-78768F2FB4D3}" type="slidenum">
              <a:rPr lang="en-US" altLang="zh-TW">
                <a:latin typeface="Times New Roman" pitchFamily="18" charset="0"/>
              </a:rPr>
              <a:pPr/>
              <a:t>31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7F74EC-A532-498F-98F4-2D84148D3979}" type="slidenum">
              <a:rPr lang="en-US" altLang="zh-TW">
                <a:latin typeface="Times New Roman" pitchFamily="18" charset="0"/>
              </a:rPr>
              <a:pPr/>
              <a:t>32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09D664-E232-4DB5-BFE3-04EA950D432B}" type="slidenum">
              <a:rPr lang="en-US" altLang="zh-TW">
                <a:latin typeface="Times New Roman" pitchFamily="18" charset="0"/>
              </a:rPr>
              <a:pPr/>
              <a:t>4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67C8A938-6F8C-405B-BA8D-304AE580DF38}" type="slidenum">
              <a:rPr lang="en-US" altLang="zh-TW" sz="1200">
                <a:latin typeface="Times New Roman" pitchFamily="18" charset="0"/>
              </a:rPr>
              <a:pPr algn="r"/>
              <a:t>38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B3A4069-01ED-49D2-BDC5-FF94850D5C9F}" type="slidenum">
              <a:rPr lang="en-US" altLang="zh-TW">
                <a:latin typeface="Times New Roman" pitchFamily="18" charset="0"/>
              </a:rPr>
              <a:pPr/>
              <a:t>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219543F-7CBA-4159-B8B5-F7DDBB7BFE8B}" type="slidenum">
              <a:rPr lang="en-US" altLang="zh-TW">
                <a:latin typeface="Times New Roman" pitchFamily="18" charset="0"/>
              </a:rPr>
              <a:pPr/>
              <a:t>56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98730C-B290-4D75-822D-95B1580D2905}" type="slidenum">
              <a:rPr lang="en-US" altLang="zh-TW" smtClean="0"/>
              <a:pPr eaLnBrk="1" hangingPunct="1"/>
              <a:t>57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992DE09-9913-48E4-90AB-B11F0489EF03}" type="slidenum">
              <a:rPr lang="en-US" altLang="zh-TW">
                <a:latin typeface="Times New Roman" pitchFamily="18" charset="0"/>
              </a:rPr>
              <a:pPr/>
              <a:t>6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108"/>
            <a:ext cx="5485158" cy="41146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6D98C7-A91A-4B15-9FA3-D6681D01A2A1}" type="slidenum">
              <a:rPr lang="en-US" altLang="zh-TW">
                <a:latin typeface="Times New Roman" pitchFamily="18" charset="0"/>
              </a:rPr>
              <a:pPr/>
              <a:t>7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108"/>
            <a:ext cx="5485158" cy="41146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838E2F3-DA24-49F3-95EB-2437AB9E52BE}" type="slidenum">
              <a:rPr lang="en-US" altLang="zh-TW">
                <a:latin typeface="Times New Roman" pitchFamily="18" charset="0"/>
              </a:rPr>
              <a:pPr/>
              <a:t>8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79B13-1D66-4DD9-A07A-0EAB290D75FF}" type="slidenum">
              <a:rPr lang="zh-TW" altLang="en-US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B24E3-65F6-4230-89F9-0D5DA6820FFE}" type="slidenum">
              <a:rPr lang="zh-TW" altLang="en-US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E7CE8-6A75-48C3-90C7-6530C8F7E3A3}" type="slidenum">
              <a:rPr lang="zh-TW" altLang="en-US"/>
              <a:pPr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301DC-A9EC-4E66-A993-D8BD6D63CD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92452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B3953-472F-404B-A016-92930F5114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744813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DDED3-A1C5-47B6-A879-92143FDE1F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17975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TW" dirty="0">
                <a:ea typeface="新細明體" charset="-120"/>
              </a:rPr>
              <a:t>Rule-Based Classification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8FB-798C-4C7F-8B7A-C4186CD7CDFC}" type="datetime4">
              <a:rPr lang="zh-TW" altLang="en-US"/>
              <a:pPr/>
              <a:t>107年11月26日星期一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C432-402E-4CBD-AD51-E49DA477D92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522288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Genetic Algorithms (GA)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Genetic Algorithm: based on an analogy to biological evolution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An initial </a:t>
            </a:r>
            <a:r>
              <a:rPr lang="en-US" altLang="zh-TW" sz="2000" b="1" dirty="0">
                <a:ea typeface="新細明體" charset="-120"/>
              </a:rPr>
              <a:t>population</a:t>
            </a:r>
            <a:r>
              <a:rPr lang="en-US" altLang="zh-TW" sz="2000" dirty="0">
                <a:ea typeface="新細明體" charset="-120"/>
              </a:rPr>
              <a:t> is created consisting of randomly generated rules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Each rule is represented by a string of bits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E.g., if A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 and ¬A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then C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can be encoded as 100 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If an attribute has k &gt; 2 values, k bits can be used 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Based on the notion of survival of the </a:t>
            </a:r>
            <a:r>
              <a:rPr lang="en-US" altLang="zh-TW" sz="2000" b="1" dirty="0">
                <a:ea typeface="新細明體" charset="-120"/>
              </a:rPr>
              <a:t>fittest</a:t>
            </a:r>
            <a:r>
              <a:rPr lang="en-US" altLang="zh-TW" sz="2000" dirty="0">
                <a:ea typeface="新細明體" charset="-120"/>
              </a:rPr>
              <a:t>, a new population is formed to consist of the fittest rules and their </a:t>
            </a:r>
            <a:r>
              <a:rPr lang="en-US" altLang="zh-TW" sz="2000" dirty="0" err="1">
                <a:ea typeface="新細明體" charset="-120"/>
              </a:rPr>
              <a:t>offsprings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fitness of a rule is represented by its </a:t>
            </a:r>
            <a:r>
              <a:rPr lang="en-US" altLang="zh-TW" sz="2000" i="1" dirty="0">
                <a:ea typeface="新細明體" charset="-120"/>
              </a:rPr>
              <a:t>classification accuracy</a:t>
            </a:r>
            <a:r>
              <a:rPr lang="en-US" altLang="zh-TW" sz="2000" dirty="0">
                <a:ea typeface="新細明體" charset="-120"/>
              </a:rPr>
              <a:t> on a set of training examples</a:t>
            </a:r>
          </a:p>
          <a:p>
            <a:pPr>
              <a:lnSpc>
                <a:spcPct val="110000"/>
              </a:lnSpc>
            </a:pPr>
            <a:r>
              <a:rPr lang="en-US" altLang="zh-TW" sz="2000" dirty="0" err="1">
                <a:ea typeface="新細明體" charset="-120"/>
              </a:rPr>
              <a:t>Offsprings</a:t>
            </a:r>
            <a:r>
              <a:rPr lang="en-US" altLang="zh-TW" sz="2000" dirty="0">
                <a:ea typeface="新細明體" charset="-120"/>
              </a:rPr>
              <a:t> are generated by </a:t>
            </a:r>
            <a:r>
              <a:rPr lang="en-US" altLang="zh-TW" sz="2000" i="1" dirty="0">
                <a:ea typeface="新細明體" charset="-120"/>
              </a:rPr>
              <a:t>crossover</a:t>
            </a:r>
            <a:r>
              <a:rPr lang="en-US" altLang="zh-TW" sz="2000" dirty="0">
                <a:ea typeface="新細明體" charset="-120"/>
              </a:rPr>
              <a:t> and </a:t>
            </a:r>
            <a:r>
              <a:rPr lang="en-US" altLang="zh-TW" sz="2000" i="1" dirty="0">
                <a:ea typeface="新細明體" charset="-120"/>
              </a:rPr>
              <a:t>mutation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process continues until a population P evolves </a:t>
            </a:r>
            <a:r>
              <a:rPr lang="en-US" altLang="zh-TW" sz="2000" i="1" dirty="0">
                <a:ea typeface="新細明體" charset="-120"/>
              </a:rPr>
              <a:t>when each rule in P satisfies a </a:t>
            </a:r>
            <a:r>
              <a:rPr lang="en-US" altLang="zh-TW" sz="2000" i="1" dirty="0" err="1">
                <a:ea typeface="新細明體" charset="-120"/>
              </a:rPr>
              <a:t>prespecified</a:t>
            </a:r>
            <a:r>
              <a:rPr lang="en-US" altLang="zh-TW" sz="2000" i="1" dirty="0">
                <a:ea typeface="新細明體" charset="-120"/>
              </a:rPr>
              <a:t> threshold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Slow but easily parallelizable</a:t>
            </a:r>
          </a:p>
        </p:txBody>
      </p:sp>
    </p:spTree>
    <p:extLst>
      <p:ext uri="{BB962C8B-B14F-4D97-AF65-F5344CB8AC3E}">
        <p14:creationId xmlns:p14="http://schemas.microsoft.com/office/powerpoint/2010/main" val="11080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1 - - - 1     </a:t>
            </a:r>
          </a:p>
          <a:p>
            <a:pPr lvl="1"/>
            <a:r>
              <a:rPr lang="en-US" altLang="zh-TW" dirty="0" smtClean="0"/>
              <a:t>4/4</a:t>
            </a:r>
          </a:p>
          <a:p>
            <a:r>
              <a:rPr lang="en-US" altLang="zh-TW" dirty="0" smtClean="0"/>
              <a:t>- 0 1 - 0</a:t>
            </a:r>
          </a:p>
          <a:p>
            <a:endParaRPr lang="en-US" altLang="zh-TW" dirty="0"/>
          </a:p>
          <a:p>
            <a:r>
              <a:rPr lang="en-US" altLang="zh-TW" dirty="0" smtClean="0"/>
              <a:t>….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55118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491880" y="1124744"/>
            <a:ext cx="558380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491880" y="2376661"/>
            <a:ext cx="558380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563888" y="3861048"/>
            <a:ext cx="558380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52376" y="1700808"/>
            <a:ext cx="1271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1 - - - 1     </a:t>
            </a:r>
          </a:p>
          <a:p>
            <a:pPr lvl="1"/>
            <a:r>
              <a:rPr lang="en-US" altLang="zh-TW" dirty="0" smtClean="0"/>
              <a:t>4/4</a:t>
            </a:r>
          </a:p>
          <a:p>
            <a:r>
              <a:rPr lang="en-US" altLang="zh-TW" dirty="0" smtClean="0"/>
              <a:t>- 0 1 - 0</a:t>
            </a:r>
          </a:p>
          <a:p>
            <a:pPr lvl="1"/>
            <a:r>
              <a:rPr lang="en-US" altLang="zh-TW" dirty="0" smtClean="0"/>
              <a:t>1/4</a:t>
            </a:r>
            <a:endParaRPr lang="en-US" altLang="zh-TW" dirty="0"/>
          </a:p>
          <a:p>
            <a:r>
              <a:rPr lang="en-US" altLang="zh-TW" dirty="0" smtClean="0"/>
              <a:t>….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55118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527884" y="1772816"/>
            <a:ext cx="561611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506892" y="2986004"/>
            <a:ext cx="558380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5576" y="2780928"/>
            <a:ext cx="151216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6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Crossover</a:t>
            </a:r>
          </a:p>
          <a:p>
            <a:pPr lvl="1"/>
            <a:r>
              <a:rPr lang="en-US" altLang="zh-TW" dirty="0" smtClean="0"/>
              <a:t>1 0 – 1 1  and 2 – 1 1 1</a:t>
            </a:r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 0 – 1 1   </a:t>
            </a:r>
          </a:p>
          <a:p>
            <a:r>
              <a:rPr lang="en-US" altLang="zh-TW" dirty="0" smtClean="0"/>
              <a:t>Mutation</a:t>
            </a:r>
          </a:p>
          <a:p>
            <a:pPr lvl="1"/>
            <a:r>
              <a:rPr lang="en-US" altLang="zh-TW" dirty="0" smtClean="0"/>
              <a:t>1 0 – 1 1  =&gt;</a:t>
            </a:r>
            <a:r>
              <a:rPr lang="zh-TW" altLang="en-US" dirty="0" smtClean="0"/>
              <a:t>  </a:t>
            </a:r>
            <a:r>
              <a:rPr lang="en-US" altLang="zh-TW" dirty="0" smtClean="0"/>
              <a:t>1 - - 1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0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94D-83FE-42F7-B6AD-CC85E09C783E}" type="datetime4">
              <a:rPr lang="zh-TW" altLang="en-US"/>
              <a:pPr/>
              <a:t>107年11月26日星期一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091D-0C43-4ED4-859E-AAAD80507FE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200">
                <a:ea typeface="新細明體" charset="-120"/>
              </a:rPr>
              <a:t>Lazy Learner: Instance-Based Methods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Instance-based learning: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Store training examples and delay the processing (“lazy evaluation”) until a new instance must be classified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Typical approaches</a:t>
            </a:r>
            <a:endParaRPr lang="en-US" altLang="zh-TW" sz="2400" u="sng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i="1" u="sng">
                <a:ea typeface="新細明體" charset="-120"/>
              </a:rPr>
              <a:t>k</a:t>
            </a:r>
            <a:r>
              <a:rPr lang="en-US" altLang="zh-TW" sz="2400" u="sng">
                <a:ea typeface="新細明體" charset="-120"/>
              </a:rPr>
              <a:t>-nearest neighbor approach</a:t>
            </a:r>
            <a:endParaRPr lang="en-US" altLang="zh-TW" sz="2400"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Instances represented as points in a Euclidean space.</a:t>
            </a:r>
          </a:p>
          <a:p>
            <a:pPr lvl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Locally weighted regression</a:t>
            </a:r>
            <a:endParaRPr lang="en-US" altLang="zh-TW" sz="2400"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Constructs local approximation</a:t>
            </a:r>
          </a:p>
          <a:p>
            <a:pPr lvl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Case-based reasoning</a:t>
            </a:r>
            <a:endParaRPr lang="en-US" altLang="zh-TW" sz="2400"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Uses symbolic representations and knowledge-based inference</a:t>
            </a:r>
          </a:p>
        </p:txBody>
      </p:sp>
    </p:spTree>
    <p:extLst>
      <p:ext uri="{BB962C8B-B14F-4D97-AF65-F5344CB8AC3E}">
        <p14:creationId xmlns:p14="http://schemas.microsoft.com/office/powerpoint/2010/main" val="32047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A64-B302-4769-B087-BCAD26EA5916}" type="datetime4">
              <a:rPr lang="zh-TW" altLang="en-US"/>
              <a:pPr/>
              <a:t>107年11月26日星期一</a:t>
            </a:fld>
            <a:endParaRPr lang="en-US" altLang="zh-TW"/>
          </a:p>
        </p:txBody>
      </p:sp>
      <p:sp>
        <p:nvSpPr>
          <p:cNvPr id="3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D3A-8AC8-4184-B1B6-E7AE8D966347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372164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66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pitchFamily="18" charset="0"/>
                <a:ea typeface="新細明體" charset="-120"/>
              </a:rPr>
              <a:t> 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. </a:t>
            </a:r>
          </a:p>
        </p:txBody>
      </p:sp>
      <p:sp>
        <p:nvSpPr>
          <p:cNvPr id="1372167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_</a:t>
            </a:r>
          </a:p>
        </p:txBody>
      </p:sp>
      <p:sp>
        <p:nvSpPr>
          <p:cNvPr id="1372168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+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69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_</a:t>
            </a:r>
          </a:p>
        </p:txBody>
      </p:sp>
      <p:sp>
        <p:nvSpPr>
          <p:cNvPr id="1372170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q</a:t>
            </a:r>
            <a:endParaRPr lang="en-US" altLang="zh-TW" baseline="-250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1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+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2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_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3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_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4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+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5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_</a:t>
            </a:r>
          </a:p>
        </p:txBody>
      </p:sp>
      <p:sp>
        <p:nvSpPr>
          <p:cNvPr id="1372176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_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7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pitchFamily="18" charset="0"/>
                <a:ea typeface="新細明體" charset="-120"/>
              </a:rPr>
              <a:t>+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8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79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2180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2181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2182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2183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2184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2185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86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87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2188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4FA6-1383-4724-9ED3-23218A306D16}" type="datetime4">
              <a:rPr lang="zh-TW" altLang="en-US"/>
              <a:pPr/>
              <a:t>107年11月26日星期一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F2E3-59B6-461D-ACAC-3B80DCF539E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k-NN for real-valued prediction for a given unknown tuple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Returns the mean values of the</a:t>
            </a:r>
            <a:r>
              <a:rPr lang="en-US" altLang="zh-TW" sz="2400" i="1" dirty="0">
                <a:ea typeface="新細明體" charset="-120"/>
              </a:rPr>
              <a:t> k</a:t>
            </a:r>
            <a:r>
              <a:rPr lang="en-US" altLang="zh-TW" sz="2400" dirty="0">
                <a:ea typeface="新細明體" charset="-120"/>
              </a:rPr>
              <a:t> nearest neighbors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Distance-weighted nearest neighbor algorithm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 dirty="0" err="1">
                <a:ea typeface="新細明體" charset="-120"/>
              </a:rPr>
              <a:t>x</a:t>
            </a:r>
            <a:r>
              <a:rPr lang="en-US" altLang="zh-TW" sz="2400" i="1" baseline="-25000" dirty="0" err="1">
                <a:ea typeface="新細明體" charset="-120"/>
              </a:rPr>
              <a:t>q</a:t>
            </a:r>
            <a:endParaRPr lang="en-US" altLang="zh-TW" sz="2400" dirty="0">
              <a:ea typeface="新細明體" charset="-120"/>
            </a:endParaRPr>
          </a:p>
          <a:p>
            <a:pPr lvl="2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Give greater weight to closer neighbors</a:t>
            </a:r>
            <a:endParaRPr lang="en-US" altLang="zh-TW" sz="2000" dirty="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Robust to noisy data by averaging k-nearest neighbors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To overcome it, elimination of the least relevant attributes</a:t>
            </a:r>
          </a:p>
        </p:txBody>
      </p:sp>
      <p:graphicFrame>
        <p:nvGraphicFramePr>
          <p:cNvPr id="1373188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3" imgW="1409400" imgH="698400" progId="Equation.3">
                  <p:embed/>
                </p:oleObj>
              </mc:Choice>
              <mc:Fallback>
                <p:oleObj name="Equation" r:id="rId3" imgW="1409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8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024-2F3B-4D2C-AB0C-22740546EA89}" type="datetime4">
              <a:rPr lang="zh-TW" altLang="en-US"/>
              <a:pPr/>
              <a:t>107年11月26日星期一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8216-4F0C-40FA-930C-7185CE5C5B2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096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Lazy vs. Eager Learning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TW" u="sng">
                <a:ea typeface="新細明體" charset="-120"/>
              </a:rPr>
              <a:t>Lazy vs. eager learning</a:t>
            </a:r>
          </a:p>
          <a:p>
            <a:pPr lvl="1"/>
            <a:r>
              <a:rPr lang="en-US" altLang="zh-TW">
                <a:ea typeface="新細明體" charset="-120"/>
              </a:rPr>
              <a:t>Lazy learning (e.g., instance-based learning): Simply stores training data (or only minor processing) and waits until it is given a test tuple</a:t>
            </a:r>
          </a:p>
          <a:p>
            <a:pPr lvl="1"/>
            <a:r>
              <a:rPr lang="en-US" altLang="zh-TW">
                <a:ea typeface="新細明體" charset="-120"/>
              </a:rPr>
              <a:t>Eager learning (the above discussed methods): Given a set of training set, constructs a classification model before receiving new (e.g., test) data to classify</a:t>
            </a:r>
          </a:p>
          <a:p>
            <a:r>
              <a:rPr lang="en-US" altLang="zh-TW">
                <a:ea typeface="新細明體" charset="-120"/>
              </a:rPr>
              <a:t>Lazy: less time in training but more time in predicting</a:t>
            </a:r>
          </a:p>
        </p:txBody>
      </p:sp>
    </p:spTree>
    <p:extLst>
      <p:ext uri="{BB962C8B-B14F-4D97-AF65-F5344CB8AC3E}">
        <p14:creationId xmlns:p14="http://schemas.microsoft.com/office/powerpoint/2010/main" val="6104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TW" dirty="0">
                <a:ea typeface="新細明體" charset="-120"/>
              </a:rPr>
              <a:t>Model Evaluation and Selection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 and Selection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 smtClean="0">
                <a:ea typeface="新細明體" charset="-120"/>
              </a:rPr>
              <a:t>Use </a:t>
            </a:r>
            <a:r>
              <a:rPr lang="en-US" altLang="zh-TW" sz="2800" b="1" dirty="0" smtClean="0">
                <a:ea typeface="新細明體" charset="-120"/>
              </a:rPr>
              <a:t>test set</a:t>
            </a:r>
            <a:r>
              <a:rPr lang="en-US" altLang="zh-TW" sz="2800" dirty="0" smtClean="0">
                <a:ea typeface="新細明體" charset="-120"/>
              </a:rPr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zh-TW" sz="2800" dirty="0">
                <a:ea typeface="新細明體" charset="-120"/>
              </a:rPr>
              <a:t>Classifier Evaluation </a:t>
            </a:r>
            <a:r>
              <a:rPr lang="en-US" altLang="zh-TW" sz="2800" dirty="0" smtClean="0">
                <a:ea typeface="新細明體" charset="-120"/>
              </a:rPr>
              <a:t>Metrics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Accuracy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Error Rate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Sensitivity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Specificity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Precision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Recall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F measure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…</a:t>
            </a:r>
          </a:p>
        </p:txBody>
      </p:sp>
      <p:sp>
        <p:nvSpPr>
          <p:cNvPr id="4915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D25E494-E245-4787-99C2-3DA3058D9F51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19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42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BFCE16-43E8-4487-8631-CE0AF6B85625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" y="89658"/>
            <a:ext cx="8783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Using IF-THEN Rules for Classification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52" y="1019334"/>
            <a:ext cx="9036496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Represent the knowledge in the form of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IF-THEN</a:t>
            </a:r>
            <a:r>
              <a:rPr lang="en-US" altLang="zh-TW" sz="2400" dirty="0" smtClean="0">
                <a:ea typeface="新細明體" charset="-120"/>
              </a:rPr>
              <a:t> rules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R:  IF </a:t>
            </a:r>
            <a:r>
              <a:rPr lang="en-US" altLang="zh-TW" sz="2400" i="1" dirty="0" smtClean="0">
                <a:ea typeface="新細明體" charset="-120"/>
              </a:rPr>
              <a:t>age</a:t>
            </a:r>
            <a:r>
              <a:rPr lang="en-US" altLang="zh-TW" sz="2400" dirty="0" smtClean="0">
                <a:ea typeface="新細明體" charset="-120"/>
              </a:rPr>
              <a:t> = youth AND </a:t>
            </a:r>
            <a:r>
              <a:rPr lang="en-US" altLang="zh-TW" sz="2400" i="1" dirty="0" smtClean="0">
                <a:ea typeface="新細明體" charset="-120"/>
              </a:rPr>
              <a:t>student</a:t>
            </a:r>
            <a:r>
              <a:rPr lang="en-US" altLang="zh-TW" sz="2400" dirty="0" smtClean="0">
                <a:ea typeface="新細明體" charset="-120"/>
              </a:rPr>
              <a:t> = yes  THEN </a:t>
            </a:r>
            <a:r>
              <a:rPr lang="en-US" altLang="zh-TW" sz="2400" i="1" dirty="0" err="1" smtClean="0">
                <a:ea typeface="新細明體" charset="-120"/>
              </a:rPr>
              <a:t>buys_computer</a:t>
            </a:r>
            <a:r>
              <a:rPr lang="en-US" altLang="zh-TW" sz="2400" dirty="0" smtClean="0">
                <a:ea typeface="新細明體" charset="-120"/>
              </a:rPr>
              <a:t> = yes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Assessment of a rule: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coverage</a:t>
            </a:r>
            <a:r>
              <a:rPr lang="en-US" altLang="zh-TW" sz="2400" dirty="0" smtClean="0">
                <a:ea typeface="新細明體" charset="-120"/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accuracy</a:t>
            </a:r>
            <a:r>
              <a:rPr lang="en-US" altLang="zh-TW" sz="2400" dirty="0" smtClean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400" dirty="0" err="1" smtClean="0">
                <a:ea typeface="新細明體" charset="-120"/>
              </a:rPr>
              <a:t>n</a:t>
            </a:r>
            <a:r>
              <a:rPr lang="en-US" altLang="zh-TW" sz="2400" baseline="-25000" dirty="0" err="1" smtClean="0">
                <a:ea typeface="新細明體" charset="-120"/>
              </a:rPr>
              <a:t>covers</a:t>
            </a:r>
            <a:r>
              <a:rPr lang="en-US" altLang="zh-TW" sz="2400" baseline="-250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= # of tuples covered by R’s precondition</a:t>
            </a:r>
          </a:p>
          <a:p>
            <a:pPr lvl="1" eaLnBrk="1" hangingPunct="1"/>
            <a:r>
              <a:rPr lang="en-US" altLang="zh-TW" sz="2400" dirty="0" err="1" smtClean="0">
                <a:ea typeface="新細明體" charset="-120"/>
              </a:rPr>
              <a:t>n</a:t>
            </a:r>
            <a:r>
              <a:rPr lang="en-US" altLang="zh-TW" sz="2400" baseline="-25000" dirty="0" err="1" smtClean="0">
                <a:ea typeface="新細明體" charset="-120"/>
              </a:rPr>
              <a:t>correct</a:t>
            </a:r>
            <a:r>
              <a:rPr lang="en-US" altLang="zh-TW" sz="2400" baseline="-250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= # of tuples correctly classified by 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coverage(R) = </a:t>
            </a:r>
            <a:r>
              <a:rPr lang="en-US" altLang="zh-TW" sz="2400" dirty="0" err="1" smtClean="0">
                <a:ea typeface="新細明體" charset="-120"/>
              </a:rPr>
              <a:t>n</a:t>
            </a:r>
            <a:r>
              <a:rPr lang="en-US" altLang="zh-TW" sz="2400" baseline="-25000" dirty="0" err="1" smtClean="0">
                <a:ea typeface="新細明體" charset="-120"/>
              </a:rPr>
              <a:t>covers</a:t>
            </a:r>
            <a:r>
              <a:rPr lang="en-US" altLang="zh-TW" sz="2400" baseline="-250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/|D|   /* D: training data set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accuracy(R) = </a:t>
            </a:r>
            <a:r>
              <a:rPr lang="en-US" altLang="zh-TW" sz="2400" dirty="0" err="1" smtClean="0">
                <a:ea typeface="新細明體" charset="-120"/>
              </a:rPr>
              <a:t>n</a:t>
            </a:r>
            <a:r>
              <a:rPr lang="en-US" altLang="zh-TW" sz="2400" baseline="-25000" dirty="0" err="1" smtClean="0">
                <a:ea typeface="新細明體" charset="-120"/>
              </a:rPr>
              <a:t>correct</a:t>
            </a:r>
            <a:r>
              <a:rPr lang="en-US" altLang="zh-TW" sz="2400" baseline="-250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/ </a:t>
            </a:r>
            <a:r>
              <a:rPr lang="en-US" altLang="zh-TW" sz="2400" dirty="0" err="1" smtClean="0">
                <a:ea typeface="新細明體" charset="-120"/>
              </a:rPr>
              <a:t>n</a:t>
            </a:r>
            <a:r>
              <a:rPr lang="en-US" altLang="zh-TW" sz="2400" baseline="-25000" dirty="0" err="1" smtClean="0">
                <a:ea typeface="新細明體" charset="-120"/>
              </a:rPr>
              <a:t>covers</a:t>
            </a:r>
            <a:endParaRPr lang="en-US" altLang="zh-TW" sz="2400" dirty="0" smtClean="0">
              <a:ea typeface="新細明體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42270"/>
              </p:ext>
            </p:extLst>
          </p:nvPr>
        </p:nvGraphicFramePr>
        <p:xfrm>
          <a:off x="6084168" y="4221088"/>
          <a:ext cx="22322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4653136"/>
            <a:ext cx="41764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A=1 AND B=0 Then Label=Y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8639" y="5445224"/>
            <a:ext cx="211512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overage=3/5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15816" y="5445223"/>
            <a:ext cx="211512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accuracy=2/3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6012160" y="4581128"/>
            <a:ext cx="2376264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012160" y="6093296"/>
            <a:ext cx="2376264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笑臉 4"/>
          <p:cNvSpPr/>
          <p:nvPr/>
        </p:nvSpPr>
        <p:spPr>
          <a:xfrm>
            <a:off x="5652120" y="4653136"/>
            <a:ext cx="288032" cy="2308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笑臉 11"/>
          <p:cNvSpPr/>
          <p:nvPr/>
        </p:nvSpPr>
        <p:spPr>
          <a:xfrm>
            <a:off x="5660504" y="5036977"/>
            <a:ext cx="288032" cy="2308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71600" y="1556792"/>
            <a:ext cx="41764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8639" y="622771"/>
            <a:ext cx="211512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recondition</a:t>
            </a:r>
            <a:endParaRPr lang="zh-TW" altLang="en-US" sz="2800" dirty="0"/>
          </a:p>
        </p:txBody>
      </p:sp>
      <p:sp>
        <p:nvSpPr>
          <p:cNvPr id="16" name="圓角矩形 15"/>
          <p:cNvSpPr/>
          <p:nvPr/>
        </p:nvSpPr>
        <p:spPr>
          <a:xfrm>
            <a:off x="5940152" y="1556791"/>
            <a:ext cx="2756556" cy="4541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664460" y="2059650"/>
            <a:ext cx="237626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dirty="0" smtClean="0"/>
              <a:t>onsequent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4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4" grpId="0" animBg="1"/>
      <p:bldP spid="10" grpId="0" animBg="1"/>
      <p:bldP spid="5" grpId="0" animBg="1"/>
      <p:bldP spid="12" grpId="0" animBg="1"/>
      <p:bldP spid="9" grpId="0" animBg="1"/>
      <p:bldP spid="11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06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Given</a:t>
            </a:r>
            <a:r>
              <a:rPr lang="en-US" altLang="zh-TW" sz="2400" i="1" smtClean="0">
                <a:ea typeface="新細明體" charset="-120"/>
              </a:rPr>
              <a:t> m</a:t>
            </a:r>
            <a:r>
              <a:rPr lang="en-US" altLang="zh-TW" sz="2400" smtClean="0">
                <a:ea typeface="新細明體" charset="-120"/>
              </a:rPr>
              <a:t> classes, an entry, </a:t>
            </a:r>
            <a:r>
              <a:rPr lang="en-US" altLang="zh-TW" sz="2400" b="1" i="1" smtClean="0">
                <a:ea typeface="新細明體" charset="-120"/>
              </a:rPr>
              <a:t>CM</a:t>
            </a:r>
            <a:r>
              <a:rPr lang="en-US" altLang="zh-TW" sz="2400" b="1" i="1" baseline="-25000" smtClean="0">
                <a:ea typeface="新細明體" charset="-120"/>
              </a:rPr>
              <a:t>i,j</a:t>
            </a:r>
            <a:r>
              <a:rPr lang="en-US" altLang="zh-TW" sz="2400" b="1" baseline="-25000" smtClean="0">
                <a:ea typeface="新細明體" charset="-120"/>
              </a:rPr>
              <a:t> </a:t>
            </a:r>
            <a:r>
              <a:rPr lang="en-US" altLang="zh-TW" sz="2400" smtClean="0">
                <a:ea typeface="新細明體" charset="-120"/>
              </a:rPr>
              <a:t> in a </a:t>
            </a:r>
            <a:r>
              <a:rPr lang="en-US" altLang="zh-TW" sz="2400" b="1" smtClean="0">
                <a:ea typeface="新細明體" charset="-120"/>
              </a:rPr>
              <a:t>confusion matrix</a:t>
            </a:r>
            <a:r>
              <a:rPr lang="en-US" altLang="zh-TW" sz="2400" smtClean="0">
                <a:ea typeface="新細明體" charset="-120"/>
              </a:rPr>
              <a:t> indicates # of tuples in class </a:t>
            </a:r>
            <a:r>
              <a:rPr lang="en-US" altLang="zh-TW" sz="2400" i="1" smtClean="0">
                <a:ea typeface="新細明體" charset="-120"/>
              </a:rPr>
              <a:t>i</a:t>
            </a:r>
            <a:r>
              <a:rPr lang="en-US" altLang="zh-TW" sz="2400" smtClean="0">
                <a:ea typeface="新細明體" charset="-120"/>
              </a:rPr>
              <a:t>  that were labeled by the classifier as class </a:t>
            </a:r>
            <a:r>
              <a:rPr lang="en-US" altLang="zh-TW" sz="2400" i="1" smtClean="0">
                <a:ea typeface="新細明體" charset="-12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May have extra rows/columns to provide totals</a:t>
            </a:r>
          </a:p>
        </p:txBody>
      </p:sp>
      <p:sp>
        <p:nvSpPr>
          <p:cNvPr id="50207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 sz="2400" b="1">
                <a:latin typeface="Calibri" pitchFamily="34" charset="0"/>
                <a:ea typeface="新細明體" charset="-12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26" name="Rectangle 78"/>
          <p:cNvSpPr>
            <a:spLocks noChangeArrowheads="1"/>
          </p:cNvSpPr>
          <p:nvPr/>
        </p:nvSpPr>
        <p:spPr bwMode="auto">
          <a:xfrm>
            <a:off x="304800" y="2971800"/>
            <a:ext cx="356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 b="1">
                <a:ea typeface="新細明體" charset="-120"/>
              </a:rPr>
              <a:t>Example of Confusion Matrix:</a:t>
            </a:r>
          </a:p>
        </p:txBody>
      </p:sp>
      <p:sp>
        <p:nvSpPr>
          <p:cNvPr id="5022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48A3A24-A5A9-493D-8113-7458DB1F41C7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20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6198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charset="-120"/>
              </a:rPr>
              <a:t>Classifier Evaluation Metrics: Accuracy, Error Rate, Sensitivity and Specificity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4724400" cy="3505200"/>
          </a:xfrm>
        </p:spPr>
        <p:txBody>
          <a:bodyPr/>
          <a:lstStyle/>
          <a:p>
            <a:r>
              <a:rPr lang="en-US" altLang="zh-TW" sz="2400" b="1" dirty="0" smtClean="0">
                <a:ea typeface="新細明體" charset="-120"/>
              </a:rPr>
              <a:t>Classifier Accuracy, </a:t>
            </a:r>
            <a:r>
              <a:rPr lang="en-US" altLang="zh-TW" sz="2400" dirty="0" smtClean="0">
                <a:ea typeface="新細明體" charset="-120"/>
              </a:rPr>
              <a:t>or recognition rate: percentage of test set tuples that are correctly classified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b="1" dirty="0" smtClean="0">
                <a:ea typeface="新細明體" charset="-120"/>
              </a:rPr>
              <a:t>Accuracy = (TP + TN)/All</a:t>
            </a: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b="1" dirty="0" smtClean="0">
                <a:ea typeface="新細明體" charset="-120"/>
              </a:rPr>
              <a:t>Error rate: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1 –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accuracy</a:t>
            </a:r>
            <a:r>
              <a:rPr lang="en-US" altLang="zh-TW" sz="2400" dirty="0" smtClean="0">
                <a:ea typeface="新細明體" charset="-120"/>
              </a:rPr>
              <a:t>, or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b="1" dirty="0" smtClean="0">
                <a:ea typeface="新細明體" charset="-120"/>
              </a:rPr>
              <a:t>Error rate = (FP + FN)/All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Class Imbalance Problem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One class may be </a:t>
            </a:r>
            <a:r>
              <a:rPr lang="en-US" altLang="zh-TW" sz="2400" i="1" dirty="0">
                <a:latin typeface="Calibri" pitchFamily="34" charset="0"/>
                <a:ea typeface="新細明體" charset="-120"/>
              </a:rPr>
              <a:t>rare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, e.g. fraud, or HIV-positive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Significant </a:t>
            </a:r>
            <a:r>
              <a:rPr lang="en-US" altLang="zh-TW" sz="2400" i="1" dirty="0">
                <a:latin typeface="Calibri" pitchFamily="34" charset="0"/>
                <a:ea typeface="新細明體" charset="-120"/>
              </a:rPr>
              <a:t>majority of the negative class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and minority of the positive class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Sensitivity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Specificity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1524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3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8277A96-1E86-458C-AC2E-1B459FA22014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21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  <p:bldP spid="51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3714929"/>
            <a:ext cx="4114800" cy="2980928"/>
          </a:xfrm>
        </p:spPr>
        <p:txBody>
          <a:bodyPr/>
          <a:lstStyle/>
          <a:p>
            <a:r>
              <a:rPr lang="en-US" altLang="zh-TW" sz="2400" b="1" dirty="0" smtClean="0">
                <a:ea typeface="新細明體" charset="-120"/>
              </a:rPr>
              <a:t>Classifier Accuracy, </a:t>
            </a:r>
            <a:r>
              <a:rPr lang="en-US" altLang="zh-TW" sz="2400" dirty="0" smtClean="0">
                <a:ea typeface="新細明體" charset="-120"/>
              </a:rPr>
              <a:t>or recognition rate: percentage of test set tuples that are correctly classified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b="1" dirty="0" smtClean="0">
                <a:ea typeface="新細明體" charset="-120"/>
              </a:rPr>
              <a:t>Accuracy = (TP + TN)/All</a:t>
            </a: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b="1" dirty="0" smtClean="0">
                <a:ea typeface="新細明體" charset="-120"/>
              </a:rPr>
              <a:t>Error rate: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1 –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accuracy</a:t>
            </a:r>
            <a:r>
              <a:rPr lang="en-US" altLang="zh-TW" sz="2400" dirty="0" smtClean="0">
                <a:ea typeface="新細明體" charset="-120"/>
              </a:rPr>
              <a:t>, or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b="1" dirty="0" smtClean="0">
                <a:ea typeface="新細明體" charset="-120"/>
              </a:rPr>
              <a:t>Error rate = (FP + FN)/All</a:t>
            </a:r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019598"/>
              </p:ext>
            </p:extLst>
          </p:nvPr>
        </p:nvGraphicFramePr>
        <p:xfrm>
          <a:off x="683568" y="1412776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16016" y="4005064"/>
            <a:ext cx="295232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Accuracy</a:t>
            </a:r>
          </a:p>
          <a:p>
            <a:r>
              <a:rPr lang="en-US" altLang="zh-TW" sz="2400" dirty="0" smtClean="0"/>
              <a:t>(6954+2588)/10000</a:t>
            </a:r>
          </a:p>
          <a:p>
            <a:r>
              <a:rPr lang="en-US" altLang="zh-TW" sz="2400" dirty="0" smtClean="0"/>
              <a:t>=9542/10000=0.9542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5680821"/>
            <a:ext cx="2952328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Error rate</a:t>
            </a:r>
          </a:p>
          <a:p>
            <a:r>
              <a:rPr lang="en-US" altLang="zh-TW" sz="2400" dirty="0" smtClean="0"/>
              <a:t>1-0.9542=0.0458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79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3714929"/>
            <a:ext cx="4114800" cy="2980928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b="1" dirty="0">
                <a:latin typeface="Calibri" pitchFamily="34" charset="0"/>
                <a:ea typeface="新細明體" charset="-120"/>
              </a:rPr>
              <a:t>Sensitivity</a:t>
            </a:r>
            <a:r>
              <a:rPr lang="en-US" altLang="zh-TW" dirty="0">
                <a:latin typeface="Calibri" pitchFamily="34" charset="0"/>
                <a:ea typeface="新細明體" charset="-120"/>
              </a:rPr>
              <a:t>: True Positive recognition rate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TW" b="1" dirty="0">
                <a:latin typeface="Calibri" pitchFamily="34" charset="0"/>
                <a:ea typeface="新細明體" charset="-120"/>
              </a:rPr>
              <a:t>Sensitivity = TP/P</a:t>
            </a:r>
          </a:p>
          <a:p>
            <a:pPr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b="1" dirty="0">
                <a:latin typeface="Calibri" pitchFamily="34" charset="0"/>
                <a:ea typeface="新細明體" charset="-120"/>
              </a:rPr>
              <a:t>Specificity</a:t>
            </a:r>
            <a:r>
              <a:rPr lang="en-US" altLang="zh-TW" dirty="0">
                <a:latin typeface="Calibri" pitchFamily="34" charset="0"/>
                <a:ea typeface="新細明體" charset="-120"/>
              </a:rPr>
              <a:t>: True Negative recognition rate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TW" b="1" dirty="0">
                <a:latin typeface="Calibri" pitchFamily="34" charset="0"/>
                <a:ea typeface="新細明體" charset="-120"/>
              </a:rPr>
              <a:t>Specificity = TN/N</a:t>
            </a:r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624206"/>
              </p:ext>
            </p:extLst>
          </p:nvPr>
        </p:nvGraphicFramePr>
        <p:xfrm>
          <a:off x="683568" y="1412776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16016" y="3645024"/>
            <a:ext cx="295232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Sensitivity</a:t>
            </a:r>
          </a:p>
          <a:p>
            <a:r>
              <a:rPr lang="en-US" altLang="zh-TW" sz="2400" dirty="0" smtClean="0"/>
              <a:t>6954/7000</a:t>
            </a:r>
          </a:p>
          <a:p>
            <a:r>
              <a:rPr lang="en-US" altLang="zh-TW" sz="2400" dirty="0" smtClean="0"/>
              <a:t>=0.9934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6042" y="5229200"/>
            <a:ext cx="295232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Specificity</a:t>
            </a:r>
          </a:p>
          <a:p>
            <a:r>
              <a:rPr lang="en-US" altLang="zh-TW" sz="2400" dirty="0" smtClean="0"/>
              <a:t>2588/3000</a:t>
            </a:r>
          </a:p>
          <a:p>
            <a:r>
              <a:rPr lang="en-US" altLang="zh-TW" sz="2400" dirty="0" smtClean="0"/>
              <a:t>=0.8627</a:t>
            </a:r>
          </a:p>
        </p:txBody>
      </p:sp>
    </p:spTree>
    <p:extLst>
      <p:ext uri="{BB962C8B-B14F-4D97-AF65-F5344CB8AC3E}">
        <p14:creationId xmlns:p14="http://schemas.microsoft.com/office/powerpoint/2010/main" val="11228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8" descr="8rec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7" descr="8prec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2192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Classifier Evaluation Metrics: 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Precision and Recall, and F-measures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03" y="1425575"/>
            <a:ext cx="8429625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Precision</a:t>
            </a:r>
            <a:r>
              <a:rPr lang="en-US" altLang="zh-TW" sz="2400" dirty="0" smtClean="0">
                <a:ea typeface="新細明體" charset="-120"/>
              </a:rPr>
              <a:t>: exactness – what % of tuples that the classifier labeled as positive are actually positive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b="1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Recall: </a:t>
            </a:r>
            <a:r>
              <a:rPr lang="en-US" altLang="zh-TW" sz="2400" dirty="0" smtClean="0">
                <a:ea typeface="新細明體" charset="-120"/>
              </a:rPr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Inverse relationship between precision &amp; recall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TW" altLang="zh-TW" sz="2800"/>
          </a:p>
        </p:txBody>
      </p:sp>
      <p:sp>
        <p:nvSpPr>
          <p:cNvPr id="5223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2A5E2B5-7BE7-4DAF-9E4C-6463E57DAD3B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24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6832"/>
            <a:ext cx="19939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endParaRPr lang="zh-TW" altLang="en-US" dirty="0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804524"/>
              </p:ext>
            </p:extLst>
          </p:nvPr>
        </p:nvGraphicFramePr>
        <p:xfrm>
          <a:off x="683568" y="1412776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64088" y="3649701"/>
            <a:ext cx="208823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Precision</a:t>
            </a:r>
          </a:p>
          <a:p>
            <a:r>
              <a:rPr lang="en-US" altLang="zh-TW" sz="2400" dirty="0" smtClean="0"/>
              <a:t>6954/7366</a:t>
            </a:r>
          </a:p>
          <a:p>
            <a:r>
              <a:rPr lang="en-US" altLang="zh-TW" sz="2400" dirty="0" smtClean="0"/>
              <a:t>=0.9441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77805" y="5445224"/>
            <a:ext cx="207451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Recall</a:t>
            </a:r>
          </a:p>
          <a:p>
            <a:r>
              <a:rPr lang="en-US" altLang="zh-TW" sz="2400" dirty="0" smtClean="0"/>
              <a:t>6954/7000</a:t>
            </a:r>
          </a:p>
          <a:p>
            <a:r>
              <a:rPr lang="en-US" altLang="zh-TW" sz="2400" dirty="0" smtClean="0"/>
              <a:t>=0.9934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3619564"/>
            <a:ext cx="4536504" cy="290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Precision</a:t>
            </a:r>
            <a:r>
              <a:rPr lang="en-US" altLang="zh-TW" sz="2400" dirty="0" smtClean="0">
                <a:ea typeface="新細明體" charset="-120"/>
              </a:rPr>
              <a:t>: exactness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Recall: </a:t>
            </a:r>
            <a:r>
              <a:rPr lang="en-US" altLang="zh-TW" sz="2400" dirty="0" smtClean="0">
                <a:ea typeface="新細明體" charset="-120"/>
              </a:rPr>
              <a:t>completeness</a:t>
            </a: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6" y="4127629"/>
            <a:ext cx="3584575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6" y="5757356"/>
            <a:ext cx="312102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79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91661-D18D-4A8C-99A8-F5902A364DEB}" type="slidenum">
              <a:rPr lang="zh-TW" altLang="en-US" sz="1400">
                <a:latin typeface="Arial" charset="0"/>
              </a:rPr>
              <a:pPr eaLnBrk="1" hangingPunct="1"/>
              <a:t>26</a:t>
            </a:fld>
            <a:endParaRPr lang="en-US" altLang="zh-TW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Precision/Recall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You can get high recall (but low precision) by retrieving all docs for all queries!</a:t>
            </a:r>
          </a:p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Recall is a non-decreasing function of the number of docs retrieved</a:t>
            </a:r>
          </a:p>
          <a:p>
            <a:r>
              <a:rPr lang="en-US" altLang="zh-TW" smtClean="0">
                <a:ea typeface="ＭＳ Ｐゴシック" pitchFamily="34" charset="-128"/>
              </a:rPr>
              <a:t>A system that returns all docs has 100% recall!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>
              <a:ea typeface="ＭＳ Ｐゴシック" pitchFamily="34" charset="-128"/>
            </a:endParaRPr>
          </a:p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In a good system, precision decreases as either the number of docs retrieved or recall increases</a:t>
            </a:r>
          </a:p>
          <a:p>
            <a:pPr lvl="1" eaLnBrk="1" hangingPunct="1"/>
            <a:r>
              <a:rPr lang="en-US" altLang="zh-TW" smtClean="0">
                <a:ea typeface="ＭＳ Ｐゴシック" pitchFamily="34" charset="-128"/>
              </a:rPr>
              <a:t>This is not a theorem, but a result with strong empirical confirmation</a:t>
            </a:r>
          </a:p>
        </p:txBody>
      </p:sp>
    </p:spTree>
    <p:extLst>
      <p:ext uri="{BB962C8B-B14F-4D97-AF65-F5344CB8AC3E}">
        <p14:creationId xmlns:p14="http://schemas.microsoft.com/office/powerpoint/2010/main" val="23716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5A7B7AD-1426-4A16-B952-91F2FCB7D562}" type="slidenum">
              <a:rPr lang="zh-TW" altLang="en-US" sz="1400">
                <a:latin typeface="Arial" charset="0"/>
              </a:rPr>
              <a:pPr eaLnBrk="1" hangingPunct="1"/>
              <a:t>27</a:t>
            </a:fld>
            <a:endParaRPr lang="en-US" altLang="zh-TW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A combined measure: </a:t>
            </a:r>
            <a:r>
              <a:rPr lang="en-US" altLang="zh-TW" i="1" smtClean="0">
                <a:ea typeface="ＭＳ Ｐゴシック" pitchFamily="34" charset="-128"/>
              </a:rPr>
              <a:t>F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Combined measure that assesses precision/recall tradeoff is </a:t>
            </a:r>
            <a:r>
              <a:rPr lang="en-US" altLang="zh-TW" b="1" dirty="0" smtClean="0">
                <a:ea typeface="ＭＳ Ｐゴシック" pitchFamily="34" charset="-128"/>
              </a:rPr>
              <a:t>F measure</a:t>
            </a:r>
            <a:r>
              <a:rPr lang="en-US" altLang="zh-TW" dirty="0" smtClean="0">
                <a:ea typeface="ＭＳ Ｐゴシック" pitchFamily="34" charset="-128"/>
              </a:rPr>
              <a:t> (weighted harmonic mean):</a:t>
            </a: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People usually use balanced </a:t>
            </a:r>
            <a:r>
              <a:rPr lang="en-US" altLang="zh-TW" i="1" dirty="0" smtClean="0">
                <a:ea typeface="ＭＳ Ｐゴシック" pitchFamily="34" charset="-128"/>
              </a:rPr>
              <a:t>F</a:t>
            </a:r>
            <a:r>
              <a:rPr lang="en-US" altLang="zh-TW" i="1" baseline="-25000" dirty="0" smtClean="0">
                <a:ea typeface="ＭＳ Ｐゴシック" pitchFamily="34" charset="-128"/>
              </a:rPr>
              <a:t>1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measure</a:t>
            </a:r>
          </a:p>
          <a:p>
            <a:pPr lvl="1" eaLnBrk="1" hangingPunct="1"/>
            <a:r>
              <a:rPr lang="en-US" altLang="zh-TW" dirty="0" smtClean="0">
                <a:ea typeface="ＭＳ Ｐゴシック" pitchFamily="34" charset="-128"/>
              </a:rPr>
              <a:t>  i.e., with </a:t>
            </a:r>
            <a:r>
              <a:rPr lang="en-US" altLang="zh-TW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altLang="zh-TW" dirty="0" smtClean="0">
                <a:ea typeface="ＭＳ Ｐゴシック" pitchFamily="34" charset="-128"/>
              </a:rPr>
              <a:t> = 1 or </a:t>
            </a:r>
            <a:r>
              <a:rPr lang="en-US" altLang="zh-TW" dirty="0" smtClean="0">
                <a:ea typeface="ＭＳ Ｐゴシック" pitchFamily="34" charset="-128"/>
                <a:sym typeface="Symbol" pitchFamily="18" charset="2"/>
              </a:rPr>
              <a:t> = ½</a:t>
            </a:r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41827"/>
              </p:ext>
            </p:extLst>
          </p:nvPr>
        </p:nvGraphicFramePr>
        <p:xfrm>
          <a:off x="1547813" y="3284538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方程式" r:id="rId3" imgW="2095500" imgH="609600" progId="Equation.3">
                  <p:embed/>
                </p:oleObj>
              </mc:Choice>
              <mc:Fallback>
                <p:oleObj name="方程式" r:id="rId3" imgW="2095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5675312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4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Classifier Evaluation Metrics: Example</a:t>
            </a:r>
          </a:p>
        </p:txBody>
      </p:sp>
      <p:sp>
        <p:nvSpPr>
          <p:cNvPr id="53251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TW" altLang="zh-TW" sz="2400"/>
          </a:p>
        </p:txBody>
      </p:sp>
      <p:sp>
        <p:nvSpPr>
          <p:cNvPr id="5325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CD67F25-5447-4A15-89A0-4F928057C9E3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28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sp>
        <p:nvSpPr>
          <p:cNvPr id="53253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1008112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TW" sz="2400" i="1" dirty="0" smtClean="0">
                <a:ea typeface="新細明體" charset="-120"/>
              </a:rPr>
              <a:t>Precision</a:t>
            </a:r>
            <a:r>
              <a:rPr lang="en-US" altLang="zh-TW" sz="2400" dirty="0" smtClean="0">
                <a:ea typeface="新細明體" charset="-120"/>
              </a:rPr>
              <a:t> = 90/230 = 39.13%             </a:t>
            </a:r>
            <a:r>
              <a:rPr lang="en-US" altLang="zh-TW" sz="2400" i="1" dirty="0" smtClean="0">
                <a:ea typeface="新細明體" charset="-120"/>
              </a:rPr>
              <a:t>Recall</a:t>
            </a:r>
            <a:r>
              <a:rPr lang="en-US" altLang="zh-TW" sz="2400" dirty="0" smtClean="0">
                <a:ea typeface="新細明體" charset="-120"/>
              </a:rPr>
              <a:t> = 90/300 = 30.00%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TW" sz="2400" dirty="0" smtClean="0">
                <a:ea typeface="新細明體" charset="-120"/>
              </a:rPr>
              <a:t>F1=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6699"/>
              </p:ext>
            </p:extLst>
          </p:nvPr>
        </p:nvGraphicFramePr>
        <p:xfrm>
          <a:off x="228600" y="18891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30.00 (</a:t>
                      </a: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sensitivity)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98.56 (</a:t>
                      </a:r>
                      <a:r>
                        <a:rPr kumimoji="0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96.40 (</a:t>
                      </a: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accuracy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)</a:t>
                      </a:r>
                      <a:endParaRPr kumimoji="0" lang="en-US" altLang="zh-TW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1"/>
          <a:stretch/>
        </p:blipFill>
        <p:spPr bwMode="auto">
          <a:xfrm>
            <a:off x="5652120" y="5350366"/>
            <a:ext cx="2659933" cy="128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664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 and Selection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How to select test data?</a:t>
            </a:r>
          </a:p>
          <a:p>
            <a:pPr>
              <a:lnSpc>
                <a:spcPct val="110000"/>
              </a:lnSpc>
            </a:pPr>
            <a:endParaRPr lang="en-US" altLang="zh-TW" dirty="0" smtClean="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 smtClean="0">
                <a:ea typeface="新細明體" charset="-120"/>
              </a:rPr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新細明體" charset="-120"/>
              </a:rPr>
              <a:t>Bootstrap</a:t>
            </a:r>
          </a:p>
        </p:txBody>
      </p:sp>
      <p:sp>
        <p:nvSpPr>
          <p:cNvPr id="4915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D25E494-E245-4787-99C2-3DA3058D9F51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29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2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Using IF-THEN Rules for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If more than one rule are triggered, need </a:t>
            </a:r>
            <a:r>
              <a:rPr lang="en-US" altLang="zh-TW" sz="2800" b="1" dirty="0">
                <a:ea typeface="新細明體" charset="-120"/>
              </a:rPr>
              <a:t>conflict resolution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Size ordering</a:t>
            </a:r>
            <a:r>
              <a:rPr lang="en-US" altLang="zh-TW" dirty="0">
                <a:ea typeface="新細明體" charset="-120"/>
              </a:rPr>
              <a:t>: assign the highest priority to the triggering rules that has the “toughest” requirement (i.e., with the </a:t>
            </a:r>
            <a:r>
              <a:rPr lang="en-US" altLang="zh-TW" i="1" dirty="0">
                <a:ea typeface="新細明體" charset="-120"/>
              </a:rPr>
              <a:t>most attribute tests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Class-based ordering</a:t>
            </a:r>
            <a:r>
              <a:rPr lang="en-US" altLang="zh-TW" dirty="0">
                <a:ea typeface="新細明體" charset="-120"/>
              </a:rPr>
              <a:t>: decreasing order of </a:t>
            </a:r>
            <a:r>
              <a:rPr lang="en-US" altLang="zh-TW" i="1" dirty="0">
                <a:ea typeface="新細明體" charset="-120"/>
              </a:rPr>
              <a:t>prevalence or misclassification cost per class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Rule-based ordering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b="1" dirty="0">
                <a:ea typeface="新細明體" charset="-120"/>
              </a:rPr>
              <a:t>decision list</a:t>
            </a:r>
            <a:r>
              <a:rPr lang="en-US" altLang="zh-TW" dirty="0">
                <a:ea typeface="新細明體" charset="-120"/>
              </a:rPr>
              <a:t>): rules are organized into one long priority list, according to some measure of rule quality or by experts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9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Evaluating Classifier Accuracy: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Holdout</a:t>
            </a:r>
            <a:endParaRPr lang="en-US" altLang="zh-TW" sz="4000" dirty="0" smtClean="0">
              <a:ea typeface="新細明體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ea typeface="新細明體" charset="-120"/>
              </a:rPr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charset="-120"/>
              </a:rPr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charset="-120"/>
              </a:rPr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u="sng" dirty="0" smtClean="0">
                <a:ea typeface="新細明體" charset="-120"/>
              </a:rPr>
              <a:t>Random sampling</a:t>
            </a:r>
            <a:r>
              <a:rPr lang="en-US" altLang="zh-TW" dirty="0" smtClean="0">
                <a:ea typeface="新細明體" charset="-120"/>
              </a:rPr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charset="-120"/>
              </a:rPr>
              <a:t>Repeat holdout k times, accuracy = avg. of the accuracies obtained</a:t>
            </a:r>
          </a:p>
        </p:txBody>
      </p:sp>
      <p:sp>
        <p:nvSpPr>
          <p:cNvPr id="5427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1EADC60-67AD-4D8D-9053-5E413EF55F3D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30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4547705"/>
            <a:ext cx="5760640" cy="211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5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Evaluating Classifier Accuracy: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Cross-Validation Methods</a:t>
            </a:r>
            <a:endParaRPr lang="en-US" altLang="zh-TW" sz="4000" dirty="0" smtClean="0">
              <a:ea typeface="新細明體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ea typeface="新細明體" charset="-120"/>
              </a:rPr>
              <a:t>Cross-validation</a:t>
            </a:r>
            <a:r>
              <a:rPr lang="en-US" altLang="zh-TW" sz="2800" dirty="0" smtClean="0">
                <a:ea typeface="新細明體" charset="-120"/>
              </a:rPr>
              <a:t> (</a:t>
            </a:r>
            <a:r>
              <a:rPr lang="en-US" altLang="zh-TW" sz="2800" i="1" dirty="0" smtClean="0">
                <a:ea typeface="新細明體" charset="-120"/>
              </a:rPr>
              <a:t>k</a:t>
            </a:r>
            <a:r>
              <a:rPr lang="en-US" altLang="zh-TW" sz="2800" dirty="0" smtClean="0">
                <a:ea typeface="新細明體" charset="-12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Randomly partition the data into </a:t>
            </a:r>
            <a:r>
              <a:rPr lang="en-US" altLang="zh-TW" i="1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i="1" dirty="0" smtClean="0">
                <a:ea typeface="新細明體" charset="-120"/>
              </a:rPr>
              <a:t>mutually exclusive</a:t>
            </a:r>
            <a:r>
              <a:rPr lang="en-US" altLang="zh-TW" dirty="0" smtClean="0">
                <a:ea typeface="新細明體" charset="-12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At </a:t>
            </a:r>
            <a:r>
              <a:rPr lang="en-US" altLang="zh-TW" i="1" dirty="0" err="1" smtClean="0">
                <a:ea typeface="新細明體" charset="-120"/>
              </a:rPr>
              <a:t>i</a:t>
            </a:r>
            <a:r>
              <a:rPr lang="en-US" altLang="zh-TW" dirty="0" err="1" smtClean="0">
                <a:ea typeface="新細明體" charset="-120"/>
              </a:rPr>
              <a:t>-th</a:t>
            </a:r>
            <a:r>
              <a:rPr lang="en-US" altLang="zh-TW" dirty="0" smtClean="0">
                <a:ea typeface="新細明體" charset="-120"/>
              </a:rPr>
              <a:t> iteration, use D</a:t>
            </a:r>
            <a:r>
              <a:rPr lang="en-US" altLang="zh-TW" baseline="-25000" dirty="0" smtClean="0">
                <a:ea typeface="新細明體" charset="-120"/>
              </a:rPr>
              <a:t>i </a:t>
            </a:r>
            <a:r>
              <a:rPr lang="en-US" altLang="zh-TW" dirty="0" smtClean="0">
                <a:ea typeface="新細明體" charset="-12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u="sng" dirty="0" smtClean="0">
                <a:ea typeface="新細明體" charset="-120"/>
              </a:rPr>
              <a:t>Leave-one-out</a:t>
            </a:r>
            <a:r>
              <a:rPr lang="en-US" altLang="zh-TW" dirty="0" smtClean="0">
                <a:ea typeface="新細明體" charset="-120"/>
              </a:rPr>
              <a:t>: </a:t>
            </a:r>
            <a:r>
              <a:rPr lang="en-US" altLang="zh-TW" i="1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folds where </a:t>
            </a:r>
            <a:r>
              <a:rPr lang="en-US" altLang="zh-TW" i="1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= # of tuples, for small sized data</a:t>
            </a:r>
          </a:p>
        </p:txBody>
      </p:sp>
      <p:sp>
        <p:nvSpPr>
          <p:cNvPr id="5427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1EADC60-67AD-4D8D-9053-5E413EF55F3D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31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Evaluating Classifier Accuracy: Bootstrap</a:t>
            </a:r>
            <a:endParaRPr lang="en-US" altLang="zh-TW" sz="4000" smtClean="0">
              <a:ea typeface="新細明體" charset="-12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752"/>
            <a:ext cx="8610600" cy="528024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b="1" dirty="0" smtClean="0">
                <a:ea typeface="新細明體" charset="-120"/>
              </a:rPr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Samples the given training tuples uniformly </a:t>
            </a:r>
            <a:r>
              <a:rPr lang="en-US" altLang="zh-TW" sz="2000" i="1" dirty="0" smtClean="0">
                <a:ea typeface="新細明體" charset="-120"/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Several bootstrap methods, and a common one is </a:t>
            </a:r>
            <a:r>
              <a:rPr lang="en-US" altLang="zh-TW" sz="2000" b="1" dirty="0" smtClean="0">
                <a:ea typeface="新細明體" charset="-120"/>
              </a:rPr>
              <a:t>.632 </a:t>
            </a:r>
            <a:r>
              <a:rPr lang="en-US" altLang="zh-TW" sz="2000" b="1" dirty="0" err="1" smtClean="0">
                <a:ea typeface="新細明體" charset="-120"/>
              </a:rPr>
              <a:t>boostrap</a:t>
            </a:r>
            <a:endParaRPr lang="en-US" altLang="zh-TW" sz="2000" b="1" dirty="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A data set with </a:t>
            </a:r>
            <a:r>
              <a:rPr lang="en-US" altLang="zh-TW" sz="2000" i="1" dirty="0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 tuples is sampled </a:t>
            </a:r>
            <a:r>
              <a:rPr lang="en-US" altLang="zh-TW" sz="2000" i="1" dirty="0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 times, with replacement, resulting in a training set of </a:t>
            </a:r>
            <a:r>
              <a:rPr lang="en-US" altLang="zh-TW" sz="2000" i="1" dirty="0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zh-TW" sz="2000" baseline="30000" dirty="0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 ≈ e</a:t>
            </a:r>
            <a:r>
              <a:rPr lang="en-US" altLang="zh-TW" sz="2000" baseline="30000" dirty="0" smtClean="0">
                <a:ea typeface="新細明體" charset="-120"/>
              </a:rPr>
              <a:t>-1</a:t>
            </a:r>
            <a:r>
              <a:rPr lang="en-US" altLang="zh-TW" sz="2000" dirty="0" smtClean="0">
                <a:ea typeface="新細明體" charset="-120"/>
              </a:rPr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Repeat the sampling procedure 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 smtClean="0">
                <a:ea typeface="新細明體" charset="-120"/>
              </a:rPr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 dirty="0" smtClean="0">
              <a:ea typeface="新細明體" charset="-120"/>
            </a:endParaRPr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667F4E04-A648-43A6-9DB9-B9C5937A2126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32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67400"/>
            <a:ext cx="71628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6894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 and Selection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altLang="zh-TW" sz="2800" dirty="0" smtClean="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Suppose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we have 2 classifiers, M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and M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, which one is better?</a:t>
            </a:r>
          </a:p>
          <a:p>
            <a:pPr>
              <a:lnSpc>
                <a:spcPct val="110000"/>
              </a:lnSpc>
            </a:pP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4915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D25E494-E245-4787-99C2-3DA3058D9F51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33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5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Estimating Confidence Intervals: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Classifier Models M</a:t>
            </a:r>
            <a:r>
              <a:rPr lang="en-US" altLang="zh-TW" baseline="-25000" smtClean="0"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 vs. M</a:t>
            </a:r>
            <a:r>
              <a:rPr lang="en-US" altLang="zh-TW" baseline="-25000" smtClean="0">
                <a:ea typeface="新細明體" charset="-120"/>
              </a:rPr>
              <a:t>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ea typeface="新細明體" charset="-120"/>
              </a:rPr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ea typeface="新細明體" charset="-120"/>
              </a:rPr>
              <a:t>These mean error rates are just </a:t>
            </a:r>
            <a:r>
              <a:rPr lang="en-US" altLang="zh-TW" sz="2400" i="1" dirty="0" smtClean="0">
                <a:ea typeface="新細明體" charset="-120"/>
              </a:rPr>
              <a:t>estimates</a:t>
            </a:r>
            <a:r>
              <a:rPr lang="en-US" altLang="zh-TW" sz="2400" dirty="0" smtClean="0">
                <a:ea typeface="新細明體" charset="-120"/>
              </a:rPr>
              <a:t> of error on the true population of </a:t>
            </a:r>
            <a:r>
              <a:rPr lang="en-US" altLang="zh-TW" sz="2400" i="1" dirty="0" smtClean="0">
                <a:ea typeface="新細明體" charset="-120"/>
              </a:rPr>
              <a:t>future</a:t>
            </a:r>
            <a:r>
              <a:rPr lang="en-US" altLang="zh-TW" sz="2400" dirty="0" smtClean="0">
                <a:ea typeface="新細明體" charset="-120"/>
              </a:rPr>
              <a:t> data cases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ea typeface="新細明體" charset="-120"/>
              </a:rPr>
              <a:t>What if the difference between the 2 error rates is just attributed to </a:t>
            </a:r>
            <a:r>
              <a:rPr lang="en-US" altLang="zh-TW" sz="2400" i="1" dirty="0" smtClean="0">
                <a:ea typeface="新細明體" charset="-120"/>
              </a:rPr>
              <a:t>chance</a:t>
            </a:r>
            <a:r>
              <a:rPr lang="en-US" altLang="zh-TW" sz="2400" dirty="0" smtClean="0">
                <a:ea typeface="新細明體" charset="-12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ea typeface="新細明體" charset="-120"/>
              </a:rPr>
              <a:t>Use a </a:t>
            </a:r>
            <a:r>
              <a:rPr lang="en-US" altLang="zh-TW" sz="2400" b="1" dirty="0" smtClean="0">
                <a:ea typeface="新細明體" charset="-120"/>
              </a:rPr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ea typeface="新細明體" charset="-120"/>
              </a:rPr>
              <a:t>Obtain </a:t>
            </a:r>
            <a:r>
              <a:rPr lang="en-US" altLang="zh-TW" sz="2400" b="1" dirty="0" smtClean="0">
                <a:ea typeface="新細明體" charset="-120"/>
              </a:rPr>
              <a:t>confidence limits</a:t>
            </a:r>
            <a:r>
              <a:rPr lang="en-US" altLang="zh-TW" sz="2400" dirty="0" smtClean="0">
                <a:ea typeface="新細明體" charset="-120"/>
              </a:rPr>
              <a:t> for our error estimates</a:t>
            </a:r>
          </a:p>
        </p:txBody>
      </p:sp>
      <p:pic>
        <p:nvPicPr>
          <p:cNvPr id="56324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78673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35137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F83681E8-3576-47FA-BEC2-7020F7E4A781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34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9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Estimating Confidence Intervals: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Null Hypothesis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 smtClean="0">
                <a:ea typeface="新細明體" charset="-120"/>
              </a:rPr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 smtClean="0">
                <a:ea typeface="新細明體" charset="-120"/>
              </a:rPr>
              <a:t>Assume samples follow a </a:t>
            </a:r>
            <a:r>
              <a:rPr lang="en-US" altLang="zh-TW" sz="2400" b="1" dirty="0" smtClean="0">
                <a:ea typeface="新細明體" charset="-120"/>
              </a:rPr>
              <a:t>t distribution</a:t>
            </a:r>
            <a:r>
              <a:rPr lang="en-US" altLang="zh-TW" sz="2400" dirty="0" smtClean="0">
                <a:ea typeface="新細明體" charset="-120"/>
              </a:rPr>
              <a:t> with </a:t>
            </a:r>
            <a:r>
              <a:rPr lang="en-US" altLang="zh-TW" sz="2400" i="1" dirty="0" smtClean="0">
                <a:ea typeface="新細明體" charset="-120"/>
              </a:rPr>
              <a:t>k–1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ea typeface="新細明體" charset="-120"/>
              </a:rPr>
              <a:t>degrees of freedom </a:t>
            </a:r>
            <a:r>
              <a:rPr lang="en-US" altLang="zh-TW" sz="2400" dirty="0" smtClean="0">
                <a:ea typeface="新細明體" charset="-120"/>
              </a:rPr>
              <a:t>(here, </a:t>
            </a:r>
            <a:r>
              <a:rPr lang="en-US" altLang="zh-TW" sz="2400" i="1" dirty="0" smtClean="0">
                <a:ea typeface="新細明體" charset="-120"/>
              </a:rPr>
              <a:t>k=10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TW" sz="2400" dirty="0" smtClean="0">
                <a:ea typeface="新細明體" charset="-120"/>
              </a:rPr>
              <a:t>Use </a:t>
            </a:r>
            <a:r>
              <a:rPr lang="en-US" altLang="zh-TW" sz="2400" b="1" dirty="0" smtClean="0">
                <a:ea typeface="新細明體" charset="-120"/>
              </a:rPr>
              <a:t>t-test</a:t>
            </a:r>
            <a:r>
              <a:rPr lang="en-US" altLang="zh-TW" sz="2400" dirty="0" smtClean="0">
                <a:ea typeface="新細明體" charset="-120"/>
              </a:rPr>
              <a:t> (or </a:t>
            </a:r>
            <a:r>
              <a:rPr lang="en-US" altLang="zh-TW" sz="2400" b="1" dirty="0" smtClean="0">
                <a:ea typeface="新細明體" charset="-120"/>
              </a:rPr>
              <a:t>Student’s t-test</a:t>
            </a:r>
            <a:r>
              <a:rPr lang="en-US" altLang="zh-TW" sz="2400" dirty="0" smtClean="0">
                <a:ea typeface="新細明體" charset="-120"/>
              </a:rPr>
              <a:t>)</a:t>
            </a:r>
            <a:endParaRPr lang="en-US" altLang="zh-TW" sz="2400" b="1" dirty="0" smtClean="0">
              <a:ea typeface="新細明體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400" b="1" dirty="0" smtClean="0">
                <a:ea typeface="新細明體" charset="-120"/>
              </a:rPr>
              <a:t>Null Hypothesis</a:t>
            </a:r>
            <a:r>
              <a:rPr lang="en-US" altLang="zh-TW" sz="2400" dirty="0" smtClean="0">
                <a:ea typeface="新細明體" charset="-120"/>
              </a:rPr>
              <a:t>: M</a:t>
            </a:r>
            <a:r>
              <a:rPr lang="en-US" altLang="zh-TW" sz="2400" baseline="-25000" dirty="0" smtClean="0">
                <a:ea typeface="新細明體" charset="-120"/>
              </a:rPr>
              <a:t>1</a:t>
            </a:r>
            <a:r>
              <a:rPr lang="en-US" altLang="zh-TW" sz="2400" dirty="0" smtClean="0">
                <a:ea typeface="新細明體" charset="-120"/>
              </a:rPr>
              <a:t> &amp; M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 are the same</a:t>
            </a:r>
          </a:p>
          <a:p>
            <a:pPr>
              <a:lnSpc>
                <a:spcPct val="130000"/>
              </a:lnSpc>
            </a:pPr>
            <a:r>
              <a:rPr lang="en-US" altLang="zh-TW" sz="2400" dirty="0" smtClean="0">
                <a:ea typeface="新細明體" charset="-120"/>
              </a:rPr>
              <a:t>If we can </a:t>
            </a:r>
            <a:r>
              <a:rPr lang="en-US" altLang="zh-TW" sz="2400" b="1" dirty="0" smtClean="0">
                <a:ea typeface="新細明體" charset="-120"/>
              </a:rPr>
              <a:t>reject</a:t>
            </a:r>
            <a:r>
              <a:rPr lang="en-US" altLang="zh-TW" sz="2400" dirty="0" smtClean="0">
                <a:ea typeface="新細明體" charset="-120"/>
              </a:rPr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 smtClean="0">
                <a:ea typeface="新細明體" charset="-120"/>
              </a:rPr>
              <a:t>we conclude that the difference between M</a:t>
            </a:r>
            <a:r>
              <a:rPr lang="en-US" altLang="zh-TW" sz="2400" baseline="-25000" dirty="0" smtClean="0">
                <a:ea typeface="新細明體" charset="-120"/>
              </a:rPr>
              <a:t>1</a:t>
            </a:r>
            <a:r>
              <a:rPr lang="en-US" altLang="zh-TW" sz="2400" dirty="0" smtClean="0">
                <a:ea typeface="新細明體" charset="-120"/>
              </a:rPr>
              <a:t> &amp; M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 is </a:t>
            </a:r>
            <a:r>
              <a:rPr lang="en-US" altLang="zh-TW" sz="2400" b="1" dirty="0" smtClean="0">
                <a:ea typeface="新細明體" charset="-120"/>
              </a:rPr>
              <a:t>statistically significant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 smtClean="0">
                <a:ea typeface="新細明體" charset="-120"/>
              </a:rPr>
              <a:t>Chose model with lower error rate</a:t>
            </a:r>
          </a:p>
        </p:txBody>
      </p:sp>
      <p:sp>
        <p:nvSpPr>
          <p:cNvPr id="5734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20F7AF1-258D-4055-9A40-12CB569422C2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35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24199"/>
              </p:ext>
            </p:extLst>
          </p:nvPr>
        </p:nvGraphicFramePr>
        <p:xfrm>
          <a:off x="5868143" y="2852936"/>
          <a:ext cx="320246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方程式" r:id="rId4" imgW="1650960" imgH="482400" progId="Equation.3">
                  <p:embed/>
                </p:oleObj>
              </mc:Choice>
              <mc:Fallback>
                <p:oleObj name="方程式" r:id="rId4" imgW="16509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8143" y="2852936"/>
                        <a:ext cx="3202460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4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smtClean="0">
                <a:ea typeface="新細明體" charset="-120"/>
              </a:rPr>
              <a:t>Estimating Confidence Intervals:</a:t>
            </a:r>
            <a:br>
              <a:rPr lang="en-US" altLang="zh-TW" sz="3200" smtClean="0">
                <a:ea typeface="新細明體" charset="-120"/>
              </a:rPr>
            </a:br>
            <a:r>
              <a:rPr lang="en-US" altLang="zh-TW" sz="3200" smtClean="0">
                <a:ea typeface="新細明體" charset="-120"/>
              </a:rPr>
              <a:t>Table for t-distribution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048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Symmetric</a:t>
            </a:r>
          </a:p>
          <a:p>
            <a:pPr>
              <a:lnSpc>
                <a:spcPct val="90000"/>
              </a:lnSpc>
            </a:pPr>
            <a:r>
              <a:rPr lang="en-US" altLang="zh-TW" sz="2400" b="1" smtClean="0">
                <a:ea typeface="新細明體" charset="-120"/>
              </a:rPr>
              <a:t>Significance level</a:t>
            </a:r>
            <a:r>
              <a:rPr lang="en-US" altLang="zh-TW" sz="2400" smtClean="0">
                <a:ea typeface="新細明體" charset="-120"/>
              </a:rPr>
              <a:t>, e.g., </a:t>
            </a:r>
            <a:r>
              <a:rPr lang="en-US" altLang="zh-TW" sz="2400" i="1" smtClean="0">
                <a:ea typeface="新細明體" charset="-120"/>
              </a:rPr>
              <a:t>sig = 0.05 </a:t>
            </a:r>
            <a:r>
              <a:rPr lang="en-US" altLang="zh-TW" sz="2400" smtClean="0">
                <a:ea typeface="新細明體" charset="-120"/>
              </a:rPr>
              <a:t>or</a:t>
            </a:r>
            <a:r>
              <a:rPr lang="en-US" altLang="zh-TW" sz="2400" i="1" smtClean="0">
                <a:ea typeface="新細明體" charset="-120"/>
              </a:rPr>
              <a:t> 5% </a:t>
            </a:r>
            <a:r>
              <a:rPr lang="en-US" altLang="zh-TW" sz="2400" smtClean="0">
                <a:ea typeface="新細明體" charset="-120"/>
              </a:rPr>
              <a:t>means 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 &amp; M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 are </a:t>
            </a:r>
            <a:r>
              <a:rPr lang="en-US" altLang="zh-TW" sz="2400" i="1" smtClean="0">
                <a:ea typeface="新細明體" charset="-120"/>
              </a:rPr>
              <a:t>significantly different</a:t>
            </a:r>
            <a:r>
              <a:rPr lang="en-US" altLang="zh-TW" sz="2400" smtClean="0">
                <a:ea typeface="新細明體" charset="-120"/>
              </a:rPr>
              <a:t> for 95% of population</a:t>
            </a:r>
          </a:p>
          <a:p>
            <a:pPr>
              <a:lnSpc>
                <a:spcPct val="90000"/>
              </a:lnSpc>
            </a:pPr>
            <a:r>
              <a:rPr lang="en-US" altLang="zh-TW" sz="2400" b="1" smtClean="0">
                <a:ea typeface="新細明體" charset="-120"/>
              </a:rPr>
              <a:t>Confidence limit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i="1" smtClean="0">
                <a:ea typeface="新細明體" charset="-120"/>
              </a:rPr>
              <a:t>z = sig/2</a:t>
            </a:r>
          </a:p>
        </p:txBody>
      </p:sp>
      <p:pic>
        <p:nvPicPr>
          <p:cNvPr id="59396" name="Picture 6" descr="8ttablevalu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914400"/>
            <a:ext cx="5181600" cy="5791200"/>
          </a:xfrm>
        </p:spPr>
      </p:pic>
      <p:pic>
        <p:nvPicPr>
          <p:cNvPr id="59397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4216A725-95AB-4B28-ACF6-387E8E5978BC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36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97732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Estimating Confidence Intervals: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Statistical Significance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smtClean="0">
                <a:ea typeface="新細明體" charset="-120"/>
              </a:rPr>
              <a:t>Are 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 &amp; M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b="1" smtClean="0">
                <a:ea typeface="新細明體" charset="-120"/>
              </a:rPr>
              <a:t>significantly different</a:t>
            </a:r>
            <a:r>
              <a:rPr lang="en-US" altLang="zh-TW" sz="2400" smtClean="0">
                <a:ea typeface="新細明體" charset="-120"/>
              </a:rPr>
              <a:t>?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Compute </a:t>
            </a:r>
            <a:r>
              <a:rPr lang="en-US" altLang="zh-TW" sz="2400" i="1" smtClean="0">
                <a:ea typeface="新細明體" charset="-120"/>
              </a:rPr>
              <a:t>t. </a:t>
            </a:r>
            <a:r>
              <a:rPr lang="en-US" altLang="zh-TW" sz="2400" smtClean="0">
                <a:ea typeface="新細明體" charset="-120"/>
              </a:rPr>
              <a:t>Select </a:t>
            </a:r>
            <a:r>
              <a:rPr lang="en-US" altLang="zh-TW" sz="2400" i="1" smtClean="0">
                <a:ea typeface="新細明體" charset="-120"/>
              </a:rPr>
              <a:t>significance level</a:t>
            </a:r>
            <a:r>
              <a:rPr lang="en-US" altLang="zh-TW" sz="2400" smtClean="0">
                <a:ea typeface="新細明體" charset="-120"/>
              </a:rPr>
              <a:t> (e.g. </a:t>
            </a:r>
            <a:r>
              <a:rPr lang="en-US" altLang="zh-TW" sz="2400" i="1" smtClean="0">
                <a:ea typeface="新細明體" charset="-120"/>
              </a:rPr>
              <a:t>sig = 5%)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Consult table for t-distribution: Find </a:t>
            </a:r>
            <a:r>
              <a:rPr lang="en-US" altLang="zh-TW" sz="2400" i="1" smtClean="0">
                <a:ea typeface="新細明體" charset="-120"/>
              </a:rPr>
              <a:t>t value</a:t>
            </a:r>
            <a:r>
              <a:rPr lang="en-US" altLang="zh-TW" sz="2400" smtClean="0">
                <a:ea typeface="新細明體" charset="-120"/>
              </a:rPr>
              <a:t> corresponding to </a:t>
            </a:r>
            <a:r>
              <a:rPr lang="en-US" altLang="zh-TW" sz="2400" i="1" smtClean="0">
                <a:ea typeface="新細明體" charset="-120"/>
              </a:rPr>
              <a:t>k-1 degrees of freedom</a:t>
            </a:r>
            <a:r>
              <a:rPr lang="en-US" altLang="zh-TW" sz="2400" smtClean="0">
                <a:ea typeface="新細明體" charset="-120"/>
              </a:rPr>
              <a:t> (here, 9)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t-distribution is symmetric: typically upper % points of distribution shown → look up value for </a:t>
            </a:r>
            <a:r>
              <a:rPr lang="en-US" altLang="zh-TW" sz="2400" b="1" smtClean="0">
                <a:ea typeface="新細明體" charset="-120"/>
              </a:rPr>
              <a:t>confidence limit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i="1" smtClean="0">
                <a:ea typeface="新細明體" charset="-120"/>
              </a:rPr>
              <a:t>z=sig/2</a:t>
            </a:r>
            <a:r>
              <a:rPr lang="en-US" altLang="zh-TW" sz="2400" smtClean="0">
                <a:ea typeface="新細明體" charset="-120"/>
              </a:rPr>
              <a:t> (here, 0.025)</a:t>
            </a:r>
          </a:p>
          <a:p>
            <a:pPr lvl="1"/>
            <a:r>
              <a:rPr lang="en-US" altLang="zh-TW" sz="2400" b="1" smtClean="0">
                <a:ea typeface="新細明體" charset="-120"/>
              </a:rPr>
              <a:t>If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b="1" smtClean="0">
                <a:ea typeface="新細明體" charset="-120"/>
              </a:rPr>
              <a:t>t &gt; z or t &lt; -z</a:t>
            </a:r>
            <a:r>
              <a:rPr lang="en-US" altLang="zh-TW" sz="2400" smtClean="0">
                <a:ea typeface="新細明體" charset="-120"/>
              </a:rPr>
              <a:t>, then t value lies in rejection region:</a:t>
            </a:r>
          </a:p>
          <a:p>
            <a:pPr lvl="2"/>
            <a:r>
              <a:rPr lang="en-US" altLang="zh-TW" b="1" smtClean="0">
                <a:ea typeface="新細明體" charset="-120"/>
              </a:rPr>
              <a:t>Reject null hypothesis</a:t>
            </a:r>
            <a:r>
              <a:rPr lang="en-US" altLang="zh-TW" smtClean="0">
                <a:ea typeface="新細明體" charset="-120"/>
              </a:rPr>
              <a:t> that mean error rates of M</a:t>
            </a:r>
            <a:r>
              <a:rPr lang="en-US" altLang="zh-TW" baseline="-25000" smtClean="0"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 &amp; M</a:t>
            </a:r>
            <a:r>
              <a:rPr lang="en-US" altLang="zh-TW" baseline="-25000" smtClean="0">
                <a:ea typeface="新細明體" charset="-120"/>
              </a:rPr>
              <a:t>2</a:t>
            </a:r>
            <a:r>
              <a:rPr lang="en-US" altLang="zh-TW" smtClean="0">
                <a:ea typeface="新細明體" charset="-120"/>
              </a:rPr>
              <a:t> are same</a:t>
            </a:r>
          </a:p>
          <a:p>
            <a:pPr lvl="2"/>
            <a:r>
              <a:rPr lang="en-US" altLang="zh-TW" smtClean="0">
                <a:ea typeface="新細明體" charset="-120"/>
              </a:rPr>
              <a:t>Conclude: </a:t>
            </a:r>
            <a:r>
              <a:rPr lang="en-US" altLang="zh-TW" u="sng" smtClean="0">
                <a:ea typeface="新細明體" charset="-120"/>
              </a:rPr>
              <a:t>statistically significant</a:t>
            </a:r>
            <a:r>
              <a:rPr lang="en-US" altLang="zh-TW" smtClean="0">
                <a:ea typeface="新細明體" charset="-120"/>
              </a:rPr>
              <a:t> difference between M</a:t>
            </a:r>
            <a:r>
              <a:rPr lang="en-US" altLang="zh-TW" baseline="-25000" smtClean="0">
                <a:ea typeface="新細明體" charset="-120"/>
              </a:rPr>
              <a:t>1</a:t>
            </a:r>
            <a:r>
              <a:rPr lang="en-US" altLang="zh-TW" smtClean="0">
                <a:ea typeface="新細明體" charset="-120"/>
              </a:rPr>
              <a:t> &amp; M</a:t>
            </a:r>
            <a:r>
              <a:rPr lang="en-US" altLang="zh-TW" baseline="-25000" smtClean="0">
                <a:ea typeface="新細明體" charset="-120"/>
              </a:rPr>
              <a:t>2</a:t>
            </a:r>
            <a:r>
              <a:rPr lang="en-US" altLang="zh-TW" smtClean="0">
                <a:ea typeface="新細明體" charset="-120"/>
              </a:rPr>
              <a:t> </a:t>
            </a:r>
          </a:p>
          <a:p>
            <a:pPr lvl="1"/>
            <a:r>
              <a:rPr lang="en-US" altLang="zh-TW" sz="2400" b="1" smtClean="0">
                <a:ea typeface="新細明體" charset="-120"/>
              </a:rPr>
              <a:t>Otherwise</a:t>
            </a:r>
            <a:r>
              <a:rPr lang="en-US" altLang="zh-TW" sz="2400" smtClean="0">
                <a:ea typeface="新細明體" charset="-120"/>
              </a:rPr>
              <a:t>, conclude that any difference is </a:t>
            </a:r>
            <a:r>
              <a:rPr lang="en-US" altLang="zh-TW" sz="2400" b="1" smtClean="0">
                <a:ea typeface="新細明體" charset="-120"/>
              </a:rPr>
              <a:t>chance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6042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2BCD70C2-E80E-4A12-9E39-B1BCAFB7D9C2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37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mtClean="0">
                <a:solidFill>
                  <a:srgbClr val="170981"/>
                </a:solidFill>
                <a:ea typeface="新細明體" charset="-120"/>
              </a:rPr>
              <a:t>Issues Affecting Model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b="1" smtClean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smtClean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smtClean="0">
                <a:ea typeface="新細明體" charset="-120"/>
              </a:rPr>
              <a:t>Robustness</a:t>
            </a:r>
            <a:r>
              <a:rPr lang="en-US" altLang="zh-TW" sz="2400" smtClean="0">
                <a:ea typeface="新細明體" charset="-120"/>
              </a:rPr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smtClean="0">
                <a:ea typeface="新細明體" charset="-120"/>
              </a:rPr>
              <a:t>Scalability</a:t>
            </a:r>
            <a:r>
              <a:rPr lang="en-US" altLang="zh-TW" sz="2400" smtClean="0">
                <a:ea typeface="新細明體" charset="-120"/>
              </a:rPr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smtClean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  <p:sp>
        <p:nvSpPr>
          <p:cNvPr id="6246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212E183C-97CB-42AA-B31A-1EB2A698275E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38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2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71600" y="4509120"/>
            <a:ext cx="7560840" cy="136207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TW" dirty="0">
                <a:ea typeface="新細明體" charset="-120"/>
              </a:rPr>
              <a:t>Techniques to Improve Classification </a:t>
            </a:r>
            <a:r>
              <a:rPr lang="en-US" altLang="zh-TW" dirty="0" smtClean="0">
                <a:ea typeface="新細明體" charset="-120"/>
              </a:rPr>
              <a:t>Accuracy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9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61A3F5-76DA-460E-BBC9-0DC7E730558B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  <p:grpSp>
        <p:nvGrpSpPr>
          <p:cNvPr id="43011" name="Group 59"/>
          <p:cNvGrpSpPr>
            <a:grpSpLocks/>
          </p:cNvGrpSpPr>
          <p:nvPr/>
        </p:nvGrpSpPr>
        <p:grpSpPr bwMode="auto">
          <a:xfrm>
            <a:off x="5900738" y="838200"/>
            <a:ext cx="3319462" cy="1981200"/>
            <a:chOff x="3504" y="144"/>
            <a:chExt cx="2091" cy="1248"/>
          </a:xfrm>
        </p:grpSpPr>
        <p:sp>
          <p:nvSpPr>
            <p:cNvPr id="43015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age?</a:t>
              </a:r>
            </a:p>
          </p:txBody>
        </p:sp>
        <p:grpSp>
          <p:nvGrpSpPr>
            <p:cNvPr id="43016" name="Group 58"/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43017" name="Rectangle 36"/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student?</a:t>
                </a:r>
              </a:p>
            </p:txBody>
          </p:sp>
          <p:sp>
            <p:nvSpPr>
              <p:cNvPr id="43018" name="Rectangle 37"/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credit rating?</a:t>
                </a:r>
              </a:p>
            </p:txBody>
          </p:sp>
          <p:sp>
            <p:nvSpPr>
              <p:cNvPr id="43019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0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1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2" name="Rectangle 41"/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&lt;=30</a:t>
                </a:r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43023" name="Rectangle 42"/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&gt;40</a:t>
                </a:r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43024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5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6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7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8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9" name="Rectangle 4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no</a:t>
                </a:r>
              </a:p>
            </p:txBody>
          </p:sp>
          <p:sp>
            <p:nvSpPr>
              <p:cNvPr id="43030" name="Rectangle 49"/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yes</a:t>
                </a:r>
              </a:p>
            </p:txBody>
          </p:sp>
          <p:sp>
            <p:nvSpPr>
              <p:cNvPr id="43031" name="Rectangle 50"/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yes</a:t>
                </a:r>
              </a:p>
            </p:txBody>
          </p:sp>
          <p:sp>
            <p:nvSpPr>
              <p:cNvPr id="43032" name="Rectangle 51"/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yes</a:t>
                </a:r>
              </a:p>
            </p:txBody>
          </p:sp>
          <p:sp>
            <p:nvSpPr>
              <p:cNvPr id="43033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31..40</a:t>
                </a:r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43034" name="Rectangle 53"/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no</a:t>
                </a:r>
              </a:p>
            </p:txBody>
          </p:sp>
          <p:sp>
            <p:nvSpPr>
              <p:cNvPr id="43035" name="Rectangle 54"/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fair</a:t>
                </a:r>
              </a:p>
            </p:txBody>
          </p:sp>
          <p:sp>
            <p:nvSpPr>
              <p:cNvPr id="43036" name="Rectangle 55"/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excellent</a:t>
                </a:r>
              </a:p>
            </p:txBody>
          </p:sp>
          <p:sp>
            <p:nvSpPr>
              <p:cNvPr id="43037" name="Rectangle 56"/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yes</a:t>
                </a:r>
              </a:p>
            </p:txBody>
          </p:sp>
          <p:sp>
            <p:nvSpPr>
              <p:cNvPr id="43038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no</a:t>
                </a:r>
              </a:p>
            </p:txBody>
          </p:sp>
        </p:grpSp>
      </p:grp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763000" cy="2362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Example: Rule extraction from our </a:t>
            </a:r>
            <a:r>
              <a:rPr lang="en-US" altLang="zh-TW" sz="2400" i="1" smtClean="0">
                <a:ea typeface="新細明體" charset="-120"/>
              </a:rPr>
              <a:t>buys_computer</a:t>
            </a:r>
            <a:r>
              <a:rPr lang="en-US" altLang="zh-TW" sz="2400" smtClean="0">
                <a:ea typeface="新細明體" charset="-120"/>
              </a:rPr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IF </a:t>
            </a:r>
            <a:r>
              <a:rPr lang="en-US" altLang="zh-TW" sz="2000" i="1" smtClean="0">
                <a:ea typeface="新細明體" charset="-120"/>
              </a:rPr>
              <a:t>age</a:t>
            </a:r>
            <a:r>
              <a:rPr lang="en-US" altLang="zh-TW" sz="2000" smtClean="0">
                <a:ea typeface="新細明體" charset="-120"/>
              </a:rPr>
              <a:t> = young AND </a:t>
            </a:r>
            <a:r>
              <a:rPr lang="en-US" altLang="zh-TW" sz="2000" i="1" smtClean="0">
                <a:ea typeface="新細明體" charset="-120"/>
              </a:rPr>
              <a:t>student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no</a:t>
            </a:r>
            <a:r>
              <a:rPr lang="en-US" altLang="zh-TW" sz="2000" smtClean="0">
                <a:ea typeface="新細明體" charset="-120"/>
              </a:rPr>
              <a:t>                 THEN </a:t>
            </a:r>
            <a:r>
              <a:rPr lang="en-US" altLang="zh-TW" sz="2000" i="1" smtClean="0">
                <a:ea typeface="新細明體" charset="-120"/>
              </a:rPr>
              <a:t>buys_computer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no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IF </a:t>
            </a:r>
            <a:r>
              <a:rPr lang="en-US" altLang="zh-TW" sz="2000" i="1" smtClean="0">
                <a:ea typeface="新細明體" charset="-120"/>
              </a:rPr>
              <a:t>age</a:t>
            </a:r>
            <a:r>
              <a:rPr lang="en-US" altLang="zh-TW" sz="2000" smtClean="0">
                <a:ea typeface="新細明體" charset="-120"/>
              </a:rPr>
              <a:t> = young AND </a:t>
            </a:r>
            <a:r>
              <a:rPr lang="en-US" altLang="zh-TW" sz="2000" i="1" smtClean="0">
                <a:ea typeface="新細明體" charset="-120"/>
              </a:rPr>
              <a:t>student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yes</a:t>
            </a:r>
            <a:r>
              <a:rPr lang="en-US" altLang="zh-TW" sz="2000" smtClean="0">
                <a:ea typeface="新細明體" charset="-120"/>
              </a:rPr>
              <a:t>                THEN </a:t>
            </a:r>
            <a:r>
              <a:rPr lang="en-US" altLang="zh-TW" sz="2000" i="1" smtClean="0">
                <a:ea typeface="新細明體" charset="-120"/>
              </a:rPr>
              <a:t>buys_computer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yes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IF </a:t>
            </a:r>
            <a:r>
              <a:rPr lang="en-US" altLang="zh-TW" sz="2000" i="1" smtClean="0">
                <a:ea typeface="新細明體" charset="-120"/>
              </a:rPr>
              <a:t>age</a:t>
            </a:r>
            <a:r>
              <a:rPr lang="en-US" altLang="zh-TW" sz="2000" smtClean="0">
                <a:ea typeface="新細明體" charset="-120"/>
              </a:rPr>
              <a:t> = mid-age 			    THEN </a:t>
            </a:r>
            <a:r>
              <a:rPr lang="en-US" altLang="zh-TW" sz="2000" i="1" smtClean="0">
                <a:ea typeface="新細明體" charset="-120"/>
              </a:rPr>
              <a:t>buys_computer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yes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IF </a:t>
            </a:r>
            <a:r>
              <a:rPr lang="en-US" altLang="zh-TW" sz="2000" i="1" smtClean="0">
                <a:ea typeface="新細明體" charset="-120"/>
              </a:rPr>
              <a:t>age</a:t>
            </a:r>
            <a:r>
              <a:rPr lang="en-US" altLang="zh-TW" sz="2000" smtClean="0">
                <a:ea typeface="新細明體" charset="-120"/>
              </a:rPr>
              <a:t> = old AND </a:t>
            </a:r>
            <a:r>
              <a:rPr lang="en-US" altLang="zh-TW" sz="2000" i="1" smtClean="0">
                <a:ea typeface="新細明體" charset="-120"/>
              </a:rPr>
              <a:t>credit_rating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excellent</a:t>
            </a:r>
            <a:r>
              <a:rPr lang="en-US" altLang="zh-TW" sz="2000" smtClean="0">
                <a:ea typeface="新細明體" charset="-120"/>
              </a:rPr>
              <a:t>  THEN </a:t>
            </a:r>
            <a:r>
              <a:rPr lang="en-US" altLang="zh-TW" sz="2000" i="1" smtClean="0">
                <a:ea typeface="新細明體" charset="-120"/>
              </a:rPr>
              <a:t>buys_computer </a:t>
            </a:r>
            <a:r>
              <a:rPr lang="en-US" altLang="zh-TW" sz="2000" smtClean="0">
                <a:ea typeface="新細明體" charset="-120"/>
              </a:rPr>
              <a:t>= </a:t>
            </a:r>
            <a:r>
              <a:rPr lang="en-US" altLang="zh-TW" sz="2000" i="1" smtClean="0">
                <a:ea typeface="新細明體" charset="-120"/>
              </a:rPr>
              <a:t>no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IF </a:t>
            </a:r>
            <a:r>
              <a:rPr lang="en-US" altLang="zh-TW" sz="2000" i="1" smtClean="0">
                <a:ea typeface="新細明體" charset="-120"/>
              </a:rPr>
              <a:t>age</a:t>
            </a:r>
            <a:r>
              <a:rPr lang="en-US" altLang="zh-TW" sz="2000" smtClean="0">
                <a:ea typeface="新細明體" charset="-120"/>
              </a:rPr>
              <a:t> = old AND </a:t>
            </a:r>
            <a:r>
              <a:rPr lang="en-US" altLang="zh-TW" sz="2000" i="1" smtClean="0">
                <a:ea typeface="新細明體" charset="-120"/>
              </a:rPr>
              <a:t>credit_rating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fair</a:t>
            </a:r>
            <a:r>
              <a:rPr lang="en-US" altLang="zh-TW" sz="2000" smtClean="0">
                <a:ea typeface="新細明體" charset="-120"/>
              </a:rPr>
              <a:t>            THEN </a:t>
            </a:r>
            <a:r>
              <a:rPr lang="en-US" altLang="zh-TW" sz="2000" i="1" smtClean="0">
                <a:ea typeface="新細明體" charset="-120"/>
              </a:rPr>
              <a:t>buys_computer</a:t>
            </a:r>
            <a:r>
              <a:rPr lang="en-US" altLang="zh-TW" sz="2000" smtClean="0">
                <a:ea typeface="新細明體" charset="-120"/>
              </a:rPr>
              <a:t> = </a:t>
            </a:r>
            <a:r>
              <a:rPr lang="en-US" altLang="zh-TW" sz="2000" i="1" smtClean="0">
                <a:ea typeface="新細明體" charset="-120"/>
              </a:rPr>
              <a:t>yes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Rule Extraction from a Decision Tree</a:t>
            </a:r>
          </a:p>
        </p:txBody>
      </p:sp>
      <p:sp>
        <p:nvSpPr>
          <p:cNvPr id="43014" name="Rectangle 60"/>
          <p:cNvSpPr>
            <a:spLocks noChangeArrowheads="1"/>
          </p:cNvSpPr>
          <p:nvPr/>
        </p:nvSpPr>
        <p:spPr bwMode="auto">
          <a:xfrm>
            <a:off x="228600" y="1447800"/>
            <a:ext cx="662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>
                <a:latin typeface="Calibri" pitchFamily="34" charset="0"/>
                <a:ea typeface="新細明體" charset="-120"/>
              </a:rPr>
              <a:t>Rules are </a:t>
            </a:r>
            <a:r>
              <a:rPr lang="en-US" altLang="zh-TW" sz="2400" i="1">
                <a:latin typeface="Calibri" pitchFamily="34" charset="0"/>
                <a:ea typeface="新細明體" charset="-120"/>
              </a:rPr>
              <a:t>easier to understand</a:t>
            </a:r>
            <a:r>
              <a:rPr lang="en-US" altLang="zh-TW" sz="2400">
                <a:latin typeface="Calibri" pitchFamily="34" charset="0"/>
                <a:ea typeface="新細明體" charset="-120"/>
              </a:rPr>
              <a:t> than large trees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>
                <a:latin typeface="Calibri" pitchFamily="34" charset="0"/>
                <a:ea typeface="新細明體" charset="-120"/>
              </a:rPr>
              <a:t>One rule is created </a:t>
            </a:r>
            <a:r>
              <a:rPr lang="en-US" altLang="zh-TW" sz="2400" i="1">
                <a:latin typeface="Calibri" pitchFamily="34" charset="0"/>
                <a:ea typeface="新細明體" charset="-120"/>
              </a:rPr>
              <a:t>for each path</a:t>
            </a:r>
            <a:r>
              <a:rPr lang="en-US" altLang="zh-TW" sz="2400">
                <a:latin typeface="Calibri" pitchFamily="34" charset="0"/>
                <a:ea typeface="新細明體" charset="-120"/>
              </a:rPr>
              <a:t> from the root to a leaf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>
                <a:latin typeface="Calibri" pitchFamily="34" charset="0"/>
                <a:ea typeface="新細明體" charset="-120"/>
              </a:rPr>
              <a:t>Each attribute-value pair along a path forms a conjunction: the leaf holds the class prediction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>
                <a:latin typeface="Calibri" pitchFamily="34" charset="0"/>
                <a:ea typeface="新細明體" charset="-120"/>
              </a:rPr>
              <a:t>Rules are mutually exclusive and exhaustive</a:t>
            </a:r>
          </a:p>
        </p:txBody>
      </p:sp>
    </p:spTree>
    <p:extLst>
      <p:ext uri="{BB962C8B-B14F-4D97-AF65-F5344CB8AC3E}">
        <p14:creationId xmlns:p14="http://schemas.microsoft.com/office/powerpoint/2010/main" val="29709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4582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Combine a series of k learned models, M</a:t>
            </a:r>
            <a:r>
              <a:rPr lang="en-US" altLang="zh-TW" sz="2400" baseline="-25000" dirty="0" smtClean="0">
                <a:ea typeface="新細明體" charset="-120"/>
              </a:rPr>
              <a:t>1</a:t>
            </a:r>
            <a:r>
              <a:rPr lang="en-US" altLang="zh-TW" sz="2400" dirty="0" smtClean="0">
                <a:ea typeface="新細明體" charset="-120"/>
              </a:rPr>
              <a:t>, M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, …, M</a:t>
            </a:r>
            <a:r>
              <a:rPr lang="en-US" altLang="zh-TW" sz="2400" baseline="-25000" dirty="0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Boosting: weighted vote with a collection of classifiers</a:t>
            </a:r>
          </a:p>
        </p:txBody>
      </p:sp>
      <p:sp>
        <p:nvSpPr>
          <p:cNvPr id="6451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7A888E58-F4FB-4EAC-96CF-53596088F97A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40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5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Bagging: Boostrap Aggregation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ea typeface="新細明體" charset="-120"/>
              </a:rPr>
              <a:t>Analogy: Diagnosis based on multiple doctors’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majority vote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Given a set D of </a:t>
            </a:r>
            <a:r>
              <a:rPr lang="en-US" altLang="zh-TW" sz="2000" i="1" dirty="0" smtClean="0">
                <a:ea typeface="新細明體" charset="-120"/>
              </a:rPr>
              <a:t>d </a:t>
            </a:r>
            <a:r>
              <a:rPr lang="en-US" altLang="zh-TW" sz="2000" dirty="0" smtClean="0">
                <a:ea typeface="新細明體" charset="-120"/>
              </a:rPr>
              <a:t>tuples, at each iteration </a:t>
            </a:r>
            <a:r>
              <a:rPr lang="en-US" altLang="zh-TW" sz="2000" i="1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, a training set D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of </a:t>
            </a:r>
            <a:r>
              <a:rPr lang="en-US" altLang="zh-TW" sz="2000" i="1" dirty="0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 tuples is sampled with replacement from D (i.e., bootstrap)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A classifier model </a:t>
            </a:r>
            <a:r>
              <a:rPr lang="en-US" altLang="zh-TW" sz="2000" dirty="0" err="1" smtClean="0">
                <a:ea typeface="新細明體" charset="-120"/>
              </a:rPr>
              <a:t>M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is learned for each training set D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endParaRPr lang="en-US" altLang="zh-TW" sz="2000" dirty="0" smtClean="0">
              <a:ea typeface="新細明體" charset="-120"/>
            </a:endParaRP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Classification: classify an unknown sample</a:t>
            </a:r>
            <a:r>
              <a:rPr lang="en-US" altLang="zh-TW" sz="2000" b="1" dirty="0" smtClean="0">
                <a:ea typeface="新細明體" charset="-120"/>
              </a:rPr>
              <a:t> X</a:t>
            </a:r>
            <a:r>
              <a:rPr lang="en-US" altLang="zh-TW" sz="2000" dirty="0" smtClean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Each classifier </a:t>
            </a:r>
            <a:r>
              <a:rPr lang="en-US" altLang="zh-TW" sz="2000" dirty="0" err="1" smtClean="0">
                <a:ea typeface="新細明體" charset="-120"/>
              </a:rPr>
              <a:t>M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dirty="0" smtClean="0">
                <a:ea typeface="新細明體" charset="-120"/>
              </a:rPr>
              <a:t>X</a:t>
            </a:r>
            <a:endParaRPr lang="en-US" altLang="zh-TW" sz="2000" dirty="0" smtClean="0">
              <a:ea typeface="新細明體" charset="-120"/>
            </a:endParaRP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Often significantly better than a single classifier derived from D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Proved improved accuracy in prediction</a:t>
            </a:r>
          </a:p>
        </p:txBody>
      </p:sp>
      <p:sp>
        <p:nvSpPr>
          <p:cNvPr id="6554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70DD232-5B67-4C31-BA53-C81D35226EE0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41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3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Boosting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Analogy: Consult several doctors, based on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 combination of weighted diagnoses</a:t>
            </a:r>
            <a:r>
              <a:rPr lang="en-US" altLang="zh-TW" sz="2400" dirty="0" smtClean="0">
                <a:ea typeface="新細明體" charset="-120"/>
              </a:rPr>
              <a:t>—weight assigned based on the previous diagnosis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Weights</a:t>
            </a:r>
            <a:r>
              <a:rPr lang="en-US" altLang="zh-TW" sz="2400" dirty="0" smtClean="0">
                <a:ea typeface="新細明體" charset="-120"/>
              </a:rPr>
              <a:t> are assigned to each training tuple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After a classifier </a:t>
            </a:r>
            <a:r>
              <a:rPr lang="en-US" altLang="zh-TW" sz="2400" dirty="0" err="1" smtClean="0">
                <a:ea typeface="新細明體" charset="-120"/>
              </a:rPr>
              <a:t>M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400" baseline="-25000" dirty="0" smtClean="0">
                <a:ea typeface="新細明體" charset="-120"/>
              </a:rPr>
              <a:t>i+1</a:t>
            </a:r>
            <a:r>
              <a:rPr lang="en-US" altLang="zh-TW" sz="2400" dirty="0" smtClean="0">
                <a:ea typeface="新細明體" charset="-120"/>
              </a:rPr>
              <a:t>, to </a:t>
            </a:r>
            <a:r>
              <a:rPr lang="en-US" altLang="zh-TW" sz="2400" b="1" dirty="0" smtClean="0">
                <a:ea typeface="新細明體" charset="-120"/>
              </a:rPr>
              <a:t>pay more attention to the training tuples that were misclassified</a:t>
            </a:r>
            <a:r>
              <a:rPr lang="en-US" altLang="zh-TW" sz="2400" dirty="0" smtClean="0">
                <a:ea typeface="新細明體" charset="-120"/>
              </a:rPr>
              <a:t> by </a:t>
            </a:r>
            <a:r>
              <a:rPr lang="en-US" altLang="zh-TW" sz="2400" dirty="0" err="1" smtClean="0">
                <a:ea typeface="新細明體" charset="-120"/>
              </a:rPr>
              <a:t>M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endParaRPr lang="en-US" altLang="zh-TW" sz="2400" dirty="0" smtClean="0">
              <a:ea typeface="新細明體" charset="-12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The final </a:t>
            </a:r>
            <a:r>
              <a:rPr lang="en-US" altLang="zh-TW" sz="2400" b="1" dirty="0" smtClean="0">
                <a:ea typeface="新細明體" charset="-120"/>
              </a:rPr>
              <a:t>M* combines the votes</a:t>
            </a:r>
            <a:r>
              <a:rPr lang="en-US" altLang="zh-TW" sz="2400" dirty="0" smtClean="0">
                <a:ea typeface="新細明體" charset="-120"/>
              </a:rPr>
              <a:t>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Boosting algorithm can be extended for numeric prediction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Comparing with bagging: Boosting tends to have greater accuracy, but it also risks </a:t>
            </a:r>
            <a:r>
              <a:rPr lang="en-US" altLang="zh-TW" sz="2400" dirty="0" err="1" smtClean="0">
                <a:ea typeface="新細明體" charset="-120"/>
              </a:rPr>
              <a:t>overfitting</a:t>
            </a:r>
            <a:r>
              <a:rPr lang="en-US" altLang="zh-TW" sz="2400" dirty="0" smtClean="0">
                <a:ea typeface="新細明體" charset="-120"/>
              </a:rPr>
              <a:t> the model to misclassified data</a:t>
            </a:r>
          </a:p>
        </p:txBody>
      </p:sp>
      <p:sp>
        <p:nvSpPr>
          <p:cNvPr id="6656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7591A1CA-238F-441F-BDDF-2F38A92D640D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42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0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6669EA-6161-45B2-B043-2A8E1DCBF2F7}" type="slidenum">
              <a:rPr lang="en-US" altLang="zh-TW" b="1">
                <a:latin typeface="Calibri" pitchFamily="34" charset="0"/>
              </a:rPr>
              <a:pPr eaLnBrk="1" hangingPunct="1"/>
              <a:t>43</a:t>
            </a:fld>
            <a:endParaRPr lang="en-US" altLang="zh-TW" b="1">
              <a:latin typeface="Calibri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err="1" smtClean="0">
                <a:ea typeface="新細明體" charset="-120"/>
              </a:rPr>
              <a:t>Adaboost</a:t>
            </a:r>
            <a:r>
              <a:rPr lang="en-US" altLang="zh-TW" dirty="0" smtClean="0">
                <a:ea typeface="新細明體" charset="-120"/>
              </a:rPr>
              <a:t> (Freund and </a:t>
            </a:r>
            <a:r>
              <a:rPr lang="en-US" altLang="zh-TW" dirty="0" err="1" smtClean="0">
                <a:ea typeface="新細明體" charset="-120"/>
              </a:rPr>
              <a:t>Schapire</a:t>
            </a:r>
            <a:r>
              <a:rPr lang="en-US" altLang="zh-TW" dirty="0" smtClean="0">
                <a:ea typeface="新細明體" charset="-120"/>
              </a:rPr>
              <a:t>, 1997)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Given a set of </a:t>
            </a:r>
            <a:r>
              <a:rPr lang="en-US" altLang="zh-TW" sz="2000" i="1" dirty="0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 class-labeled tuples, (</a:t>
            </a:r>
            <a:r>
              <a:rPr lang="en-US" altLang="zh-TW" sz="2000" b="1" dirty="0" smtClean="0">
                <a:ea typeface="新細明體" charset="-120"/>
              </a:rPr>
              <a:t>X</a:t>
            </a:r>
            <a:r>
              <a:rPr lang="en-US" altLang="zh-TW" sz="2000" b="1" baseline="-25000" dirty="0" smtClean="0">
                <a:ea typeface="新細明體" charset="-120"/>
              </a:rPr>
              <a:t>1</a:t>
            </a:r>
            <a:r>
              <a:rPr lang="en-US" altLang="zh-TW" sz="2000" dirty="0" smtClean="0">
                <a:ea typeface="新細明體" charset="-120"/>
              </a:rPr>
              <a:t>, y</a:t>
            </a:r>
            <a:r>
              <a:rPr lang="en-US" altLang="zh-TW" sz="2000" baseline="-25000" dirty="0" smtClean="0">
                <a:ea typeface="新細明體" charset="-120"/>
              </a:rPr>
              <a:t>1</a:t>
            </a:r>
            <a:r>
              <a:rPr lang="en-US" altLang="zh-TW" sz="2000" dirty="0" smtClean="0">
                <a:ea typeface="新細明體" charset="-120"/>
              </a:rPr>
              <a:t>), …, (</a:t>
            </a:r>
            <a:r>
              <a:rPr lang="en-US" altLang="zh-TW" sz="2000" b="1" dirty="0" err="1" smtClean="0">
                <a:ea typeface="新細明體" charset="-120"/>
              </a:rPr>
              <a:t>X</a:t>
            </a:r>
            <a:r>
              <a:rPr lang="en-US" altLang="zh-TW" sz="2000" b="1" baseline="-25000" dirty="0" err="1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, </a:t>
            </a:r>
            <a:r>
              <a:rPr lang="en-US" altLang="zh-TW" sz="2000" dirty="0" err="1" smtClean="0">
                <a:ea typeface="新細明體" charset="-120"/>
              </a:rPr>
              <a:t>y</a:t>
            </a:r>
            <a:r>
              <a:rPr lang="en-US" altLang="zh-TW" sz="2000" baseline="-25000" dirty="0" err="1" smtClean="0">
                <a:ea typeface="新細明體" charset="-120"/>
              </a:rPr>
              <a:t>d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Generate k classifiers in k rounds.  At round 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A classification model </a:t>
            </a:r>
            <a:r>
              <a:rPr lang="en-US" altLang="zh-TW" sz="2000" dirty="0" err="1" smtClean="0">
                <a:ea typeface="新細明體" charset="-120"/>
              </a:rPr>
              <a:t>M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is derived from D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Its error rate is calculated using D</a:t>
            </a:r>
            <a:r>
              <a:rPr lang="en-US" altLang="zh-TW" sz="2000" baseline="-25000" dirty="0" smtClean="0">
                <a:ea typeface="新細明體" charset="-120"/>
              </a:rPr>
              <a:t>i </a:t>
            </a:r>
            <a:r>
              <a:rPr lang="en-US" altLang="zh-TW" sz="2000" dirty="0" smtClean="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If a tuple is misclassified, its weight is increased, </a:t>
            </a:r>
            <a:r>
              <a:rPr lang="en-US" altLang="zh-TW" sz="2000" dirty="0" err="1" smtClean="0">
                <a:ea typeface="新細明體" charset="-120"/>
              </a:rPr>
              <a:t>o.w</a:t>
            </a:r>
            <a:r>
              <a:rPr lang="en-US" altLang="zh-TW" sz="2000" dirty="0" smtClean="0">
                <a:ea typeface="新細明體" charset="-120"/>
              </a:rPr>
              <a:t>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Error rate: err(</a:t>
            </a:r>
            <a:r>
              <a:rPr lang="en-US" altLang="zh-TW" sz="2000" b="1" dirty="0" err="1" smtClean="0">
                <a:ea typeface="新細明體" charset="-120"/>
              </a:rPr>
              <a:t>X</a:t>
            </a:r>
            <a:r>
              <a:rPr lang="en-US" altLang="zh-TW" sz="2000" b="1" baseline="-25000" dirty="0" err="1" smtClean="0">
                <a:ea typeface="新細明體" charset="-120"/>
              </a:rPr>
              <a:t>j</a:t>
            </a:r>
            <a:r>
              <a:rPr lang="en-US" altLang="zh-TW" sz="2000" dirty="0" smtClean="0">
                <a:ea typeface="新細明體" charset="-120"/>
              </a:rPr>
              <a:t>) is the misclassification error of tuple </a:t>
            </a:r>
            <a:r>
              <a:rPr lang="en-US" altLang="zh-TW" sz="2000" b="1" dirty="0" err="1" smtClean="0">
                <a:ea typeface="新細明體" charset="-120"/>
              </a:rPr>
              <a:t>X</a:t>
            </a:r>
            <a:r>
              <a:rPr lang="en-US" altLang="zh-TW" sz="2000" b="1" baseline="-25000" dirty="0" err="1" smtClean="0">
                <a:ea typeface="新細明體" charset="-120"/>
              </a:rPr>
              <a:t>j</a:t>
            </a:r>
            <a:r>
              <a:rPr lang="en-US" altLang="zh-TW" sz="2000" dirty="0" smtClean="0">
                <a:ea typeface="新細明體" charset="-120"/>
              </a:rPr>
              <a:t>. Classifier </a:t>
            </a:r>
            <a:r>
              <a:rPr lang="en-US" altLang="zh-TW" sz="2000" dirty="0" err="1" smtClean="0">
                <a:ea typeface="新細明體" charset="-120"/>
              </a:rPr>
              <a:t>M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dirty="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dirty="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weight of classifier </a:t>
            </a:r>
            <a:r>
              <a:rPr lang="en-US" altLang="zh-TW" sz="2000" dirty="0" err="1" smtClean="0">
                <a:ea typeface="新細明體" charset="-120"/>
              </a:rPr>
              <a:t>M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err="1" smtClean="0">
                <a:ea typeface="新細明體" charset="-120"/>
              </a:rPr>
              <a:t>’s</a:t>
            </a:r>
            <a:r>
              <a:rPr lang="en-US" altLang="zh-TW" sz="2000" dirty="0" smtClean="0">
                <a:ea typeface="新細明體" charset="-120"/>
              </a:rPr>
              <a:t> vote is</a:t>
            </a:r>
          </a:p>
        </p:txBody>
      </p:sp>
      <p:graphicFrame>
        <p:nvGraphicFramePr>
          <p:cNvPr id="6758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4953000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829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zh-TW" sz="3200" b="0" smtClean="0">
                <a:ea typeface="新細明體" charset="-120"/>
              </a:rPr>
              <a:t>Classification of Class-Imbalanced Data Sets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Class-imbalance problem: Rare positive example but numerous negative ones, e.g., medical diagnosis, fraud, oil-spill, fault, etc.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Traditional methods assume a balanced distribution of classes and equal error costs: not suitable for class-imbalanced data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Typical methods for imbalance data in 2-class classification: 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smtClean="0">
                <a:ea typeface="新細明體" charset="-120"/>
              </a:rPr>
              <a:t>Oversampling</a:t>
            </a:r>
            <a:r>
              <a:rPr lang="en-US" altLang="zh-TW" sz="2400" smtClean="0">
                <a:ea typeface="新細明體" charset="-120"/>
              </a:rPr>
              <a:t>: re-sampling of data from positive class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smtClean="0">
                <a:ea typeface="新細明體" charset="-120"/>
              </a:rPr>
              <a:t>Under-sampling</a:t>
            </a:r>
            <a:r>
              <a:rPr lang="en-US" altLang="zh-TW" sz="2400" smtClean="0">
                <a:ea typeface="新細明體" charset="-120"/>
              </a:rPr>
              <a:t>: randomly eliminate  tuples from negative class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smtClean="0">
                <a:ea typeface="新細明體" charset="-120"/>
              </a:rPr>
              <a:t>Threshold-moving</a:t>
            </a:r>
            <a:r>
              <a:rPr lang="en-US" altLang="zh-TW" sz="2400" smtClean="0">
                <a:ea typeface="新細明體" charset="-120"/>
              </a:rPr>
              <a:t>: moves the decision threshold, t, so that the rare class tuples are easier to classify, and hence, less chance of costly false negative errors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Ensemble techniques: Ensemble multiple classifiers introduced above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Still difficult for class imbalance problem on multiclass tasks</a:t>
            </a:r>
          </a:p>
        </p:txBody>
      </p:sp>
      <p:sp>
        <p:nvSpPr>
          <p:cNvPr id="6963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FFAA606F-EE03-45DE-8957-F7D9590585BD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44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1392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600" dirty="0" smtClean="0">
                <a:solidFill>
                  <a:schemeClr val="hlink"/>
                </a:solidFill>
                <a:ea typeface="新細明體" charset="-120"/>
              </a:rPr>
              <a:t>Classification </a:t>
            </a:r>
            <a:r>
              <a:rPr lang="en-US" altLang="zh-TW" sz="2600" dirty="0" smtClean="0">
                <a:ea typeface="新細明體" charset="-120"/>
              </a:rPr>
              <a:t>is a form of data analysis that extracts </a:t>
            </a:r>
            <a:r>
              <a:rPr lang="en-US" altLang="zh-TW" sz="2600" dirty="0" smtClean="0">
                <a:solidFill>
                  <a:schemeClr val="hlink"/>
                </a:solidFill>
                <a:ea typeface="新細明體" charset="-120"/>
              </a:rPr>
              <a:t>models</a:t>
            </a:r>
            <a:r>
              <a:rPr lang="en-US" altLang="zh-TW" sz="2600" dirty="0" smtClean="0">
                <a:ea typeface="新細明體" charset="-120"/>
              </a:rPr>
              <a:t> describing important data classes.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600" dirty="0" smtClean="0">
                <a:ea typeface="新細明體" charset="-120"/>
              </a:rPr>
              <a:t>Effective and scalable methods have been developed for </a:t>
            </a:r>
            <a:r>
              <a:rPr lang="en-US" altLang="zh-TW" sz="2600" dirty="0" smtClean="0">
                <a:solidFill>
                  <a:schemeClr val="hlink"/>
                </a:solidFill>
                <a:ea typeface="新細明體" charset="-120"/>
              </a:rPr>
              <a:t>decision tree induction, Naive Bayesian classification, rule-based classification, </a:t>
            </a:r>
            <a:r>
              <a:rPr lang="en-US" altLang="zh-TW" sz="2600" dirty="0" smtClean="0">
                <a:ea typeface="新細明體" charset="-120"/>
              </a:rPr>
              <a:t>and many other classification methods.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600" dirty="0" smtClean="0">
                <a:solidFill>
                  <a:schemeClr val="hlink"/>
                </a:solidFill>
                <a:ea typeface="新細明體" charset="-120"/>
              </a:rPr>
              <a:t>Evaluation metrics</a:t>
            </a:r>
            <a:r>
              <a:rPr lang="en-US" altLang="zh-TW" sz="2600" dirty="0" smtClean="0">
                <a:ea typeface="新細明體" charset="-120"/>
              </a:rPr>
              <a:t> include: accuracy, sensitivity, specificity, precision, recall, </a:t>
            </a:r>
            <a:r>
              <a:rPr lang="en-US" altLang="zh-TW" sz="2600" i="1" dirty="0" smtClean="0">
                <a:ea typeface="新細明體" charset="-120"/>
              </a:rPr>
              <a:t>F</a:t>
            </a:r>
            <a:r>
              <a:rPr lang="en-US" altLang="zh-TW" sz="2600" dirty="0" smtClean="0">
                <a:ea typeface="新細明體" charset="-120"/>
              </a:rPr>
              <a:t> measure, and </a:t>
            </a:r>
            <a:r>
              <a:rPr lang="en-US" altLang="zh-TW" sz="2600" i="1" dirty="0" err="1" smtClean="0">
                <a:ea typeface="新細明體" charset="-120"/>
              </a:rPr>
              <a:t>F</a:t>
            </a:r>
            <a:r>
              <a:rPr lang="en-US" altLang="zh-TW" sz="2600" i="1" baseline="-25000" dirty="0" err="1" smtClean="0">
                <a:ea typeface="新細明體" charset="-120"/>
                <a:cs typeface="Tahoma" pitchFamily="34" charset="0"/>
              </a:rPr>
              <a:t>ß</a:t>
            </a:r>
            <a:r>
              <a:rPr lang="en-US" altLang="zh-TW" sz="2600" baseline="-25000" dirty="0" smtClean="0">
                <a:ea typeface="新細明體" charset="-120"/>
              </a:rPr>
              <a:t> </a:t>
            </a:r>
            <a:r>
              <a:rPr lang="en-US" altLang="zh-TW" sz="2600" dirty="0" smtClean="0">
                <a:ea typeface="新細明體" charset="-120"/>
              </a:rPr>
              <a:t>measure.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600" dirty="0" smtClean="0">
                <a:solidFill>
                  <a:schemeClr val="hlink"/>
                </a:solidFill>
                <a:ea typeface="新細明體" charset="-120"/>
              </a:rPr>
              <a:t>Bagging </a:t>
            </a:r>
            <a:r>
              <a:rPr lang="en-US" altLang="zh-TW" sz="2600" dirty="0" smtClean="0">
                <a:ea typeface="新細明體" charset="-120"/>
              </a:rPr>
              <a:t>and </a:t>
            </a:r>
            <a:r>
              <a:rPr lang="en-US" altLang="zh-TW" sz="2600" dirty="0" smtClean="0">
                <a:solidFill>
                  <a:schemeClr val="hlink"/>
                </a:solidFill>
                <a:ea typeface="新細明體" charset="-120"/>
              </a:rPr>
              <a:t>boosting</a:t>
            </a:r>
            <a:r>
              <a:rPr lang="en-US" altLang="zh-TW" sz="2600" dirty="0" smtClean="0">
                <a:ea typeface="新細明體" charset="-120"/>
              </a:rPr>
              <a:t> can be used to increase overall accuracy by learning and combining a series of individual models.</a:t>
            </a:r>
          </a:p>
          <a:p>
            <a:pPr>
              <a:lnSpc>
                <a:spcPct val="130000"/>
              </a:lnSpc>
            </a:pPr>
            <a:r>
              <a:rPr lang="en-US" altLang="zh-TW" sz="2600" dirty="0">
                <a:solidFill>
                  <a:schemeClr val="hlink"/>
                </a:solidFill>
                <a:ea typeface="新細明體" charset="-120"/>
              </a:rPr>
              <a:t>Significance tests</a:t>
            </a:r>
            <a:r>
              <a:rPr lang="en-US" altLang="zh-TW" sz="2600" dirty="0">
                <a:ea typeface="新細明體" charset="-120"/>
              </a:rPr>
              <a:t> are useful for model selection.</a:t>
            </a:r>
          </a:p>
          <a:p>
            <a:pPr>
              <a:lnSpc>
                <a:spcPct val="130000"/>
              </a:lnSpc>
            </a:pPr>
            <a:r>
              <a:rPr lang="en-US" altLang="zh-TW" sz="2600" dirty="0">
                <a:ea typeface="新細明體" charset="-120"/>
              </a:rPr>
              <a:t>No single method has been found to be superior over all others for all data sets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7168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A8E06F8-932A-4C5D-8B7B-A6EE9D543DBB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45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46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Reference: Books on Classification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r>
              <a:rPr lang="en-US" altLang="zh-TW" sz="1600" smtClean="0">
                <a:ea typeface="新細明體" charset="-120"/>
              </a:rPr>
              <a:t>E. Alpaydin. </a:t>
            </a:r>
            <a:r>
              <a:rPr lang="en-US" altLang="zh-TW" sz="1600" i="1" smtClean="0">
                <a:ea typeface="新細明體" charset="-120"/>
              </a:rPr>
              <a:t>Introduction to Machine Learning, 2</a:t>
            </a:r>
            <a:r>
              <a:rPr lang="en-US" altLang="zh-TW" sz="1600" i="1" baseline="30000" smtClean="0">
                <a:ea typeface="新細明體" charset="-120"/>
              </a:rPr>
              <a:t>nd</a:t>
            </a:r>
            <a:r>
              <a:rPr lang="en-US" altLang="zh-TW" sz="1600" i="1" smtClean="0">
                <a:ea typeface="新細明體" charset="-120"/>
              </a:rPr>
              <a:t>  ed</a:t>
            </a:r>
            <a:r>
              <a:rPr lang="en-US" altLang="zh-TW" sz="1600" smtClean="0">
                <a:ea typeface="新細明體" charset="-120"/>
              </a:rPr>
              <a:t>., MIT Press, 2011</a:t>
            </a:r>
          </a:p>
          <a:p>
            <a:r>
              <a:rPr lang="en-US" altLang="zh-TW" sz="1600" smtClean="0">
                <a:ea typeface="新細明體" charset="-120"/>
              </a:rPr>
              <a:t>L. Breiman, J. Friedman, R. Olshen, and C. Stone. </a:t>
            </a:r>
            <a:r>
              <a:rPr lang="en-US" altLang="zh-TW" sz="1600" i="1" smtClean="0">
                <a:ea typeface="新細明體" charset="-120"/>
              </a:rPr>
              <a:t>Classification and Regression Trees</a:t>
            </a:r>
            <a:r>
              <a:rPr lang="en-US" altLang="zh-TW" sz="1600" smtClean="0">
                <a:ea typeface="新細明體" charset="-120"/>
              </a:rPr>
              <a:t>. Wadsworth International Group, 1984.</a:t>
            </a:r>
          </a:p>
          <a:p>
            <a:r>
              <a:rPr lang="en-US" altLang="zh-TW" sz="1600" smtClean="0">
                <a:ea typeface="新細明體" charset="-120"/>
              </a:rPr>
              <a:t>C. M. Bishop. </a:t>
            </a:r>
            <a:r>
              <a:rPr lang="en-US" altLang="zh-TW" sz="1600" i="1" smtClean="0">
                <a:ea typeface="新細明體" charset="-120"/>
              </a:rPr>
              <a:t>Pattern Recognition and Machine Learning</a:t>
            </a:r>
            <a:r>
              <a:rPr lang="en-US" altLang="zh-TW" sz="1600" smtClean="0">
                <a:ea typeface="新細明體" charset="-120"/>
              </a:rPr>
              <a:t>. Springer, 2006.</a:t>
            </a:r>
          </a:p>
          <a:p>
            <a:r>
              <a:rPr lang="en-US" altLang="zh-TW" sz="1600" smtClean="0">
                <a:ea typeface="新細明體" charset="-120"/>
              </a:rPr>
              <a:t>R. O. Duda, P. E. Hart, and D. G. Stork. Pattern Classification, 2ed. John Wiley, 2001</a:t>
            </a:r>
          </a:p>
          <a:p>
            <a:r>
              <a:rPr lang="en-US" altLang="zh-TW" sz="1600" smtClean="0">
                <a:ea typeface="新細明體" charset="-120"/>
              </a:rPr>
              <a:t>T. Hastie, R. Tibshirani, and J. Friedman. The Elements of Statistical Learning: Data Mining, Inference,  and Prediction. Springer-Verlag, 2001</a:t>
            </a:r>
          </a:p>
          <a:p>
            <a:r>
              <a:rPr lang="en-US" altLang="zh-TW" sz="1600" smtClean="0">
                <a:ea typeface="新細明體" charset="-120"/>
              </a:rPr>
              <a:t>H. Liu and H. Motoda (eds.). </a:t>
            </a:r>
            <a:r>
              <a:rPr lang="en-US" altLang="zh-TW" sz="1600" i="1" smtClean="0">
                <a:ea typeface="新細明體" charset="-120"/>
              </a:rPr>
              <a:t>Feature Extraction, Construction, and Selection: A Data Mining Perspective</a:t>
            </a:r>
            <a:r>
              <a:rPr lang="en-US" altLang="zh-TW" sz="1600" smtClean="0">
                <a:ea typeface="新細明體" charset="-120"/>
              </a:rPr>
              <a:t>. Kluwer Academic, 1998T. M. Mitchell. Machine Learning. McGraw Hill, 1997</a:t>
            </a:r>
          </a:p>
          <a:p>
            <a:r>
              <a:rPr lang="en-US" altLang="zh-TW" sz="1600" smtClean="0">
                <a:ea typeface="新細明體" charset="-120"/>
              </a:rPr>
              <a:t>S. Marsland. </a:t>
            </a:r>
            <a:r>
              <a:rPr lang="en-US" altLang="zh-TW" sz="1600" i="1" smtClean="0">
                <a:ea typeface="新細明體" charset="-120"/>
              </a:rPr>
              <a:t>Machine Learning: An Algorithmic Perspective</a:t>
            </a:r>
            <a:r>
              <a:rPr lang="en-US" altLang="zh-TW" sz="1600" smtClean="0">
                <a:ea typeface="新細明體" charset="-120"/>
              </a:rPr>
              <a:t>. Chapman and Hall/CRC, 2009.</a:t>
            </a:r>
          </a:p>
          <a:p>
            <a:r>
              <a:rPr lang="en-US" altLang="zh-TW" sz="1600" smtClean="0">
                <a:ea typeface="新細明體" charset="-120"/>
              </a:rPr>
              <a:t>J. R. Quinlan. C4.5: Programs for Machine Learning. Morgan Kaufmann, 1993</a:t>
            </a:r>
          </a:p>
          <a:p>
            <a:pPr eaLnBrk="1" hangingPunct="1"/>
            <a:r>
              <a:rPr lang="en-US" altLang="zh-TW" sz="1600" smtClean="0">
                <a:ea typeface="新細明體" charset="-120"/>
              </a:rPr>
              <a:t>J. W. Shavlik and T. G. Dietterich. Readings in Machine Learning. Morgan Kaufmann, 1990.</a:t>
            </a:r>
          </a:p>
          <a:p>
            <a:pPr eaLnBrk="1" hangingPunct="1"/>
            <a:r>
              <a:rPr lang="en-US" altLang="zh-TW" sz="1600" smtClean="0">
                <a:ea typeface="新細明體" charset="-120"/>
              </a:rPr>
              <a:t>P. Tan, M. Steinbach, and V. Kumar. Introduction to Data Mining. Addison Wesley, 2005.</a:t>
            </a:r>
          </a:p>
          <a:p>
            <a:pPr eaLnBrk="1" hangingPunct="1"/>
            <a:r>
              <a:rPr lang="en-US" altLang="zh-TW" sz="1600" smtClean="0">
                <a:ea typeface="新細明體" charset="-120"/>
              </a:rPr>
              <a:t>S. M. Weiss and C. A. Kulikowski.  Computer Systems that Learn:  Classification and Prediction Methods from Statistics, Neural Nets, Machine Learning, and Expert Systems.  Morgan Kaufman, 1991. </a:t>
            </a:r>
          </a:p>
          <a:p>
            <a:pPr eaLnBrk="1" hangingPunct="1"/>
            <a:r>
              <a:rPr lang="en-US" altLang="zh-TW" sz="1600" smtClean="0">
                <a:ea typeface="新細明體" charset="-120"/>
              </a:rPr>
              <a:t>S. M. Weiss and N. Indurkhya. Predictive Data Mining. Morgan Kaufmann, 1997. </a:t>
            </a:r>
          </a:p>
          <a:p>
            <a:pPr eaLnBrk="1" hangingPunct="1"/>
            <a:r>
              <a:rPr lang="en-US" altLang="zh-TW" sz="1600" smtClean="0">
                <a:ea typeface="新細明體" charset="-120"/>
              </a:rPr>
              <a:t>I. H. Witten and E. Frank. Data Mining: Practical Machine Learning Tools and Techniques,  2ed.  Morgan Kaufmann, 2005.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3D13200-966F-4AF1-BE36-D54F8D7070D6}" type="slidenum">
              <a:rPr lang="en-US" altLang="zh-TW"/>
              <a:pPr eaLnBrk="1" hangingPunct="1"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7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38100" y="304800"/>
            <a:ext cx="9012238" cy="609600"/>
          </a:xfrm>
        </p:spPr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Reference: Decision-Trees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r>
              <a:rPr lang="en-US" altLang="zh-TW" sz="1400" smtClean="0">
                <a:ea typeface="新細明體" charset="-120"/>
              </a:rPr>
              <a:t>M. Ankerst, C. Elsen, M. Ester, and H.-P. Kriegel. Visual classification: An interactive approach to decision tree construction. </a:t>
            </a:r>
            <a:r>
              <a:rPr lang="en-US" altLang="zh-TW" sz="1400" i="1" smtClean="0">
                <a:ea typeface="新細明體" charset="-120"/>
              </a:rPr>
              <a:t>KDD'99</a:t>
            </a:r>
          </a:p>
          <a:p>
            <a:r>
              <a:rPr lang="en-US" altLang="zh-TW" sz="1400" smtClean="0">
                <a:ea typeface="新細明體" charset="-120"/>
              </a:rPr>
              <a:t>C. Apte and S. Weiss. Data mining with decision trees and decision rules. Future Generation Computer Systems, 13, 1997</a:t>
            </a:r>
          </a:p>
          <a:p>
            <a:r>
              <a:rPr lang="en-US" altLang="zh-TW" sz="1400" smtClean="0">
                <a:ea typeface="新細明體" charset="-120"/>
              </a:rPr>
              <a:t>C. E. Brodley and P. E. Utgoff. Multivariate decision trees. </a:t>
            </a:r>
            <a:r>
              <a:rPr lang="en-US" altLang="zh-TW" sz="1400" i="1" smtClean="0">
                <a:ea typeface="新細明體" charset="-120"/>
              </a:rPr>
              <a:t>Machine Learning</a:t>
            </a:r>
            <a:r>
              <a:rPr lang="en-US" altLang="zh-TW" sz="1400" smtClean="0">
                <a:ea typeface="新細明體" charset="-120"/>
              </a:rPr>
              <a:t>, 19:45–77, 1995.</a:t>
            </a:r>
          </a:p>
          <a:p>
            <a:r>
              <a:rPr lang="en-US" altLang="zh-TW" sz="1400" smtClean="0">
                <a:ea typeface="新細明體" charset="-120"/>
              </a:rPr>
              <a:t>P. K. Chan and S. J. Stolfo. Learning arbiter and combiner trees from partitioned data for scaling machine learning. KDD'95</a:t>
            </a:r>
          </a:p>
          <a:p>
            <a:r>
              <a:rPr lang="en-US" altLang="zh-TW" sz="1400" smtClean="0">
                <a:ea typeface="新細明體" charset="-120"/>
              </a:rPr>
              <a:t>U. M. Fayyad. Branching on attribute values in decision tree generation. AAAI’94</a:t>
            </a:r>
          </a:p>
          <a:p>
            <a:r>
              <a:rPr lang="en-US" altLang="zh-TW" sz="1400" smtClean="0">
                <a:ea typeface="新細明體" charset="-120"/>
              </a:rPr>
              <a:t>M. Mehta, R. Agrawal, and J. Rissanen. SLIQ : A fast scalable classifier for data mining. EDBT'96.</a:t>
            </a:r>
          </a:p>
          <a:p>
            <a:pPr eaLnBrk="1" hangingPunct="1"/>
            <a:r>
              <a:rPr lang="en-US" altLang="zh-TW" sz="1400" smtClean="0">
                <a:ea typeface="新細明體" charset="-120"/>
              </a:rPr>
              <a:t>J. Gehrke, R. Ramakrishnan, and V. Ganti. Rainforest: A framework for fast decision tree construction of large datasets. VLDB’98.</a:t>
            </a:r>
          </a:p>
          <a:p>
            <a:pPr eaLnBrk="1" hangingPunct="1"/>
            <a:r>
              <a:rPr lang="en-US" altLang="zh-TW" sz="1400" smtClean="0">
                <a:ea typeface="新細明體" charset="-120"/>
              </a:rPr>
              <a:t>J. Gehrke, V. Gant, R. Ramakrishnan, and W.-Y. Loh, BOAT -- Optimistic Decision Tree Construction. SIGMOD'99</a:t>
            </a:r>
            <a:r>
              <a:rPr lang="en-US" altLang="zh-TW" sz="1400" i="1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400" smtClean="0">
                <a:ea typeface="新細明體" charset="-120"/>
              </a:rPr>
              <a:t>S. K. Murthy, Automatic Construction of Decision Trees from Data: A Multi-Disciplinary Survey, Data Mining and Knowledge Discovery 2(4): 345-389, 1998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400" smtClean="0">
                <a:ea typeface="新細明體" charset="-120"/>
              </a:rPr>
              <a:t>J. R. Quinlan. Induction of decision trees. </a:t>
            </a:r>
            <a:r>
              <a:rPr lang="en-US" altLang="zh-TW" sz="1400" i="1" smtClean="0">
                <a:ea typeface="新細明體" charset="-120"/>
              </a:rPr>
              <a:t>Machine Learning</a:t>
            </a:r>
            <a:r>
              <a:rPr lang="en-US" altLang="zh-TW" sz="1400" smtClean="0">
                <a:ea typeface="新細明體" charset="-120"/>
              </a:rPr>
              <a:t>, 1:81-106, 1986</a:t>
            </a:r>
          </a:p>
          <a:p>
            <a:r>
              <a:rPr lang="en-US" altLang="zh-TW" sz="1400" smtClean="0">
                <a:ea typeface="新細明體" charset="-120"/>
              </a:rPr>
              <a:t>J. R. Quinlan and R. L. Rivest. Inferring decision trees using the minimum description length principle. </a:t>
            </a:r>
            <a:r>
              <a:rPr lang="en-US" altLang="zh-TW" sz="1400" i="1" smtClean="0">
                <a:ea typeface="新細明體" charset="-120"/>
              </a:rPr>
              <a:t>Information and Computation</a:t>
            </a:r>
            <a:r>
              <a:rPr lang="en-US" altLang="zh-TW" sz="1400" smtClean="0">
                <a:ea typeface="新細明體" charset="-120"/>
              </a:rPr>
              <a:t>, 80:227–248, Mar. 1989</a:t>
            </a:r>
          </a:p>
          <a:p>
            <a:r>
              <a:rPr lang="en-US" altLang="zh-TW" sz="1400" smtClean="0">
                <a:ea typeface="新細明體" charset="-120"/>
              </a:rPr>
              <a:t>S. K. Murthy. Automatic construction of decision trees from data: A multi-disciplinary survey. </a:t>
            </a:r>
            <a:r>
              <a:rPr lang="en-US" altLang="zh-TW" sz="1400" i="1" smtClean="0">
                <a:ea typeface="新細明體" charset="-120"/>
              </a:rPr>
              <a:t>Data Mining and Knowledge Discovery</a:t>
            </a:r>
            <a:r>
              <a:rPr lang="en-US" altLang="zh-TW" sz="1400" smtClean="0">
                <a:ea typeface="新細明體" charset="-120"/>
              </a:rPr>
              <a:t>, 2:345–389, 1998.</a:t>
            </a:r>
          </a:p>
          <a:p>
            <a:pPr eaLnBrk="1" hangingPunct="1"/>
            <a:r>
              <a:rPr lang="en-US" altLang="zh-TW" sz="1400" smtClean="0">
                <a:ea typeface="新細明體" charset="-120"/>
              </a:rPr>
              <a:t>R. Rastogi and K. Shim. Public: A decision tree classifier that integrates building and pruning. VLDB’98.</a:t>
            </a:r>
          </a:p>
          <a:p>
            <a:pPr eaLnBrk="1" hangingPunct="1"/>
            <a:r>
              <a:rPr lang="en-US" altLang="zh-TW" sz="1400" smtClean="0">
                <a:ea typeface="新細明體" charset="-120"/>
              </a:rPr>
              <a:t>J. Shafer, R. Agrawal, and M. Mehta. SPRINT : A scalable parallel classifier for data mining. VLDB’96</a:t>
            </a:r>
          </a:p>
          <a:p>
            <a:r>
              <a:rPr lang="en-US" altLang="zh-TW" sz="1400" smtClean="0">
                <a:ea typeface="新細明體" charset="-120"/>
              </a:rPr>
              <a:t>Y.-S. Shih. Families of splitting criteria for classification trees. </a:t>
            </a:r>
            <a:r>
              <a:rPr lang="en-US" altLang="zh-TW" sz="1400" i="1" smtClean="0">
                <a:ea typeface="新細明體" charset="-120"/>
              </a:rPr>
              <a:t>Statistics and Computing</a:t>
            </a:r>
            <a:r>
              <a:rPr lang="en-US" altLang="zh-TW" sz="1400" smtClean="0">
                <a:ea typeface="新細明體" charset="-120"/>
              </a:rPr>
              <a:t>, 9:309–315, 1999.</a:t>
            </a:r>
          </a:p>
          <a:p>
            <a:endParaRPr lang="en-US" altLang="zh-TW" sz="1800" smtClean="0">
              <a:ea typeface="新細明體" charset="-12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149B30-05D5-4037-81CA-F3AACCF9A99B}" type="slidenum">
              <a:rPr lang="en-US" altLang="zh-TW"/>
              <a:pPr eaLnBrk="1" hangingPunct="1"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52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-304800" y="381000"/>
            <a:ext cx="9753600" cy="609600"/>
          </a:xfrm>
        </p:spPr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Reference:  Neural Networks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smtClean="0">
                <a:ea typeface="新細明體" charset="-120"/>
              </a:rPr>
              <a:t>C. M. Bishop,  Neural Networks for Pattern Recognition.  Oxford University Press, 1995</a:t>
            </a:r>
          </a:p>
          <a:p>
            <a:r>
              <a:rPr lang="en-US" altLang="zh-TW" sz="2000" smtClean="0">
                <a:ea typeface="新細明體" charset="-120"/>
              </a:rPr>
              <a:t>Y. Chauvin and D. Rumelhart. </a:t>
            </a:r>
            <a:r>
              <a:rPr lang="en-US" altLang="zh-TW" sz="2000" i="1" smtClean="0">
                <a:ea typeface="新細明體" charset="-120"/>
              </a:rPr>
              <a:t>Backpropagation: Theory, Architectures, and Applications</a:t>
            </a:r>
            <a:r>
              <a:rPr lang="en-US" altLang="zh-TW" sz="2000" smtClean="0">
                <a:ea typeface="新細明體" charset="-120"/>
              </a:rPr>
              <a:t>. Lawrence Erlbaum, 1995</a:t>
            </a:r>
          </a:p>
          <a:p>
            <a:r>
              <a:rPr lang="en-US" altLang="zh-TW" sz="2000" smtClean="0">
                <a:ea typeface="新細明體" charset="-120"/>
              </a:rPr>
              <a:t>J. W. Shavlik, R. J. Mooney, and G. G. Towell. Symbolic and neural learning algorithms: An experimental comparison. </a:t>
            </a:r>
            <a:r>
              <a:rPr lang="en-US" altLang="zh-TW" sz="2000" i="1" smtClean="0">
                <a:ea typeface="新細明體" charset="-120"/>
              </a:rPr>
              <a:t>Machine Learning</a:t>
            </a:r>
            <a:r>
              <a:rPr lang="en-US" altLang="zh-TW" sz="2000" smtClean="0">
                <a:ea typeface="新細明體" charset="-120"/>
              </a:rPr>
              <a:t>, 6:111–144, 1991</a:t>
            </a:r>
          </a:p>
          <a:p>
            <a:r>
              <a:rPr lang="en-US" altLang="zh-TW" sz="2000" smtClean="0">
                <a:ea typeface="新細明體" charset="-120"/>
              </a:rPr>
              <a:t>S. Haykin. </a:t>
            </a:r>
            <a:r>
              <a:rPr lang="en-US" altLang="zh-TW" sz="2000" i="1" smtClean="0">
                <a:ea typeface="新細明體" charset="-120"/>
              </a:rPr>
              <a:t>Neural Networks and Learning Machines</a:t>
            </a:r>
            <a:r>
              <a:rPr lang="en-US" altLang="zh-TW" sz="2000" smtClean="0">
                <a:ea typeface="新細明體" charset="-120"/>
              </a:rPr>
              <a:t>. Prentice Hall, Saddle River, NJ, 2008</a:t>
            </a:r>
          </a:p>
          <a:p>
            <a:r>
              <a:rPr lang="en-US" altLang="zh-TW" sz="2000" smtClean="0">
                <a:ea typeface="新細明體" charset="-120"/>
              </a:rPr>
              <a:t>J. Hertz, A. Krogh, and R. G. Palmer. </a:t>
            </a:r>
            <a:r>
              <a:rPr lang="en-US" altLang="zh-TW" sz="2000" i="1" smtClean="0">
                <a:ea typeface="新細明體" charset="-120"/>
              </a:rPr>
              <a:t>Introduction to the Theory of Neural Computation</a:t>
            </a:r>
            <a:r>
              <a:rPr lang="en-US" altLang="zh-TW" sz="2000" smtClean="0">
                <a:ea typeface="新細明體" charset="-120"/>
              </a:rPr>
              <a:t>. Addison Wesley, 1991.</a:t>
            </a:r>
          </a:p>
          <a:p>
            <a:r>
              <a:rPr lang="en-US" altLang="zh-TW" sz="2000" smtClean="0">
                <a:ea typeface="新細明體" charset="-120"/>
              </a:rPr>
              <a:t>R. Hecht-Nielsen. </a:t>
            </a:r>
            <a:r>
              <a:rPr lang="en-US" altLang="zh-TW" sz="2000" i="1" smtClean="0">
                <a:ea typeface="新細明體" charset="-120"/>
              </a:rPr>
              <a:t>Neurocomputing</a:t>
            </a:r>
            <a:r>
              <a:rPr lang="en-US" altLang="zh-TW" sz="2000" smtClean="0">
                <a:ea typeface="新細明體" charset="-120"/>
              </a:rPr>
              <a:t>. Addison Wesley, 1990</a:t>
            </a:r>
          </a:p>
          <a:p>
            <a:r>
              <a:rPr lang="en-US" altLang="zh-TW" sz="2000" smtClean="0">
                <a:ea typeface="新細明體" charset="-120"/>
              </a:rPr>
              <a:t>B. D. Ripley. </a:t>
            </a:r>
            <a:r>
              <a:rPr lang="en-US" altLang="zh-TW" sz="2000" i="1" smtClean="0">
                <a:ea typeface="新細明體" charset="-120"/>
              </a:rPr>
              <a:t>Pattern Recognition and Neural Networks</a:t>
            </a:r>
            <a:r>
              <a:rPr lang="en-US" altLang="zh-TW" sz="2000" smtClean="0">
                <a:ea typeface="新細明體" charset="-120"/>
              </a:rPr>
              <a:t>. Cambridge University Press, 1996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F72C95B-A1F5-4902-9939-08F878EA3505}" type="slidenum">
              <a:rPr lang="en-US" altLang="zh-TW"/>
              <a:pPr eaLnBrk="1" hangingPunct="1"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8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-304800" y="381000"/>
            <a:ext cx="9753600" cy="609600"/>
          </a:xfrm>
        </p:spPr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Reference: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smtClean="0">
                <a:ea typeface="新細明體" charset="-120"/>
              </a:rPr>
              <a:t>C. J. C. Burges. A Tutorial on Support Vector Machines for Pattern Recognition. </a:t>
            </a:r>
            <a:r>
              <a:rPr lang="en-US" altLang="zh-TW" sz="2000" i="1" smtClean="0">
                <a:ea typeface="新細明體" charset="-120"/>
              </a:rPr>
              <a:t>Data Mining and Knowledge Discovery</a:t>
            </a:r>
            <a:r>
              <a:rPr lang="en-US" altLang="zh-TW" sz="2000" smtClean="0">
                <a:ea typeface="新細明體" charset="-120"/>
              </a:rPr>
              <a:t>, 2(2): 121-168, 1998</a:t>
            </a:r>
          </a:p>
          <a:p>
            <a:r>
              <a:rPr lang="en-US" altLang="zh-TW" sz="2000" smtClean="0">
                <a:ea typeface="新細明體" charset="-120"/>
              </a:rPr>
              <a:t>N. Cristianini and J. Shawe-Taylor. </a:t>
            </a:r>
            <a:r>
              <a:rPr lang="en-US" altLang="zh-TW" sz="2000" i="1" smtClean="0">
                <a:ea typeface="新細明體" charset="-120"/>
              </a:rPr>
              <a:t>An Introduction to Support Vector Machines and Other Kernel-Based Learning Methods</a:t>
            </a:r>
            <a:r>
              <a:rPr lang="en-US" altLang="zh-TW" sz="2000" smtClean="0">
                <a:ea typeface="新細明體" charset="-120"/>
              </a:rPr>
              <a:t>. Cambridge Univ. Press, 2000.</a:t>
            </a:r>
          </a:p>
          <a:p>
            <a:r>
              <a:rPr lang="de-DE" altLang="zh-TW" sz="2000" smtClean="0"/>
              <a:t>H. Drucker, C. J. C. Burges, L. Kaufman, A. Smola, and V. N. Vapnik.  </a:t>
            </a:r>
            <a:r>
              <a:rPr lang="en-US" altLang="zh-TW" sz="2000" smtClean="0">
                <a:ea typeface="新細明體" charset="-120"/>
              </a:rPr>
              <a:t>Support vector regression machines, NIPS, 1997</a:t>
            </a:r>
          </a:p>
          <a:p>
            <a:r>
              <a:rPr lang="en-US" altLang="zh-TW" sz="2000" smtClean="0">
                <a:ea typeface="新細明體" charset="-120"/>
              </a:rPr>
              <a:t>J. C. Platt. Fast training of support vector machines using sequential minimal optimization. In B. Schoelkopf, C. J. C. Burges, and A. Smola, editors, </a:t>
            </a:r>
            <a:r>
              <a:rPr lang="en-US" altLang="zh-TW" sz="2000" i="1" smtClean="0">
                <a:ea typeface="新細明體" charset="-120"/>
              </a:rPr>
              <a:t>Advances in Kernel Methods|Support Vector Learning</a:t>
            </a:r>
            <a:r>
              <a:rPr lang="en-US" altLang="zh-TW" sz="2000" smtClean="0">
                <a:ea typeface="新細明體" charset="-120"/>
              </a:rPr>
              <a:t>, pages 185–208. MIT Press, 1998</a:t>
            </a:r>
          </a:p>
          <a:p>
            <a:r>
              <a:rPr lang="en-US" altLang="zh-TW" sz="2000" smtClean="0">
                <a:ea typeface="新細明體" charset="-120"/>
              </a:rPr>
              <a:t>B. Schl¨okopf, P. L. Bartlett, A. Smola, and R. Williamson. Shrinking the tube: A new support vector regression algorithm. NIPS, 1999.</a:t>
            </a:r>
          </a:p>
          <a:p>
            <a:r>
              <a:rPr lang="en-US" altLang="zh-TW" sz="2000" smtClean="0">
                <a:ea typeface="新細明體" charset="-120"/>
              </a:rPr>
              <a:t>H. Yu, J. Yang, and J. Han. Classifying large data sets using SVM with hierarchical clusters. KDD'03.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0CD42A2-BBCA-4368-B211-80D0C7C7D35A}" type="slidenum">
              <a:rPr lang="en-US" altLang="zh-TW"/>
              <a:pPr eaLnBrk="1" hangingPunct="1"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3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2E4D75F-9FE1-4F66-AAAB-09FECABF248D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448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Rule Induction: Sequential Covering Method</a:t>
            </a:r>
            <a:r>
              <a:rPr lang="en-US" altLang="zh-TW" sz="3200" smtClean="0">
                <a:ea typeface="新細明體" charset="-120"/>
              </a:rPr>
              <a:t>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Rules are learned </a:t>
            </a:r>
            <a:r>
              <a:rPr lang="en-US" altLang="zh-TW" sz="2400" i="1" dirty="0" smtClean="0">
                <a:ea typeface="新細明體" charset="-120"/>
              </a:rPr>
              <a:t>sequentially</a:t>
            </a:r>
            <a:r>
              <a:rPr lang="en-US" altLang="zh-TW" sz="2400" dirty="0" smtClean="0">
                <a:ea typeface="新細明體" charset="-120"/>
              </a:rPr>
              <a:t>, each for a given class 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baseline="-250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will cover many tuples of 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baseline="-250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The process repeats on the remaining tuples unless </a:t>
            </a:r>
            <a:r>
              <a:rPr lang="en-US" altLang="zh-TW" sz="2400" i="1" dirty="0" smtClean="0">
                <a:ea typeface="新細明體" charset="-120"/>
              </a:rPr>
              <a:t>termination condition</a:t>
            </a:r>
            <a:r>
              <a:rPr lang="en-US" altLang="zh-TW" sz="2400" dirty="0" smtClean="0">
                <a:ea typeface="新細明體" charset="-120"/>
              </a:rPr>
              <a:t>, e.g., when no more training examples or when the quality of a rule returned is below a user-specified threshold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Comp. w. decision-tree induction: learning a set of rules </a:t>
            </a:r>
            <a:r>
              <a:rPr lang="en-US" altLang="zh-TW" sz="2400" i="1" dirty="0" smtClean="0">
                <a:ea typeface="新細明體" charset="-120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0716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Reference: Pattern-Based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H. Cheng, X. Yan, J. Han, and C.-W. Hsu, Discriminative Frequent Pattern Analysis for Effective Classification, ICDE'07</a:t>
            </a:r>
          </a:p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H. Cheng, X. Yan, J. Han, and P. S. Yu, Direct Discriminative Pattern Mining for Effective Classification, ICDE'08</a:t>
            </a:r>
          </a:p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G. Cong, K.-L. Tan, A. K. H. Tung, and X. Xu.  Mining top-k covering rule groups for gene expression data.  SIGMOD'05</a:t>
            </a:r>
          </a:p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G. Dong and J. Li. Efficient mining of emerging patterns: Discovering trends and differences. KDD'99</a:t>
            </a:r>
          </a:p>
          <a:p>
            <a:pPr marL="533400" indent="-533400" eaLnBrk="1" hangingPunct="1"/>
            <a:r>
              <a:rPr lang="de-DE" altLang="zh-TW" sz="1800" smtClean="0"/>
              <a:t>H. S. Kim, S. Kim, T. Weninger, J. Han, and T. Abdelzaher. </a:t>
            </a:r>
            <a:r>
              <a:rPr lang="en-US" altLang="zh-TW" sz="1800" smtClean="0">
                <a:ea typeface="新細明體" charset="-120"/>
              </a:rPr>
              <a:t>NDPMine: Efficiently mining discriminative numerical features for pattern-based classification.  </a:t>
            </a:r>
            <a:r>
              <a:rPr lang="es-ES" altLang="zh-TW" sz="1800" i="1" smtClean="0"/>
              <a:t>ECMLPKDD'10</a:t>
            </a:r>
            <a:endParaRPr lang="en-US" altLang="zh-TW" sz="1800" smtClean="0">
              <a:ea typeface="新細明體" charset="-120"/>
            </a:endParaRPr>
          </a:p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W. Li, J. Han, and J. Pei, CMAR: Accurate and Efficient Classification Based on Multiple Class-Association Rules, ICDM'01</a:t>
            </a:r>
          </a:p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B. Liu, W. Hsu, and Y. Ma. Integrating classification and association rule mining.  </a:t>
            </a:r>
            <a:r>
              <a:rPr lang="en-US" altLang="zh-TW" sz="1800" i="1" smtClean="0">
                <a:ea typeface="新細明體" charset="-120"/>
              </a:rPr>
              <a:t>KDD'98</a:t>
            </a:r>
          </a:p>
          <a:p>
            <a:pPr marL="533400" indent="-533400" eaLnBrk="1" hangingPunct="1"/>
            <a:r>
              <a:rPr lang="en-US" altLang="zh-TW" sz="1800" smtClean="0">
                <a:ea typeface="新細明體" charset="-120"/>
              </a:rPr>
              <a:t>J. Wang and G. Karypis. HARMONY: Efficiently mining the best rules for classification. </a:t>
            </a:r>
            <a:r>
              <a:rPr lang="en-US" altLang="zh-TW" sz="1800" i="1" smtClean="0">
                <a:ea typeface="新細明體" charset="-120"/>
              </a:rPr>
              <a:t>SDM'05</a:t>
            </a:r>
            <a:endParaRPr lang="en-US" altLang="zh-TW" sz="1800" smtClean="0">
              <a:ea typeface="新細明體" charset="-120"/>
            </a:endParaRPr>
          </a:p>
          <a:p>
            <a:pPr marL="533400" indent="-533400" eaLnBrk="1" hangingPunct="1"/>
            <a:endParaRPr lang="en-US" altLang="zh-TW" smtClean="0">
              <a:ea typeface="新細明體" charset="-120"/>
            </a:endParaRPr>
          </a:p>
          <a:p>
            <a:pPr marL="533400" indent="-533400" eaLnBrk="1" hangingPunct="1"/>
            <a:endParaRPr lang="en-US" altLang="zh-TW" smtClean="0">
              <a:ea typeface="新細明體" charset="-120"/>
            </a:endParaRPr>
          </a:p>
          <a:p>
            <a:pPr marL="533400" indent="-533400"/>
            <a:endParaRPr lang="en-US" altLang="zh-TW" smtClean="0">
              <a:ea typeface="新細明體" charset="-12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4BBB20-A267-4A4F-8494-7CBF59D59C9D}" type="slidenum">
              <a:rPr lang="en-US" altLang="zh-TW"/>
              <a:pPr eaLnBrk="1" hangingPunct="1"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79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018462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References: Rule Induction</a:t>
            </a:r>
            <a:endParaRPr lang="en-US" altLang="zh-TW" sz="4000" smtClean="0">
              <a:ea typeface="新細明體" charset="-12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029200"/>
          </a:xfrm>
        </p:spPr>
        <p:txBody>
          <a:bodyPr/>
          <a:lstStyle/>
          <a:p>
            <a:r>
              <a:rPr lang="en-US" altLang="zh-TW" sz="1800" smtClean="0">
                <a:ea typeface="新細明體" charset="-120"/>
              </a:rPr>
              <a:t>P. Clark and T. Niblett. The CN2 induction algorithm. </a:t>
            </a:r>
            <a:r>
              <a:rPr lang="en-US" altLang="zh-TW" sz="1800" i="1" smtClean="0">
                <a:ea typeface="新細明體" charset="-120"/>
              </a:rPr>
              <a:t>Machine Learning</a:t>
            </a:r>
            <a:r>
              <a:rPr lang="en-US" altLang="zh-TW" sz="1800" smtClean="0">
                <a:ea typeface="新細明體" charset="-120"/>
              </a:rPr>
              <a:t>, 3:261–283, 1989.</a:t>
            </a:r>
          </a:p>
          <a:p>
            <a:r>
              <a:rPr lang="en-US" altLang="zh-TW" sz="1800" smtClean="0">
                <a:ea typeface="新細明體" charset="-120"/>
              </a:rPr>
              <a:t>W. Cohen. Fast effective rule induction. </a:t>
            </a:r>
            <a:r>
              <a:rPr lang="en-US" altLang="zh-TW" sz="1800" i="1" smtClean="0">
                <a:ea typeface="新細明體" charset="-120"/>
              </a:rPr>
              <a:t>ICML'95</a:t>
            </a:r>
          </a:p>
          <a:p>
            <a:r>
              <a:rPr lang="en-US" altLang="zh-TW" sz="1800" smtClean="0">
                <a:ea typeface="新細明體" charset="-120"/>
              </a:rPr>
              <a:t>S. L. Crawford. Extensions to the CART algorithm. </a:t>
            </a:r>
            <a:r>
              <a:rPr lang="en-US" altLang="zh-TW" sz="1800" i="1" smtClean="0">
                <a:ea typeface="新細明體" charset="-120"/>
              </a:rPr>
              <a:t>Int. J. Man-</a:t>
            </a:r>
            <a:r>
              <a:rPr lang="de-DE" altLang="zh-TW" sz="1800" i="1" smtClean="0"/>
              <a:t>Machine Studies</a:t>
            </a:r>
            <a:r>
              <a:rPr lang="de-DE" altLang="zh-TW" sz="1800" smtClean="0"/>
              <a:t>, 31:197–217, Aug. 1989</a:t>
            </a:r>
          </a:p>
          <a:p>
            <a:r>
              <a:rPr lang="en-US" altLang="zh-TW" sz="1800" smtClean="0">
                <a:ea typeface="新細明體" charset="-120"/>
              </a:rPr>
              <a:t>J. R. Quinlan and R. M. Cameron-Jones. FOIL: A midterm report. ECML’93</a:t>
            </a:r>
          </a:p>
          <a:p>
            <a:r>
              <a:rPr lang="en-US" altLang="zh-TW" sz="1800" smtClean="0">
                <a:ea typeface="新細明體" charset="-120"/>
              </a:rPr>
              <a:t>P. Smyth and R. M. Goodman. An information theoretic approach to rule induction. </a:t>
            </a:r>
            <a:r>
              <a:rPr lang="en-US" altLang="zh-TW" sz="1800" i="1" smtClean="0">
                <a:ea typeface="新細明體" charset="-120"/>
              </a:rPr>
              <a:t>IEEE Trans. Knowledge and Data Engineering</a:t>
            </a:r>
            <a:r>
              <a:rPr lang="en-US" altLang="zh-TW" sz="1800" smtClean="0">
                <a:ea typeface="新細明體" charset="-120"/>
              </a:rPr>
              <a:t>, 4:301–316, 1992.</a:t>
            </a:r>
          </a:p>
          <a:p>
            <a:r>
              <a:rPr lang="en-US" altLang="zh-TW" sz="1800" smtClean="0">
                <a:ea typeface="新細明體" charset="-120"/>
              </a:rPr>
              <a:t>X. Yin and J. Han. CPAR: Classification based on predictive association rules. SDM'03</a:t>
            </a:r>
          </a:p>
        </p:txBody>
      </p:sp>
      <p:sp>
        <p:nvSpPr>
          <p:cNvPr id="7885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8333C409-A456-4D21-8BC1-49A436C92C11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51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92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charset="-120"/>
              </a:rPr>
              <a:t>References: K-NN &amp; Case-Based Reasoning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charset="-120"/>
              </a:rPr>
              <a:t>A. Aamodt and E. Plazas. Case-based reasoning: Foundational issues, methodological variations, and system approaches. </a:t>
            </a:r>
            <a:r>
              <a:rPr lang="en-US" altLang="zh-TW" sz="2400" i="1" smtClean="0">
                <a:ea typeface="新細明體" charset="-120"/>
              </a:rPr>
              <a:t>AI Comm.</a:t>
            </a:r>
            <a:r>
              <a:rPr lang="en-US" altLang="zh-TW" sz="2400" smtClean="0">
                <a:ea typeface="新細明體" charset="-120"/>
              </a:rPr>
              <a:t>, 7:39–52, 1994.</a:t>
            </a:r>
          </a:p>
          <a:p>
            <a:r>
              <a:rPr lang="en-US" altLang="zh-TW" sz="2400" smtClean="0">
                <a:ea typeface="新細明體" charset="-120"/>
              </a:rPr>
              <a:t>T. Cover and P. Hart. Nearest neighbor pattern classification. </a:t>
            </a:r>
            <a:r>
              <a:rPr lang="en-US" altLang="zh-TW" sz="2400" i="1" smtClean="0">
                <a:ea typeface="新細明體" charset="-120"/>
              </a:rPr>
              <a:t>IEEE Trans. Information Theory</a:t>
            </a:r>
            <a:r>
              <a:rPr lang="en-US" altLang="zh-TW" sz="2400" smtClean="0">
                <a:ea typeface="新細明體" charset="-120"/>
              </a:rPr>
              <a:t>, 13:21–27, 1967</a:t>
            </a:r>
          </a:p>
          <a:p>
            <a:r>
              <a:rPr lang="en-US" altLang="zh-TW" sz="2400" smtClean="0">
                <a:ea typeface="新細明體" charset="-120"/>
              </a:rPr>
              <a:t>B. V. Dasarathy. </a:t>
            </a:r>
            <a:r>
              <a:rPr lang="en-US" altLang="zh-TW" sz="2400" i="1" smtClean="0">
                <a:ea typeface="新細明體" charset="-120"/>
              </a:rPr>
              <a:t>Nearest Neighbor (NN) Norms: NN Pattern Classication Techniques</a:t>
            </a:r>
            <a:r>
              <a:rPr lang="en-US" altLang="zh-TW" sz="2400" smtClean="0">
                <a:ea typeface="新細明體" charset="-120"/>
              </a:rPr>
              <a:t>. IEEE Computer Society Press, 1991</a:t>
            </a:r>
          </a:p>
          <a:p>
            <a:r>
              <a:rPr lang="en-US" altLang="zh-TW" sz="2400" smtClean="0">
                <a:ea typeface="新細明體" charset="-120"/>
              </a:rPr>
              <a:t>J. L. Kolodner. </a:t>
            </a:r>
            <a:r>
              <a:rPr lang="en-US" altLang="zh-TW" sz="2400" i="1" smtClean="0">
                <a:ea typeface="新細明體" charset="-120"/>
              </a:rPr>
              <a:t>Case-Based Reasoning</a:t>
            </a:r>
            <a:r>
              <a:rPr lang="en-US" altLang="zh-TW" sz="2400" smtClean="0">
                <a:ea typeface="新細明體" charset="-120"/>
              </a:rPr>
              <a:t>. Morgan Kaufmann, 1993</a:t>
            </a:r>
          </a:p>
          <a:p>
            <a:r>
              <a:rPr lang="en-US" altLang="zh-TW" sz="2400" smtClean="0">
                <a:ea typeface="新細明體" charset="-120"/>
              </a:rPr>
              <a:t>A. Veloso, W. Meira, and M. Zaki. Lazy associative classification. </a:t>
            </a:r>
            <a:r>
              <a:rPr lang="en-US" altLang="zh-TW" sz="2400" i="1" smtClean="0">
                <a:ea typeface="新細明體" charset="-120"/>
              </a:rPr>
              <a:t>ICDM'06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4BFA4A-6A0C-46B5-90CA-B21CF3E9DEEE}" type="slidenum">
              <a:rPr lang="en-US" altLang="zh-TW"/>
              <a:pPr eaLnBrk="1" hangingPunct="1"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9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600200" y="381000"/>
            <a:ext cx="122682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References: Bayesian Method &amp; Statistical Models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1800" smtClean="0">
                <a:ea typeface="新細明體" charset="-120"/>
              </a:rPr>
              <a:t>A. J. Dobson.  An Introduction to Generalized Linear Models.  Chapman &amp; Hall, 1990.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D. Heckerman, D. Geiger, and D. M. Chickering. Learning Bayesian networks: The combination of knowledge and statistical data. Machine Learning, 1995.</a:t>
            </a:r>
          </a:p>
          <a:p>
            <a:r>
              <a:rPr lang="en-US" altLang="zh-TW" sz="1800" smtClean="0">
                <a:ea typeface="新細明體" charset="-120"/>
              </a:rPr>
              <a:t>G. Cooper and E. Herskovits. A Bayesian method for the induction of probabilistic networks from data. </a:t>
            </a:r>
            <a:r>
              <a:rPr lang="en-US" altLang="zh-TW" sz="1800" i="1" smtClean="0">
                <a:ea typeface="新細明體" charset="-120"/>
              </a:rPr>
              <a:t>Machine Learning</a:t>
            </a:r>
            <a:r>
              <a:rPr lang="en-US" altLang="zh-TW" sz="1800" smtClean="0">
                <a:ea typeface="新細明體" charset="-120"/>
              </a:rPr>
              <a:t>, 9:309–347, 1992</a:t>
            </a:r>
          </a:p>
          <a:p>
            <a:r>
              <a:rPr lang="en-US" altLang="zh-TW" sz="1800" smtClean="0">
                <a:ea typeface="新細明體" charset="-120"/>
              </a:rPr>
              <a:t>A. Darwiche. Bayesian networks. </a:t>
            </a:r>
            <a:r>
              <a:rPr lang="en-US" altLang="zh-TW" sz="1800" i="1" smtClean="0">
                <a:ea typeface="新細明體" charset="-120"/>
              </a:rPr>
              <a:t>Comm. ACM</a:t>
            </a:r>
            <a:r>
              <a:rPr lang="en-US" altLang="zh-TW" sz="1800" smtClean="0">
                <a:ea typeface="新細明體" charset="-120"/>
              </a:rPr>
              <a:t>, 53:80–90, 2010</a:t>
            </a:r>
          </a:p>
          <a:p>
            <a:r>
              <a:rPr lang="en-US" altLang="zh-TW" sz="1800" smtClean="0">
                <a:ea typeface="新細明體" charset="-120"/>
              </a:rPr>
              <a:t>A. P. Dempster, N. M. Laird, and D. B. Rubin. Maximum likelihood from incomplete data via the EM algorithm. </a:t>
            </a:r>
            <a:r>
              <a:rPr lang="en-US" altLang="zh-TW" sz="1800" i="1" smtClean="0">
                <a:ea typeface="新細明體" charset="-120"/>
              </a:rPr>
              <a:t>J. Royal Statistical Society, Series B</a:t>
            </a:r>
            <a:r>
              <a:rPr lang="en-US" altLang="zh-TW" sz="1800" smtClean="0">
                <a:ea typeface="新細明體" charset="-120"/>
              </a:rPr>
              <a:t>, 39:1–38, 1977</a:t>
            </a:r>
          </a:p>
          <a:p>
            <a:r>
              <a:rPr lang="en-US" altLang="zh-TW" sz="1800" smtClean="0">
                <a:ea typeface="新細明體" charset="-120"/>
              </a:rPr>
              <a:t>D. Heckerman, D. Geiger, and D. M. Chickering. Learning Bayesian networks: The combination of knowledge and statistical data. </a:t>
            </a:r>
            <a:r>
              <a:rPr lang="en-US" altLang="zh-TW" sz="1800" i="1" smtClean="0">
                <a:ea typeface="新細明體" charset="-120"/>
              </a:rPr>
              <a:t>Machine Learning</a:t>
            </a:r>
            <a:r>
              <a:rPr lang="en-US" altLang="zh-TW" sz="1800" smtClean="0">
                <a:ea typeface="新細明體" charset="-120"/>
              </a:rPr>
              <a:t>, 20:197–243, 1995</a:t>
            </a:r>
          </a:p>
          <a:p>
            <a:r>
              <a:rPr lang="en-US" altLang="zh-TW" sz="1800" smtClean="0">
                <a:ea typeface="新細明體" charset="-120"/>
              </a:rPr>
              <a:t>F. V. Jensen. </a:t>
            </a:r>
            <a:r>
              <a:rPr lang="en-US" altLang="zh-TW" sz="1800" i="1" smtClean="0">
                <a:ea typeface="新細明體" charset="-120"/>
              </a:rPr>
              <a:t>An Introduction to Bayesian Networks</a:t>
            </a:r>
            <a:r>
              <a:rPr lang="en-US" altLang="zh-TW" sz="1800" smtClean="0">
                <a:ea typeface="新細明體" charset="-120"/>
              </a:rPr>
              <a:t>. Springer Verlag, 1996.</a:t>
            </a:r>
          </a:p>
          <a:p>
            <a:r>
              <a:rPr lang="en-US" altLang="zh-TW" sz="1800" smtClean="0">
                <a:ea typeface="新細明體" charset="-120"/>
              </a:rPr>
              <a:t>D. Koller and N. Friedman. </a:t>
            </a:r>
            <a:r>
              <a:rPr lang="en-US" altLang="zh-TW" sz="1800" i="1" smtClean="0">
                <a:ea typeface="新細明體" charset="-120"/>
              </a:rPr>
              <a:t>Probabilistic Graphical Models: Principles and Techniques</a:t>
            </a:r>
            <a:r>
              <a:rPr lang="en-US" altLang="zh-TW" sz="1800" smtClean="0">
                <a:ea typeface="新細明體" charset="-120"/>
              </a:rPr>
              <a:t>. The MIT Press, 2009</a:t>
            </a:r>
          </a:p>
          <a:p>
            <a:r>
              <a:rPr lang="en-US" altLang="zh-TW" sz="1800" smtClean="0">
                <a:ea typeface="新細明體" charset="-120"/>
              </a:rPr>
              <a:t>J. Pearl. </a:t>
            </a:r>
            <a:r>
              <a:rPr lang="en-US" altLang="zh-TW" sz="1800" i="1" smtClean="0">
                <a:ea typeface="新細明體" charset="-120"/>
              </a:rPr>
              <a:t>Probabilistic Reasoning in Intelligent Systems</a:t>
            </a:r>
            <a:r>
              <a:rPr lang="en-US" altLang="zh-TW" sz="1800" smtClean="0">
                <a:ea typeface="新細明體" charset="-120"/>
              </a:rPr>
              <a:t>. Morgan Kauffman, 1988</a:t>
            </a:r>
          </a:p>
          <a:p>
            <a:r>
              <a:rPr lang="en-US" altLang="zh-TW" sz="1800" smtClean="0">
                <a:ea typeface="新細明體" charset="-120"/>
              </a:rPr>
              <a:t>S. Russell, J. Binder, D. Koller, and K. Kanazawa. Local learning in probabilistic networks with hidden variables. </a:t>
            </a:r>
            <a:r>
              <a:rPr lang="fr-FR" altLang="zh-TW" sz="1800" i="1" smtClean="0"/>
              <a:t>IJCAI'95</a:t>
            </a:r>
          </a:p>
          <a:p>
            <a:r>
              <a:rPr lang="en-US" altLang="zh-TW" sz="1800" smtClean="0">
                <a:ea typeface="新細明體" charset="-120"/>
              </a:rPr>
              <a:t>V. N. Vapnik. </a:t>
            </a:r>
            <a:r>
              <a:rPr lang="en-US" altLang="zh-TW" sz="1800" i="1" smtClean="0">
                <a:ea typeface="新細明體" charset="-120"/>
              </a:rPr>
              <a:t>Statistical Learning Theory</a:t>
            </a:r>
            <a:r>
              <a:rPr lang="en-US" altLang="zh-TW" sz="1800" smtClean="0">
                <a:ea typeface="新細明體" charset="-120"/>
              </a:rPr>
              <a:t>. John Wiley &amp; Sons, 1998.</a:t>
            </a:r>
            <a:endParaRPr lang="fr-FR" altLang="zh-TW" sz="1800" i="1" smtClean="0"/>
          </a:p>
        </p:txBody>
      </p:sp>
      <p:sp>
        <p:nvSpPr>
          <p:cNvPr id="809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7FA541F3-FB1C-4193-8AEB-D6C6EB7ECEF9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53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58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9601200" cy="6096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Refs: Semi-Supervised &amp; Multi-Class Learning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smtClean="0">
                <a:ea typeface="新細明體" charset="-120"/>
              </a:rPr>
              <a:t>O. Chapelle, B. Schoelkopf, and A. Zien. </a:t>
            </a:r>
            <a:r>
              <a:rPr lang="en-US" altLang="zh-TW" sz="2400" i="1" smtClean="0">
                <a:ea typeface="新細明體" charset="-120"/>
              </a:rPr>
              <a:t>Semi-supervised Learning</a:t>
            </a:r>
            <a:r>
              <a:rPr lang="en-US" altLang="zh-TW" sz="2400" smtClean="0">
                <a:ea typeface="新細明體" charset="-120"/>
              </a:rPr>
              <a:t>. MIT Press, 2006</a:t>
            </a:r>
          </a:p>
          <a:p>
            <a:r>
              <a:rPr lang="en-US" altLang="zh-TW" sz="2400" smtClean="0">
                <a:ea typeface="新細明體" charset="-120"/>
              </a:rPr>
              <a:t>T. G. Dietterich and G. Bakiri. Solving multiclass learning problems via error-correcting output codes. </a:t>
            </a:r>
            <a:r>
              <a:rPr lang="en-US" altLang="zh-TW" sz="2400" i="1" smtClean="0">
                <a:ea typeface="新細明體" charset="-120"/>
              </a:rPr>
              <a:t>J. Articial Intelligence Research</a:t>
            </a:r>
            <a:r>
              <a:rPr lang="en-US" altLang="zh-TW" sz="2400" smtClean="0">
                <a:ea typeface="新細明體" charset="-120"/>
              </a:rPr>
              <a:t>, 2:263–286, 1995</a:t>
            </a:r>
          </a:p>
          <a:p>
            <a:r>
              <a:rPr lang="en-US" altLang="zh-TW" sz="2400" smtClean="0">
                <a:ea typeface="新細明體" charset="-120"/>
              </a:rPr>
              <a:t>W. Dai, Q. Yang, G. Xue, and Y. Yu. Boosting for transfer learning. ICML’07</a:t>
            </a:r>
          </a:p>
          <a:p>
            <a:r>
              <a:rPr lang="en-US" altLang="zh-TW" sz="2400" smtClean="0">
                <a:ea typeface="新細明體" charset="-120"/>
              </a:rPr>
              <a:t>S. J. Pan and Q. Yang. A survey on transfer learning. </a:t>
            </a:r>
            <a:r>
              <a:rPr lang="en-US" altLang="zh-TW" sz="2400" i="1" smtClean="0">
                <a:ea typeface="新細明體" charset="-120"/>
              </a:rPr>
              <a:t>IEEE Trans. on Knowledge and Data Engineering</a:t>
            </a:r>
            <a:r>
              <a:rPr lang="en-US" altLang="zh-TW" sz="2400" smtClean="0">
                <a:ea typeface="新細明體" charset="-120"/>
              </a:rPr>
              <a:t>, 22:1345–1359, 2010</a:t>
            </a:r>
          </a:p>
          <a:p>
            <a:r>
              <a:rPr lang="en-US" altLang="zh-TW" sz="2400" smtClean="0">
                <a:ea typeface="新細明體" charset="-120"/>
              </a:rPr>
              <a:t>B. Settles. Active learning literature survey. In </a:t>
            </a:r>
            <a:r>
              <a:rPr lang="en-US" altLang="zh-TW" sz="2400" i="1" smtClean="0">
                <a:ea typeface="新細明體" charset="-120"/>
              </a:rPr>
              <a:t>Computer Sciences Technical Report 1648</a:t>
            </a:r>
            <a:r>
              <a:rPr lang="en-US" altLang="zh-TW" sz="2400" smtClean="0">
                <a:ea typeface="新細明體" charset="-120"/>
              </a:rPr>
              <a:t>, Univ. Wisconsin-Madison, 2010</a:t>
            </a:r>
          </a:p>
          <a:p>
            <a:r>
              <a:rPr lang="en-US" altLang="zh-TW" sz="2400" smtClean="0">
                <a:ea typeface="新細明體" charset="-120"/>
              </a:rPr>
              <a:t>X. Zhu. Semi-supervised learning literature survey. CS</a:t>
            </a:r>
            <a:r>
              <a:rPr lang="en-US" altLang="zh-TW" sz="2400" i="1" smtClean="0">
                <a:ea typeface="新細明體" charset="-120"/>
              </a:rPr>
              <a:t> Tech. Rep. 1530</a:t>
            </a:r>
            <a:r>
              <a:rPr lang="en-US" altLang="zh-TW" sz="2400" smtClean="0">
                <a:ea typeface="新細明體" charset="-120"/>
              </a:rPr>
              <a:t>, Univ. Wisconsin-Madison, 2005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2650F8B-644A-439A-B6AF-0E1139D7E17C}" type="slidenum">
              <a:rPr lang="en-US" altLang="zh-TW"/>
              <a:pPr eaLnBrk="1" hangingPunct="1"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3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9448800" cy="6096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charset="-120"/>
              </a:rPr>
              <a:t>Refs: Genetic Algorithms &amp; Rough/Fuzzy Sets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smtClean="0">
                <a:ea typeface="新細明體" charset="-120"/>
              </a:rPr>
              <a:t>D. Goldberg. </a:t>
            </a:r>
            <a:r>
              <a:rPr lang="en-US" altLang="zh-TW" sz="2000" i="1" smtClean="0">
                <a:ea typeface="新細明體" charset="-120"/>
              </a:rPr>
              <a:t>Genetic Algorithms in Search, Optimization, and Machine Learning</a:t>
            </a:r>
            <a:r>
              <a:rPr lang="en-US" altLang="zh-TW" sz="2000" smtClean="0">
                <a:ea typeface="新細明體" charset="-120"/>
              </a:rPr>
              <a:t>. Addison-Wesley, 1989</a:t>
            </a:r>
          </a:p>
          <a:p>
            <a:r>
              <a:rPr lang="en-US" altLang="zh-TW" sz="2000" smtClean="0">
                <a:ea typeface="新細明體" charset="-120"/>
              </a:rPr>
              <a:t>S. A. Harp, T. Samad, and A. Guha. Designing application-specific neural networks using the genetic algorithm. NIPS, 1990</a:t>
            </a:r>
          </a:p>
          <a:p>
            <a:r>
              <a:rPr lang="en-US" altLang="zh-TW" sz="2000" smtClean="0">
                <a:ea typeface="新細明體" charset="-120"/>
              </a:rPr>
              <a:t>Z. Michalewicz. </a:t>
            </a:r>
            <a:r>
              <a:rPr lang="en-US" altLang="zh-TW" sz="2000" i="1" smtClean="0">
                <a:ea typeface="新細明體" charset="-120"/>
              </a:rPr>
              <a:t>Genetic Algorithms + Data Structures = Evolution Programs</a:t>
            </a:r>
            <a:r>
              <a:rPr lang="en-US" altLang="zh-TW" sz="2000" smtClean="0">
                <a:ea typeface="新細明體" charset="-120"/>
              </a:rPr>
              <a:t>. Springer Verlag, 1992.</a:t>
            </a:r>
          </a:p>
          <a:p>
            <a:r>
              <a:rPr lang="en-US" altLang="zh-TW" sz="2000" smtClean="0">
                <a:ea typeface="新細明體" charset="-120"/>
              </a:rPr>
              <a:t>M. Mitchell. </a:t>
            </a:r>
            <a:r>
              <a:rPr lang="en-US" altLang="zh-TW" sz="2000" i="1" smtClean="0">
                <a:ea typeface="新細明體" charset="-120"/>
              </a:rPr>
              <a:t>An Introduction to Genetic Algorithms</a:t>
            </a:r>
            <a:r>
              <a:rPr lang="en-US" altLang="zh-TW" sz="2000" smtClean="0">
                <a:ea typeface="新細明體" charset="-120"/>
              </a:rPr>
              <a:t>. MIT Press, 1996</a:t>
            </a:r>
          </a:p>
          <a:p>
            <a:r>
              <a:rPr lang="en-US" altLang="zh-TW" sz="2000" smtClean="0">
                <a:ea typeface="新細明體" charset="-120"/>
              </a:rPr>
              <a:t>Z. Pawlak. </a:t>
            </a:r>
            <a:r>
              <a:rPr lang="en-US" altLang="zh-TW" sz="2000" i="1" smtClean="0">
                <a:ea typeface="新細明體" charset="-120"/>
              </a:rPr>
              <a:t>Rough Sets, Theoretical Aspects of Reasoning about Data</a:t>
            </a:r>
            <a:r>
              <a:rPr lang="en-US" altLang="zh-TW" sz="2000" smtClean="0">
                <a:ea typeface="新細明體" charset="-120"/>
              </a:rPr>
              <a:t>. Kluwer Academic, 1991</a:t>
            </a:r>
          </a:p>
          <a:p>
            <a:r>
              <a:rPr lang="en-US" altLang="zh-TW" sz="2000" smtClean="0">
                <a:ea typeface="新細明體" charset="-120"/>
              </a:rPr>
              <a:t>S. Pal and A. Skowron, editors, </a:t>
            </a:r>
            <a:r>
              <a:rPr lang="en-US" altLang="zh-TW" sz="2000" i="1" smtClean="0">
                <a:ea typeface="新細明體" charset="-120"/>
              </a:rPr>
              <a:t>Fuzzy Sets, Rough Sets and Decision Making Processes</a:t>
            </a:r>
            <a:r>
              <a:rPr lang="en-US" altLang="zh-TW" sz="2000" smtClean="0">
                <a:ea typeface="新細明體" charset="-120"/>
              </a:rPr>
              <a:t>. New York, 1998</a:t>
            </a:r>
          </a:p>
          <a:p>
            <a:r>
              <a:rPr lang="en-US" altLang="zh-TW" sz="2000" smtClean="0">
                <a:ea typeface="新細明體" charset="-120"/>
              </a:rPr>
              <a:t>R. R. Yager and L. A. Zadeh. </a:t>
            </a:r>
            <a:r>
              <a:rPr lang="en-US" altLang="zh-TW" sz="2000" i="1" smtClean="0">
                <a:ea typeface="新細明體" charset="-120"/>
              </a:rPr>
              <a:t>Fuzzy Sets, Neural Networks and Soft </a:t>
            </a:r>
            <a:r>
              <a:rPr lang="nl-NL" altLang="zh-TW" sz="2000" i="1" smtClean="0"/>
              <a:t>Computing</a:t>
            </a:r>
            <a:r>
              <a:rPr lang="nl-NL" altLang="zh-TW" sz="2000" smtClean="0"/>
              <a:t>. Van Nostrand Reinhold, 1994</a:t>
            </a:r>
            <a:endParaRPr lang="en-US" altLang="zh-TW" sz="2000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E0F351-F3FD-46A2-A112-B1D49CF79AD5}" type="slidenum">
              <a:rPr lang="en-US" altLang="zh-TW"/>
              <a:pPr eaLnBrk="1" hangingPunct="1"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0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81000"/>
            <a:ext cx="93726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References: Model Evaluation, Ensemble Methods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48300"/>
          </a:xfrm>
        </p:spPr>
        <p:txBody>
          <a:bodyPr>
            <a:normAutofit lnSpcReduction="10000"/>
          </a:bodyPr>
          <a:lstStyle/>
          <a:p>
            <a:r>
              <a:rPr lang="en-US" altLang="zh-TW" sz="1800" smtClean="0">
                <a:ea typeface="新細明體" charset="-120"/>
              </a:rPr>
              <a:t>L. Breiman. Bagging predictors. </a:t>
            </a:r>
            <a:r>
              <a:rPr lang="en-US" altLang="zh-TW" sz="1800" i="1" smtClean="0">
                <a:ea typeface="新細明體" charset="-120"/>
              </a:rPr>
              <a:t>Machine Learning</a:t>
            </a:r>
            <a:r>
              <a:rPr lang="en-US" altLang="zh-TW" sz="1800" smtClean="0">
                <a:ea typeface="新細明體" charset="-120"/>
              </a:rPr>
              <a:t>, 24:123–140, 1996.</a:t>
            </a:r>
          </a:p>
          <a:p>
            <a:r>
              <a:rPr lang="en-US" altLang="zh-TW" sz="1800" smtClean="0">
                <a:ea typeface="新細明體" charset="-120"/>
              </a:rPr>
              <a:t>L. Breiman. Random forests. </a:t>
            </a:r>
            <a:r>
              <a:rPr lang="en-US" altLang="zh-TW" sz="1800" i="1" smtClean="0">
                <a:ea typeface="新細明體" charset="-120"/>
              </a:rPr>
              <a:t>Machine Learning</a:t>
            </a:r>
            <a:r>
              <a:rPr lang="en-US" altLang="zh-TW" sz="1800" smtClean="0">
                <a:ea typeface="新細明體" charset="-120"/>
              </a:rPr>
              <a:t>, 45:5–32, 2001.</a:t>
            </a:r>
          </a:p>
          <a:p>
            <a:r>
              <a:rPr lang="en-US" altLang="zh-TW" sz="1800" smtClean="0">
                <a:ea typeface="新細明體" charset="-120"/>
              </a:rPr>
              <a:t>C. Elkan. The foundations of cost-sensitive learning. </a:t>
            </a:r>
            <a:r>
              <a:rPr lang="fr-FR" altLang="zh-TW" sz="1800" i="1" smtClean="0"/>
              <a:t>IJCAI'01</a:t>
            </a:r>
            <a:endParaRPr lang="en-US" altLang="zh-TW" sz="1800" i="1" smtClean="0">
              <a:ea typeface="新細明體" charset="-120"/>
            </a:endParaRPr>
          </a:p>
          <a:p>
            <a:r>
              <a:rPr lang="en-US" altLang="zh-TW" sz="1800" smtClean="0">
                <a:ea typeface="新細明體" charset="-120"/>
              </a:rPr>
              <a:t>B. Efron and R. Tibshirani. </a:t>
            </a:r>
            <a:r>
              <a:rPr lang="en-US" altLang="zh-TW" sz="1800" i="1" smtClean="0">
                <a:ea typeface="新細明體" charset="-120"/>
              </a:rPr>
              <a:t>An Introduction to the Bootstrap</a:t>
            </a:r>
            <a:r>
              <a:rPr lang="en-US" altLang="zh-TW" sz="1800" smtClean="0">
                <a:ea typeface="新細明體" charset="-120"/>
              </a:rPr>
              <a:t>. Chapman &amp; Hall, 1993.</a:t>
            </a:r>
          </a:p>
          <a:p>
            <a:r>
              <a:rPr lang="en-US" altLang="zh-TW" sz="1800" smtClean="0">
                <a:ea typeface="新細明體" charset="-120"/>
              </a:rPr>
              <a:t>J. Friedman and E. P. Bogdan. Predictive learning via rule ensembles. </a:t>
            </a:r>
            <a:r>
              <a:rPr lang="en-US" altLang="zh-TW" sz="1800" i="1" smtClean="0">
                <a:ea typeface="新細明體" charset="-120"/>
              </a:rPr>
              <a:t>Ann. Applied Statistics</a:t>
            </a:r>
            <a:r>
              <a:rPr lang="en-US" altLang="zh-TW" sz="1800" smtClean="0">
                <a:ea typeface="新細明體" charset="-120"/>
              </a:rPr>
              <a:t>, 2:916–954, 2008.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smtClean="0">
                <a:ea typeface="新細明體" charset="-120"/>
              </a:rPr>
              <a:t>T.-S. Lim, W.-Y. Loh, and Y.-S. Shih. A comparison of prediction accuracy, complexity, and training time of  thirty-three old and new classification algorithms.  Machine Learning, 2000.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smtClean="0">
                <a:ea typeface="新細明體" charset="-120"/>
              </a:rPr>
              <a:t>J. Magidson.  The Chaid approach to segmentation modeling:  Chi-squared automatic interaction detection. In R. P. Bagozzi, editor, Advanced Methods of Marketing Research, Blackwell Business, 1994.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smtClean="0">
                <a:ea typeface="新細明體" charset="-120"/>
              </a:rPr>
              <a:t>J. R. Quinlan.  Bagging, boosting, and c4.5. AAAI'96.</a:t>
            </a:r>
          </a:p>
          <a:p>
            <a:r>
              <a:rPr lang="en-US" altLang="zh-TW" sz="1800" smtClean="0">
                <a:ea typeface="新細明體" charset="-120"/>
              </a:rPr>
              <a:t>G. Seni and J. F. Elder. </a:t>
            </a:r>
            <a:r>
              <a:rPr lang="en-US" altLang="zh-TW" sz="1800" i="1" smtClean="0">
                <a:ea typeface="新細明體" charset="-120"/>
              </a:rPr>
              <a:t>Ensemble Methods in Data Mining: Improving Accuracy Through Combining Predictions</a:t>
            </a:r>
            <a:r>
              <a:rPr lang="en-US" altLang="zh-TW" sz="1800" smtClean="0">
                <a:ea typeface="新細明體" charset="-120"/>
              </a:rPr>
              <a:t>. Morgan and Claypool, 2010.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smtClean="0">
                <a:ea typeface="新細明體" charset="-120"/>
              </a:rPr>
              <a:t>Y. Freund and R. E. Schapire. A decision-theoretic generalization of on-line learning and an  application to boosting. J. Computer and System Sciences, 1997</a:t>
            </a:r>
          </a:p>
        </p:txBody>
      </p:sp>
      <p:sp>
        <p:nvSpPr>
          <p:cNvPr id="8397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8397B29-9292-4696-906A-C7DA731811D7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56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4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sz="4000" b="1">
                <a:solidFill>
                  <a:srgbClr val="00ADEF"/>
                </a:solidFill>
                <a:ea typeface="新細明體" charset="-120"/>
              </a:rPr>
              <a:t>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26444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zh-TW" dirty="0" smtClean="0">
                <a:ea typeface="新細明體" charset="-120"/>
              </a:rPr>
              <a:t>1, 0, 1, 0, 0, 0, 0, 0, 0, 1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zh-TW" dirty="0" smtClean="0">
              <a:ea typeface="新細明體" charset="-120"/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zh-TW" dirty="0" smtClean="0">
                <a:ea typeface="新細明體" charset="-120"/>
              </a:rPr>
              <a:t>Suppose observations are independent of one another.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zh-TW" dirty="0" smtClean="0">
              <a:ea typeface="新細明體" charset="-120"/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zh-TW" dirty="0" smtClean="0">
                <a:ea typeface="新細明體" charset="-120"/>
              </a:rPr>
              <a:t>The joint </a:t>
            </a:r>
            <a:r>
              <a:rPr lang="en-US" altLang="zh-TW" dirty="0" err="1" smtClean="0">
                <a:ea typeface="新細明體" charset="-120"/>
              </a:rPr>
              <a:t>pmf</a:t>
            </a:r>
            <a:r>
              <a:rPr lang="en-US" altLang="zh-TW" dirty="0" smtClean="0">
                <a:ea typeface="新細明體" charset="-120"/>
              </a:rPr>
              <a:t> evaluated at the observed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i="1" baseline="-25000" dirty="0" smtClean="0">
                <a:ea typeface="新細明體" charset="-120"/>
              </a:rPr>
              <a:t>i</a:t>
            </a:r>
            <a:r>
              <a:rPr lang="en-US" altLang="zh-TW" dirty="0" smtClean="0">
                <a:ea typeface="新細明體" charset="-120"/>
              </a:rPr>
              <a:t>’s is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zh-TW" dirty="0" smtClean="0">
              <a:ea typeface="新細明體" charset="-120"/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zh-TW" sz="2000" dirty="0" smtClean="0">
              <a:ea typeface="新細明體" charset="-120"/>
            </a:endParaRPr>
          </a:p>
        </p:txBody>
      </p:sp>
      <p:sp>
        <p:nvSpPr>
          <p:cNvPr id="13317" name="矩形 1"/>
          <p:cNvSpPr>
            <a:spLocks noChangeArrowheads="1"/>
          </p:cNvSpPr>
          <p:nvPr/>
        </p:nvSpPr>
        <p:spPr bwMode="auto">
          <a:xfrm>
            <a:off x="677480" y="5157192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800" i="1" dirty="0">
                <a:ea typeface="新細明體" charset="-120"/>
              </a:rPr>
              <a:t>f</a:t>
            </a:r>
            <a:r>
              <a:rPr lang="en-US" altLang="zh-TW" sz="400" i="1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(</a:t>
            </a:r>
            <a:r>
              <a:rPr lang="en-US" altLang="zh-TW" sz="2800" i="1" dirty="0">
                <a:ea typeface="新細明體" charset="-120"/>
              </a:rPr>
              <a:t>x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, . . . , </a:t>
            </a:r>
            <a:r>
              <a:rPr lang="en-US" altLang="zh-TW" sz="2800" i="1" dirty="0">
                <a:ea typeface="新細明體" charset="-120"/>
              </a:rPr>
              <a:t>x</a:t>
            </a:r>
            <a:r>
              <a:rPr lang="en-US" altLang="zh-TW" sz="2800" baseline="-25000" dirty="0">
                <a:ea typeface="新細明體" charset="-120"/>
              </a:rPr>
              <a:t>10</a:t>
            </a:r>
            <a:r>
              <a:rPr lang="en-US" altLang="zh-TW" sz="2800" dirty="0">
                <a:ea typeface="新細明體" charset="-120"/>
              </a:rPr>
              <a:t>; </a:t>
            </a:r>
            <a:r>
              <a:rPr lang="en-US" altLang="zh-TW" sz="2800" i="1" dirty="0">
                <a:ea typeface="新細明體" charset="-120"/>
              </a:rPr>
              <a:t>p</a:t>
            </a:r>
            <a:r>
              <a:rPr lang="en-US" altLang="zh-TW" sz="2800" dirty="0">
                <a:ea typeface="新細明體" charset="-120"/>
              </a:rPr>
              <a:t>) = </a:t>
            </a:r>
            <a:r>
              <a:rPr lang="en-US" altLang="zh-TW" sz="2800" i="1" dirty="0">
                <a:ea typeface="新細明體" charset="-120"/>
              </a:rPr>
              <a:t>p</a:t>
            </a:r>
            <a:r>
              <a:rPr lang="en-US" altLang="zh-TW" sz="2800" dirty="0">
                <a:ea typeface="新細明體" charset="-120"/>
              </a:rPr>
              <a:t>(1 – </a:t>
            </a:r>
            <a:r>
              <a:rPr lang="en-US" altLang="zh-TW" sz="2800" i="1" dirty="0">
                <a:ea typeface="新細明體" charset="-120"/>
              </a:rPr>
              <a:t>p</a:t>
            </a:r>
            <a:r>
              <a:rPr lang="en-US" altLang="zh-TW" sz="2800" dirty="0">
                <a:ea typeface="新細明體" charset="-120"/>
              </a:rPr>
              <a:t>)</a:t>
            </a:r>
            <a:r>
              <a:rPr lang="en-US" altLang="zh-TW" sz="2800" i="1" dirty="0">
                <a:ea typeface="新細明體" charset="-120"/>
              </a:rPr>
              <a:t>p </a:t>
            </a:r>
            <a:r>
              <a:rPr lang="en-US" altLang="zh-TW" sz="2800" b="1" baseline="30000" dirty="0">
                <a:ea typeface="新細明體" charset="-120"/>
              </a:rPr>
              <a:t>. . .</a:t>
            </a:r>
            <a:r>
              <a:rPr lang="en-US" altLang="zh-TW" sz="2800" i="1" dirty="0">
                <a:ea typeface="新細明體" charset="-120"/>
              </a:rPr>
              <a:t> p </a:t>
            </a:r>
            <a:r>
              <a:rPr lang="en-US" altLang="zh-TW" sz="2800" dirty="0">
                <a:ea typeface="新細明體" charset="-120"/>
              </a:rPr>
              <a:t>= </a:t>
            </a:r>
            <a:r>
              <a:rPr lang="en-US" altLang="zh-TW" sz="2800" i="1" dirty="0">
                <a:ea typeface="新細明體" charset="-120"/>
              </a:rPr>
              <a:t>p</a:t>
            </a:r>
            <a:r>
              <a:rPr lang="en-US" altLang="zh-TW" sz="2800" baseline="30000" dirty="0">
                <a:ea typeface="新細明體" charset="-120"/>
              </a:rPr>
              <a:t>3</a:t>
            </a:r>
            <a:r>
              <a:rPr lang="en-US" altLang="zh-TW" sz="2800" dirty="0">
                <a:ea typeface="新細明體" charset="-120"/>
              </a:rPr>
              <a:t>(1 – </a:t>
            </a:r>
            <a:r>
              <a:rPr lang="en-US" altLang="zh-TW" sz="2800" i="1" dirty="0">
                <a:ea typeface="新細明體" charset="-120"/>
              </a:rPr>
              <a:t>p</a:t>
            </a:r>
            <a:r>
              <a:rPr lang="en-US" altLang="zh-TW" sz="2800" dirty="0">
                <a:ea typeface="新細明體" charset="-120"/>
              </a:rPr>
              <a:t>)</a:t>
            </a:r>
            <a:r>
              <a:rPr lang="en-US" altLang="zh-TW" sz="2800" baseline="30000" dirty="0">
                <a:ea typeface="新細明體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93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sz="400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x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 . . . , </a:t>
            </a:r>
            <a:r>
              <a:rPr lang="en-US" altLang="zh-TW" i="1" dirty="0">
                <a:ea typeface="新細明體" charset="-120"/>
              </a:rPr>
              <a:t>x</a:t>
            </a:r>
            <a:r>
              <a:rPr lang="en-US" altLang="zh-TW" baseline="-25000" dirty="0">
                <a:ea typeface="新細明體" charset="-120"/>
              </a:rPr>
              <a:t>10</a:t>
            </a:r>
            <a:r>
              <a:rPr lang="en-US" altLang="zh-TW" dirty="0">
                <a:ea typeface="新細明體" charset="-120"/>
              </a:rPr>
              <a:t>;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(1 –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en-US" altLang="zh-TW" i="1" dirty="0">
                <a:ea typeface="新細明體" charset="-120"/>
              </a:rPr>
              <a:t>p </a:t>
            </a:r>
            <a:r>
              <a:rPr lang="en-US" altLang="zh-TW" b="1" baseline="30000" dirty="0">
                <a:ea typeface="新細明體" charset="-120"/>
              </a:rPr>
              <a:t>. . .</a:t>
            </a:r>
            <a:r>
              <a:rPr lang="en-US" altLang="zh-TW" i="1" dirty="0">
                <a:ea typeface="新細明體" charset="-120"/>
              </a:rPr>
              <a:t> p </a:t>
            </a:r>
            <a:r>
              <a:rPr lang="en-US" altLang="zh-TW" dirty="0">
                <a:ea typeface="新細明體" charset="-120"/>
              </a:rPr>
              <a:t>=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baseline="30000" dirty="0">
                <a:ea typeface="新細明體" charset="-120"/>
              </a:rPr>
              <a:t>3</a:t>
            </a:r>
            <a:r>
              <a:rPr lang="en-US" altLang="zh-TW" dirty="0">
                <a:ea typeface="新細明體" charset="-120"/>
              </a:rPr>
              <a:t>(1 –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en-US" altLang="zh-TW" baseline="30000" dirty="0">
                <a:ea typeface="新細明體" charset="-120"/>
              </a:rPr>
              <a:t>7</a:t>
            </a:r>
          </a:p>
          <a:p>
            <a:pPr marL="457200" indent="-457200" eaLnBrk="1" hangingPunct="1"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altLang="zh-TW" dirty="0" smtClean="0">
              <a:ea typeface="新細明體" charset="-120"/>
            </a:endParaRPr>
          </a:p>
          <a:p>
            <a:pPr marL="457200" indent="-457200" eaLnBrk="1" hangingPunct="1"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dirty="0" smtClean="0">
                <a:ea typeface="新細明體" charset="-120"/>
              </a:rPr>
              <a:t>Suppose </a:t>
            </a:r>
            <a:r>
              <a:rPr lang="en-US" altLang="zh-TW" dirty="0">
                <a:ea typeface="新細明體" charset="-120"/>
              </a:rPr>
              <a:t>that </a:t>
            </a:r>
            <a:r>
              <a:rPr lang="en-US" altLang="zh-TW" i="1" dirty="0">
                <a:ea typeface="新細明體" charset="-120"/>
              </a:rPr>
              <a:t>p =</a:t>
            </a:r>
            <a:r>
              <a:rPr lang="en-US" altLang="zh-TW" dirty="0">
                <a:ea typeface="新細明體" charset="-120"/>
              </a:rPr>
              <a:t> .25. </a:t>
            </a:r>
            <a:endParaRPr lang="en-US" altLang="zh-TW" dirty="0" smtClean="0">
              <a:ea typeface="新細明體" charset="-120"/>
            </a:endParaRPr>
          </a:p>
          <a:p>
            <a:pPr marL="857250" lvl="1" indent="-457200" eaLnBrk="1" hangingPunct="1"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>
                <a:ea typeface="新細明體" charset="-120"/>
              </a:rPr>
              <a:t>probability of observing the sample that we actually obtained is (.25)</a:t>
            </a:r>
            <a:r>
              <a:rPr lang="en-US" altLang="zh-TW" baseline="30000" dirty="0">
                <a:ea typeface="新細明體" charset="-120"/>
              </a:rPr>
              <a:t>3</a:t>
            </a:r>
            <a:r>
              <a:rPr lang="en-US" altLang="zh-TW" dirty="0">
                <a:ea typeface="新細明體" charset="-120"/>
              </a:rPr>
              <a:t>(.75)</a:t>
            </a:r>
            <a:r>
              <a:rPr lang="en-US" altLang="zh-TW" baseline="30000" dirty="0">
                <a:ea typeface="新細明體" charset="-120"/>
              </a:rPr>
              <a:t>7</a:t>
            </a:r>
            <a:r>
              <a:rPr lang="en-US" altLang="zh-TW" dirty="0">
                <a:ea typeface="新細明體" charset="-120"/>
              </a:rPr>
              <a:t> = .</a:t>
            </a:r>
            <a:r>
              <a:rPr lang="en-US" altLang="zh-TW" dirty="0" smtClean="0">
                <a:ea typeface="新細明體" charset="-120"/>
              </a:rPr>
              <a:t>002086.</a:t>
            </a:r>
          </a:p>
          <a:p>
            <a:pPr marL="457200" indent="-457200" eaLnBrk="1" hangingPunct="1"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dirty="0" smtClean="0">
                <a:ea typeface="新細明體" charset="-120"/>
              </a:rPr>
              <a:t>If </a:t>
            </a:r>
            <a:r>
              <a:rPr lang="en-US" altLang="zh-TW" dirty="0">
                <a:ea typeface="新細明體" charset="-120"/>
              </a:rPr>
              <a:t>instead </a:t>
            </a:r>
            <a:r>
              <a:rPr lang="en-US" altLang="zh-TW" i="1" dirty="0">
                <a:ea typeface="新細明體" charset="-120"/>
              </a:rPr>
              <a:t>p </a:t>
            </a:r>
            <a:r>
              <a:rPr lang="en-US" altLang="zh-TW" dirty="0">
                <a:ea typeface="新細明體" charset="-120"/>
              </a:rPr>
              <a:t>= .</a:t>
            </a:r>
            <a:r>
              <a:rPr lang="en-US" altLang="zh-TW" dirty="0" smtClean="0">
                <a:ea typeface="新細明體" charset="-120"/>
              </a:rPr>
              <a:t>50</a:t>
            </a:r>
          </a:p>
          <a:p>
            <a:pPr marL="857250" lvl="1" indent="-457200" eaLnBrk="1" hangingPunct="1"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>
                <a:ea typeface="新細明體" charset="-120"/>
              </a:rPr>
              <a:t>probability </a:t>
            </a:r>
            <a:r>
              <a:rPr lang="en-US" altLang="zh-TW" dirty="0" smtClean="0">
                <a:ea typeface="新細明體" charset="-120"/>
              </a:rPr>
              <a:t>is (.</a:t>
            </a:r>
            <a:r>
              <a:rPr lang="en-US" altLang="zh-TW" dirty="0">
                <a:ea typeface="新細明體" charset="-120"/>
              </a:rPr>
              <a:t>50)</a:t>
            </a:r>
            <a:r>
              <a:rPr lang="en-US" altLang="zh-TW" baseline="30000" dirty="0">
                <a:ea typeface="新細明體" charset="-120"/>
              </a:rPr>
              <a:t>3</a:t>
            </a:r>
            <a:r>
              <a:rPr lang="en-US" altLang="zh-TW" dirty="0">
                <a:ea typeface="新細明體" charset="-120"/>
              </a:rPr>
              <a:t>(.50)</a:t>
            </a:r>
            <a:r>
              <a:rPr lang="en-US" altLang="zh-TW" baseline="30000" dirty="0">
                <a:ea typeface="新細明體" charset="-120"/>
              </a:rPr>
              <a:t>7</a:t>
            </a:r>
            <a:r>
              <a:rPr lang="en-US" altLang="zh-TW" dirty="0">
                <a:ea typeface="新細明體" charset="-120"/>
              </a:rPr>
              <a:t> = .000977.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3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25C8C48-0595-4E62-BA93-89BCFA692CB7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Sequential Covering Algorithm	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smtClean="0">
                <a:ea typeface="新細明體" charset="-120"/>
              </a:rPr>
              <a:t>	</a:t>
            </a:r>
            <a:r>
              <a:rPr lang="en-US" altLang="zh-TW" sz="2400" b="1" smtClean="0">
                <a:solidFill>
                  <a:srgbClr val="000066"/>
                </a:solidFill>
                <a:ea typeface="新細明體" charset="-120"/>
              </a:rPr>
              <a:t>while 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	remove positive target tuples satisfying this rule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4267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>
                <a:latin typeface="Arial" charset="0"/>
                <a:ea typeface="新細明體" charset="-120"/>
              </a:rPr>
              <a:t>Examples covered</a:t>
            </a:r>
          </a:p>
          <a:p>
            <a:pPr algn="ctr"/>
            <a:r>
              <a:rPr lang="en-US" altLang="zh-TW">
                <a:latin typeface="Arial" charset="0"/>
                <a:ea typeface="新細明體" charset="-12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3200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>
                <a:latin typeface="Arial" charset="0"/>
                <a:ea typeface="新細明體" charset="-120"/>
              </a:rPr>
              <a:t>Examples covered</a:t>
            </a:r>
          </a:p>
          <a:p>
            <a:pPr algn="ctr"/>
            <a:r>
              <a:rPr lang="en-US" altLang="zh-TW">
                <a:latin typeface="Arial" charset="0"/>
                <a:ea typeface="新細明體" charset="-12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>
                <a:latin typeface="Arial" charset="0"/>
                <a:ea typeface="新細明體" charset="-120"/>
              </a:rPr>
              <a:t>Examples covered</a:t>
            </a:r>
          </a:p>
          <a:p>
            <a:pPr algn="ctr"/>
            <a:r>
              <a:rPr lang="en-US" altLang="zh-TW">
                <a:latin typeface="Arial" charset="0"/>
                <a:ea typeface="新細明體" charset="-120"/>
              </a:rPr>
              <a:t>by Rule 1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Arial" charset="0"/>
                <a:ea typeface="新細明體" charset="-120"/>
              </a:rPr>
              <a:t>Positive examples</a:t>
            </a:r>
          </a:p>
        </p:txBody>
      </p:sp>
    </p:spTree>
    <p:extLst>
      <p:ext uri="{BB962C8B-B14F-4D97-AF65-F5344CB8AC3E}">
        <p14:creationId xmlns:p14="http://schemas.microsoft.com/office/powerpoint/2010/main" val="15606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62088"/>
            <a:ext cx="8534400" cy="5256212"/>
          </a:xfrm>
          <a:noFill/>
        </p:spPr>
        <p:txBody>
          <a:bodyPr/>
          <a:lstStyle/>
          <a:p>
            <a:pPr marL="457200" indent="-457200" eaLnBrk="1" hangingPunct="1">
              <a:buFontTx/>
              <a:buChar char="•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zh-TW" smtClean="0">
                <a:ea typeface="新細明體" charset="-120"/>
              </a:rPr>
              <a:t>It appears that the graph reaches its peak above </a:t>
            </a:r>
            <a:r>
              <a:rPr lang="en-US" altLang="zh-TW" i="1" smtClean="0">
                <a:ea typeface="新細明體" charset="-120"/>
              </a:rPr>
              <a:t>p </a:t>
            </a:r>
            <a:r>
              <a:rPr lang="en-US" altLang="zh-TW" smtClean="0">
                <a:ea typeface="新細明體" charset="-120"/>
              </a:rPr>
              <a:t>= .3 </a:t>
            </a:r>
          </a:p>
          <a:p>
            <a:pPr marL="857250" lvl="1" indent="-45720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zh-TW" smtClean="0">
                <a:ea typeface="新細明體" charset="-120"/>
              </a:rPr>
              <a:t>The proportion of flawed helmets in the sample.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"/>
          <a:stretch>
            <a:fillRect/>
          </a:stretch>
        </p:blipFill>
        <p:spPr bwMode="auto">
          <a:xfrm>
            <a:off x="622300" y="3000375"/>
            <a:ext cx="3779838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402138" y="4448175"/>
            <a:ext cx="42243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sz="2000" dirty="0">
                <a:ea typeface="新細明體" charset="-120"/>
              </a:rPr>
              <a:t>Graph of the likelihood (joint </a:t>
            </a:r>
            <a:r>
              <a:rPr lang="en-US" altLang="zh-TW" sz="2000" dirty="0" err="1">
                <a:ea typeface="新細明體" charset="-120"/>
              </a:rPr>
              <a:t>pmf</a:t>
            </a:r>
            <a:r>
              <a:rPr lang="en-US" altLang="zh-TW" sz="2000" dirty="0">
                <a:ea typeface="新細明體" charset="-120"/>
              </a:rPr>
              <a:t>) </a:t>
            </a:r>
            <a:br>
              <a:rPr lang="en-US" altLang="zh-TW" sz="2000" dirty="0">
                <a:ea typeface="新細明體" charset="-120"/>
              </a:rPr>
            </a:br>
            <a:endParaRPr lang="en-US" altLang="zh-TW" sz="2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314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458200" cy="5256212"/>
          </a:xfrm>
          <a:noFill/>
        </p:spPr>
        <p:txBody>
          <a:bodyPr/>
          <a:lstStyle/>
          <a:p>
            <a:pPr marL="457200" indent="-457200" eaLnBrk="1" hangingPunct="1">
              <a:buFontTx/>
              <a:buChar char="•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zh-TW" i="1" smtClean="0">
                <a:ea typeface="新細明體" charset="-120"/>
              </a:rPr>
              <a:t>ln</a:t>
            </a:r>
            <a:r>
              <a:rPr lang="en-US" altLang="zh-TW" smtClean="0">
                <a:ea typeface="新細明體" charset="-120"/>
              </a:rPr>
              <a:t>[g(</a:t>
            </a:r>
            <a:r>
              <a:rPr lang="en-US" altLang="zh-TW" i="1" smtClean="0">
                <a:ea typeface="新細明體" charset="-120"/>
              </a:rPr>
              <a:t>u</a:t>
            </a:r>
            <a:r>
              <a:rPr lang="en-US" altLang="zh-TW" smtClean="0">
                <a:ea typeface="新細明體" charset="-120"/>
              </a:rPr>
              <a:t>)] is a strictly increasing function of </a:t>
            </a:r>
            <a:r>
              <a:rPr lang="en-US" altLang="zh-TW" i="1" smtClean="0">
                <a:ea typeface="新細明體" charset="-120"/>
              </a:rPr>
              <a:t>g</a:t>
            </a:r>
            <a:r>
              <a:rPr lang="en-US" altLang="zh-TW" smtClean="0">
                <a:ea typeface="新細明體" charset="-120"/>
              </a:rPr>
              <a:t>(</a:t>
            </a:r>
            <a:r>
              <a:rPr lang="en-US" altLang="zh-TW" i="1" smtClean="0">
                <a:ea typeface="新細明體" charset="-120"/>
              </a:rPr>
              <a:t>u</a:t>
            </a:r>
            <a:r>
              <a:rPr lang="en-US" altLang="zh-TW" smtClean="0">
                <a:ea typeface="新細明體" charset="-120"/>
              </a:rPr>
              <a:t>), finding </a:t>
            </a:r>
            <a:r>
              <a:rPr lang="en-US" altLang="zh-TW" i="1" smtClean="0">
                <a:ea typeface="新細明體" charset="-120"/>
              </a:rPr>
              <a:t>u </a:t>
            </a:r>
            <a:r>
              <a:rPr lang="en-US" altLang="zh-TW" smtClean="0">
                <a:ea typeface="新細明體" charset="-120"/>
              </a:rPr>
              <a:t>to maximize the function </a:t>
            </a:r>
            <a:r>
              <a:rPr lang="en-US" altLang="zh-TW" i="1" smtClean="0">
                <a:ea typeface="新細明體" charset="-120"/>
              </a:rPr>
              <a:t>g</a:t>
            </a:r>
            <a:r>
              <a:rPr lang="en-US" altLang="zh-TW" smtClean="0">
                <a:ea typeface="新細明體" charset="-120"/>
              </a:rPr>
              <a:t>(</a:t>
            </a:r>
            <a:r>
              <a:rPr lang="en-US" altLang="zh-TW" i="1" smtClean="0">
                <a:ea typeface="新細明體" charset="-120"/>
              </a:rPr>
              <a:t>u</a:t>
            </a:r>
            <a:r>
              <a:rPr lang="en-US" altLang="zh-TW" smtClean="0">
                <a:ea typeface="新細明體" charset="-120"/>
              </a:rPr>
              <a:t>) is the same as finding </a:t>
            </a:r>
            <a:r>
              <a:rPr lang="en-US" altLang="zh-TW" i="1" smtClean="0">
                <a:ea typeface="新細明體" charset="-120"/>
              </a:rPr>
              <a:t>u </a:t>
            </a:r>
            <a:r>
              <a:rPr lang="en-US" altLang="zh-TW" smtClean="0">
                <a:ea typeface="新細明體" charset="-120"/>
              </a:rPr>
              <a:t>to maximize </a:t>
            </a:r>
            <a:r>
              <a:rPr lang="en-US" altLang="zh-TW" i="1" smtClean="0">
                <a:ea typeface="新細明體" charset="-120"/>
              </a:rPr>
              <a:t>ln</a:t>
            </a:r>
            <a:r>
              <a:rPr lang="en-US" altLang="zh-TW" smtClean="0">
                <a:ea typeface="新細明體" charset="-120"/>
              </a:rPr>
              <a:t>[g(</a:t>
            </a:r>
            <a:r>
              <a:rPr lang="en-US" altLang="zh-TW" i="1" smtClean="0">
                <a:ea typeface="新細明體" charset="-120"/>
              </a:rPr>
              <a:t>u</a:t>
            </a:r>
            <a:r>
              <a:rPr lang="en-US" altLang="zh-TW" smtClean="0">
                <a:ea typeface="新細明體" charset="-120"/>
              </a:rPr>
              <a:t>)].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729163" y="4598988"/>
            <a:ext cx="3886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 sz="2400">
                <a:ea typeface="新細明體" charset="-120"/>
              </a:rPr>
              <a:t>Graph of the natural logarithm of the likelihood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273425"/>
            <a:ext cx="38862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8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455613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sz="2400" dirty="0">
                <a:ea typeface="新細明體" charset="-120"/>
              </a:rPr>
              <a:t>Use calculus to find the value of </a:t>
            </a:r>
            <a:r>
              <a:rPr lang="en-US" altLang="zh-TW" sz="2400" i="1" dirty="0">
                <a:ea typeface="新細明體" charset="-120"/>
              </a:rPr>
              <a:t>p </a:t>
            </a:r>
            <a:r>
              <a:rPr lang="en-US" altLang="zh-TW" sz="2400" dirty="0">
                <a:ea typeface="新細明體" charset="-120"/>
              </a:rPr>
              <a:t>that maximizes the joint </a:t>
            </a:r>
            <a:r>
              <a:rPr lang="en-US" altLang="zh-TW" sz="2400" dirty="0" err="1">
                <a:ea typeface="新細明體" charset="-120"/>
              </a:rPr>
              <a:t>pmf</a:t>
            </a:r>
            <a:endParaRPr lang="en-US" altLang="zh-TW" sz="2400" dirty="0">
              <a:ea typeface="新細明體" charset="-12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sz="2400" dirty="0">
                <a:ea typeface="新細明體" charset="-120"/>
              </a:rPr>
              <a:t>Working with the natural log of the joint </a:t>
            </a:r>
            <a:r>
              <a:rPr lang="en-US" altLang="zh-TW" sz="2400" dirty="0" err="1">
                <a:ea typeface="新細明體" charset="-120"/>
              </a:rPr>
              <a:t>pmf</a:t>
            </a:r>
            <a:r>
              <a:rPr lang="en-US" altLang="zh-TW" sz="2400" dirty="0">
                <a:ea typeface="新細明體" charset="-120"/>
              </a:rPr>
              <a:t> is often easier than working with the joint </a:t>
            </a:r>
            <a:r>
              <a:rPr lang="en-US" altLang="zh-TW" sz="2400" dirty="0" err="1">
                <a:ea typeface="新細明體" charset="-120"/>
              </a:rPr>
              <a:t>pmf</a:t>
            </a:r>
            <a:r>
              <a:rPr lang="en-US" altLang="zh-TW" sz="2400" dirty="0">
                <a:ea typeface="新細明體" charset="-120"/>
              </a:rPr>
              <a:t> itself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sz="2400" dirty="0">
                <a:ea typeface="新細明體" charset="-120"/>
              </a:rPr>
              <a:t>The joint </a:t>
            </a:r>
            <a:r>
              <a:rPr lang="en-US" altLang="zh-TW" sz="2400" dirty="0" err="1">
                <a:ea typeface="新細明體" charset="-120"/>
              </a:rPr>
              <a:t>pmf</a:t>
            </a:r>
            <a:r>
              <a:rPr lang="en-US" altLang="zh-TW" sz="2400" dirty="0">
                <a:ea typeface="新細明體" charset="-120"/>
              </a:rPr>
              <a:t> is typically a product so its logarithm will be a sum. </a:t>
            </a:r>
          </a:p>
          <a:p>
            <a:pPr>
              <a:spcBef>
                <a:spcPct val="20000"/>
              </a:spcBef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altLang="zh-TW" sz="2400" dirty="0">
              <a:ea typeface="新細明體" charset="-120"/>
            </a:endParaRPr>
          </a:p>
          <a:p>
            <a:pPr>
              <a:spcBef>
                <a:spcPct val="20000"/>
              </a:spcBef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sz="2400" dirty="0">
                <a:ea typeface="新細明體" charset="-120"/>
              </a:rPr>
              <a:t>Here</a:t>
            </a:r>
          </a:p>
          <a:p>
            <a:pPr>
              <a:spcBef>
                <a:spcPct val="20000"/>
              </a:spcBef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altLang="zh-TW" sz="2400" dirty="0">
              <a:ea typeface="新細明體" charset="-120"/>
            </a:endParaRPr>
          </a:p>
          <a:p>
            <a:pPr>
              <a:spcBef>
                <a:spcPct val="20000"/>
              </a:spcBef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altLang="zh-TW" sz="2400" dirty="0" err="1">
                <a:ea typeface="新細明體" charset="-120"/>
              </a:rPr>
              <a:t>ln</a:t>
            </a:r>
            <a:r>
              <a:rPr lang="en-US" altLang="zh-TW" sz="2400" dirty="0">
                <a:ea typeface="新細明體" charset="-120"/>
              </a:rPr>
              <a:t>[ </a:t>
            </a:r>
            <a:r>
              <a:rPr lang="en-US" altLang="zh-TW" sz="2400" i="1" dirty="0">
                <a:ea typeface="新細明體" charset="-120"/>
              </a:rPr>
              <a:t>f </a:t>
            </a:r>
            <a:r>
              <a:rPr lang="en-US" altLang="zh-TW" sz="2400" dirty="0">
                <a:ea typeface="新細明體" charset="-120"/>
              </a:rPr>
              <a:t>(</a:t>
            </a:r>
            <a:r>
              <a:rPr lang="en-US" altLang="zh-TW" sz="2400" i="1" dirty="0">
                <a:ea typeface="新細明體" charset="-120"/>
              </a:rPr>
              <a:t>x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, . . . , </a:t>
            </a:r>
            <a:r>
              <a:rPr lang="en-US" altLang="zh-TW" sz="2400" i="1" dirty="0">
                <a:ea typeface="新細明體" charset="-120"/>
              </a:rPr>
              <a:t>x</a:t>
            </a:r>
            <a:r>
              <a:rPr lang="en-US" altLang="zh-TW" sz="2400" baseline="-25000" dirty="0">
                <a:ea typeface="新細明體" charset="-120"/>
              </a:rPr>
              <a:t>10</a:t>
            </a:r>
            <a:r>
              <a:rPr lang="en-US" altLang="zh-TW" sz="2400" dirty="0">
                <a:ea typeface="新細明體" charset="-120"/>
              </a:rPr>
              <a:t>;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)] = </a:t>
            </a:r>
            <a:r>
              <a:rPr lang="en-US" altLang="zh-TW" sz="2400" dirty="0" err="1">
                <a:ea typeface="新細明體" charset="-120"/>
              </a:rPr>
              <a:t>ln</a:t>
            </a:r>
            <a:r>
              <a:rPr lang="en-US" altLang="zh-TW" sz="2400" dirty="0">
                <a:ea typeface="新細明體" charset="-120"/>
              </a:rPr>
              <a:t>[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baseline="30000" dirty="0">
                <a:ea typeface="新細明體" charset="-120"/>
              </a:rPr>
              <a:t>3</a:t>
            </a:r>
            <a:r>
              <a:rPr lang="en-US" altLang="zh-TW" sz="2400" dirty="0">
                <a:ea typeface="新細明體" charset="-120"/>
              </a:rPr>
              <a:t>(1 –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baseline="30000" dirty="0">
                <a:ea typeface="新細明體" charset="-120"/>
              </a:rPr>
              <a:t>7</a:t>
            </a:r>
            <a:r>
              <a:rPr lang="en-US" altLang="zh-TW" sz="2400" dirty="0">
                <a:ea typeface="新細明體" charset="-120"/>
              </a:rPr>
              <a:t>] = 3ln(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) + 7ln(1 –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55613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547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>
                <a:ea typeface="新細明體" charset="-120"/>
              </a:rPr>
              <a:t>Thus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ea typeface="新細明體" charset="-120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9475"/>
            <a:ext cx="2741613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166938"/>
            <a:ext cx="308133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200400"/>
            <a:ext cx="227647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4267200"/>
            <a:ext cx="174625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9" name="矩形 1"/>
          <p:cNvSpPr>
            <a:spLocks noChangeArrowheads="1"/>
          </p:cNvSpPr>
          <p:nvPr/>
        </p:nvSpPr>
        <p:spPr bwMode="auto">
          <a:xfrm>
            <a:off x="673100" y="5181600"/>
            <a:ext cx="75072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800">
                <a:ea typeface="新細明體" charset="-120"/>
              </a:rPr>
              <a:t>Equating this derivative to 0 and solving for </a:t>
            </a:r>
            <a:r>
              <a:rPr lang="en-US" altLang="zh-TW" sz="2800" i="1">
                <a:ea typeface="新細明體" charset="-120"/>
              </a:rPr>
              <a:t>p </a:t>
            </a:r>
            <a:r>
              <a:rPr lang="en-US" altLang="zh-TW" sz="2800">
                <a:ea typeface="新細明體" charset="-120"/>
              </a:rPr>
              <a:t>gives 3(1 –  </a:t>
            </a:r>
            <a:r>
              <a:rPr lang="en-US" altLang="zh-TW" sz="2800" i="1">
                <a:ea typeface="新細明體" charset="-120"/>
              </a:rPr>
              <a:t>p</a:t>
            </a:r>
            <a:r>
              <a:rPr lang="en-US" altLang="zh-TW" sz="2800">
                <a:ea typeface="新細明體" charset="-120"/>
              </a:rPr>
              <a:t>) = 7</a:t>
            </a:r>
            <a:r>
              <a:rPr lang="en-US" altLang="zh-TW" sz="2800" i="1">
                <a:ea typeface="新細明體" charset="-120"/>
              </a:rPr>
              <a:t>p</a:t>
            </a:r>
            <a:r>
              <a:rPr lang="en-US" altLang="zh-TW" sz="2800">
                <a:ea typeface="新細明體" charset="-120"/>
              </a:rPr>
              <a:t>, and so </a:t>
            </a:r>
            <a:r>
              <a:rPr lang="en-US" altLang="zh-TW" sz="2800" i="1">
                <a:ea typeface="新細明體" charset="-120"/>
              </a:rPr>
              <a:t>p </a:t>
            </a:r>
            <a:r>
              <a:rPr lang="en-US" altLang="zh-TW" sz="2800">
                <a:ea typeface="新細明體" charset="-120"/>
              </a:rPr>
              <a:t>= 3/10 = .30 </a:t>
            </a:r>
            <a:endParaRPr lang="zh-TW" altLang="en-US" sz="2800">
              <a:ea typeface="新細明體" charset="-120"/>
            </a:endParaRPr>
          </a:p>
        </p:txBody>
      </p:sp>
      <p:sp>
        <p:nvSpPr>
          <p:cNvPr id="2" name="動作按鈕: 返回 1">
            <a:hlinkClick r:id="rId6" action="ppaction://hlinksldjump" highlightClick="1"/>
          </p:cNvPr>
          <p:cNvSpPr/>
          <p:nvPr/>
        </p:nvSpPr>
        <p:spPr>
          <a:xfrm>
            <a:off x="8604448" y="6237312"/>
            <a:ext cx="360040" cy="48098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EFAB834-229D-4E81-8074-652DD0641630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Rule Generation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smtClean="0">
                <a:solidFill>
                  <a:srgbClr val="000066"/>
                </a:solidFill>
                <a:ea typeface="新細明體" charset="-120"/>
              </a:rPr>
              <a:t>while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	find the best predicate </a:t>
            </a:r>
            <a:r>
              <a:rPr lang="en-US" altLang="zh-TW" sz="2400" i="1" smtClean="0">
                <a:solidFill>
                  <a:srgbClr val="000066"/>
                </a:solidFill>
                <a:ea typeface="新細明體" charset="-120"/>
              </a:rPr>
              <a:t>p</a:t>
            </a:r>
            <a:endParaRPr lang="en-US" altLang="zh-TW" sz="2400" smtClean="0">
              <a:solidFill>
                <a:srgbClr val="000066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	</a:t>
            </a:r>
            <a:r>
              <a:rPr lang="en-US" altLang="zh-TW" sz="2400" b="1" smtClean="0">
                <a:solidFill>
                  <a:srgbClr val="000066"/>
                </a:solidFill>
                <a:ea typeface="新細明體" charset="-120"/>
              </a:rPr>
              <a:t>if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 foil-gain(</a:t>
            </a:r>
            <a:r>
              <a:rPr lang="en-US" altLang="zh-TW" sz="2400" i="1" smtClean="0">
                <a:solidFill>
                  <a:srgbClr val="000066"/>
                </a:solidFill>
                <a:ea typeface="新細明體" charset="-120"/>
              </a:rPr>
              <a:t>p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) &gt; threshold </a:t>
            </a:r>
            <a:r>
              <a:rPr lang="en-US" altLang="zh-TW" sz="2400" b="1" smtClean="0">
                <a:solidFill>
                  <a:srgbClr val="000066"/>
                </a:solidFill>
                <a:ea typeface="新細明體" charset="-120"/>
              </a:rPr>
              <a:t>then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 add </a:t>
            </a:r>
            <a:r>
              <a:rPr lang="en-US" altLang="zh-TW" sz="2400" i="1" smtClean="0">
                <a:solidFill>
                  <a:srgbClr val="000066"/>
                </a:solidFill>
                <a:ea typeface="新細明體" charset="-120"/>
              </a:rPr>
              <a:t>p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	</a:t>
            </a:r>
            <a:r>
              <a:rPr lang="en-US" altLang="zh-TW" sz="2400" b="1" smtClean="0">
                <a:solidFill>
                  <a:srgbClr val="000066"/>
                </a:solidFill>
                <a:ea typeface="新細明體" charset="-120"/>
              </a:rPr>
              <a:t>else</a:t>
            </a:r>
            <a:r>
              <a:rPr lang="en-US" altLang="zh-TW" sz="2400" smtClean="0">
                <a:solidFill>
                  <a:srgbClr val="000066"/>
                </a:solidFill>
                <a:ea typeface="新細明體" charset="-120"/>
              </a:rPr>
              <a:t> break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zh-TW" altLang="zh-TW">
              <a:latin typeface="Arial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FF00"/>
                </a:solidFill>
                <a:latin typeface="Arial" charset="0"/>
                <a:ea typeface="新細明體" charset="-120"/>
              </a:rPr>
              <a:t>Positive examples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FF00"/>
                </a:solidFill>
                <a:latin typeface="Arial" charset="0"/>
                <a:ea typeface="新細明體" charset="-12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 i="1">
                <a:latin typeface="Arial" charset="0"/>
                <a:ea typeface="新細明體" charset="-120"/>
              </a:rPr>
              <a:t>A3</a:t>
            </a:r>
            <a:r>
              <a:rPr lang="en-US" altLang="zh-TW">
                <a:latin typeface="Arial" charset="0"/>
                <a:ea typeface="新細明體" charset="-12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 i="1">
                <a:latin typeface="Arial" charset="0"/>
                <a:ea typeface="新細明體" charset="-120"/>
              </a:rPr>
              <a:t>A3</a:t>
            </a:r>
            <a:r>
              <a:rPr lang="en-US" altLang="zh-TW">
                <a:latin typeface="Arial" charset="0"/>
                <a:ea typeface="新細明體" charset="-120"/>
              </a:rPr>
              <a:t>=1&amp;&amp;</a:t>
            </a:r>
            <a:r>
              <a:rPr lang="en-US" altLang="zh-TW" i="1">
                <a:latin typeface="Arial" charset="0"/>
                <a:ea typeface="新細明體" charset="-120"/>
              </a:rPr>
              <a:t>A1</a:t>
            </a:r>
            <a:r>
              <a:rPr lang="en-US" altLang="zh-TW">
                <a:latin typeface="Arial" charset="0"/>
                <a:ea typeface="新細明體" charset="-12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 i="1">
                <a:latin typeface="Arial" charset="0"/>
                <a:ea typeface="新細明體" charset="-120"/>
              </a:rPr>
              <a:t>A3</a:t>
            </a:r>
            <a:r>
              <a:rPr lang="en-US" altLang="zh-TW">
                <a:latin typeface="Arial" charset="0"/>
                <a:ea typeface="新細明體" charset="-120"/>
              </a:rPr>
              <a:t>=1&amp;&amp;</a:t>
            </a:r>
            <a:r>
              <a:rPr lang="en-US" altLang="zh-TW" i="1">
                <a:latin typeface="Arial" charset="0"/>
                <a:ea typeface="新細明體" charset="-120"/>
              </a:rPr>
              <a:t>A1</a:t>
            </a:r>
            <a:r>
              <a:rPr lang="en-US" altLang="zh-TW">
                <a:latin typeface="Arial" charset="0"/>
                <a:ea typeface="新細明體" charset="-120"/>
              </a:rPr>
              <a:t>=2</a:t>
            </a:r>
          </a:p>
          <a:p>
            <a:pPr algn="ctr"/>
            <a:r>
              <a:rPr lang="en-US" altLang="zh-TW" i="1">
                <a:latin typeface="Arial" charset="0"/>
                <a:ea typeface="新細明體" charset="-120"/>
              </a:rPr>
              <a:t>&amp;&amp;A8</a:t>
            </a:r>
            <a:r>
              <a:rPr lang="en-US" altLang="zh-TW">
                <a:latin typeface="Arial" charset="0"/>
                <a:ea typeface="新細明體" charset="-12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2118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3E4EC72-F727-4243-B680-9291DFBB4835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How to Learn-One-Rule?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52736"/>
            <a:ext cx="9036496" cy="53480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Start with the </a:t>
            </a:r>
            <a:r>
              <a:rPr lang="en-US" altLang="zh-TW" sz="2400" i="1" dirty="0" smtClean="0">
                <a:ea typeface="新細明體" charset="-120"/>
              </a:rPr>
              <a:t>most general rule</a:t>
            </a:r>
            <a:r>
              <a:rPr lang="en-US" altLang="zh-TW" sz="2400" dirty="0" smtClean="0">
                <a:ea typeface="新細明體" charset="-120"/>
              </a:rPr>
              <a:t> possible: condition = empty</a:t>
            </a:r>
          </a:p>
          <a:p>
            <a:pPr eaLnBrk="1" hangingPunct="1"/>
            <a:r>
              <a:rPr lang="en-US" altLang="zh-TW" sz="2400" i="1" dirty="0" smtClean="0">
                <a:ea typeface="新細明體" charset="-120"/>
              </a:rPr>
              <a:t>Adding new attributes</a:t>
            </a:r>
            <a:r>
              <a:rPr lang="en-US" altLang="zh-TW" sz="2400" dirty="0" smtClean="0">
                <a:ea typeface="新細明體" charset="-120"/>
              </a:rPr>
              <a:t> by adopting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greedy depth-first strategy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Picks the one that most improves the rule quality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Rule-Quality measures: consider both coverage and accuracy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Foil-gain (in FOIL &amp; RIPPER): assesses </a:t>
            </a:r>
            <a:r>
              <a:rPr lang="en-US" altLang="zh-TW" sz="2400" dirty="0" err="1" smtClean="0">
                <a:ea typeface="新細明體" charset="-120"/>
              </a:rPr>
              <a:t>info_gain</a:t>
            </a:r>
            <a:r>
              <a:rPr lang="en-US" altLang="zh-TW" sz="2400" dirty="0" smtClean="0">
                <a:ea typeface="新細明體" charset="-120"/>
              </a:rPr>
              <a:t> by extending condition</a:t>
            </a:r>
          </a:p>
          <a:p>
            <a:pPr lvl="1" eaLnBrk="1" hangingPunct="1"/>
            <a:endParaRPr lang="en-US" altLang="zh-TW" sz="2400" dirty="0" smtClean="0">
              <a:ea typeface="新細明體" charset="-120"/>
            </a:endParaRP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favors rules that have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high accuracy </a:t>
            </a:r>
            <a:r>
              <a:rPr lang="en-US" altLang="zh-TW" dirty="0" smtClean="0">
                <a:ea typeface="新細明體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cover many positive tuples</a:t>
            </a:r>
          </a:p>
        </p:txBody>
      </p:sp>
      <p:graphicFrame>
        <p:nvGraphicFramePr>
          <p:cNvPr id="47109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78647286"/>
              </p:ext>
            </p:extLst>
          </p:nvPr>
        </p:nvGraphicFramePr>
        <p:xfrm>
          <a:off x="2267744" y="3140968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40968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79512" y="5013176"/>
            <a:ext cx="288032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R: 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=“red”</a:t>
            </a:r>
          </a:p>
          <a:p>
            <a:r>
              <a:rPr lang="en-US" altLang="zh-TW" dirty="0" smtClean="0"/>
              <a:t>Pos:100, neg:20</a:t>
            </a:r>
          </a:p>
          <a:p>
            <a:r>
              <a:rPr lang="en-US" altLang="zh-TW" dirty="0" smtClean="0"/>
              <a:t>   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= -0.263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47918"/>
              </p:ext>
            </p:extLst>
          </p:nvPr>
        </p:nvGraphicFramePr>
        <p:xfrm>
          <a:off x="251520" y="5733256"/>
          <a:ext cx="1255130" cy="55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方程式" r:id="rId6" imgW="952200" imgH="419040" progId="Equation.3">
                  <p:embed/>
                </p:oleObj>
              </mc:Choice>
              <mc:Fallback>
                <p:oleObj name="方程式" r:id="rId6" imgW="9522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520" y="5733256"/>
                        <a:ext cx="1255130" cy="552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215320" y="4797152"/>
            <a:ext cx="2880320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R: 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=“red” &amp;&amp; 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=“high”</a:t>
            </a:r>
          </a:p>
          <a:p>
            <a:r>
              <a:rPr lang="en-US" altLang="zh-TW" dirty="0" smtClean="0"/>
              <a:t>Pos’:95, </a:t>
            </a:r>
            <a:r>
              <a:rPr lang="en-US" altLang="zh-TW" dirty="0" err="1" smtClean="0"/>
              <a:t>neg</a:t>
            </a:r>
            <a:r>
              <a:rPr lang="en-US" altLang="zh-TW" dirty="0" smtClean="0"/>
              <a:t>’: 5   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-0.074</a:t>
            </a:r>
          </a:p>
          <a:p>
            <a:endParaRPr lang="en-US" altLang="zh-TW" dirty="0"/>
          </a:p>
          <a:p>
            <a:r>
              <a:rPr lang="en-US" altLang="zh-TW" dirty="0" smtClean="0"/>
              <a:t>95*(-0.074+0.263)=17.955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741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 smtClean="0">
                <a:ea typeface="新細明體" charset="-120"/>
              </a:rPr>
              <a:t>Other </a:t>
            </a:r>
            <a:r>
              <a:rPr lang="en-US" altLang="zh-TW" dirty="0" err="1" smtClean="0">
                <a:ea typeface="新細明體" charset="-120"/>
              </a:rPr>
              <a:t>Classfiers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5763</Words>
  <Application>Microsoft Office PowerPoint</Application>
  <PresentationFormat>如螢幕大小 (4:3)</PresentationFormat>
  <Paragraphs>743</Paragraphs>
  <Slides>63</Slides>
  <Notes>34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4" baseType="lpstr">
      <vt:lpstr>ＭＳ Ｐゴシック</vt:lpstr>
      <vt:lpstr>新細明體</vt:lpstr>
      <vt:lpstr>Arial</vt:lpstr>
      <vt:lpstr>Calibri</vt:lpstr>
      <vt:lpstr>Symbol</vt:lpstr>
      <vt:lpstr>Tahoma</vt:lpstr>
      <vt:lpstr>Times New Roman</vt:lpstr>
      <vt:lpstr>Wingdings</vt:lpstr>
      <vt:lpstr>Office 佈景主題</vt:lpstr>
      <vt:lpstr>Equation</vt:lpstr>
      <vt:lpstr>方程式</vt:lpstr>
      <vt:lpstr>Rule-Based Classification</vt:lpstr>
      <vt:lpstr>Using IF-THEN Rules for Classification</vt:lpstr>
      <vt:lpstr>Using IF-THEN Rules for Classification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Other Classfiers</vt:lpstr>
      <vt:lpstr>Genetic Algorithms (GA)</vt:lpstr>
      <vt:lpstr>PowerPoint 簡報</vt:lpstr>
      <vt:lpstr>PowerPoint 簡報</vt:lpstr>
      <vt:lpstr>Example</vt:lpstr>
      <vt:lpstr>Lazy Learner: Instance-Based Methods</vt:lpstr>
      <vt:lpstr>The k-Nearest Neighbor Algorithm</vt:lpstr>
      <vt:lpstr>Discussion on the k-NN Algorithm</vt:lpstr>
      <vt:lpstr>Lazy vs. Eager Learning</vt:lpstr>
      <vt:lpstr>Model Evaluation and Selection</vt:lpstr>
      <vt:lpstr>Model Evaluation and Selection</vt:lpstr>
      <vt:lpstr>Classifier Evaluation Metrics: Confusion Matrix</vt:lpstr>
      <vt:lpstr>Classifier Evaluation Metrics: Accuracy, Error Rate, Sensitivity and Specificity</vt:lpstr>
      <vt:lpstr>Example </vt:lpstr>
      <vt:lpstr>Example </vt:lpstr>
      <vt:lpstr>Classifier Evaluation Metrics:  Precision and Recall, and F-measures</vt:lpstr>
      <vt:lpstr>Example </vt:lpstr>
      <vt:lpstr>Precision/Recall</vt:lpstr>
      <vt:lpstr>A combined measure: F</vt:lpstr>
      <vt:lpstr>Classifier Evaluation Metrics: Example</vt:lpstr>
      <vt:lpstr>Model Evaluation and Selection</vt:lpstr>
      <vt:lpstr>Evaluating Classifier Accuracy: Holdout</vt:lpstr>
      <vt:lpstr>Evaluating Classifier Accuracy: Cross-Validation Methods</vt:lpstr>
      <vt:lpstr>Evaluating Classifier Accuracy: Bootstrap</vt:lpstr>
      <vt:lpstr>Model Evaluation and Selection</vt:lpstr>
      <vt:lpstr>Estimating Confidence Intervals: Classifier Models M1 vs. M2</vt:lpstr>
      <vt:lpstr>Estimating Confidence Intervals: Null Hypothesis</vt:lpstr>
      <vt:lpstr>Estimating Confidence Intervals: Table for t-distribution</vt:lpstr>
      <vt:lpstr>Estimating Confidence Intervals: Statistical Significance</vt:lpstr>
      <vt:lpstr>Issues Affecting Model Selection</vt:lpstr>
      <vt:lpstr>Techniques to Improve Classification Accuracy</vt:lpstr>
      <vt:lpstr>Ensemble Methods: Increasing the Accuracy</vt:lpstr>
      <vt:lpstr>Bagging: Boostrap Aggregation</vt:lpstr>
      <vt:lpstr>Boosting</vt:lpstr>
      <vt:lpstr>Adaboost (Freund and Schapire, 1997)</vt:lpstr>
      <vt:lpstr>Classification of Class-Imbalanced Data Sets</vt:lpstr>
      <vt:lpstr>Summary</vt:lpstr>
      <vt:lpstr>Reference: Books on Classification</vt:lpstr>
      <vt:lpstr>Reference: Decision-Trees</vt:lpstr>
      <vt:lpstr>Reference:  Neural Networks</vt:lpstr>
      <vt:lpstr>Reference: Support Vector Machines</vt:lpstr>
      <vt:lpstr>Reference: Pattern-Based Classification</vt:lpstr>
      <vt:lpstr>References: Rule Induction</vt:lpstr>
      <vt:lpstr>References: K-NN &amp; Case-Based Reasoning</vt:lpstr>
      <vt:lpstr>References: Bayesian Method &amp; Statistical Models</vt:lpstr>
      <vt:lpstr>Refs: Semi-Supervised &amp; Multi-Class Learning</vt:lpstr>
      <vt:lpstr>Refs: Genetic Algorithms &amp; Rough/Fuzzy Sets</vt:lpstr>
      <vt:lpstr>References: Model Evaluation, Ensemble Methods</vt:lpstr>
      <vt:lpstr>PowerPoint 簡報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Classification: Basic Concepts</dc:title>
  <dc:creator>李官陵</dc:creator>
  <cp:lastModifiedBy>makinglab</cp:lastModifiedBy>
  <cp:revision>79</cp:revision>
  <dcterms:created xsi:type="dcterms:W3CDTF">2013-10-14T13:17:34Z</dcterms:created>
  <dcterms:modified xsi:type="dcterms:W3CDTF">2018-11-26T08:55:45Z</dcterms:modified>
</cp:coreProperties>
</file>