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77" r:id="rId4"/>
    <p:sldId id="261" r:id="rId5"/>
    <p:sldId id="286" r:id="rId6"/>
    <p:sldId id="287" r:id="rId7"/>
    <p:sldId id="288" r:id="rId8"/>
    <p:sldId id="289" r:id="rId9"/>
    <p:sldId id="290" r:id="rId10"/>
    <p:sldId id="291" r:id="rId11"/>
    <p:sldId id="269" r:id="rId12"/>
    <p:sldId id="263" r:id="rId13"/>
    <p:sldId id="292" r:id="rId14"/>
    <p:sldId id="293" r:id="rId15"/>
    <p:sldId id="276" r:id="rId16"/>
    <p:sldId id="285" r:id="rId17"/>
    <p:sldId id="294" r:id="rId18"/>
    <p:sldId id="295" r:id="rId19"/>
    <p:sldId id="296" r:id="rId20"/>
    <p:sldId id="297" r:id="rId21"/>
    <p:sldId id="303" r:id="rId22"/>
    <p:sldId id="304" r:id="rId23"/>
    <p:sldId id="280" r:id="rId24"/>
    <p:sldId id="281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6591" autoAdjust="0"/>
  </p:normalViewPr>
  <p:slideViewPr>
    <p:cSldViewPr snapToGrid="0">
      <p:cViewPr varScale="1">
        <p:scale>
          <a:sx n="92" d="100"/>
          <a:sy n="92" d="100"/>
        </p:scale>
        <p:origin x="9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4DCF-B715-4BF0-9605-DCF6CFBC483B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E51C-C8D9-4218-A5D5-FF621EE79B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5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52C-8358-4ADF-8BD5-BDE872E87BA0}" type="datetimeFigureOut">
              <a:rPr lang="zh-TW" altLang="en-US" smtClean="0"/>
              <a:pPr/>
              <a:t>2019/12/23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E76A-8774-4D97-8D95-484EFAB6D6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0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6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5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7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0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(2)</a:t>
            </a:r>
            <a:r>
              <a:rPr lang="zh-TW" altLang="en-US" dirty="0" smtClean="0"/>
              <a:t>根據</a:t>
            </a:r>
            <a:r>
              <a:rPr lang="en-US" altLang="zh-TW" dirty="0" smtClean="0"/>
              <a:t>terms</a:t>
            </a:r>
            <a:r>
              <a:rPr lang="zh-TW" altLang="en-US" dirty="0" smtClean="0"/>
              <a:t>在更多</a:t>
            </a:r>
            <a:r>
              <a:rPr lang="en-US" altLang="zh-TW" dirty="0" smtClean="0"/>
              <a:t>negative</a:t>
            </a:r>
            <a:r>
              <a:rPr lang="zh-TW" altLang="en-US" dirty="0" smtClean="0"/>
              <a:t>類別中的存在來減少權重。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79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6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506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它的優點是，如果文檔中包含的</a:t>
            </a:r>
            <a:r>
              <a:rPr lang="en-US" altLang="zh-TW" dirty="0" smtClean="0"/>
              <a:t>Term</a:t>
            </a:r>
            <a:r>
              <a:rPr lang="zh-TW" altLang="en-US" dirty="0" smtClean="0"/>
              <a:t>不在考慮中的類別中，則它會懲罰該文檔。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606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328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276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019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493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35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84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13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4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08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390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不同的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可能有不同的重要性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2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3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(3)</a:t>
            </a:r>
            <a:r>
              <a:rPr lang="zh-TW" altLang="en-US" dirty="0" smtClean="0"/>
              <a:t>畫圖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0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2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3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53A3-5171-423A-8976-0062FE356E76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B6-1E1C-4130-94D7-8CE879D5DD9E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374E-C29E-449D-AA9F-0602C3AC7D16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214-6C3A-4EA8-8804-8298BFB1DC59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2B35-1DDF-43FD-8DF9-E5CCF6C478C5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CA68-6291-4E63-BE11-5E89112840D3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885-5BA2-4877-ADF5-E25168266F76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CC4-2215-4986-8CFC-F5CFC1EAF098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F9BC-B2CA-4ABC-90CA-3B1BE93DF321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A22-2AF6-4ABD-B225-B032EBD066F4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0369-FA67-4697-BF77-802782B4EC2A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DF0-A775-4166-A622-4CA3531C0A7A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3E28-80C8-423C-8A59-E34F7C8E09EE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92CAD-B362-41D7-8337-F06C89F78DCF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017A3B-E479-4192-9197-5F642A53F051}" type="datetime1">
              <a:rPr lang="en-US" altLang="zh-TW" smtClean="0"/>
              <a:pPr/>
              <a:t>12/23/2019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939993"/>
            <a:ext cx="10572000" cy="2971051"/>
          </a:xfrm>
        </p:spPr>
        <p:txBody>
          <a:bodyPr/>
          <a:lstStyle/>
          <a:p>
            <a:pPr algn="ctr"/>
            <a:r>
              <a:rPr lang="en-US" altLang="zh-TW" sz="3200" dirty="0"/>
              <a:t>A negative category based approach for Wikipedia document </a:t>
            </a:r>
            <a:r>
              <a:rPr lang="en-US" altLang="zh-TW" sz="3200" dirty="0" smtClean="0"/>
              <a:t>classification</a:t>
            </a:r>
            <a:br>
              <a:rPr lang="en-US" altLang="zh-TW" sz="3200" dirty="0" smtClean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400" dirty="0"/>
              <a:t>International Journal of Knowledge Engineering and Data </a:t>
            </a:r>
            <a:r>
              <a:rPr lang="en-US" altLang="zh-TW" sz="2400" dirty="0" smtClean="0"/>
              <a:t>Mining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1800" dirty="0" err="1"/>
              <a:t>Meenakshi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Sundaram</a:t>
            </a:r>
            <a:r>
              <a:rPr lang="en-US" altLang="zh-TW" sz="1800" dirty="0"/>
              <a:t> </a:t>
            </a:r>
            <a:r>
              <a:rPr lang="en-US" altLang="zh-TW" sz="1800" dirty="0" err="1"/>
              <a:t>Murugeshan</a:t>
            </a:r>
            <a:r>
              <a:rPr lang="en-US" altLang="zh-TW" sz="1800" dirty="0"/>
              <a:t> , K. Lakshmi , </a:t>
            </a:r>
            <a:r>
              <a:rPr lang="en-US" altLang="zh-TW" sz="1800" dirty="0" err="1"/>
              <a:t>Saswati</a:t>
            </a:r>
            <a:r>
              <a:rPr lang="en-US" altLang="zh-TW" sz="1800" dirty="0"/>
              <a:t> Mukherjee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</a:t>
            </a:r>
            <a:r>
              <a:rPr lang="en-US" altLang="zh-TW" sz="2400" dirty="0" smtClean="0"/>
              <a:t>610721204</a:t>
            </a:r>
            <a:r>
              <a:rPr lang="zh-TW" altLang="en-US" sz="2400" dirty="0" smtClean="0"/>
              <a:t>　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 smtClean="0"/>
              <a:t>2019/12/25 (Xmas)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Similarity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</a:t>
            </a:r>
            <a:r>
              <a:rPr lang="en-US" altLang="zh-TW" dirty="0">
                <a:solidFill>
                  <a:srgbClr val="FF0000"/>
                </a:solidFill>
              </a:rPr>
              <a:t>fractional similarity </a:t>
            </a:r>
            <a:r>
              <a:rPr lang="en-US" altLang="zh-TW" dirty="0"/>
              <a:t>measure (Lakshmi and Mukherjee, 2006) has shown </a:t>
            </a:r>
            <a:r>
              <a:rPr lang="en-US" altLang="zh-TW" dirty="0">
                <a:solidFill>
                  <a:srgbClr val="FF0000"/>
                </a:solidFill>
              </a:rPr>
              <a:t>better</a:t>
            </a:r>
            <a:r>
              <a:rPr lang="en-US" altLang="zh-TW" dirty="0"/>
              <a:t> performance in text classification on various </a:t>
            </a:r>
            <a:r>
              <a:rPr lang="en-US" altLang="zh-TW" dirty="0" smtClean="0"/>
              <a:t>datasets, we chose to use fractional similarity measure.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most widely used similarity measure is </a:t>
            </a:r>
            <a:r>
              <a:rPr lang="en-US" altLang="zh-TW" dirty="0">
                <a:solidFill>
                  <a:srgbClr val="FF0000"/>
                </a:solidFill>
              </a:rPr>
              <a:t>cosine similarity </a:t>
            </a:r>
            <a:r>
              <a:rPr lang="en-US" altLang="zh-TW" dirty="0"/>
              <a:t>which is used as a </a:t>
            </a:r>
            <a:r>
              <a:rPr lang="en-US" altLang="zh-TW" dirty="0">
                <a:solidFill>
                  <a:srgbClr val="FF0000"/>
                </a:solidFill>
              </a:rPr>
              <a:t>benchmark</a:t>
            </a:r>
            <a:r>
              <a:rPr lang="en-US" altLang="zh-TW" dirty="0"/>
              <a:t> for comparing our similarity measure score in this paper.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31" y="2925285"/>
            <a:ext cx="8915400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/>
              <a:t>Relevance Frequency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41" y="2722419"/>
            <a:ext cx="9769115" cy="29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74" y="2641455"/>
            <a:ext cx="9967649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Wikipedia documents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Wikipedia documents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Classifier : </a:t>
            </a:r>
            <a:r>
              <a:rPr lang="en-US" altLang="zh-TW" dirty="0" smtClean="0"/>
              <a:t>(1) whole document </a:t>
            </a:r>
          </a:p>
          <a:p>
            <a:pPr marL="0" indent="0">
              <a:buNone/>
            </a:pPr>
            <a:r>
              <a:rPr lang="en-US" altLang="zh-TW" dirty="0" smtClean="0"/>
              <a:t>			 (2) IDES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IDES : (1) IDES </a:t>
            </a:r>
            <a:r>
              <a:rPr lang="en-US" altLang="zh-TW" dirty="0" smtClean="0"/>
              <a:t>alone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 (2) IDES enhanced ( with title terms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Wikipedia documents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Feature-weighting scheme : (1) whole document : TF * NCD</a:t>
            </a:r>
          </a:p>
          <a:p>
            <a:pPr marL="0" indent="0">
              <a:buNone/>
            </a:pPr>
            <a:r>
              <a:rPr lang="en-US" altLang="zh-TW" dirty="0" smtClean="0"/>
              <a:t>						   (2) IDES alone </a:t>
            </a:r>
            <a:r>
              <a:rPr lang="en-US" altLang="zh-TW" dirty="0"/>
              <a:t>:  </a:t>
            </a:r>
            <a:r>
              <a:rPr lang="en-US" altLang="zh-TW" dirty="0" smtClean="0"/>
              <a:t>TF (variant)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New incoming document : TF-IDF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 category document frequency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there are n categories, the (n – 1) categories other than the correct category can be considered as negative categories.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Reducing the weight of terms according to their presence in more negative </a:t>
            </a:r>
            <a:r>
              <a:rPr lang="en-US" altLang="zh-TW" dirty="0" smtClean="0"/>
              <a:t>categories.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 category document frequency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4957516"/>
            <a:ext cx="10289170" cy="1203671"/>
          </a:xfrm>
        </p:spPr>
        <p:txBody>
          <a:bodyPr/>
          <a:lstStyle/>
          <a:p>
            <a:r>
              <a:rPr lang="en-US" altLang="zh-TW" dirty="0"/>
              <a:t>We have applied NCD along with average TF for profile creation.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feature weighting scheme used is TF*NCD.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23" y="2182968"/>
            <a:ext cx="7239062" cy="12109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792" y="3558423"/>
            <a:ext cx="4962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Wikipedia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  <a:p>
            <a:r>
              <a:rPr lang="en-US" altLang="zh-TW" dirty="0"/>
              <a:t>Experimental results and evaluation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description based </a:t>
            </a:r>
            <a:r>
              <a:rPr lang="en-US" altLang="zh-TW" dirty="0" smtClean="0"/>
              <a:t>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5912" y="4342931"/>
            <a:ext cx="10554574" cy="3636511"/>
          </a:xfrm>
        </p:spPr>
        <p:txBody>
          <a:bodyPr/>
          <a:lstStyle/>
          <a:p>
            <a:r>
              <a:rPr lang="en-US" altLang="zh-TW" dirty="0"/>
              <a:t>Titles of sections and subsections : </a:t>
            </a:r>
            <a:r>
              <a:rPr lang="en-US" altLang="zh-TW" dirty="0" smtClean="0"/>
              <a:t>TF*NCD (No dimensionality reduction) 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ombined IDES = enhanced IDES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4" y="2129308"/>
            <a:ext cx="9549087" cy="326066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216236" y="2441864"/>
            <a:ext cx="1528381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908495" y="271439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Similarity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1555" y="1417638"/>
            <a:ext cx="10554574" cy="3636511"/>
          </a:xfrm>
        </p:spPr>
        <p:txBody>
          <a:bodyPr/>
          <a:lstStyle/>
          <a:p>
            <a:r>
              <a:rPr lang="en-US" altLang="zh-TW" dirty="0"/>
              <a:t>Fractional similarity is a measure that has the advantage that it punishes a document if it contains terms that are not present in the category profile under consideration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98" y="1624670"/>
            <a:ext cx="8115300" cy="447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42" y="4099131"/>
            <a:ext cx="4162425" cy="11620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808" y="3021433"/>
            <a:ext cx="5181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 of two classifiers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22" y="2367138"/>
            <a:ext cx="9714433" cy="3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INEX Corpus subset : 96,611 documents / 21 categories</a:t>
            </a:r>
          </a:p>
          <a:p>
            <a:r>
              <a:rPr lang="en-US" altLang="zh-TW" dirty="0" smtClean="0"/>
              <a:t>Training set / Testing set : 50 / 50</a:t>
            </a:r>
          </a:p>
          <a:p>
            <a:r>
              <a:rPr lang="en-US" altLang="zh-TW" dirty="0" smtClean="0"/>
              <a:t>Feature </a:t>
            </a:r>
            <a:r>
              <a:rPr lang="en-US" altLang="zh-TW" dirty="0"/>
              <a:t>weighting </a:t>
            </a:r>
            <a:r>
              <a:rPr lang="en-US" altLang="zh-TW" dirty="0" smtClean="0"/>
              <a:t>schemes : </a:t>
            </a:r>
          </a:p>
          <a:p>
            <a:pPr lvl="1"/>
            <a:r>
              <a:rPr lang="en-US" altLang="zh-TW" dirty="0" smtClean="0"/>
              <a:t>(1) test documents : TF-IDF</a:t>
            </a:r>
          </a:p>
          <a:p>
            <a:pPr lvl="1"/>
            <a:r>
              <a:rPr lang="en-US" altLang="zh-TW" dirty="0" smtClean="0"/>
              <a:t>(2) IDES : average TF</a:t>
            </a:r>
          </a:p>
          <a:p>
            <a:pPr lvl="1"/>
            <a:r>
              <a:rPr lang="en-US" altLang="zh-TW" dirty="0" smtClean="0"/>
              <a:t>(3) whole document : TF * NCD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dimensionality reduction is </a:t>
            </a:r>
            <a:r>
              <a:rPr lang="en-US" altLang="zh-TW" dirty="0">
                <a:solidFill>
                  <a:srgbClr val="FF0000"/>
                </a:solidFill>
              </a:rPr>
              <a:t>necessary</a:t>
            </a:r>
            <a:r>
              <a:rPr lang="en-US" altLang="zh-TW" dirty="0"/>
              <a:t>, </a:t>
            </a:r>
            <a:r>
              <a:rPr lang="en-US" altLang="zh-TW" dirty="0" smtClean="0"/>
              <a:t>for </a:t>
            </a:r>
            <a:r>
              <a:rPr lang="en-US" altLang="zh-TW" dirty="0"/>
              <a:t>the whole content based methods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smtClean="0"/>
              <a:t>	we </a:t>
            </a:r>
            <a:r>
              <a:rPr lang="en-US" altLang="zh-TW" dirty="0"/>
              <a:t>set a threshold of </a:t>
            </a:r>
            <a:r>
              <a:rPr lang="en-US" altLang="zh-TW" dirty="0">
                <a:solidFill>
                  <a:srgbClr val="FF0000"/>
                </a:solidFill>
              </a:rPr>
              <a:t>top 3%</a:t>
            </a:r>
            <a:r>
              <a:rPr lang="en-US" altLang="zh-TW" dirty="0"/>
              <a:t> for profile creation (</a:t>
            </a:r>
            <a:r>
              <a:rPr lang="en-US" altLang="zh-TW" dirty="0" err="1"/>
              <a:t>Rogati</a:t>
            </a:r>
            <a:r>
              <a:rPr lang="en-US" altLang="zh-TW" dirty="0"/>
              <a:t> and Yang, 2002</a:t>
            </a:r>
            <a:r>
              <a:rPr lang="en-US" altLang="zh-TW" dirty="0" smtClean="0"/>
              <a:t>).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Of </a:t>
            </a:r>
            <a:r>
              <a:rPr lang="en-US" altLang="zh-TW" dirty="0"/>
              <a:t>the various combinations we have tried, we have concluded that </a:t>
            </a:r>
            <a:r>
              <a:rPr lang="en-US" altLang="zh-TW" dirty="0">
                <a:solidFill>
                  <a:srgbClr val="FF0000"/>
                </a:solidFill>
              </a:rPr>
              <a:t>90%</a:t>
            </a:r>
            <a:r>
              <a:rPr lang="en-US" altLang="zh-TW" dirty="0"/>
              <a:t> W1 and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r>
              <a:rPr lang="en-US" altLang="zh-TW" dirty="0"/>
              <a:t> W2 provides the </a:t>
            </a:r>
            <a:r>
              <a:rPr lang="en-US" altLang="zh-TW" dirty="0">
                <a:solidFill>
                  <a:srgbClr val="FF0000"/>
                </a:solidFill>
              </a:rPr>
              <a:t>best</a:t>
            </a:r>
            <a:r>
              <a:rPr lang="en-US" altLang="zh-TW" dirty="0"/>
              <a:t> results.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1" y="65688"/>
            <a:ext cx="6583506" cy="66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26" y="103188"/>
            <a:ext cx="6619875" cy="262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026" y="2733675"/>
            <a:ext cx="6362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1387829"/>
            <a:ext cx="81629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90" y="125576"/>
            <a:ext cx="5577319" cy="65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" y="1942450"/>
            <a:ext cx="6014890" cy="46447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27" y="1914982"/>
            <a:ext cx="5614553" cy="46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evaluation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29" y="2139344"/>
            <a:ext cx="9255784" cy="42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NCD </a:t>
            </a:r>
            <a:r>
              <a:rPr lang="en-US" altLang="zh-TW" dirty="0"/>
              <a:t>based profile creation proved to perform well for </a:t>
            </a:r>
            <a:r>
              <a:rPr lang="en-US" altLang="zh-TW" dirty="0">
                <a:solidFill>
                  <a:srgbClr val="FF0000"/>
                </a:solidFill>
              </a:rPr>
              <a:t>non-overlapping </a:t>
            </a:r>
            <a:r>
              <a:rPr lang="en-US" altLang="zh-TW" dirty="0" smtClean="0">
                <a:solidFill>
                  <a:srgbClr val="FF0000"/>
                </a:solidFill>
              </a:rPr>
              <a:t>categories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/>
              <a:t>The IDES of the Wikipedia documents which </a:t>
            </a:r>
            <a:r>
              <a:rPr lang="en-US" altLang="zh-TW" dirty="0">
                <a:solidFill>
                  <a:srgbClr val="FF0000"/>
                </a:solidFill>
              </a:rPr>
              <a:t>contain domain specific terms </a:t>
            </a:r>
            <a:r>
              <a:rPr lang="en-US" altLang="zh-TW" dirty="0"/>
              <a:t>helped to improve the performance of overall classification. </a:t>
            </a:r>
            <a:endParaRPr lang="en-US" altLang="zh-TW" dirty="0" smtClean="0"/>
          </a:p>
          <a:p>
            <a:r>
              <a:rPr lang="en-US" altLang="zh-TW" dirty="0" smtClean="0"/>
              <a:t>Combination </a:t>
            </a:r>
            <a:r>
              <a:rPr lang="en-US" altLang="zh-TW" dirty="0"/>
              <a:t>of two classifiers has shown </a:t>
            </a:r>
            <a:r>
              <a:rPr lang="en-US" altLang="zh-TW" dirty="0">
                <a:solidFill>
                  <a:srgbClr val="FF0000"/>
                </a:solidFill>
              </a:rPr>
              <a:t>better results than any of the classifiers taken individually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We also plan to extend this method, by exploring more Wikipedia specific structures such as </a:t>
            </a:r>
            <a:r>
              <a:rPr lang="en-US" altLang="zh-TW" dirty="0">
                <a:solidFill>
                  <a:srgbClr val="FF0000"/>
                </a:solidFill>
              </a:rPr>
              <a:t>links</a:t>
            </a:r>
            <a:r>
              <a:rPr lang="en-US" altLang="zh-TW" dirty="0"/>
              <a:t> in a document.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47" y="398147"/>
            <a:ext cx="6505575" cy="819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88" y="1493858"/>
            <a:ext cx="7712380" cy="19510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878" y="5425350"/>
            <a:ext cx="8763000" cy="981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544" y="3942283"/>
            <a:ext cx="5520840" cy="1003789"/>
          </a:xfrm>
          <a:prstGeom prst="rect">
            <a:avLst/>
          </a:prstGeom>
        </p:spPr>
      </p:pic>
      <p:pic>
        <p:nvPicPr>
          <p:cNvPr id="1028" name="Picture 4" descr="https://upload.wikimedia.org/wikipedia/zh/f/f7/Scihub_rave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83" y="3981073"/>
            <a:ext cx="464882" cy="90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/>
              <a:t>Thanks </a:t>
            </a:r>
            <a:r>
              <a:rPr lang="en-US" altLang="zh-TW" sz="3200" dirty="0"/>
              <a:t>for </a:t>
            </a:r>
            <a:r>
              <a:rPr lang="en-US" altLang="zh-TW" sz="3200" dirty="0" smtClean="0"/>
              <a:t>listening.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</a:t>
            </a:r>
            <a:r>
              <a:rPr lang="en-US" altLang="zh-TW" sz="2400" dirty="0" smtClean="0"/>
              <a:t>610721204</a:t>
            </a:r>
            <a:r>
              <a:rPr lang="zh-TW" altLang="en-US" sz="2400" dirty="0" smtClean="0"/>
              <a:t>　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 smtClean="0"/>
              <a:t>2019/12/25 (Xmas)</a:t>
            </a:r>
            <a:endParaRPr lang="en-US" altLang="zh-TW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task in classification is to classify the documents into </a:t>
            </a:r>
            <a:r>
              <a:rPr lang="en-US" altLang="zh-TW" dirty="0">
                <a:solidFill>
                  <a:srgbClr val="FF0000"/>
                </a:solidFill>
              </a:rPr>
              <a:t>predefined</a:t>
            </a:r>
            <a:r>
              <a:rPr lang="en-US" altLang="zh-TW" dirty="0"/>
              <a:t> categories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INEX, which is a forerunner in the field of exploiting </a:t>
            </a:r>
            <a:r>
              <a:rPr lang="en-US" altLang="zh-TW" dirty="0">
                <a:solidFill>
                  <a:srgbClr val="FF0000"/>
                </a:solidFill>
              </a:rPr>
              <a:t>semi-structured data</a:t>
            </a:r>
            <a:r>
              <a:rPr lang="en-US" altLang="zh-TW" dirty="0"/>
              <a:t>, promotes the research on 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en-US" altLang="zh-TW" dirty="0"/>
              <a:t> documents using the </a:t>
            </a:r>
            <a:r>
              <a:rPr lang="en-US" altLang="zh-TW" dirty="0">
                <a:solidFill>
                  <a:srgbClr val="FF0000"/>
                </a:solidFill>
              </a:rPr>
              <a:t>Wikipedia corpus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1570376"/>
            <a:ext cx="10563286" cy="483611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7520517" y="2881501"/>
            <a:ext cx="768927" cy="789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124231" y="36712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IDES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37712" y="3058226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Title of sections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28900" y="3242892"/>
            <a:ext cx="800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challenge in any Wikipedia document related research is to </a:t>
            </a:r>
            <a:r>
              <a:rPr lang="en-US" altLang="zh-TW" dirty="0" err="1">
                <a:solidFill>
                  <a:srgbClr val="FF0000"/>
                </a:solidFill>
              </a:rPr>
              <a:t>maximise</a:t>
            </a:r>
            <a:r>
              <a:rPr lang="en-US" altLang="zh-TW" dirty="0"/>
              <a:t> the </a:t>
            </a:r>
            <a:r>
              <a:rPr lang="en-US" altLang="zh-TW" dirty="0" err="1">
                <a:solidFill>
                  <a:srgbClr val="FF0000"/>
                </a:solidFill>
              </a:rPr>
              <a:t>utilisation</a:t>
            </a:r>
            <a:r>
              <a:rPr lang="en-US" altLang="zh-TW" dirty="0"/>
              <a:t> of the </a:t>
            </a:r>
            <a:r>
              <a:rPr lang="en-US" altLang="zh-TW" dirty="0">
                <a:solidFill>
                  <a:srgbClr val="FF0000"/>
                </a:solidFill>
              </a:rPr>
              <a:t>structural information</a:t>
            </a:r>
            <a:r>
              <a:rPr lang="en-US" altLang="zh-TW" dirty="0"/>
              <a:t> available in such </a:t>
            </a:r>
            <a:r>
              <a:rPr lang="en-US" altLang="zh-TW" dirty="0" smtClean="0"/>
              <a:t>documents.</a:t>
            </a:r>
          </a:p>
          <a:p>
            <a:r>
              <a:rPr lang="en-US" altLang="zh-TW" dirty="0"/>
              <a:t>This research uses a combination of the </a:t>
            </a:r>
            <a:r>
              <a:rPr lang="en-US" altLang="zh-TW" dirty="0">
                <a:solidFill>
                  <a:srgbClr val="FF0000"/>
                </a:solidFill>
              </a:rPr>
              <a:t>IDES</a:t>
            </a:r>
            <a:r>
              <a:rPr lang="en-US" altLang="zh-TW" dirty="0"/>
              <a:t> of the Wikipedia document along with the </a:t>
            </a:r>
            <a:r>
              <a:rPr lang="en-US" altLang="zh-TW" dirty="0">
                <a:solidFill>
                  <a:srgbClr val="FF0000"/>
                </a:solidFill>
              </a:rPr>
              <a:t>titles of the sections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subsections</a:t>
            </a:r>
            <a:r>
              <a:rPr lang="en-US" altLang="zh-TW" dirty="0"/>
              <a:t> for classification of these documents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Profile-based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classification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method that we have adopted for the XML classification in this research is </a:t>
            </a:r>
            <a:r>
              <a:rPr lang="en-US" altLang="zh-TW" dirty="0">
                <a:solidFill>
                  <a:srgbClr val="FF0000"/>
                </a:solidFill>
              </a:rPr>
              <a:t>profile-based classification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Profiles are </a:t>
            </a:r>
            <a:r>
              <a:rPr lang="en-US" altLang="zh-TW" dirty="0">
                <a:solidFill>
                  <a:srgbClr val="FF0000"/>
                </a:solidFill>
              </a:rPr>
              <a:t>vectors</a:t>
            </a:r>
            <a:r>
              <a:rPr lang="en-US" altLang="zh-TW" dirty="0"/>
              <a:t>, containing </a:t>
            </a:r>
            <a:r>
              <a:rPr lang="en-US" altLang="zh-TW" dirty="0">
                <a:solidFill>
                  <a:srgbClr val="FF0000"/>
                </a:solidFill>
              </a:rPr>
              <a:t>features</a:t>
            </a:r>
            <a:r>
              <a:rPr lang="en-US" altLang="zh-TW" dirty="0"/>
              <a:t> and their </a:t>
            </a:r>
            <a:r>
              <a:rPr lang="en-US" altLang="zh-TW" dirty="0">
                <a:solidFill>
                  <a:srgbClr val="FF0000"/>
                </a:solidFill>
              </a:rPr>
              <a:t>weights</a:t>
            </a:r>
            <a:r>
              <a:rPr lang="en-US" altLang="zh-TW" dirty="0"/>
              <a:t>, which are used as representation of documents in a category.</a:t>
            </a:r>
            <a:endParaRPr lang="en-US" altLang="zh-TW" dirty="0" smtClean="0"/>
          </a:p>
          <a:p>
            <a:r>
              <a:rPr lang="en-US" altLang="zh-TW" dirty="0"/>
              <a:t>In profile-based method, the profiles of the documents in training set are used to form profiles for each category. </a:t>
            </a:r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the total number of terms collected from the training set per category is large, </a:t>
            </a:r>
            <a:r>
              <a:rPr lang="en-US" altLang="zh-TW" dirty="0">
                <a:solidFill>
                  <a:srgbClr val="FF0000"/>
                </a:solidFill>
              </a:rPr>
              <a:t>dimensionality reduction is a necessary requirement.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TF-IDF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RF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weighting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popular feature weighting schemes are the term frequency (TF) and average TF*IDF feature selection methods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Terms </a:t>
            </a:r>
            <a:r>
              <a:rPr lang="en-US" altLang="zh-TW" dirty="0"/>
              <a:t>are given weights based on their presence in </a:t>
            </a:r>
            <a:r>
              <a:rPr lang="en-US" altLang="zh-TW" dirty="0">
                <a:solidFill>
                  <a:srgbClr val="FF0000"/>
                </a:solidFill>
              </a:rPr>
              <a:t>positive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negative</a:t>
            </a:r>
            <a:r>
              <a:rPr lang="en-US" altLang="zh-TW" dirty="0"/>
              <a:t> categories in the relevance frequency (RF) method (Yang et al., 2002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NCD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weighting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such </a:t>
            </a:r>
            <a:r>
              <a:rPr lang="en-US" altLang="zh-TW" dirty="0">
                <a:solidFill>
                  <a:srgbClr val="FF0000"/>
                </a:solidFill>
              </a:rPr>
              <a:t>negative documents </a:t>
            </a:r>
            <a:r>
              <a:rPr lang="en-US" altLang="zh-TW" dirty="0"/>
              <a:t>are clustered in </a:t>
            </a:r>
            <a:r>
              <a:rPr lang="en-US" altLang="zh-TW" dirty="0">
                <a:solidFill>
                  <a:srgbClr val="FF0000"/>
                </a:solidFill>
              </a:rPr>
              <a:t>lesser number </a:t>
            </a:r>
            <a:r>
              <a:rPr lang="en-US" altLang="zh-TW" dirty="0"/>
              <a:t>of negative categories, the power of contribution of the term to the positive category reduces considerably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This factor has been taken care of in the method of </a:t>
            </a:r>
            <a:r>
              <a:rPr lang="en-US" altLang="zh-TW" dirty="0">
                <a:solidFill>
                  <a:srgbClr val="FF0000"/>
                </a:solidFill>
              </a:rPr>
              <a:t>negative category document frequency </a:t>
            </a:r>
            <a:r>
              <a:rPr lang="en-US" altLang="zh-TW" dirty="0"/>
              <a:t>(NCD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778</TotalTime>
  <Words>823</Words>
  <Application>Microsoft Office PowerPoint</Application>
  <PresentationFormat>寬螢幕</PresentationFormat>
  <Paragraphs>173</Paragraphs>
  <Slides>35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新細明體</vt:lpstr>
      <vt:lpstr>Calibri</vt:lpstr>
      <vt:lpstr>Times New Roman</vt:lpstr>
      <vt:lpstr>Wingdings 2</vt:lpstr>
      <vt:lpstr>Quotable</vt:lpstr>
      <vt:lpstr>A negative category based approach for Wikipedia document classification  International Journal of Knowledge Engineering and Data Mining  Meenakshi Sundaram Murugeshan , K. Lakshmi , Saswati Mukherjee</vt:lpstr>
      <vt:lpstr>Outline</vt:lpstr>
      <vt:lpstr>Introduction</vt:lpstr>
      <vt:lpstr>Introduction</vt:lpstr>
      <vt:lpstr>Introduction</vt:lpstr>
      <vt:lpstr>Introduction</vt:lpstr>
      <vt:lpstr>Profile-based classification</vt:lpstr>
      <vt:lpstr>TF-IDF &amp; RF for weighting</vt:lpstr>
      <vt:lpstr>NCD for weighting</vt:lpstr>
      <vt:lpstr>Similarity</vt:lpstr>
      <vt:lpstr>Related Work</vt:lpstr>
      <vt:lpstr>TF-IDF</vt:lpstr>
      <vt:lpstr>RF - Relevance Frequency</vt:lpstr>
      <vt:lpstr>Similarity</vt:lpstr>
      <vt:lpstr>Classification of Wikipedia documents</vt:lpstr>
      <vt:lpstr>Classification of Wikipedia documents</vt:lpstr>
      <vt:lpstr>Classification of Wikipedia documents</vt:lpstr>
      <vt:lpstr>Negative category document frequency</vt:lpstr>
      <vt:lpstr>Negative category document frequency</vt:lpstr>
      <vt:lpstr>Initial description based approach</vt:lpstr>
      <vt:lpstr>Similarity measures</vt:lpstr>
      <vt:lpstr>Combination of two classifiers</vt:lpstr>
      <vt:lpstr>Experimental results and evaluation</vt:lpstr>
      <vt:lpstr>Experimental results and evaluation</vt:lpstr>
      <vt:lpstr>Experimental results and evaluation</vt:lpstr>
      <vt:lpstr>Experimental results and evaluation</vt:lpstr>
      <vt:lpstr>Experimental results and evaluation</vt:lpstr>
      <vt:lpstr>Experimental results and evaluation</vt:lpstr>
      <vt:lpstr>Experimental results and evaluation</vt:lpstr>
      <vt:lpstr>Experimental results and evaluation</vt:lpstr>
      <vt:lpstr>Experimental results and evaluation</vt:lpstr>
      <vt:lpstr>Conclusions</vt:lpstr>
      <vt:lpstr>Conclusions</vt:lpstr>
      <vt:lpstr>PowerPoint 簡報</vt:lpstr>
      <vt:lpstr>Thanks for listening.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makinglab</cp:lastModifiedBy>
  <cp:revision>136</cp:revision>
  <dcterms:created xsi:type="dcterms:W3CDTF">2014-08-26T23:49:58Z</dcterms:created>
  <dcterms:modified xsi:type="dcterms:W3CDTF">2019-12-23T04:26:33Z</dcterms:modified>
</cp:coreProperties>
</file>