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handoutMasterIdLst>
    <p:handoutMasterId r:id="rId32"/>
  </p:handoutMasterIdLst>
  <p:sldIdLst>
    <p:sldId id="256" r:id="rId2"/>
    <p:sldId id="304" r:id="rId3"/>
    <p:sldId id="305" r:id="rId4"/>
    <p:sldId id="306" r:id="rId5"/>
    <p:sldId id="307" r:id="rId6"/>
    <p:sldId id="308" r:id="rId7"/>
    <p:sldId id="312" r:id="rId8"/>
    <p:sldId id="317" r:id="rId9"/>
    <p:sldId id="318" r:id="rId10"/>
    <p:sldId id="290" r:id="rId11"/>
    <p:sldId id="291" r:id="rId12"/>
    <p:sldId id="292" r:id="rId13"/>
    <p:sldId id="324" r:id="rId14"/>
    <p:sldId id="313" r:id="rId15"/>
    <p:sldId id="314" r:id="rId16"/>
    <p:sldId id="316" r:id="rId17"/>
    <p:sldId id="319" r:id="rId18"/>
    <p:sldId id="330" r:id="rId19"/>
    <p:sldId id="320" r:id="rId20"/>
    <p:sldId id="321" r:id="rId21"/>
    <p:sldId id="322" r:id="rId22"/>
    <p:sldId id="331" r:id="rId23"/>
    <p:sldId id="323" r:id="rId24"/>
    <p:sldId id="332" r:id="rId25"/>
    <p:sldId id="326" r:id="rId26"/>
    <p:sldId id="297" r:id="rId27"/>
    <p:sldId id="325" r:id="rId28"/>
    <p:sldId id="329"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1" autoAdjust="0"/>
    <p:restoredTop sz="76591" autoAdjust="0"/>
  </p:normalViewPr>
  <p:slideViewPr>
    <p:cSldViewPr snapToGrid="0">
      <p:cViewPr varScale="1">
        <p:scale>
          <a:sx n="75" d="100"/>
          <a:sy n="75" d="100"/>
        </p:scale>
        <p:origin x="1026" y="72"/>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2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44DCF-B715-4BF0-9605-DCF6CFBC483B}" type="datetimeFigureOut">
              <a:rPr lang="zh-TW" altLang="en-US" smtClean="0"/>
              <a:pPr/>
              <a:t>2019/9/24</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20E51C-C8D9-4218-A5D5-FF621EE79BA1}" type="slidenum">
              <a:rPr lang="zh-TW" altLang="en-US" smtClean="0"/>
              <a:pPr/>
              <a:t>‹#›</a:t>
            </a:fld>
            <a:endParaRPr lang="zh-TW" altLang="en-US"/>
          </a:p>
        </p:txBody>
      </p:sp>
    </p:spTree>
    <p:extLst>
      <p:ext uri="{BB962C8B-B14F-4D97-AF65-F5344CB8AC3E}">
        <p14:creationId xmlns:p14="http://schemas.microsoft.com/office/powerpoint/2010/main" val="3718856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C852C-8358-4ADF-8BD5-BDE872E87BA0}" type="datetimeFigureOut">
              <a:rPr lang="zh-TW" altLang="en-US" smtClean="0"/>
              <a:pPr/>
              <a:t>2019/9/24</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8E76A-8774-4D97-8D95-484EFAB6D6E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dirty="0" smtClean="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一部電影當</a:t>
            </a:r>
            <a:r>
              <a:rPr lang="en-US" altLang="zh-TW" dirty="0" smtClean="0"/>
              <a:t>input</a:t>
            </a:r>
            <a:r>
              <a:rPr lang="en-US" altLang="zh-TW" baseline="0" dirty="0" smtClean="0"/>
              <a:t> </a:t>
            </a:r>
            <a:r>
              <a:rPr lang="zh-TW" altLang="en-US" baseline="0" dirty="0" smtClean="0"/>
              <a:t>， 另一部電影當</a:t>
            </a:r>
            <a:r>
              <a:rPr lang="en-US" altLang="zh-TW" baseline="0" dirty="0" smtClean="0"/>
              <a:t>output</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10</a:t>
            </a:fld>
            <a:endParaRPr lang="zh-TW" altLang="en-US"/>
          </a:p>
        </p:txBody>
      </p:sp>
    </p:spTree>
    <p:extLst>
      <p:ext uri="{BB962C8B-B14F-4D97-AF65-F5344CB8AC3E}">
        <p14:creationId xmlns:p14="http://schemas.microsoft.com/office/powerpoint/2010/main" val="1569747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11</a:t>
            </a:fld>
            <a:endParaRPr lang="zh-TW" altLang="en-US"/>
          </a:p>
        </p:txBody>
      </p:sp>
    </p:spTree>
    <p:extLst>
      <p:ext uri="{BB962C8B-B14F-4D97-AF65-F5344CB8AC3E}">
        <p14:creationId xmlns:p14="http://schemas.microsoft.com/office/powerpoint/2010/main" val="2898935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12</a:t>
            </a:fld>
            <a:endParaRPr lang="zh-TW" altLang="en-US"/>
          </a:p>
        </p:txBody>
      </p:sp>
    </p:spTree>
    <p:extLst>
      <p:ext uri="{BB962C8B-B14F-4D97-AF65-F5344CB8AC3E}">
        <p14:creationId xmlns:p14="http://schemas.microsoft.com/office/powerpoint/2010/main" val="2975202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13</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14</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15</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每個</a:t>
            </a:r>
            <a:r>
              <a:rPr lang="en-US" altLang="zh-TW" dirty="0" smtClean="0"/>
              <a:t>Genre</a:t>
            </a:r>
            <a:r>
              <a:rPr lang="zh-TW" altLang="en-US" dirty="0" smtClean="0"/>
              <a:t>被轉成</a:t>
            </a:r>
            <a:r>
              <a:rPr lang="en-US" altLang="zh-TW" dirty="0" smtClean="0"/>
              <a:t>3</a:t>
            </a:r>
            <a:r>
              <a:rPr lang="zh-TW" altLang="en-US" dirty="0" smtClean="0"/>
              <a:t>維的向量</a:t>
            </a:r>
            <a:endParaRPr lang="en-US" altLang="zh-TW" dirty="0" smtClean="0"/>
          </a:p>
          <a:p>
            <a:r>
              <a:rPr lang="en-US" altLang="zh-TW" dirty="0" smtClean="0"/>
              <a:t>PCA</a:t>
            </a:r>
            <a:r>
              <a:rPr lang="zh-TW" altLang="en-US" dirty="0" smtClean="0"/>
              <a:t> 轉 </a:t>
            </a:r>
            <a:r>
              <a:rPr lang="en-US" altLang="zh-TW" dirty="0" smtClean="0"/>
              <a:t>2D</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16</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17</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18</a:t>
            </a:fld>
            <a:endParaRPr lang="zh-TW" altLang="en-US"/>
          </a:p>
        </p:txBody>
      </p:sp>
    </p:spTree>
    <p:extLst>
      <p:ext uri="{BB962C8B-B14F-4D97-AF65-F5344CB8AC3E}">
        <p14:creationId xmlns:p14="http://schemas.microsoft.com/office/powerpoint/2010/main" val="3576979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19</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250</a:t>
            </a:r>
            <a:r>
              <a:rPr lang="zh-TW" altLang="en-US" dirty="0" smtClean="0"/>
              <a:t> </a:t>
            </a:r>
            <a:r>
              <a:rPr lang="en-US" altLang="zh-TW" dirty="0" smtClean="0"/>
              <a:t>x 6</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20</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21</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r>
              <a:rPr lang="zh-TW" altLang="en-US" smtClean="0"/>
              <a:t>預測</a:t>
            </a:r>
            <a:r>
              <a:rPr lang="en-US" altLang="zh-TW" smtClean="0"/>
              <a:t>User</a:t>
            </a:r>
            <a:r>
              <a:rPr lang="zh-TW" altLang="en-US" smtClean="0"/>
              <a:t>對</a:t>
            </a:r>
            <a:r>
              <a:rPr lang="en-US" altLang="zh-TW" smtClean="0"/>
              <a:t>item</a:t>
            </a:r>
            <a:r>
              <a:rPr lang="zh-TW" altLang="en-US" smtClean="0"/>
              <a:t>的</a:t>
            </a:r>
            <a:r>
              <a:rPr lang="en-US" altLang="zh-TW" smtClean="0"/>
              <a:t>rating</a:t>
            </a:r>
          </a:p>
          <a:p>
            <a:pPr marL="228600" indent="-228600">
              <a:buAutoNum type="arabicPeriod"/>
            </a:pPr>
            <a:r>
              <a:rPr lang="zh-TW" altLang="en-US" smtClean="0"/>
              <a:t>全部</a:t>
            </a:r>
            <a:r>
              <a:rPr lang="en-US" altLang="zh-TW" smtClean="0"/>
              <a:t>item</a:t>
            </a:r>
            <a:r>
              <a:rPr lang="zh-TW" altLang="en-US" smtClean="0"/>
              <a:t>的平均</a:t>
            </a:r>
            <a:r>
              <a:rPr lang="en-US" altLang="zh-TW" smtClean="0"/>
              <a:t>rating</a:t>
            </a:r>
          </a:p>
          <a:p>
            <a:pPr marL="228600" indent="-228600">
              <a:buAutoNum type="arabicPeriod"/>
            </a:pPr>
            <a:r>
              <a:rPr lang="zh-TW" altLang="en-US" smtClean="0"/>
              <a:t>此</a:t>
            </a:r>
            <a:r>
              <a:rPr lang="en-US" altLang="zh-TW" smtClean="0"/>
              <a:t>user</a:t>
            </a:r>
            <a:r>
              <a:rPr lang="zh-TW" altLang="en-US" smtClean="0"/>
              <a:t>對</a:t>
            </a:r>
            <a:r>
              <a:rPr lang="en-US" altLang="zh-TW" smtClean="0"/>
              <a:t>item</a:t>
            </a:r>
            <a:r>
              <a:rPr lang="zh-TW" altLang="en-US" smtClean="0"/>
              <a:t>的平均</a:t>
            </a:r>
            <a:r>
              <a:rPr lang="en-US" altLang="zh-TW" smtClean="0"/>
              <a:t>rating</a:t>
            </a:r>
          </a:p>
          <a:p>
            <a:pPr marL="228600" indent="-228600">
              <a:buAutoNum type="arabicPeriod"/>
            </a:pPr>
            <a:r>
              <a:rPr lang="zh-TW" altLang="en-US" smtClean="0"/>
              <a:t>這個</a:t>
            </a:r>
            <a:r>
              <a:rPr lang="en-US" altLang="zh-TW" smtClean="0"/>
              <a:t>item</a:t>
            </a:r>
            <a:r>
              <a:rPr lang="zh-TW" altLang="en-US" smtClean="0"/>
              <a:t>的平均</a:t>
            </a:r>
            <a:r>
              <a:rPr lang="en-US" altLang="zh-TW" smtClean="0"/>
              <a:t>rating</a:t>
            </a:r>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22</a:t>
            </a:fld>
            <a:endParaRPr lang="zh-TW" altLang="en-US"/>
          </a:p>
        </p:txBody>
      </p:sp>
    </p:spTree>
    <p:extLst>
      <p:ext uri="{BB962C8B-B14F-4D97-AF65-F5344CB8AC3E}">
        <p14:creationId xmlns:p14="http://schemas.microsoft.com/office/powerpoint/2010/main" val="2364880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算</a:t>
            </a:r>
            <a:r>
              <a:rPr lang="en-US" altLang="zh-TW" dirty="0" err="1" smtClean="0"/>
              <a:t>cos_sim</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23</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算內積</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24</a:t>
            </a:fld>
            <a:endParaRPr lang="zh-TW" altLang="en-US"/>
          </a:p>
        </p:txBody>
      </p:sp>
    </p:spTree>
    <p:extLst>
      <p:ext uri="{BB962C8B-B14F-4D97-AF65-F5344CB8AC3E}">
        <p14:creationId xmlns:p14="http://schemas.microsoft.com/office/powerpoint/2010/main" val="107177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25</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26</a:t>
            </a:fld>
            <a:endParaRPr lang="zh-TW" altLang="en-US"/>
          </a:p>
        </p:txBody>
      </p:sp>
    </p:spTree>
    <p:extLst>
      <p:ext uri="{BB962C8B-B14F-4D97-AF65-F5344CB8AC3E}">
        <p14:creationId xmlns:p14="http://schemas.microsoft.com/office/powerpoint/2010/main" val="3384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27</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28</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29</a:t>
            </a:fld>
            <a:endParaRPr lang="zh-TW" altLang="en-US"/>
          </a:p>
        </p:txBody>
      </p:sp>
    </p:spTree>
    <p:extLst>
      <p:ext uri="{BB962C8B-B14F-4D97-AF65-F5344CB8AC3E}">
        <p14:creationId xmlns:p14="http://schemas.microsoft.com/office/powerpoint/2010/main" val="122279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1 x 10000</a:t>
            </a:r>
          </a:p>
          <a:p>
            <a:endParaRPr lang="en-US" altLang="zh-TW" dirty="0" smtClean="0"/>
          </a:p>
          <a:p>
            <a:r>
              <a:rPr lang="en-US" altLang="zh-TW" dirty="0" smtClean="0"/>
              <a:t>10000 x 300</a:t>
            </a:r>
          </a:p>
          <a:p>
            <a:endParaRPr lang="en-US" altLang="zh-TW" dirty="0" smtClean="0"/>
          </a:p>
          <a:p>
            <a:r>
              <a:rPr lang="en-US" altLang="zh-TW" dirty="0" smtClean="0"/>
              <a:t>300 x 10000</a:t>
            </a:r>
          </a:p>
          <a:p>
            <a:endParaRPr lang="en-US" altLang="zh-TW" dirty="0" smtClean="0"/>
          </a:p>
          <a:p>
            <a:r>
              <a:rPr lang="zh-TW" altLang="en-US" dirty="0" smtClean="0"/>
              <a:t>算</a:t>
            </a:r>
            <a:r>
              <a:rPr lang="en-US" altLang="zh-TW" dirty="0" smtClean="0"/>
              <a:t>loss function , gradient descent, back propagation</a:t>
            </a:r>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4</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5</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6</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7</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8</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9</a:t>
            </a:fld>
            <a:endParaRPr lang="zh-TW" altLang="en-US"/>
          </a:p>
        </p:txBody>
      </p:sp>
    </p:spTree>
    <p:extLst>
      <p:ext uri="{BB962C8B-B14F-4D97-AF65-F5344CB8AC3E}">
        <p14:creationId xmlns:p14="http://schemas.microsoft.com/office/powerpoint/2010/main" val="123583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C53A3-5171-423A-8976-0062FE356E76}" type="datetime1">
              <a:rPr lang="en-US" altLang="zh-TW"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FBCB6-1E1C-4130-94D7-8CE879D5DD9E}" type="datetime1">
              <a:rPr lang="en-US" altLang="zh-TW" smtClean="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A95374E-C29E-449D-AA9F-0602C3AC7D16}" type="datetime1">
              <a:rPr lang="en-US" altLang="zh-TW"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1C65214-6C3A-4EA8-8804-8298BFB1DC59}" type="datetime1">
              <a:rPr lang="en-US" altLang="zh-TW" smtClean="0"/>
              <a:pPr/>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F02B35-1DDF-43FD-8DF9-E5CCF6C478C5}" type="datetime1">
              <a:rPr lang="en-US" altLang="zh-TW"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8CA68-6291-4E63-BE11-5E89112840D3}" type="datetime1">
              <a:rPr lang="en-US" altLang="zh-TW"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CC885-5BA2-4877-ADF5-E25168266F76}" type="datetime1">
              <a:rPr lang="en-US" altLang="zh-TW"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9ACC4-2215-4986-8CFC-F5CFC1EAF098}" type="datetime1">
              <a:rPr lang="en-US" altLang="zh-TW" smtClean="0"/>
              <a:pPr/>
              <a:t>9/24/2019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D2F9BC-B2CA-4ABC-90CA-3B1BE93DF321}" type="datetime1">
              <a:rPr lang="en-US" altLang="zh-TW" smtClean="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67EA22-2AF6-4ABD-B225-B032EBD066F4}" type="datetime1">
              <a:rPr lang="en-US" altLang="zh-TW" smtClean="0"/>
              <a:pPr/>
              <a:t>9/24/2019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B0369-FA67-4697-BF77-802782B4EC2A}" type="datetime1">
              <a:rPr lang="en-US" altLang="zh-TW" smtClean="0"/>
              <a:pPr/>
              <a:t>9/24/2019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8DF0-A775-4166-A622-4CA3531C0A7A}" type="datetime1">
              <a:rPr lang="en-US" altLang="zh-TW" smtClean="0"/>
              <a:pPr/>
              <a:t>9/24/2019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53E28-80C8-423C-8A59-E34F7C8E09EE}" type="datetime1">
              <a:rPr lang="en-US" altLang="zh-TW" smtClean="0"/>
              <a:pPr/>
              <a:t>9/24/2019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792CAD-B362-41D7-8337-F06C89F78DCF}" type="datetime1">
              <a:rPr lang="en-US" altLang="zh-TW" smtClean="0"/>
              <a:pPr/>
              <a:t>9/24/2019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017A3B-E479-4192-9197-5F642A53F051}" type="datetime1">
              <a:rPr lang="en-US" altLang="zh-TW" smtClean="0"/>
              <a:pPr/>
              <a:t>9/24/2019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a:t>Movie Recommendation </a:t>
            </a:r>
            <a:r>
              <a:rPr lang="en-US" altLang="zh-TW" sz="3200" dirty="0" smtClean="0"/>
              <a:t/>
            </a:r>
            <a:br>
              <a:rPr lang="en-US" altLang="zh-TW" sz="3200" dirty="0" smtClean="0"/>
            </a:br>
            <a:r>
              <a:rPr lang="en-US" altLang="zh-TW" sz="3200" dirty="0" smtClean="0"/>
              <a:t>Using </a:t>
            </a:r>
            <a:r>
              <a:rPr lang="en-US" altLang="zh-TW" sz="3200" dirty="0"/>
              <a:t>Metadata Based Word2Vec Algorithm</a:t>
            </a:r>
            <a:r>
              <a:rPr lang="en-US" altLang="zh-TW" sz="3200" dirty="0" smtClean="0"/>
              <a:t/>
            </a:r>
            <a:br>
              <a:rPr lang="en-US" altLang="zh-TW" sz="3200" dirty="0" smtClean="0"/>
            </a:br>
            <a:r>
              <a:rPr lang="en-US" altLang="zh-TW" sz="3200" dirty="0"/>
              <a:t/>
            </a:r>
            <a:br>
              <a:rPr lang="en-US" altLang="zh-TW" sz="3200" dirty="0"/>
            </a:br>
            <a:r>
              <a:rPr lang="en-US" altLang="zh-TW" sz="2800" dirty="0"/>
              <a:t>Yeo Chan Yoon ; Jun Woo </a:t>
            </a:r>
            <a:r>
              <a:rPr lang="en-US" altLang="zh-TW" sz="2800" dirty="0" smtClean="0"/>
              <a:t>Lee</a:t>
            </a:r>
            <a:r>
              <a:rPr lang="en-US" altLang="zh-TW" sz="3200" dirty="0" smtClean="0"/>
              <a:t/>
            </a:r>
            <a:br>
              <a:rPr lang="en-US" altLang="zh-TW" sz="3200" dirty="0" smtClean="0"/>
            </a:br>
            <a:r>
              <a:rPr lang="en-US" altLang="zh-TW" sz="3200" dirty="0"/>
              <a:t/>
            </a:r>
            <a:br>
              <a:rPr lang="en-US" altLang="zh-TW" sz="3200" dirty="0"/>
            </a:br>
            <a:r>
              <a:rPr lang="en-US" altLang="zh-TW" sz="2800" dirty="0" err="1" smtClean="0"/>
              <a:t>PlatCon</a:t>
            </a:r>
            <a:r>
              <a:rPr lang="en-US" altLang="zh-TW" sz="2800" dirty="0" smtClean="0"/>
              <a:t> 2018, South </a:t>
            </a:r>
            <a:r>
              <a:rPr lang="en-US" altLang="zh-TW" sz="2800" dirty="0"/>
              <a:t>Korea</a:t>
            </a:r>
            <a:endParaRPr lang="en-US" sz="2800" dirty="0"/>
          </a:p>
        </p:txBody>
      </p:sp>
      <p:sp>
        <p:nvSpPr>
          <p:cNvPr id="3" name="Subtitle 2"/>
          <p:cNvSpPr>
            <a:spLocks noGrp="1"/>
          </p:cNvSpPr>
          <p:nvPr>
            <p:ph type="subTitle" idx="1"/>
          </p:nvPr>
        </p:nvSpPr>
        <p:spPr>
          <a:xfrm>
            <a:off x="810001" y="5280846"/>
            <a:ext cx="10572000" cy="1302833"/>
          </a:xfrm>
        </p:spPr>
        <p:txBody>
          <a:bodyPr>
            <a:normAutofit/>
          </a:bodyPr>
          <a:lstStyle/>
          <a:p>
            <a:r>
              <a:rPr lang="zh-TW" altLang="en-US" sz="2400" dirty="0" smtClean="0"/>
              <a:t>報告者：陳克威</a:t>
            </a:r>
            <a:endParaRPr lang="en-US" altLang="zh-TW" sz="2400" dirty="0" smtClean="0"/>
          </a:p>
          <a:p>
            <a:r>
              <a:rPr lang="zh-TW" altLang="en-US" sz="2400" dirty="0" smtClean="0"/>
              <a:t>日　期</a:t>
            </a:r>
            <a:r>
              <a:rPr lang="zh-TW" altLang="en-US" sz="2400" smtClean="0"/>
              <a:t>：</a:t>
            </a:r>
            <a:r>
              <a:rPr lang="en-US" altLang="zh-TW" sz="2400" smtClean="0"/>
              <a:t>2019/09/24</a:t>
            </a:r>
            <a:endParaRPr lang="en-US" altLang="zh-TW" sz="2400" dirty="0"/>
          </a:p>
          <a:p>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290025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10000" y="0"/>
            <a:ext cx="10571998" cy="970450"/>
          </a:xfrm>
        </p:spPr>
        <p:txBody>
          <a:bodyPr/>
          <a:lstStyle/>
          <a:p>
            <a:r>
              <a:rPr lang="en-US" altLang="zh-TW" dirty="0">
                <a:latin typeface="Times New Roman" panose="02020603050405020304" pitchFamily="18" charset="0"/>
                <a:cs typeface="Times New Roman" panose="02020603050405020304" pitchFamily="18" charset="0"/>
              </a:rPr>
              <a:t>Proposed Method</a:t>
            </a:r>
            <a:endParaRPr lang="zh-TW" altLang="en-US" dirty="0"/>
          </a:p>
        </p:txBody>
      </p:sp>
      <p:sp>
        <p:nvSpPr>
          <p:cNvPr id="3" name="內容版面配置區 2"/>
          <p:cNvSpPr>
            <a:spLocks noGrp="1"/>
          </p:cNvSpPr>
          <p:nvPr>
            <p:ph idx="1"/>
          </p:nvPr>
        </p:nvSpPr>
        <p:spPr>
          <a:xfrm>
            <a:off x="827424" y="2769976"/>
            <a:ext cx="10554574" cy="3636511"/>
          </a:xfrm>
        </p:spPr>
        <p:txBody>
          <a:bodyPr/>
          <a:lstStyle/>
          <a:p>
            <a:endParaRPr lang="en-US" altLang="zh-TW" dirty="0" smtClean="0"/>
          </a:p>
          <a:p>
            <a:endParaRPr lang="en-US" altLang="zh-TW" dirty="0"/>
          </a:p>
          <a:p>
            <a:endParaRPr lang="en-US" altLang="zh-TW" dirty="0" smtClean="0"/>
          </a:p>
          <a:p>
            <a:r>
              <a:rPr lang="en-US" altLang="zh-TW" dirty="0" smtClean="0"/>
              <a:t>The </a:t>
            </a:r>
            <a:r>
              <a:rPr lang="en-US" altLang="zh-TW" dirty="0"/>
              <a:t>proposed method exploits various metadata of movie, such as movie </a:t>
            </a:r>
            <a:r>
              <a:rPr lang="en-US" altLang="zh-TW" dirty="0">
                <a:solidFill>
                  <a:srgbClr val="FF0000"/>
                </a:solidFill>
              </a:rPr>
              <a:t>director</a:t>
            </a:r>
            <a:r>
              <a:rPr lang="en-US" altLang="zh-TW" dirty="0"/>
              <a:t>, </a:t>
            </a:r>
            <a:r>
              <a:rPr lang="en-US" altLang="zh-TW" dirty="0">
                <a:solidFill>
                  <a:srgbClr val="FF0000"/>
                </a:solidFill>
              </a:rPr>
              <a:t>actor</a:t>
            </a:r>
            <a:r>
              <a:rPr lang="en-US" altLang="zh-TW" dirty="0"/>
              <a:t>, </a:t>
            </a:r>
            <a:r>
              <a:rPr lang="en-US" altLang="zh-TW" dirty="0">
                <a:solidFill>
                  <a:srgbClr val="FF0000"/>
                </a:solidFill>
              </a:rPr>
              <a:t>production</a:t>
            </a:r>
            <a:r>
              <a:rPr lang="en-US" altLang="zh-TW" dirty="0"/>
              <a:t> </a:t>
            </a:r>
            <a:r>
              <a:rPr lang="en-US" altLang="zh-TW" dirty="0">
                <a:solidFill>
                  <a:srgbClr val="FF0000"/>
                </a:solidFill>
              </a:rPr>
              <a:t>year</a:t>
            </a:r>
            <a:r>
              <a:rPr lang="en-US" altLang="zh-TW" dirty="0"/>
              <a:t>, </a:t>
            </a:r>
            <a:r>
              <a:rPr lang="en-US" altLang="zh-TW" dirty="0">
                <a:solidFill>
                  <a:srgbClr val="FF0000"/>
                </a:solidFill>
              </a:rPr>
              <a:t>production</a:t>
            </a:r>
            <a:r>
              <a:rPr lang="en-US" altLang="zh-TW" dirty="0"/>
              <a:t> </a:t>
            </a:r>
            <a:r>
              <a:rPr lang="en-US" altLang="zh-TW" dirty="0">
                <a:solidFill>
                  <a:srgbClr val="FF0000"/>
                </a:solidFill>
              </a:rPr>
              <a:t>cost</a:t>
            </a:r>
            <a:r>
              <a:rPr lang="en-US" altLang="zh-TW" dirty="0"/>
              <a:t>, </a:t>
            </a:r>
            <a:r>
              <a:rPr lang="en-US" altLang="zh-TW" dirty="0">
                <a:solidFill>
                  <a:srgbClr val="FF0000"/>
                </a:solidFill>
              </a:rPr>
              <a:t>movie</a:t>
            </a:r>
            <a:r>
              <a:rPr lang="en-US" altLang="zh-TW" dirty="0"/>
              <a:t> </a:t>
            </a:r>
            <a:r>
              <a:rPr lang="en-US" altLang="zh-TW" dirty="0">
                <a:solidFill>
                  <a:srgbClr val="FF0000"/>
                </a:solidFill>
              </a:rPr>
              <a:t>tag</a:t>
            </a:r>
            <a:r>
              <a:rPr lang="en-US" altLang="zh-TW" dirty="0"/>
              <a:t> and so on. </a:t>
            </a:r>
          </a:p>
          <a:p>
            <a:r>
              <a:rPr lang="en-US" altLang="zh-TW" dirty="0"/>
              <a:t>Values of these metadata are </a:t>
            </a:r>
            <a:r>
              <a:rPr lang="en-US" altLang="zh-TW" dirty="0">
                <a:solidFill>
                  <a:srgbClr val="FF0000"/>
                </a:solidFill>
              </a:rPr>
              <a:t>embedded as vector </a:t>
            </a:r>
            <a:r>
              <a:rPr lang="en-US" altLang="zh-TW" dirty="0"/>
              <a:t>and are used as </a:t>
            </a:r>
            <a:r>
              <a:rPr lang="en-US" altLang="zh-TW" dirty="0">
                <a:solidFill>
                  <a:srgbClr val="FF0000"/>
                </a:solidFill>
              </a:rPr>
              <a:t>input</a:t>
            </a:r>
            <a:r>
              <a:rPr lang="en-US" altLang="zh-TW" dirty="0"/>
              <a:t> and </a:t>
            </a:r>
            <a:r>
              <a:rPr lang="en-US" altLang="zh-TW" dirty="0">
                <a:solidFill>
                  <a:srgbClr val="FF0000"/>
                </a:solidFill>
              </a:rPr>
              <a:t>output</a:t>
            </a:r>
            <a:r>
              <a:rPr lang="en-US" altLang="zh-TW" dirty="0"/>
              <a:t> of proposed Word2Vec network. </a:t>
            </a:r>
            <a:endParaRPr lang="en-US" altLang="zh-TW" dirty="0" smtClean="0"/>
          </a:p>
          <a:p>
            <a:r>
              <a:rPr lang="en-US" altLang="zh-TW" dirty="0" smtClean="0"/>
              <a:t>Movie </a:t>
            </a:r>
            <a:r>
              <a:rPr lang="en-US" altLang="zh-TW" dirty="0"/>
              <a:t>embedding is also used as </a:t>
            </a:r>
            <a:r>
              <a:rPr lang="en-US" altLang="zh-TW" dirty="0">
                <a:solidFill>
                  <a:srgbClr val="FF0000"/>
                </a:solidFill>
              </a:rPr>
              <a:t>input</a:t>
            </a:r>
            <a:r>
              <a:rPr lang="en-US" altLang="zh-TW" dirty="0"/>
              <a:t> and </a:t>
            </a:r>
            <a:r>
              <a:rPr lang="en-US" altLang="zh-TW" dirty="0">
                <a:solidFill>
                  <a:srgbClr val="FF0000"/>
                </a:solidFill>
              </a:rPr>
              <a:t>output</a:t>
            </a:r>
            <a:r>
              <a:rPr lang="en-US" altLang="zh-TW" dirty="0"/>
              <a:t> with meta data embedding</a:t>
            </a:r>
            <a:r>
              <a:rPr lang="en-US" altLang="zh-TW" dirty="0" smtClean="0"/>
              <a:t>.</a:t>
            </a:r>
          </a:p>
          <a:p>
            <a:endParaRPr lang="en-US" altLang="zh-TW"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026" name="Picture 2" descr="https://ieeexplore.ieee.org/mediastore_new/IEEE/content/media/8464036/8472726/8472729/1570413921-fig-1-source-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508" y="159654"/>
            <a:ext cx="6418978" cy="34443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Administrator\Desktop\v2-ca21f9b1923e201c4349030a86f6dc1f_hd.png"/>
          <p:cNvPicPr>
            <a:picLocks noChangeAspect="1" noChangeArrowheads="1"/>
          </p:cNvPicPr>
          <p:nvPr/>
        </p:nvPicPr>
        <p:blipFill>
          <a:blip r:embed="rId4"/>
          <a:srcRect/>
          <a:stretch>
            <a:fillRect/>
          </a:stretch>
        </p:blipFill>
        <p:spPr bwMode="auto">
          <a:xfrm>
            <a:off x="0" y="1019331"/>
            <a:ext cx="5211099" cy="3112906"/>
          </a:xfrm>
          <a:prstGeom prst="rect">
            <a:avLst/>
          </a:prstGeom>
          <a:noFill/>
        </p:spPr>
      </p:pic>
    </p:spTree>
    <p:extLst>
      <p:ext uri="{BB962C8B-B14F-4D97-AF65-F5344CB8AC3E}">
        <p14:creationId xmlns:p14="http://schemas.microsoft.com/office/powerpoint/2010/main" val="29181441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Training Embedding of Each Movie</a:t>
            </a:r>
          </a:p>
        </p:txBody>
      </p:sp>
      <p:sp>
        <p:nvSpPr>
          <p:cNvPr id="3" name="內容版面配置區 2"/>
          <p:cNvSpPr>
            <a:spLocks noGrp="1"/>
          </p:cNvSpPr>
          <p:nvPr>
            <p:ph idx="1"/>
          </p:nvPr>
        </p:nvSpPr>
        <p:spPr/>
        <p:txBody>
          <a:bodyPr/>
          <a:lstStyle/>
          <a:p>
            <a:r>
              <a:rPr lang="en-US" altLang="zh-TW" dirty="0"/>
              <a:t>The input and output pairs can be obtained from the user's </a:t>
            </a:r>
            <a:r>
              <a:rPr lang="en-US" altLang="zh-TW" dirty="0">
                <a:solidFill>
                  <a:srgbClr val="FF0000"/>
                </a:solidFill>
              </a:rPr>
              <a:t>movie</a:t>
            </a:r>
            <a:r>
              <a:rPr lang="en-US" altLang="zh-TW" dirty="0"/>
              <a:t> </a:t>
            </a:r>
            <a:r>
              <a:rPr lang="en-US" altLang="zh-TW" dirty="0">
                <a:solidFill>
                  <a:srgbClr val="FF0000"/>
                </a:solidFill>
              </a:rPr>
              <a:t>purchase</a:t>
            </a:r>
            <a:r>
              <a:rPr lang="en-US" altLang="zh-TW" dirty="0"/>
              <a:t> and </a:t>
            </a:r>
            <a:r>
              <a:rPr lang="en-US" altLang="zh-TW" dirty="0">
                <a:solidFill>
                  <a:srgbClr val="FF0000"/>
                </a:solidFill>
              </a:rPr>
              <a:t>viewing history </a:t>
            </a:r>
            <a:r>
              <a:rPr lang="en-US" altLang="zh-TW" dirty="0"/>
              <a:t>data</a:t>
            </a:r>
            <a:r>
              <a:rPr lang="en-US" altLang="zh-TW" dirty="0" smtClean="0"/>
              <a:t>.</a:t>
            </a:r>
          </a:p>
          <a:p>
            <a:r>
              <a:rPr lang="en-US" altLang="zh-TW" dirty="0"/>
              <a:t>For example, if a user watches four movies A, B, C, D and assigns five, two, five and five rating to each movie, the pairs of movie (A and C), (A and D) and (C and D) are set to positive examples which are used to train the Word2Vec network.</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圖片 4"/>
          <p:cNvPicPr>
            <a:picLocks noChangeAspect="1"/>
          </p:cNvPicPr>
          <p:nvPr/>
        </p:nvPicPr>
        <p:blipFill>
          <a:blip r:embed="rId3"/>
          <a:stretch>
            <a:fillRect/>
          </a:stretch>
        </p:blipFill>
        <p:spPr>
          <a:xfrm>
            <a:off x="5330536" y="4722931"/>
            <a:ext cx="5159519" cy="1683556"/>
          </a:xfrm>
          <a:prstGeom prst="rect">
            <a:avLst/>
          </a:prstGeom>
        </p:spPr>
      </p:pic>
    </p:spTree>
    <p:extLst>
      <p:ext uri="{BB962C8B-B14F-4D97-AF65-F5344CB8AC3E}">
        <p14:creationId xmlns:p14="http://schemas.microsoft.com/office/powerpoint/2010/main" val="7099743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 Training Embedding of Each Movie</a:t>
            </a:r>
            <a:endParaRPr lang="zh-TW" altLang="en-US" dirty="0"/>
          </a:p>
        </p:txBody>
      </p:sp>
      <p:sp>
        <p:nvSpPr>
          <p:cNvPr id="3" name="內容版面配置區 2"/>
          <p:cNvSpPr>
            <a:spLocks noGrp="1"/>
          </p:cNvSpPr>
          <p:nvPr>
            <p:ph idx="1"/>
          </p:nvPr>
        </p:nvSpPr>
        <p:spPr/>
        <p:txBody>
          <a:bodyPr/>
          <a:lstStyle/>
          <a:p>
            <a:r>
              <a:rPr lang="en-US" altLang="zh-TW" dirty="0"/>
              <a:t>The movie and metadata vectors given as inputs are initialized with </a:t>
            </a:r>
            <a:r>
              <a:rPr lang="en-US" altLang="zh-TW" dirty="0" err="1">
                <a:solidFill>
                  <a:srgbClr val="FF0000"/>
                </a:solidFill>
              </a:rPr>
              <a:t>pretrained</a:t>
            </a:r>
            <a:r>
              <a:rPr lang="en-US" altLang="zh-TW" dirty="0">
                <a:solidFill>
                  <a:srgbClr val="FF0000"/>
                </a:solidFill>
              </a:rPr>
              <a:t> embedding </a:t>
            </a:r>
            <a:r>
              <a:rPr lang="en-US" altLang="zh-TW" dirty="0"/>
              <a:t>using the </a:t>
            </a:r>
            <a:r>
              <a:rPr lang="en-US" altLang="zh-TW" dirty="0">
                <a:solidFill>
                  <a:srgbClr val="FF0000"/>
                </a:solidFill>
              </a:rPr>
              <a:t>Word2vec</a:t>
            </a:r>
            <a:r>
              <a:rPr lang="en-US" altLang="zh-TW" dirty="0"/>
              <a:t> algorithm. </a:t>
            </a:r>
            <a:endParaRPr lang="en-US" altLang="zh-TW" dirty="0" smtClean="0"/>
          </a:p>
          <a:p>
            <a:endParaRPr lang="en-US" altLang="zh-TW" dirty="0" smtClean="0"/>
          </a:p>
          <a:p>
            <a:endParaRPr lang="en-US" altLang="zh-TW" dirty="0"/>
          </a:p>
          <a:p>
            <a:r>
              <a:rPr lang="en-US" altLang="zh-TW" dirty="0" smtClean="0"/>
              <a:t>1. </a:t>
            </a:r>
            <a:r>
              <a:rPr lang="en-US" altLang="zh-TW" dirty="0"/>
              <a:t>T</a:t>
            </a:r>
            <a:r>
              <a:rPr lang="en-US" altLang="zh-TW" dirty="0" smtClean="0"/>
              <a:t>he </a:t>
            </a:r>
            <a:r>
              <a:rPr lang="en-US" altLang="zh-TW" dirty="0"/>
              <a:t>movies </a:t>
            </a:r>
            <a:r>
              <a:rPr lang="en-US" altLang="zh-TW" dirty="0">
                <a:solidFill>
                  <a:srgbClr val="FF0000"/>
                </a:solidFill>
              </a:rPr>
              <a:t>rated highest score by the same user</a:t>
            </a:r>
            <a:r>
              <a:rPr lang="en-US" altLang="zh-TW" dirty="0"/>
              <a:t>, pairs of metadata included in the movies are used as input and output of the Word2Vec network</a:t>
            </a:r>
            <a:r>
              <a:rPr lang="en-US" altLang="zh-TW" dirty="0" smtClean="0"/>
              <a:t>.</a:t>
            </a:r>
          </a:p>
          <a:p>
            <a:r>
              <a:rPr lang="en-US" altLang="zh-TW" dirty="0" smtClean="0"/>
              <a:t>2. If a </a:t>
            </a:r>
            <a:r>
              <a:rPr lang="en-US" altLang="zh-TW" dirty="0"/>
              <a:t>movie contains two tags (#Smooth, #Romantic), it is used as training example.</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0693266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a:xfrm>
            <a:off x="938633" y="3221489"/>
            <a:ext cx="10554574" cy="3636511"/>
          </a:xfrm>
        </p:spPr>
        <p:txBody>
          <a:bodyPr>
            <a:normAutofit/>
          </a:bodyPr>
          <a:lstStyle/>
          <a:p>
            <a:r>
              <a:rPr lang="en-US" altLang="zh-TW" sz="2400" smtClean="0"/>
              <a:t>IMDB Top 250 Movie</a:t>
            </a:r>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146" name="Picture 2"/>
          <p:cNvPicPr>
            <a:picLocks noChangeAspect="1" noChangeArrowheads="1"/>
          </p:cNvPicPr>
          <p:nvPr/>
        </p:nvPicPr>
        <p:blipFill>
          <a:blip r:embed="rId3"/>
          <a:srcRect/>
          <a:stretch>
            <a:fillRect/>
          </a:stretch>
        </p:blipFill>
        <p:spPr bwMode="auto">
          <a:xfrm>
            <a:off x="301755" y="2996782"/>
            <a:ext cx="10986345" cy="1635177"/>
          </a:xfrm>
          <a:prstGeom prst="rect">
            <a:avLst/>
          </a:prstGeom>
          <a:noFill/>
          <a:ln w="9525">
            <a:noFill/>
            <a:miter lim="800000"/>
            <a:headEnd/>
            <a:tailEnd/>
          </a:ln>
          <a:effectLst/>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170" name="Picture 2"/>
          <p:cNvPicPr>
            <a:picLocks noChangeAspect="1" noChangeArrowheads="1"/>
          </p:cNvPicPr>
          <p:nvPr/>
        </p:nvPicPr>
        <p:blipFill>
          <a:blip r:embed="rId3"/>
          <a:srcRect/>
          <a:stretch>
            <a:fillRect/>
          </a:stretch>
        </p:blipFill>
        <p:spPr bwMode="auto">
          <a:xfrm>
            <a:off x="284579" y="2469003"/>
            <a:ext cx="11495535" cy="1038693"/>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281066" y="4303269"/>
            <a:ext cx="11555038" cy="1078199"/>
          </a:xfrm>
          <a:prstGeom prst="rect">
            <a:avLst/>
          </a:prstGeom>
          <a:noFill/>
          <a:ln w="9525">
            <a:noFill/>
            <a:miter lim="800000"/>
            <a:headEnd/>
            <a:tailEnd/>
          </a:ln>
          <a:effectLst/>
        </p:spPr>
      </p:pic>
      <p:sp>
        <p:nvSpPr>
          <p:cNvPr id="8" name="矩形 7"/>
          <p:cNvSpPr/>
          <p:nvPr/>
        </p:nvSpPr>
        <p:spPr>
          <a:xfrm>
            <a:off x="2668251" y="4227226"/>
            <a:ext cx="1139251" cy="479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7182789" y="4182256"/>
            <a:ext cx="1271663" cy="449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9219" name="Picture 3"/>
          <p:cNvPicPr>
            <a:picLocks noChangeAspect="1" noChangeArrowheads="1"/>
          </p:cNvPicPr>
          <p:nvPr/>
        </p:nvPicPr>
        <p:blipFill>
          <a:blip r:embed="rId3"/>
          <a:srcRect/>
          <a:stretch>
            <a:fillRect/>
          </a:stretch>
        </p:blipFill>
        <p:spPr bwMode="auto">
          <a:xfrm>
            <a:off x="0" y="0"/>
            <a:ext cx="7155635" cy="68580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7229859" y="1702243"/>
            <a:ext cx="4962141" cy="3424394"/>
          </a:xfrm>
          <a:prstGeom prst="rect">
            <a:avLst/>
          </a:prstGeom>
          <a:noFill/>
          <a:ln w="9525">
            <a:noFill/>
            <a:miter lim="800000"/>
            <a:headEnd/>
            <a:tailEnd/>
          </a:ln>
          <a:effectLst/>
        </p:spPr>
      </p:pic>
      <p:sp>
        <p:nvSpPr>
          <p:cNvPr id="7" name="矩形 6"/>
          <p:cNvSpPr/>
          <p:nvPr/>
        </p:nvSpPr>
        <p:spPr>
          <a:xfrm>
            <a:off x="941051" y="1222558"/>
            <a:ext cx="2729249" cy="1203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5792451" y="742873"/>
            <a:ext cx="1139251" cy="479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10242" name="Picture 2"/>
          <p:cNvPicPr>
            <a:picLocks noChangeAspect="1" noChangeArrowheads="1"/>
          </p:cNvPicPr>
          <p:nvPr/>
        </p:nvPicPr>
        <p:blipFill>
          <a:blip r:embed="rId3"/>
          <a:srcRect/>
          <a:stretch>
            <a:fillRect/>
          </a:stretch>
        </p:blipFill>
        <p:spPr bwMode="auto">
          <a:xfrm>
            <a:off x="832733" y="0"/>
            <a:ext cx="8906933" cy="6858000"/>
          </a:xfrm>
          <a:prstGeom prst="rect">
            <a:avLst/>
          </a:prstGeom>
          <a:noFill/>
          <a:ln w="9525">
            <a:noFill/>
            <a:miter lim="800000"/>
            <a:headEnd/>
            <a:tailEnd/>
          </a:ln>
          <a:effectLst/>
        </p:spPr>
      </p:pic>
      <p:sp>
        <p:nvSpPr>
          <p:cNvPr id="6" name="矩形 5"/>
          <p:cNvSpPr/>
          <p:nvPr/>
        </p:nvSpPr>
        <p:spPr>
          <a:xfrm>
            <a:off x="2833351" y="2563526"/>
            <a:ext cx="1281449" cy="4796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 Prediction of User Vector</a:t>
            </a:r>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圖片 4"/>
          <p:cNvPicPr>
            <a:picLocks noChangeAspect="1"/>
          </p:cNvPicPr>
          <p:nvPr/>
        </p:nvPicPr>
        <p:blipFill>
          <a:blip r:embed="rId3"/>
          <a:stretch>
            <a:fillRect/>
          </a:stretch>
        </p:blipFill>
        <p:spPr>
          <a:xfrm>
            <a:off x="2786363" y="2502021"/>
            <a:ext cx="5838130" cy="1164885"/>
          </a:xfrm>
          <a:prstGeom prst="rect">
            <a:avLst/>
          </a:prstGeom>
        </p:spPr>
      </p:pic>
      <p:sp>
        <p:nvSpPr>
          <p:cNvPr id="6" name="文字方塊 5"/>
          <p:cNvSpPr txBox="1"/>
          <p:nvPr/>
        </p:nvSpPr>
        <p:spPr>
          <a:xfrm>
            <a:off x="4343815" y="5072402"/>
            <a:ext cx="2645353" cy="646331"/>
          </a:xfrm>
          <a:prstGeom prst="rect">
            <a:avLst/>
          </a:prstGeom>
          <a:noFill/>
        </p:spPr>
        <p:txBody>
          <a:bodyPr wrap="square" rtlCol="0">
            <a:spAutoFit/>
          </a:bodyPr>
          <a:lstStyle/>
          <a:p>
            <a:r>
              <a:rPr lang="en-US" altLang="zh-TW" dirty="0"/>
              <a:t>viewing time of the user u </a:t>
            </a:r>
            <a:endParaRPr lang="en-US" altLang="zh-TW" dirty="0" smtClean="0"/>
          </a:p>
          <a:p>
            <a:r>
              <a:rPr lang="en-US" altLang="zh-TW" dirty="0" smtClean="0"/>
              <a:t>of </a:t>
            </a:r>
            <a:r>
              <a:rPr lang="en-US" altLang="zh-TW" dirty="0"/>
              <a:t>the </a:t>
            </a:r>
            <a:r>
              <a:rPr lang="en-US" altLang="zh-TW" dirty="0" err="1"/>
              <a:t>i-th</a:t>
            </a:r>
            <a:r>
              <a:rPr lang="en-US" altLang="zh-TW" dirty="0"/>
              <a:t> movie.</a:t>
            </a:r>
            <a:endParaRPr lang="zh-TW" altLang="en-US" dirty="0"/>
          </a:p>
        </p:txBody>
      </p:sp>
      <p:sp>
        <p:nvSpPr>
          <p:cNvPr id="7" name="文字方塊 6"/>
          <p:cNvSpPr txBox="1"/>
          <p:nvPr/>
        </p:nvSpPr>
        <p:spPr>
          <a:xfrm>
            <a:off x="8124824" y="5277086"/>
            <a:ext cx="3304309" cy="369332"/>
          </a:xfrm>
          <a:prstGeom prst="rect">
            <a:avLst/>
          </a:prstGeom>
          <a:noFill/>
        </p:spPr>
        <p:txBody>
          <a:bodyPr wrap="square" rtlCol="0">
            <a:spAutoFit/>
          </a:bodyPr>
          <a:lstStyle/>
          <a:p>
            <a:r>
              <a:rPr lang="en-US" altLang="zh-TW" dirty="0"/>
              <a:t>vector of the </a:t>
            </a:r>
            <a:r>
              <a:rPr lang="en-US" altLang="zh-TW" dirty="0" err="1"/>
              <a:t>i-th</a:t>
            </a:r>
            <a:r>
              <a:rPr lang="en-US" altLang="zh-TW" dirty="0"/>
              <a:t> movie</a:t>
            </a:r>
            <a:endParaRPr lang="zh-TW" altLang="en-US" dirty="0"/>
          </a:p>
        </p:txBody>
      </p:sp>
      <p:sp>
        <p:nvSpPr>
          <p:cNvPr id="8" name="文字方塊 7"/>
          <p:cNvSpPr txBox="1"/>
          <p:nvPr/>
        </p:nvSpPr>
        <p:spPr>
          <a:xfrm>
            <a:off x="1604887" y="5229050"/>
            <a:ext cx="2409451" cy="369332"/>
          </a:xfrm>
          <a:prstGeom prst="rect">
            <a:avLst/>
          </a:prstGeom>
          <a:noFill/>
        </p:spPr>
        <p:txBody>
          <a:bodyPr wrap="square" rtlCol="0">
            <a:spAutoFit/>
          </a:bodyPr>
          <a:lstStyle/>
          <a:p>
            <a:r>
              <a:rPr lang="en-US" altLang="zh-TW" dirty="0"/>
              <a:t> user u's latent vector</a:t>
            </a:r>
            <a:endParaRPr lang="zh-TW" altLang="en-US" dirty="0"/>
          </a:p>
        </p:txBody>
      </p:sp>
      <p:cxnSp>
        <p:nvCxnSpPr>
          <p:cNvPr id="12" name="直線單箭頭接點 11"/>
          <p:cNvCxnSpPr>
            <a:stCxn id="8" idx="0"/>
          </p:cNvCxnSpPr>
          <p:nvPr/>
        </p:nvCxnSpPr>
        <p:spPr>
          <a:xfrm flipV="1">
            <a:off x="2809613" y="3530276"/>
            <a:ext cx="426273" cy="169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6" idx="0"/>
          </p:cNvCxnSpPr>
          <p:nvPr/>
        </p:nvCxnSpPr>
        <p:spPr>
          <a:xfrm flipV="1">
            <a:off x="5666492" y="3512127"/>
            <a:ext cx="27726" cy="1560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7" idx="0"/>
          </p:cNvCxnSpPr>
          <p:nvPr/>
        </p:nvCxnSpPr>
        <p:spPr>
          <a:xfrm flipH="1" flipV="1">
            <a:off x="8124824" y="3512127"/>
            <a:ext cx="1652155" cy="176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0094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1026" name="Picture 2"/>
          <p:cNvPicPr>
            <a:picLocks noChangeAspect="1" noChangeArrowheads="1"/>
          </p:cNvPicPr>
          <p:nvPr/>
        </p:nvPicPr>
        <p:blipFill>
          <a:blip r:embed="rId3"/>
          <a:srcRect/>
          <a:stretch>
            <a:fillRect/>
          </a:stretch>
        </p:blipFill>
        <p:spPr bwMode="auto">
          <a:xfrm>
            <a:off x="1527122" y="0"/>
            <a:ext cx="9261231" cy="6858000"/>
          </a:xfrm>
          <a:prstGeom prst="rect">
            <a:avLst/>
          </a:prstGeom>
          <a:noFill/>
          <a:ln w="9525">
            <a:noFill/>
            <a:miter lim="800000"/>
            <a:headEnd/>
            <a:tailEnd/>
          </a:ln>
          <a:effectLst/>
        </p:spPr>
      </p:pic>
      <p:sp>
        <p:nvSpPr>
          <p:cNvPr id="6" name="矩形 5"/>
          <p:cNvSpPr/>
          <p:nvPr/>
        </p:nvSpPr>
        <p:spPr>
          <a:xfrm>
            <a:off x="2122151" y="5368911"/>
            <a:ext cx="8556180" cy="9797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5330540" y="571501"/>
            <a:ext cx="82896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Word2Vec</a:t>
            </a:r>
            <a:endParaRPr lang="en-US" altLang="zh-TW" dirty="0"/>
          </a:p>
        </p:txBody>
      </p:sp>
      <p:sp>
        <p:nvSpPr>
          <p:cNvPr id="3" name="內容版面配置區 2"/>
          <p:cNvSpPr>
            <a:spLocks noGrp="1"/>
          </p:cNvSpPr>
          <p:nvPr>
            <p:ph idx="1"/>
          </p:nvPr>
        </p:nvSpPr>
        <p:spPr/>
        <p:txBody>
          <a:bodyPr>
            <a:normAutofit/>
          </a:bodyPr>
          <a:lstStyle/>
          <a:p>
            <a:r>
              <a:rPr lang="en-US" altLang="zh-TW" sz="2400" dirty="0" smtClean="0"/>
              <a:t>The </a:t>
            </a:r>
            <a:r>
              <a:rPr lang="en-US" altLang="zh-TW" sz="2400" dirty="0" smtClean="0">
                <a:solidFill>
                  <a:srgbClr val="FF0000"/>
                </a:solidFill>
              </a:rPr>
              <a:t>dog</a:t>
            </a:r>
            <a:r>
              <a:rPr lang="en-US" altLang="zh-TW" sz="2400" dirty="0" smtClean="0"/>
              <a:t> barked at the mailman.</a:t>
            </a:r>
          </a:p>
          <a:p>
            <a:r>
              <a:rPr lang="en-US" altLang="zh-TW" sz="2400" dirty="0" smtClean="0"/>
              <a:t>[‘The’, </a:t>
            </a:r>
            <a:r>
              <a:rPr lang="en-US" altLang="zh-TW" sz="2400" dirty="0" smtClean="0">
                <a:solidFill>
                  <a:srgbClr val="FF0000"/>
                </a:solidFill>
              </a:rPr>
              <a:t>‘dog</a:t>
            </a:r>
            <a:r>
              <a:rPr lang="en-US" altLang="zh-TW" sz="2400" dirty="0" smtClean="0"/>
              <a:t>‘, ’barked’, ‘at’]</a:t>
            </a:r>
            <a:r>
              <a:rPr lang="zh-TW" altLang="en-US" sz="2400" dirty="0" smtClean="0"/>
              <a:t> </a:t>
            </a:r>
            <a:r>
              <a:rPr lang="en-US" altLang="zh-TW" sz="2400" smtClean="0"/>
              <a:t>(</a:t>
            </a:r>
            <a:r>
              <a:rPr lang="en-US" sz="2400" smtClean="0"/>
              <a:t>window</a:t>
            </a:r>
            <a:r>
              <a:rPr lang="zh-TW" altLang="en-US" sz="2400" dirty="0" smtClean="0"/>
              <a:t> </a:t>
            </a:r>
            <a:r>
              <a:rPr lang="en-US" altLang="zh-TW" sz="2400" dirty="0" smtClean="0"/>
              <a:t>=</a:t>
            </a:r>
            <a:r>
              <a:rPr lang="zh-TW" altLang="en-US" sz="2400" dirty="0" smtClean="0"/>
              <a:t> </a:t>
            </a:r>
            <a:r>
              <a:rPr lang="en-US" altLang="zh-TW" sz="2400" dirty="0" smtClean="0"/>
              <a:t>2)</a:t>
            </a:r>
          </a:p>
          <a:p>
            <a:endParaRPr lang="en-US" altLang="zh-TW" sz="2400" dirty="0" smtClean="0"/>
          </a:p>
          <a:p>
            <a:r>
              <a:rPr lang="en-US" sz="2400" b="1" dirty="0" smtClean="0"/>
              <a:t>(input word, output word)</a:t>
            </a:r>
            <a:endParaRPr lang="en-US" altLang="zh-TW" sz="2400" dirty="0" smtClean="0"/>
          </a:p>
          <a:p>
            <a:r>
              <a:rPr lang="en-US" sz="2400" b="1" dirty="0" smtClean="0"/>
              <a:t>(‘</a:t>
            </a:r>
            <a:r>
              <a:rPr lang="en-US" sz="2400" b="1" dirty="0" smtClean="0">
                <a:solidFill>
                  <a:srgbClr val="FF0000"/>
                </a:solidFill>
              </a:rPr>
              <a:t>dog</a:t>
            </a:r>
            <a:r>
              <a:rPr lang="en-US" sz="2400" b="1" dirty="0" smtClean="0"/>
              <a:t>’, ‘barked’)</a:t>
            </a:r>
            <a:r>
              <a:rPr lang="zh-TW" altLang="en-US" sz="2400" b="1" dirty="0" smtClean="0"/>
              <a:t>，</a:t>
            </a:r>
            <a:r>
              <a:rPr lang="en-US" sz="2400" b="1" dirty="0" smtClean="0"/>
              <a:t>(‘</a:t>
            </a:r>
            <a:r>
              <a:rPr lang="en-US" sz="2400" b="1" dirty="0" smtClean="0">
                <a:solidFill>
                  <a:srgbClr val="FF0000"/>
                </a:solidFill>
              </a:rPr>
              <a:t>dog</a:t>
            </a:r>
            <a:r>
              <a:rPr lang="en-US" sz="2400" b="1" dirty="0" smtClean="0"/>
              <a:t>’, ‘the’) </a:t>
            </a:r>
            <a:r>
              <a:rPr lang="zh-TW" altLang="en-US" sz="2400" b="1" dirty="0" smtClean="0"/>
              <a:t> </a:t>
            </a:r>
            <a:r>
              <a:rPr lang="en-US" sz="2400" b="1" dirty="0" smtClean="0"/>
              <a:t>(</a:t>
            </a:r>
            <a:r>
              <a:rPr lang="en-US" sz="2400" b="1" dirty="0" err="1" smtClean="0"/>
              <a:t>skip_num</a:t>
            </a:r>
            <a:r>
              <a:rPr lang="en-US" sz="2400" b="1" dirty="0" smtClean="0"/>
              <a:t> = 2)</a:t>
            </a:r>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12291" name="Picture 3"/>
          <p:cNvPicPr>
            <a:picLocks noChangeAspect="1" noChangeArrowheads="1"/>
          </p:cNvPicPr>
          <p:nvPr/>
        </p:nvPicPr>
        <p:blipFill>
          <a:blip r:embed="rId3"/>
          <a:srcRect/>
          <a:stretch>
            <a:fillRect/>
          </a:stretch>
        </p:blipFill>
        <p:spPr bwMode="auto">
          <a:xfrm>
            <a:off x="962260" y="0"/>
            <a:ext cx="10182113" cy="6858000"/>
          </a:xfrm>
          <a:prstGeom prst="rect">
            <a:avLst/>
          </a:prstGeom>
          <a:noFill/>
          <a:ln w="9525">
            <a:noFill/>
            <a:miter lim="800000"/>
            <a:headEnd/>
            <a:tailEnd/>
          </a:ln>
          <a:effectLst/>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13315" name="Picture 3"/>
          <p:cNvPicPr>
            <a:picLocks noChangeAspect="1" noChangeArrowheads="1"/>
          </p:cNvPicPr>
          <p:nvPr/>
        </p:nvPicPr>
        <p:blipFill>
          <a:blip r:embed="rId3"/>
          <a:srcRect/>
          <a:stretch>
            <a:fillRect/>
          </a:stretch>
        </p:blipFill>
        <p:spPr bwMode="auto">
          <a:xfrm>
            <a:off x="0" y="340637"/>
            <a:ext cx="7267088" cy="3406904"/>
          </a:xfrm>
          <a:prstGeom prst="rect">
            <a:avLst/>
          </a:prstGeom>
          <a:noFill/>
          <a:ln w="9525">
            <a:noFill/>
            <a:miter lim="800000"/>
            <a:headEnd/>
            <a:tailEnd/>
          </a:ln>
          <a:effectLst/>
        </p:spPr>
      </p:pic>
      <p:pic>
        <p:nvPicPr>
          <p:cNvPr id="13316" name="Picture 4" descr="C:\Users\Administrator\Desktop\1538885330639p81q994925.jpg"/>
          <p:cNvPicPr>
            <a:picLocks noChangeAspect="1" noChangeArrowheads="1"/>
          </p:cNvPicPr>
          <p:nvPr/>
        </p:nvPicPr>
        <p:blipFill>
          <a:blip r:embed="rId4"/>
          <a:srcRect/>
          <a:stretch>
            <a:fillRect/>
          </a:stretch>
        </p:blipFill>
        <p:spPr bwMode="auto">
          <a:xfrm>
            <a:off x="2829126" y="4568279"/>
            <a:ext cx="5927919" cy="1892481"/>
          </a:xfrm>
          <a:prstGeom prst="rect">
            <a:avLst/>
          </a:prstGeom>
          <a:noFill/>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 Generation of Recommend List</a:t>
            </a:r>
            <a:endParaRPr lang="zh-TW" altLang="en-US" dirty="0"/>
          </a:p>
        </p:txBody>
      </p:sp>
      <p:sp>
        <p:nvSpPr>
          <p:cNvPr id="3" name="內容版面配置區 2"/>
          <p:cNvSpPr>
            <a:spLocks noGrp="1"/>
          </p:cNvSpPr>
          <p:nvPr>
            <p:ph idx="1"/>
          </p:nvPr>
        </p:nvSpPr>
        <p:spPr/>
        <p:txBody>
          <a:bodyPr/>
          <a:lstStyle/>
          <a:p>
            <a:r>
              <a:rPr lang="en-US" altLang="zh-TW" dirty="0"/>
              <a:t>In this paper, we use the inner product of the item vector and the user vector in order to rank the movies for each </a:t>
            </a:r>
            <a:r>
              <a:rPr lang="en-US" altLang="zh-TW" dirty="0" smtClean="0"/>
              <a:t>user.</a:t>
            </a:r>
          </a:p>
          <a:p>
            <a:endParaRPr lang="en-US" altLang="zh-TW" dirty="0"/>
          </a:p>
          <a:p>
            <a:endParaRPr lang="en-US" altLang="zh-TW" dirty="0" smtClean="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圖片 4"/>
          <p:cNvPicPr>
            <a:picLocks noChangeAspect="1"/>
          </p:cNvPicPr>
          <p:nvPr/>
        </p:nvPicPr>
        <p:blipFill>
          <a:blip r:embed="rId3"/>
          <a:stretch>
            <a:fillRect/>
          </a:stretch>
        </p:blipFill>
        <p:spPr>
          <a:xfrm>
            <a:off x="2758785" y="3680757"/>
            <a:ext cx="6110031" cy="1109453"/>
          </a:xfrm>
          <a:prstGeom prst="rect">
            <a:avLst/>
          </a:prstGeom>
        </p:spPr>
      </p:pic>
      <p:sp>
        <p:nvSpPr>
          <p:cNvPr id="8" name="文字方塊 7"/>
          <p:cNvSpPr txBox="1"/>
          <p:nvPr/>
        </p:nvSpPr>
        <p:spPr>
          <a:xfrm>
            <a:off x="851098" y="5291705"/>
            <a:ext cx="2260531" cy="646331"/>
          </a:xfrm>
          <a:prstGeom prst="rect">
            <a:avLst/>
          </a:prstGeom>
          <a:noFill/>
        </p:spPr>
        <p:txBody>
          <a:bodyPr wrap="square" rtlCol="0">
            <a:spAutoFit/>
          </a:bodyPr>
          <a:lstStyle/>
          <a:p>
            <a:r>
              <a:rPr lang="en-US" altLang="zh-TW" dirty="0"/>
              <a:t>predicted rating for the </a:t>
            </a:r>
            <a:r>
              <a:rPr lang="en-US" altLang="zh-TW"/>
              <a:t>movie </a:t>
            </a:r>
            <a:r>
              <a:rPr lang="en-US" altLang="zh-TW" smtClean="0"/>
              <a:t>i </a:t>
            </a:r>
            <a:r>
              <a:rPr lang="en-US" altLang="zh-TW" dirty="0"/>
              <a:t>of user u</a:t>
            </a:r>
            <a:endParaRPr lang="zh-TW" altLang="en-US" dirty="0"/>
          </a:p>
        </p:txBody>
      </p:sp>
      <p:sp>
        <p:nvSpPr>
          <p:cNvPr id="9" name="文字方塊 8"/>
          <p:cNvSpPr txBox="1"/>
          <p:nvPr/>
        </p:nvSpPr>
        <p:spPr>
          <a:xfrm>
            <a:off x="2960065" y="5872650"/>
            <a:ext cx="2021539" cy="646331"/>
          </a:xfrm>
          <a:prstGeom prst="rect">
            <a:avLst/>
          </a:prstGeom>
          <a:noFill/>
        </p:spPr>
        <p:txBody>
          <a:bodyPr wrap="square" rtlCol="0">
            <a:spAutoFit/>
          </a:bodyPr>
          <a:lstStyle/>
          <a:p>
            <a:r>
              <a:rPr lang="en-US" altLang="zh-TW" dirty="0"/>
              <a:t>average rating of the entire movie</a:t>
            </a:r>
            <a:endParaRPr lang="zh-TW" altLang="en-US" dirty="0"/>
          </a:p>
        </p:txBody>
      </p:sp>
      <p:sp>
        <p:nvSpPr>
          <p:cNvPr id="10" name="文字方塊 9"/>
          <p:cNvSpPr txBox="1"/>
          <p:nvPr/>
        </p:nvSpPr>
        <p:spPr>
          <a:xfrm>
            <a:off x="4678476" y="5269557"/>
            <a:ext cx="2260531" cy="646331"/>
          </a:xfrm>
          <a:prstGeom prst="rect">
            <a:avLst/>
          </a:prstGeom>
          <a:noFill/>
        </p:spPr>
        <p:txBody>
          <a:bodyPr wrap="square" rtlCol="0">
            <a:spAutoFit/>
          </a:bodyPr>
          <a:lstStyle/>
          <a:p>
            <a:r>
              <a:rPr lang="en-US" altLang="zh-TW" dirty="0"/>
              <a:t>average rating of the movie u</a:t>
            </a:r>
            <a:endParaRPr lang="zh-TW" altLang="en-US" dirty="0"/>
          </a:p>
        </p:txBody>
      </p:sp>
      <p:sp>
        <p:nvSpPr>
          <p:cNvPr id="11" name="文字方塊 10"/>
          <p:cNvSpPr txBox="1"/>
          <p:nvPr/>
        </p:nvSpPr>
        <p:spPr>
          <a:xfrm>
            <a:off x="6939007" y="5861688"/>
            <a:ext cx="2260531" cy="646331"/>
          </a:xfrm>
          <a:prstGeom prst="rect">
            <a:avLst/>
          </a:prstGeom>
          <a:noFill/>
        </p:spPr>
        <p:txBody>
          <a:bodyPr wrap="square" rtlCol="0">
            <a:spAutoFit/>
          </a:bodyPr>
          <a:lstStyle/>
          <a:p>
            <a:r>
              <a:rPr lang="en-US" altLang="zh-TW" dirty="0"/>
              <a:t>average rating of the </a:t>
            </a:r>
            <a:r>
              <a:rPr lang="en-US" altLang="zh-TW"/>
              <a:t>movie </a:t>
            </a:r>
            <a:r>
              <a:rPr lang="en-US" altLang="zh-TW" smtClean="0"/>
              <a:t>i</a:t>
            </a:r>
            <a:endParaRPr lang="zh-TW" altLang="en-US" dirty="0"/>
          </a:p>
        </p:txBody>
      </p:sp>
      <p:cxnSp>
        <p:nvCxnSpPr>
          <p:cNvPr id="21" name="直線單箭頭接點 20"/>
          <p:cNvCxnSpPr>
            <a:stCxn id="8" idx="0"/>
          </p:cNvCxnSpPr>
          <p:nvPr/>
        </p:nvCxnSpPr>
        <p:spPr>
          <a:xfrm flipV="1">
            <a:off x="1981364" y="4520045"/>
            <a:ext cx="1130265" cy="771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9" idx="0"/>
          </p:cNvCxnSpPr>
          <p:nvPr/>
        </p:nvCxnSpPr>
        <p:spPr>
          <a:xfrm flipV="1">
            <a:off x="3970835" y="4560562"/>
            <a:ext cx="195920" cy="131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10" idx="0"/>
          </p:cNvCxnSpPr>
          <p:nvPr/>
        </p:nvCxnSpPr>
        <p:spPr>
          <a:xfrm flipH="1" flipV="1">
            <a:off x="5069032" y="4520045"/>
            <a:ext cx="739710" cy="74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1" idx="0"/>
          </p:cNvCxnSpPr>
          <p:nvPr/>
        </p:nvCxnSpPr>
        <p:spPr>
          <a:xfrm flipH="1" flipV="1">
            <a:off x="6068478" y="4520045"/>
            <a:ext cx="2000795" cy="1341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475752" y="3582648"/>
            <a:ext cx="2218543" cy="10792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406860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14338" name="Picture 2"/>
          <p:cNvPicPr>
            <a:picLocks noChangeAspect="1" noChangeArrowheads="1"/>
          </p:cNvPicPr>
          <p:nvPr/>
        </p:nvPicPr>
        <p:blipFill>
          <a:blip r:embed="rId3"/>
          <a:srcRect/>
          <a:stretch>
            <a:fillRect/>
          </a:stretch>
        </p:blipFill>
        <p:spPr bwMode="auto">
          <a:xfrm>
            <a:off x="1657273" y="0"/>
            <a:ext cx="7615990" cy="6858000"/>
          </a:xfrm>
          <a:prstGeom prst="rect">
            <a:avLst/>
          </a:prstGeom>
          <a:noFill/>
          <a:ln w="9525">
            <a:noFill/>
            <a:miter lim="800000"/>
            <a:headEnd/>
            <a:tailEnd/>
          </a:ln>
          <a:effectLst/>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圖片 4"/>
          <p:cNvPicPr>
            <a:picLocks noChangeAspect="1"/>
          </p:cNvPicPr>
          <p:nvPr/>
        </p:nvPicPr>
        <p:blipFill>
          <a:blip r:embed="rId3"/>
          <a:stretch>
            <a:fillRect/>
          </a:stretch>
        </p:blipFill>
        <p:spPr>
          <a:xfrm>
            <a:off x="1698625" y="24736"/>
            <a:ext cx="7975540" cy="6833263"/>
          </a:xfrm>
          <a:prstGeom prst="rect">
            <a:avLst/>
          </a:prstGeom>
        </p:spPr>
      </p:pic>
    </p:spTree>
    <p:extLst>
      <p:ext uri="{BB962C8B-B14F-4D97-AF65-F5344CB8AC3E}">
        <p14:creationId xmlns:p14="http://schemas.microsoft.com/office/powerpoint/2010/main" val="35483333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 Experimental Result</a:t>
            </a:r>
            <a:endParaRPr lang="zh-TW" altLang="en-US" dirty="0"/>
          </a:p>
        </p:txBody>
      </p:sp>
      <p:sp>
        <p:nvSpPr>
          <p:cNvPr id="3" name="內容版面配置區 2"/>
          <p:cNvSpPr>
            <a:spLocks noGrp="1"/>
          </p:cNvSpPr>
          <p:nvPr>
            <p:ph idx="1"/>
          </p:nvPr>
        </p:nvSpPr>
        <p:spPr>
          <a:xfrm>
            <a:off x="998605" y="5964902"/>
            <a:ext cx="3892988" cy="893098"/>
          </a:xfrm>
        </p:spPr>
        <p:txBody>
          <a:bodyPr/>
          <a:lstStyle/>
          <a:p>
            <a:r>
              <a:rPr lang="zh-TW" altLang="en-US" dirty="0" smtClean="0"/>
              <a:t>粗體 表示用戶對推薦結果滿意</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4098" name="Picture 2" descr="https://ieeexplore.ieee.org/mediastore_new/IEEE/content/media/8464036/8472726/8472729/1570413921-table-1-source-lar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00" y="1645601"/>
            <a:ext cx="4967143" cy="45155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a:srcRect/>
          <a:stretch>
            <a:fillRect/>
          </a:stretch>
        </p:blipFill>
        <p:spPr bwMode="auto">
          <a:xfrm>
            <a:off x="6740900" y="335353"/>
            <a:ext cx="4473200" cy="5486764"/>
          </a:xfrm>
          <a:prstGeom prst="rect">
            <a:avLst/>
          </a:prstGeom>
          <a:noFill/>
          <a:ln w="9525">
            <a:noFill/>
            <a:miter lim="800000"/>
            <a:headEnd/>
            <a:tailEnd/>
          </a:ln>
          <a:effectLst/>
        </p:spPr>
      </p:pic>
    </p:spTree>
    <p:extLst>
      <p:ext uri="{BB962C8B-B14F-4D97-AF65-F5344CB8AC3E}">
        <p14:creationId xmlns:p14="http://schemas.microsoft.com/office/powerpoint/2010/main" val="42030245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 Experimental Result</a:t>
            </a:r>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15362" name="Picture 2"/>
          <p:cNvPicPr>
            <a:picLocks noChangeAspect="1" noChangeArrowheads="1"/>
          </p:cNvPicPr>
          <p:nvPr/>
        </p:nvPicPr>
        <p:blipFill>
          <a:blip r:embed="rId3"/>
          <a:srcRect/>
          <a:stretch>
            <a:fillRect/>
          </a:stretch>
        </p:blipFill>
        <p:spPr bwMode="auto">
          <a:xfrm>
            <a:off x="6287542" y="447188"/>
            <a:ext cx="4759090" cy="5750567"/>
          </a:xfrm>
          <a:prstGeom prst="rect">
            <a:avLst/>
          </a:prstGeom>
          <a:noFill/>
          <a:ln w="9525">
            <a:noFill/>
            <a:miter lim="800000"/>
            <a:headEnd/>
            <a:tailEnd/>
          </a:ln>
          <a:effectLst/>
        </p:spPr>
      </p:pic>
      <p:pic>
        <p:nvPicPr>
          <p:cNvPr id="6" name="Picture 2" descr="https://ieeexplore.ieee.org/mediastore_new/IEEE/content/media/8464036/8472726/8472729/1570413921-table-2-source-la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73" y="2707331"/>
            <a:ext cx="5234078" cy="315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smtClean="0"/>
              <a:t>Thanks </a:t>
            </a:r>
            <a:r>
              <a:rPr lang="en-US" altLang="zh-TW" sz="3200" dirty="0"/>
              <a:t>for </a:t>
            </a:r>
            <a:r>
              <a:rPr lang="en-US" altLang="zh-TW" sz="3200" dirty="0" smtClean="0"/>
              <a:t>listening.</a:t>
            </a:r>
            <a:br>
              <a:rPr lang="en-US" altLang="zh-TW" sz="3200" dirty="0" smtClean="0"/>
            </a:br>
            <a:r>
              <a:rPr lang="en-US" altLang="zh-TW" sz="3200" dirty="0" smtClean="0"/>
              <a:t/>
            </a:r>
            <a:br>
              <a:rPr lang="en-US" altLang="zh-TW" sz="3200" dirty="0" smtClean="0"/>
            </a:br>
            <a:r>
              <a:rPr lang="en-US" sz="3200" dirty="0" smtClean="0"/>
              <a:t/>
            </a:r>
            <a:br>
              <a:rPr lang="en-US" sz="3200" dirty="0" smtClean="0"/>
            </a:br>
            <a:endParaRPr lang="en-US"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29</a:t>
            </a:fld>
            <a:endParaRPr lang="en-US" dirty="0"/>
          </a:p>
        </p:txBody>
      </p:sp>
      <p:sp>
        <p:nvSpPr>
          <p:cNvPr id="7" name="Subtitle 2"/>
          <p:cNvSpPr>
            <a:spLocks noGrp="1"/>
          </p:cNvSpPr>
          <p:nvPr>
            <p:ph type="subTitle" idx="1"/>
          </p:nvPr>
        </p:nvSpPr>
        <p:spPr>
          <a:xfrm>
            <a:off x="810001" y="5280846"/>
            <a:ext cx="10572000" cy="1302833"/>
          </a:xfrm>
        </p:spPr>
        <p:txBody>
          <a:bodyPr>
            <a:normAutofit/>
          </a:bodyPr>
          <a:lstStyle/>
          <a:p>
            <a:r>
              <a:rPr lang="zh-TW" altLang="en-US" sz="2400" dirty="0" smtClean="0"/>
              <a:t>報告者：陳克威</a:t>
            </a:r>
            <a:endParaRPr lang="en-US" altLang="zh-TW" sz="2400" dirty="0" smtClean="0"/>
          </a:p>
          <a:p>
            <a:r>
              <a:rPr lang="zh-TW" altLang="en-US" sz="2400" dirty="0" smtClean="0"/>
              <a:t>日　期</a:t>
            </a:r>
            <a:r>
              <a:rPr lang="zh-TW" altLang="en-US" sz="2400" smtClean="0"/>
              <a:t>：</a:t>
            </a:r>
            <a:r>
              <a:rPr lang="en-US" altLang="zh-TW" sz="2400" smtClean="0"/>
              <a:t>2019/09/24</a:t>
            </a:r>
            <a:endParaRPr lang="en-US" altLang="zh-TW" sz="2400" dirty="0" smtClean="0"/>
          </a:p>
          <a:p>
            <a:endParaRPr lang="en-US" dirty="0"/>
          </a:p>
        </p:txBody>
      </p:sp>
    </p:spTree>
    <p:extLst>
      <p:ext uri="{BB962C8B-B14F-4D97-AF65-F5344CB8AC3E}">
        <p14:creationId xmlns:p14="http://schemas.microsoft.com/office/powerpoint/2010/main" val="34178905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Word2Vec</a:t>
            </a:r>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026" name="Picture 2" descr="C:\Users\Administrator\Desktop\v2-ca21f9b1923e201c4349030a86f6dc1f_hd.png"/>
          <p:cNvPicPr>
            <a:picLocks noChangeAspect="1" noChangeArrowheads="1"/>
          </p:cNvPicPr>
          <p:nvPr/>
        </p:nvPicPr>
        <p:blipFill>
          <a:blip r:embed="rId3"/>
          <a:srcRect/>
          <a:stretch>
            <a:fillRect/>
          </a:stretch>
        </p:blipFill>
        <p:spPr bwMode="auto">
          <a:xfrm>
            <a:off x="2103854" y="1698935"/>
            <a:ext cx="8172195" cy="4881747"/>
          </a:xfrm>
          <a:prstGeom prst="rect">
            <a:avLst/>
          </a:prstGeom>
          <a:noFill/>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Word2Vec</a:t>
            </a:r>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2050" name="Picture 2" descr="C:\Users\Administrator\Desktop\v2-5c16aa8eaa670485ed5cbcd68e4b8b41_hd.png"/>
          <p:cNvPicPr>
            <a:picLocks noChangeAspect="1" noChangeArrowheads="1"/>
          </p:cNvPicPr>
          <p:nvPr/>
        </p:nvPicPr>
        <p:blipFill>
          <a:blip r:embed="rId3"/>
          <a:srcRect/>
          <a:stretch>
            <a:fillRect/>
          </a:stretch>
        </p:blipFill>
        <p:spPr bwMode="auto">
          <a:xfrm>
            <a:off x="750133" y="114300"/>
            <a:ext cx="10623153" cy="6641007"/>
          </a:xfrm>
          <a:prstGeom prst="rect">
            <a:avLst/>
          </a:prstGeom>
          <a:noFill/>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Word2Vec</a:t>
            </a:r>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3075" name="Picture 3" descr="C:\Users\Administrator\Desktop\v2-c538566f7d627ce7ca40589f15ca8284_hd.png"/>
          <p:cNvPicPr>
            <a:picLocks noChangeAspect="1" noChangeArrowheads="1"/>
          </p:cNvPicPr>
          <p:nvPr/>
        </p:nvPicPr>
        <p:blipFill>
          <a:blip r:embed="rId3"/>
          <a:srcRect/>
          <a:stretch>
            <a:fillRect/>
          </a:stretch>
        </p:blipFill>
        <p:spPr bwMode="auto">
          <a:xfrm>
            <a:off x="3303951" y="776678"/>
            <a:ext cx="6856413" cy="5886450"/>
          </a:xfrm>
          <a:prstGeom prst="rect">
            <a:avLst/>
          </a:prstGeom>
          <a:noFill/>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Word2Vec</a:t>
            </a:r>
            <a:endParaRPr lang="en-US" altLang="zh-TW" dirty="0"/>
          </a:p>
        </p:txBody>
      </p:sp>
      <p:sp>
        <p:nvSpPr>
          <p:cNvPr id="3" name="內容版面配置區 2"/>
          <p:cNvSpPr>
            <a:spLocks noGrp="1"/>
          </p:cNvSpPr>
          <p:nvPr>
            <p:ph idx="1"/>
          </p:nvPr>
        </p:nvSpPr>
        <p:spPr>
          <a:xfrm>
            <a:off x="1118516" y="3766273"/>
            <a:ext cx="10554574" cy="3636511"/>
          </a:xfrm>
        </p:spPr>
        <p:txBody>
          <a:bodyPr>
            <a:normAutofit/>
          </a:bodyPr>
          <a:lstStyle/>
          <a:p>
            <a:r>
              <a:rPr lang="en-US" altLang="zh-CN" sz="2400" smtClean="0"/>
              <a:t>1 x 5</a:t>
            </a:r>
            <a:r>
              <a:rPr lang="zh-TW" altLang="en-US" sz="2400" smtClean="0"/>
              <a:t>                                               </a:t>
            </a:r>
            <a:r>
              <a:rPr lang="en-US" altLang="zh-CN" sz="2400" smtClean="0"/>
              <a:t>5 x 3</a:t>
            </a:r>
            <a:r>
              <a:rPr lang="zh-TW" altLang="en-US" sz="2400" smtClean="0"/>
              <a:t>                                </a:t>
            </a:r>
            <a:r>
              <a:rPr lang="en-US" altLang="zh-CN" sz="2400" smtClean="0"/>
              <a:t>1 x 3</a:t>
            </a:r>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4098" name="Picture 2" descr="C:\Users\Administrator\Desktop\v2-9de68e5c46e9ea1ea480e295b0cc0b87_hd.png"/>
          <p:cNvPicPr>
            <a:picLocks noChangeAspect="1" noChangeArrowheads="1"/>
          </p:cNvPicPr>
          <p:nvPr/>
        </p:nvPicPr>
        <p:blipFill>
          <a:blip r:embed="rId3"/>
          <a:srcRect/>
          <a:stretch>
            <a:fillRect/>
          </a:stretch>
        </p:blipFill>
        <p:spPr bwMode="auto">
          <a:xfrm>
            <a:off x="1240304" y="3025203"/>
            <a:ext cx="9187509" cy="2056463"/>
          </a:xfrm>
          <a:prstGeom prst="rect">
            <a:avLst/>
          </a:prstGeom>
          <a:noFill/>
        </p:spPr>
      </p:pic>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8194" name="Picture 2"/>
          <p:cNvPicPr>
            <a:picLocks noChangeAspect="1" noChangeArrowheads="1"/>
          </p:cNvPicPr>
          <p:nvPr/>
        </p:nvPicPr>
        <p:blipFill>
          <a:blip r:embed="rId3"/>
          <a:srcRect/>
          <a:stretch>
            <a:fillRect/>
          </a:stretch>
        </p:blipFill>
        <p:spPr bwMode="auto">
          <a:xfrm>
            <a:off x="0" y="404735"/>
            <a:ext cx="12189333" cy="6205928"/>
          </a:xfrm>
          <a:prstGeom prst="rect">
            <a:avLst/>
          </a:prstGeom>
          <a:noFill/>
          <a:ln w="9525">
            <a:noFill/>
            <a:miter lim="800000"/>
            <a:headEnd/>
            <a:tailEnd/>
          </a:ln>
          <a:effectLst/>
        </p:spPr>
      </p:pic>
      <p:sp>
        <p:nvSpPr>
          <p:cNvPr id="6" name="文字方塊 5"/>
          <p:cNvSpPr txBox="1"/>
          <p:nvPr/>
        </p:nvSpPr>
        <p:spPr>
          <a:xfrm>
            <a:off x="7989757" y="1139253"/>
            <a:ext cx="3192905" cy="707886"/>
          </a:xfrm>
          <a:prstGeom prst="rect">
            <a:avLst/>
          </a:prstGeom>
          <a:noFill/>
        </p:spPr>
        <p:txBody>
          <a:bodyPr wrap="square" rtlCol="0">
            <a:spAutoFit/>
          </a:bodyPr>
          <a:lstStyle/>
          <a:p>
            <a:r>
              <a:rPr lang="zh-TW" altLang="en-US" sz="4000" smtClean="0">
                <a:solidFill>
                  <a:srgbClr val="FF0000"/>
                </a:solidFill>
              </a:rPr>
              <a:t>範例</a:t>
            </a:r>
            <a:endParaRPr lang="zh-TW" altLang="en-US" sz="4000">
              <a:solidFill>
                <a:srgbClr val="FF0000"/>
              </a:solidFill>
            </a:endParaRPr>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ltLang="zh-TW"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039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自訂 2">
      <a:majorFont>
        <a:latin typeface="Times New Roman"/>
        <a:ea typeface="新細明體"/>
        <a:cs typeface=""/>
      </a:majorFont>
      <a:minorFont>
        <a:latin typeface="Times New Roman"/>
        <a:ea typeface="新細明體"/>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998</TotalTime>
  <Words>506</Words>
  <Application>Microsoft Office PowerPoint</Application>
  <PresentationFormat>寬螢幕</PresentationFormat>
  <Paragraphs>126</Paragraphs>
  <Slides>29</Slides>
  <Notes>29</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新細明體</vt:lpstr>
      <vt:lpstr>Calibri</vt:lpstr>
      <vt:lpstr>Times New Roman</vt:lpstr>
      <vt:lpstr>Wingdings 2</vt:lpstr>
      <vt:lpstr>Quotable</vt:lpstr>
      <vt:lpstr>Movie Recommendation  Using Metadata Based Word2Vec Algorithm  Yeo Chan Yoon ; Jun Woo Lee  PlatCon 2018, South Korea</vt:lpstr>
      <vt:lpstr>Word2Vec</vt:lpstr>
      <vt:lpstr>Word2Vec</vt:lpstr>
      <vt:lpstr>Word2Vec</vt:lpstr>
      <vt:lpstr>Word2Vec</vt:lpstr>
      <vt:lpstr>Word2Vec</vt:lpstr>
      <vt:lpstr>PowerPoint 簡報</vt:lpstr>
      <vt:lpstr>PowerPoint 簡報</vt:lpstr>
      <vt:lpstr>PowerPoint 簡報</vt:lpstr>
      <vt:lpstr>Proposed Method</vt:lpstr>
      <vt:lpstr>A. Training Embedding of Each Movie</vt:lpstr>
      <vt:lpstr>A. Training Embedding of Each Movie</vt:lpstr>
      <vt:lpstr>PowerPoint 簡報</vt:lpstr>
      <vt:lpstr>PowerPoint 簡報</vt:lpstr>
      <vt:lpstr>PowerPoint 簡報</vt:lpstr>
      <vt:lpstr>PowerPoint 簡報</vt:lpstr>
      <vt:lpstr>PowerPoint 簡報</vt:lpstr>
      <vt:lpstr>B. Prediction of User Vector</vt:lpstr>
      <vt:lpstr>PowerPoint 簡報</vt:lpstr>
      <vt:lpstr>PowerPoint 簡報</vt:lpstr>
      <vt:lpstr>PowerPoint 簡報</vt:lpstr>
      <vt:lpstr>C. Generation of Recommend List</vt:lpstr>
      <vt:lpstr>PowerPoint 簡報</vt:lpstr>
      <vt:lpstr>PowerPoint 簡報</vt:lpstr>
      <vt:lpstr>PowerPoint 簡報</vt:lpstr>
      <vt:lpstr>B. Experimental Result</vt:lpstr>
      <vt:lpstr>B. Experimental Result</vt:lpstr>
      <vt:lpstr>PowerPoint 簡報</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makinglab</cp:lastModifiedBy>
  <cp:revision>222</cp:revision>
  <dcterms:created xsi:type="dcterms:W3CDTF">2014-08-26T23:49:58Z</dcterms:created>
  <dcterms:modified xsi:type="dcterms:W3CDTF">2019-09-24T02:10:00Z</dcterms:modified>
</cp:coreProperties>
</file>