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56" r:id="rId2"/>
    <p:sldId id="260" r:id="rId3"/>
    <p:sldId id="277" r:id="rId4"/>
    <p:sldId id="261" r:id="rId5"/>
    <p:sldId id="269" r:id="rId6"/>
    <p:sldId id="263" r:id="rId7"/>
    <p:sldId id="286" r:id="rId8"/>
    <p:sldId id="287" r:id="rId9"/>
    <p:sldId id="276" r:id="rId10"/>
    <p:sldId id="290" r:id="rId11"/>
    <p:sldId id="291" r:id="rId12"/>
    <p:sldId id="292" r:id="rId13"/>
    <p:sldId id="293" r:id="rId14"/>
    <p:sldId id="294" r:id="rId15"/>
    <p:sldId id="289" r:id="rId16"/>
    <p:sldId id="285" r:id="rId17"/>
    <p:sldId id="295" r:id="rId18"/>
    <p:sldId id="296" r:id="rId19"/>
    <p:sldId id="297" r:id="rId20"/>
    <p:sldId id="303" r:id="rId21"/>
    <p:sldId id="280" r:id="rId22"/>
    <p:sldId id="281"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76591" autoAdjust="0"/>
  </p:normalViewPr>
  <p:slideViewPr>
    <p:cSldViewPr snapToGrid="0">
      <p:cViewPr varScale="1">
        <p:scale>
          <a:sx n="92" d="100"/>
          <a:sy n="92" d="100"/>
        </p:scale>
        <p:origin x="990" y="90"/>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2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44DCF-B715-4BF0-9605-DCF6CFBC483B}" type="datetimeFigureOut">
              <a:rPr lang="zh-TW" altLang="en-US" smtClean="0"/>
              <a:pPr/>
              <a:t>2019/9/17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20E51C-C8D9-4218-A5D5-FF621EE79BA1}" type="slidenum">
              <a:rPr lang="zh-TW" altLang="en-US" smtClean="0"/>
              <a:pPr/>
              <a:t>‹#›</a:t>
            </a:fld>
            <a:endParaRPr lang="zh-TW" altLang="en-US"/>
          </a:p>
        </p:txBody>
      </p:sp>
    </p:spTree>
    <p:extLst>
      <p:ext uri="{BB962C8B-B14F-4D97-AF65-F5344CB8AC3E}">
        <p14:creationId xmlns:p14="http://schemas.microsoft.com/office/powerpoint/2010/main" val="3718856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C852C-8358-4ADF-8BD5-BDE872E87BA0}" type="datetimeFigureOut">
              <a:rPr lang="zh-TW" altLang="en-US" smtClean="0"/>
              <a:pPr/>
              <a:t>2019/9/17</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8E76A-8774-4D97-8D95-484EFAB6D6E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Word2vec </a:t>
            </a:r>
            <a:r>
              <a:rPr lang="zh-TW" altLang="en-US" dirty="0" smtClean="0"/>
              <a:t>給 </a:t>
            </a:r>
            <a:r>
              <a:rPr lang="en-US" altLang="zh-TW" dirty="0" smtClean="0"/>
              <a:t>corpus</a:t>
            </a:r>
            <a:r>
              <a:rPr lang="zh-TW" altLang="en-US" dirty="0" smtClean="0"/>
              <a:t> 裡頭的單字轉成 </a:t>
            </a:r>
            <a:r>
              <a:rPr lang="en-US" altLang="zh-TW" dirty="0" smtClean="0"/>
              <a:t>vector</a:t>
            </a:r>
          </a:p>
          <a:p>
            <a:r>
              <a:rPr lang="zh-TW" altLang="en-US" dirty="0" smtClean="0"/>
              <a:t>將單字做</a:t>
            </a:r>
            <a:r>
              <a:rPr lang="en-US" altLang="zh-TW" dirty="0" smtClean="0"/>
              <a:t>one hot encoding,</a:t>
            </a:r>
            <a:endParaRPr lang="en-US" altLang="zh-TW" dirty="0"/>
          </a:p>
          <a:p>
            <a:r>
              <a:rPr lang="zh-TW" altLang="en-US" dirty="0" smtClean="0"/>
              <a:t>算單字出現機率，用神經網路</a:t>
            </a:r>
            <a:r>
              <a:rPr lang="en-US" altLang="zh-TW" dirty="0" smtClean="0"/>
              <a:t>back propagation</a:t>
            </a:r>
            <a:r>
              <a:rPr lang="zh-TW" altLang="en-US" dirty="0" smtClean="0"/>
              <a:t>來</a:t>
            </a:r>
            <a:r>
              <a:rPr lang="en-US" altLang="zh-TW" dirty="0" smtClean="0"/>
              <a:t>train.</a:t>
            </a:r>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10</a:t>
            </a:fld>
            <a:endParaRPr lang="zh-TW" altLang="en-US"/>
          </a:p>
        </p:txBody>
      </p:sp>
    </p:spTree>
    <p:extLst>
      <p:ext uri="{BB962C8B-B14F-4D97-AF65-F5344CB8AC3E}">
        <p14:creationId xmlns:p14="http://schemas.microsoft.com/office/powerpoint/2010/main" val="1569747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11</a:t>
            </a:fld>
            <a:endParaRPr lang="zh-TW" altLang="en-US"/>
          </a:p>
        </p:txBody>
      </p:sp>
    </p:spTree>
    <p:extLst>
      <p:ext uri="{BB962C8B-B14F-4D97-AF65-F5344CB8AC3E}">
        <p14:creationId xmlns:p14="http://schemas.microsoft.com/office/powerpoint/2010/main" val="2898935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mtClean="0"/>
              <a:t>Word2Vec</a:t>
            </a:r>
            <a:r>
              <a:rPr lang="zh-TW" altLang="en-US" smtClean="0"/>
              <a:t>就是算每個詞出現的位置的機率</a:t>
            </a:r>
            <a:r>
              <a:rPr lang="en-US" altLang="zh-TW" smtClean="0"/>
              <a:t>(</a:t>
            </a:r>
            <a:r>
              <a:rPr lang="zh-TW" altLang="en-US" smtClean="0"/>
              <a:t>利用上下文</a:t>
            </a:r>
            <a:r>
              <a:rPr lang="en-US" altLang="zh-TW" smtClean="0"/>
              <a:t>)</a:t>
            </a:r>
            <a:r>
              <a:rPr lang="zh-TW" altLang="en-US" smtClean="0"/>
              <a:t>，先做</a:t>
            </a:r>
            <a:r>
              <a:rPr lang="en-US" altLang="zh-TW" smtClean="0"/>
              <a:t>one-hot encoding</a:t>
            </a:r>
            <a:r>
              <a:rPr lang="zh-TW" altLang="en-US" smtClean="0"/>
              <a:t>。</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12</a:t>
            </a:fld>
            <a:endParaRPr lang="zh-TW" altLang="en-US"/>
          </a:p>
        </p:txBody>
      </p:sp>
    </p:spTree>
    <p:extLst>
      <p:ext uri="{BB962C8B-B14F-4D97-AF65-F5344CB8AC3E}">
        <p14:creationId xmlns:p14="http://schemas.microsoft.com/office/powerpoint/2010/main" val="2975202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13</a:t>
            </a:fld>
            <a:endParaRPr lang="zh-TW" altLang="en-US"/>
          </a:p>
        </p:txBody>
      </p:sp>
    </p:spTree>
    <p:extLst>
      <p:ext uri="{BB962C8B-B14F-4D97-AF65-F5344CB8AC3E}">
        <p14:creationId xmlns:p14="http://schemas.microsoft.com/office/powerpoint/2010/main" val="3576979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zh-TW" altLang="en-US" smtClean="0"/>
              <a:t>預測</a:t>
            </a:r>
            <a:r>
              <a:rPr lang="en-US" altLang="zh-TW" smtClean="0"/>
              <a:t>User</a:t>
            </a:r>
            <a:r>
              <a:rPr lang="zh-TW" altLang="en-US" smtClean="0"/>
              <a:t>對</a:t>
            </a:r>
            <a:r>
              <a:rPr lang="en-US" altLang="zh-TW" smtClean="0"/>
              <a:t>item</a:t>
            </a:r>
            <a:r>
              <a:rPr lang="zh-TW" altLang="en-US" smtClean="0"/>
              <a:t>的</a:t>
            </a:r>
            <a:r>
              <a:rPr lang="en-US" altLang="zh-TW" smtClean="0"/>
              <a:t>rating</a:t>
            </a:r>
          </a:p>
          <a:p>
            <a:pPr marL="228600" indent="-228600">
              <a:buAutoNum type="arabicPeriod"/>
            </a:pPr>
            <a:r>
              <a:rPr lang="zh-TW" altLang="en-US" smtClean="0"/>
              <a:t>全部</a:t>
            </a:r>
            <a:r>
              <a:rPr lang="en-US" altLang="zh-TW" smtClean="0"/>
              <a:t>item</a:t>
            </a:r>
            <a:r>
              <a:rPr lang="zh-TW" altLang="en-US" smtClean="0"/>
              <a:t>的平均</a:t>
            </a:r>
            <a:r>
              <a:rPr lang="en-US" altLang="zh-TW" smtClean="0"/>
              <a:t>rating</a:t>
            </a:r>
          </a:p>
          <a:p>
            <a:pPr marL="228600" indent="-228600">
              <a:buAutoNum type="arabicPeriod"/>
            </a:pPr>
            <a:r>
              <a:rPr lang="zh-TW" altLang="en-US" smtClean="0"/>
              <a:t>此</a:t>
            </a:r>
            <a:r>
              <a:rPr lang="en-US" altLang="zh-TW" smtClean="0"/>
              <a:t>user</a:t>
            </a:r>
            <a:r>
              <a:rPr lang="zh-TW" altLang="en-US" smtClean="0"/>
              <a:t>對</a:t>
            </a:r>
            <a:r>
              <a:rPr lang="en-US" altLang="zh-TW" smtClean="0"/>
              <a:t>item</a:t>
            </a:r>
            <a:r>
              <a:rPr lang="zh-TW" altLang="en-US" smtClean="0"/>
              <a:t>的平均</a:t>
            </a:r>
            <a:r>
              <a:rPr lang="en-US" altLang="zh-TW" smtClean="0"/>
              <a:t>rating</a:t>
            </a:r>
          </a:p>
          <a:p>
            <a:pPr marL="228600" indent="-228600">
              <a:buAutoNum type="arabicPeriod"/>
            </a:pPr>
            <a:r>
              <a:rPr lang="zh-TW" altLang="en-US" smtClean="0"/>
              <a:t>這個</a:t>
            </a:r>
            <a:r>
              <a:rPr lang="en-US" altLang="zh-TW" smtClean="0"/>
              <a:t>item</a:t>
            </a:r>
            <a:r>
              <a:rPr lang="zh-TW" altLang="en-US" smtClean="0"/>
              <a:t>的平均</a:t>
            </a:r>
            <a:r>
              <a:rPr lang="en-US" altLang="zh-TW" smtClean="0"/>
              <a:t>rating</a:t>
            </a:r>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14</a:t>
            </a:fld>
            <a:endParaRPr lang="zh-TW" altLang="en-US"/>
          </a:p>
        </p:txBody>
      </p:sp>
    </p:spTree>
    <p:extLst>
      <p:ext uri="{BB962C8B-B14F-4D97-AF65-F5344CB8AC3E}">
        <p14:creationId xmlns:p14="http://schemas.microsoft.com/office/powerpoint/2010/main" val="2364880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15</a:t>
            </a:fld>
            <a:endParaRPr lang="zh-TW" altLang="en-US"/>
          </a:p>
        </p:txBody>
      </p:sp>
    </p:spTree>
    <p:extLst>
      <p:ext uri="{BB962C8B-B14F-4D97-AF65-F5344CB8AC3E}">
        <p14:creationId xmlns:p14="http://schemas.microsoft.com/office/powerpoint/2010/main" val="1516806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16</a:t>
            </a:fld>
            <a:endParaRPr lang="zh-TW" altLang="en-US"/>
          </a:p>
        </p:txBody>
      </p:sp>
    </p:spTree>
    <p:extLst>
      <p:ext uri="{BB962C8B-B14F-4D97-AF65-F5344CB8AC3E}">
        <p14:creationId xmlns:p14="http://schemas.microsoft.com/office/powerpoint/2010/main" val="199457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17</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Recall: </a:t>
            </a:r>
            <a:r>
              <a:rPr lang="zh-TW" altLang="en-US" dirty="0" smtClean="0"/>
              <a:t>有找到</a:t>
            </a:r>
            <a:r>
              <a:rPr lang="en-US" altLang="zh-TW" dirty="0" smtClean="0"/>
              <a:t>/</a:t>
            </a:r>
            <a:r>
              <a:rPr lang="zh-TW" altLang="en-US" dirty="0" smtClean="0"/>
              <a:t>有找到</a:t>
            </a:r>
            <a:r>
              <a:rPr lang="en-US" altLang="zh-TW" dirty="0" smtClean="0"/>
              <a:t>+</a:t>
            </a:r>
            <a:r>
              <a:rPr lang="zh-TW" altLang="en-US" dirty="0" smtClean="0"/>
              <a:t>沒找到</a:t>
            </a:r>
            <a:endParaRPr lang="en-US" altLang="zh-TW" dirty="0" smtClean="0"/>
          </a:p>
          <a:p>
            <a:endParaRPr lang="en-US" altLang="zh-TW" dirty="0" smtClean="0"/>
          </a:p>
          <a:p>
            <a:r>
              <a:rPr lang="en-US" altLang="zh-TW" sz="1200" b="0" i="0" kern="1200" dirty="0" smtClean="0">
                <a:solidFill>
                  <a:schemeClr val="tx1"/>
                </a:solidFill>
                <a:effectLst/>
                <a:latin typeface="+mn-lt"/>
                <a:ea typeface="+mn-ea"/>
                <a:cs typeface="+mn-cs"/>
              </a:rPr>
              <a:t>TP/TP +</a:t>
            </a:r>
            <a:r>
              <a:rPr lang="en-US" altLang="zh-TW" sz="1200" b="0" i="0" kern="1200" baseline="0" dirty="0" smtClean="0">
                <a:solidFill>
                  <a:schemeClr val="tx1"/>
                </a:solidFill>
                <a:effectLst/>
                <a:latin typeface="+mn-lt"/>
                <a:ea typeface="+mn-ea"/>
                <a:cs typeface="+mn-cs"/>
              </a:rPr>
              <a:t> False N</a:t>
            </a:r>
            <a:r>
              <a:rPr lang="en-US" altLang="zh-TW" sz="1200" b="0" i="0" kern="1200" dirty="0" smtClean="0">
                <a:solidFill>
                  <a:schemeClr val="tx1"/>
                </a:solidFill>
                <a:effectLst/>
                <a:latin typeface="+mn-lt"/>
                <a:ea typeface="+mn-ea"/>
                <a:cs typeface="+mn-cs"/>
              </a:rPr>
              <a:t> </a:t>
            </a:r>
            <a:endParaRPr lang="zh-TW" altLang="en-US" i="0"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18</a:t>
            </a:fld>
            <a:endParaRPr lang="zh-TW" altLang="en-US"/>
          </a:p>
        </p:txBody>
      </p:sp>
    </p:spTree>
    <p:extLst>
      <p:ext uri="{BB962C8B-B14F-4D97-AF65-F5344CB8AC3E}">
        <p14:creationId xmlns:p14="http://schemas.microsoft.com/office/powerpoint/2010/main" val="2029348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19</a:t>
            </a:fld>
            <a:endParaRPr lang="zh-TW" altLang="en-US"/>
          </a:p>
        </p:txBody>
      </p:sp>
    </p:spTree>
    <p:extLst>
      <p:ext uri="{BB962C8B-B14F-4D97-AF65-F5344CB8AC3E}">
        <p14:creationId xmlns:p14="http://schemas.microsoft.com/office/powerpoint/2010/main" val="3384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a:t>
            </a:fld>
            <a:endParaRPr lang="zh-TW" altLang="en-US"/>
          </a:p>
        </p:txBody>
      </p:sp>
    </p:spTree>
    <p:extLst>
      <p:ext uri="{BB962C8B-B14F-4D97-AF65-F5344CB8AC3E}">
        <p14:creationId xmlns:p14="http://schemas.microsoft.com/office/powerpoint/2010/main" val="341676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20</a:t>
            </a:fld>
            <a:endParaRPr lang="zh-TW" altLang="en-US"/>
          </a:p>
        </p:txBody>
      </p:sp>
    </p:spTree>
    <p:extLst>
      <p:ext uri="{BB962C8B-B14F-4D97-AF65-F5344CB8AC3E}">
        <p14:creationId xmlns:p14="http://schemas.microsoft.com/office/powerpoint/2010/main" val="222266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t/>
            </a:r>
            <a:br>
              <a:rPr lang="en-US" dirty="0" smtClean="0"/>
            </a:b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21</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3.</a:t>
            </a:r>
            <a:r>
              <a:rPr lang="zh-TW" altLang="en-US" smtClean="0"/>
              <a:t>我們可以通過總結用戶首選電影的向量來將用戶表示為向量。</a:t>
            </a:r>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22</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23</a:t>
            </a:fld>
            <a:endParaRPr lang="zh-TW" altLang="en-US"/>
          </a:p>
        </p:txBody>
      </p:sp>
    </p:spTree>
    <p:extLst>
      <p:ext uri="{BB962C8B-B14F-4D97-AF65-F5344CB8AC3E}">
        <p14:creationId xmlns:p14="http://schemas.microsoft.com/office/powerpoint/2010/main" val="122279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5</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en-US" altLang="zh-TW" dirty="0" smtClean="0"/>
              <a:t>Item-Item</a:t>
            </a:r>
            <a:r>
              <a:rPr lang="zh-TW" altLang="en-US" dirty="0" smtClean="0"/>
              <a:t> 計算物品相似度。</a:t>
            </a:r>
            <a:endParaRPr lang="en-US" altLang="zh-TW" dirty="0" smtClean="0"/>
          </a:p>
          <a:p>
            <a:pPr marL="228600" indent="-228600">
              <a:buAutoNum type="arabicPeriod"/>
            </a:pPr>
            <a:r>
              <a:rPr lang="en-US" altLang="zh-TW" dirty="0" smtClean="0"/>
              <a:t>Metadata embedding</a:t>
            </a:r>
            <a:r>
              <a:rPr lang="zh-TW" altLang="en-US" dirty="0" smtClean="0"/>
              <a:t>。</a:t>
            </a:r>
            <a:endParaRPr lang="en-US" altLang="zh-TW" dirty="0" smtClean="0"/>
          </a:p>
          <a:p>
            <a:pPr marL="228600" indent="-228600">
              <a:buAutoNum type="arabicPeriod"/>
            </a:pPr>
            <a:r>
              <a:rPr lang="en-US" altLang="zh-TW" dirty="0" smtClean="0"/>
              <a:t>Cross-domain</a:t>
            </a:r>
            <a:r>
              <a:rPr lang="zh-TW" altLang="en-US" dirty="0" smtClean="0"/>
              <a:t> 用</a:t>
            </a:r>
            <a:r>
              <a:rPr lang="en-US" altLang="zh-TW" dirty="0" smtClean="0"/>
              <a:t>user</a:t>
            </a:r>
            <a:r>
              <a:rPr lang="zh-TW" altLang="en-US" dirty="0" smtClean="0"/>
              <a:t>的額外</a:t>
            </a:r>
            <a:r>
              <a:rPr lang="zh-TW" altLang="en-US" dirty="0" smtClean="0"/>
              <a:t>信息，如社群資料。</a:t>
            </a:r>
            <a:endParaRPr lang="en-US" altLang="zh-TW" dirty="0" smtClean="0"/>
          </a:p>
          <a:p>
            <a:pPr marL="228600" indent="-228600">
              <a:buAutoNum type="arabicPeriod"/>
            </a:pPr>
            <a:r>
              <a:rPr lang="en-US" altLang="zh-TW" dirty="0" smtClean="0"/>
              <a:t>SVD</a:t>
            </a:r>
            <a:r>
              <a:rPr lang="zh-TW" altLang="en-US" dirty="0" smtClean="0"/>
              <a:t>奇異值分解</a:t>
            </a:r>
            <a:r>
              <a:rPr lang="zh-TW" altLang="en-US" baseline="0" dirty="0" smtClean="0"/>
              <a:t> </a:t>
            </a:r>
            <a:r>
              <a:rPr lang="en-US" altLang="zh-TW" baseline="0" dirty="0" smtClean="0"/>
              <a:t>-&gt;</a:t>
            </a:r>
            <a:r>
              <a:rPr lang="zh-TW" altLang="en-US" baseline="0" dirty="0" smtClean="0"/>
              <a:t> 降維</a:t>
            </a:r>
            <a:endParaRPr lang="en-US" altLang="zh-TW" baseline="0" dirty="0" smtClean="0"/>
          </a:p>
          <a:p>
            <a:pPr marL="228600" indent="-228600">
              <a:buAutoNum type="arabicPeriod"/>
            </a:pPr>
            <a:r>
              <a:rPr lang="en-US" altLang="zh-TW" dirty="0" smtClean="0"/>
              <a:t>Topic modeling </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zh-TW" altLang="en-US" sz="1200" b="0" i="0" kern="1200" dirty="0" smtClean="0">
                <a:solidFill>
                  <a:schemeClr val="tx1"/>
                </a:solidFill>
                <a:latin typeface="+mn-lt"/>
                <a:ea typeface="+mn-ea"/>
                <a:cs typeface="+mn-cs"/>
              </a:rPr>
              <a:t>透過</a:t>
            </a:r>
            <a:r>
              <a:rPr lang="en-US" altLang="zh-TW" sz="1200" b="0" i="0" kern="1200" dirty="0" smtClean="0">
                <a:solidFill>
                  <a:schemeClr val="tx1"/>
                </a:solidFill>
                <a:latin typeface="+mn-lt"/>
                <a:ea typeface="+mn-ea"/>
                <a:cs typeface="+mn-cs"/>
              </a:rPr>
              <a:t>PageRank</a:t>
            </a:r>
            <a:r>
              <a:rPr lang="zh-TW" altLang="en-US" dirty="0" smtClean="0"/>
              <a:t>用</a:t>
            </a:r>
            <a:r>
              <a:rPr lang="en-US" altLang="zh-TW" dirty="0" smtClean="0"/>
              <a:t>metadata</a:t>
            </a:r>
            <a:r>
              <a:rPr lang="zh-TW" altLang="en-US" dirty="0" smtClean="0"/>
              <a:t>來建構</a:t>
            </a:r>
            <a:r>
              <a:rPr lang="en-US" sz="1200" b="0" i="0" kern="1200" dirty="0" smtClean="0">
                <a:solidFill>
                  <a:schemeClr val="tx1"/>
                </a:solidFill>
                <a:latin typeface="+mn-lt"/>
                <a:ea typeface="+mn-ea"/>
                <a:cs typeface="+mn-cs"/>
              </a:rPr>
              <a:t>similarity </a:t>
            </a:r>
            <a:r>
              <a:rPr lang="en-US" sz="1200" b="0" i="0" kern="1200" dirty="0" smtClean="0">
                <a:solidFill>
                  <a:schemeClr val="tx1"/>
                </a:solidFill>
                <a:latin typeface="+mn-lt"/>
                <a:ea typeface="+mn-ea"/>
                <a:cs typeface="+mn-cs"/>
              </a:rPr>
              <a:t>graph</a:t>
            </a:r>
            <a:r>
              <a:rPr lang="zh-TW" altLang="en-US" sz="1200" b="0" i="0" kern="1200" dirty="0" smtClean="0">
                <a:solidFill>
                  <a:schemeClr val="tx1"/>
                </a:solidFill>
                <a:latin typeface="+mn-lt"/>
                <a:ea typeface="+mn-ea"/>
                <a:cs typeface="+mn-cs"/>
              </a:rPr>
              <a:t>。</a:t>
            </a:r>
            <a:endParaRPr lang="en-US" altLang="zh-TW" sz="1200" b="0" i="0" kern="1200" dirty="0" smtClean="0">
              <a:solidFill>
                <a:schemeClr val="tx1"/>
              </a:solidFill>
              <a:latin typeface="+mn-lt"/>
              <a:ea typeface="+mn-ea"/>
              <a:cs typeface="+mn-cs"/>
            </a:endParaRPr>
          </a:p>
          <a:p>
            <a:pPr marL="228600" indent="-228600">
              <a:buAutoNum type="arabicPeriod"/>
            </a:pPr>
            <a:r>
              <a:rPr lang="zh-TW" altLang="en-US" dirty="0" smtClean="0"/>
              <a:t>將</a:t>
            </a:r>
            <a:r>
              <a:rPr lang="zh-TW" altLang="en-US" dirty="0" smtClean="0"/>
              <a:t>音樂做</a:t>
            </a:r>
            <a:r>
              <a:rPr lang="en-US" altLang="zh-TW" dirty="0" smtClean="0"/>
              <a:t>embedding</a:t>
            </a:r>
            <a:r>
              <a:rPr lang="zh-TW" altLang="en-US" dirty="0" smtClean="0"/>
              <a:t>成</a:t>
            </a:r>
            <a:r>
              <a:rPr lang="en-US" altLang="zh-TW" dirty="0" smtClean="0"/>
              <a:t>vector</a:t>
            </a:r>
            <a:r>
              <a:rPr lang="zh-TW" altLang="en-US" dirty="0" smtClean="0"/>
              <a:t>來找相似歌曲。</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7</a:t>
            </a:fld>
            <a:endParaRPr lang="zh-TW" altLang="en-US"/>
          </a:p>
        </p:txBody>
      </p:sp>
    </p:spTree>
    <p:extLst>
      <p:ext uri="{BB962C8B-B14F-4D97-AF65-F5344CB8AC3E}">
        <p14:creationId xmlns:p14="http://schemas.microsoft.com/office/powerpoint/2010/main" val="137510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1.</a:t>
            </a:r>
            <a:r>
              <a:rPr lang="zh-TW" altLang="en-US" dirty="0" smtClean="0"/>
              <a:t> </a:t>
            </a:r>
            <a:r>
              <a:rPr lang="en-US" altLang="zh-TW" dirty="0" err="1" smtClean="0"/>
              <a:t>Youtube</a:t>
            </a:r>
            <a:r>
              <a:rPr lang="zh-TW" altLang="en-US" dirty="0" smtClean="0"/>
              <a:t>推薦算法。</a:t>
            </a:r>
            <a:endParaRPr lang="en-US" altLang="zh-TW" dirty="0" smtClean="0"/>
          </a:p>
          <a:p>
            <a:r>
              <a:rPr lang="en-US" altLang="zh-TW" dirty="0" smtClean="0"/>
              <a:t>2.</a:t>
            </a:r>
            <a:r>
              <a:rPr lang="zh-TW" altLang="en-US" dirty="0" smtClean="0"/>
              <a:t> </a:t>
            </a:r>
            <a:r>
              <a:rPr lang="en-US" altLang="zh-TW" dirty="0" smtClean="0"/>
              <a:t>Liner model</a:t>
            </a:r>
            <a:r>
              <a:rPr lang="zh-TW" altLang="en-US" dirty="0" smtClean="0"/>
              <a:t> </a:t>
            </a:r>
            <a:r>
              <a:rPr lang="en-US" altLang="zh-TW" dirty="0" smtClean="0"/>
              <a:t>+</a:t>
            </a:r>
            <a:r>
              <a:rPr lang="zh-TW" altLang="en-US" dirty="0" smtClean="0"/>
              <a:t> </a:t>
            </a:r>
            <a:r>
              <a:rPr lang="en-US" altLang="zh-TW" dirty="0" smtClean="0"/>
              <a:t>deep learning</a:t>
            </a:r>
            <a:r>
              <a:rPr lang="en-US" altLang="zh-TW" baseline="0" dirty="0" smtClean="0"/>
              <a:t> </a:t>
            </a:r>
            <a:r>
              <a:rPr lang="zh-TW" altLang="en-US" baseline="0" dirty="0" smtClean="0"/>
              <a:t>做推薦，也使用</a:t>
            </a:r>
            <a:r>
              <a:rPr lang="en-US" altLang="zh-TW" baseline="0" dirty="0" smtClean="0"/>
              <a:t>embedding</a:t>
            </a:r>
            <a:r>
              <a:rPr lang="zh-TW" altLang="en-US" baseline="0" dirty="0" smtClean="0"/>
              <a:t>。</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8</a:t>
            </a:fld>
            <a:endParaRPr lang="zh-TW" altLang="en-US"/>
          </a:p>
        </p:txBody>
      </p:sp>
    </p:spTree>
    <p:extLst>
      <p:ext uri="{BB962C8B-B14F-4D97-AF65-F5344CB8AC3E}">
        <p14:creationId xmlns:p14="http://schemas.microsoft.com/office/powerpoint/2010/main" val="3560048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C53A3-5171-423A-8976-0062FE356E76}" type="datetime1">
              <a:rPr lang="en-US" altLang="zh-TW"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FBCB6-1E1C-4130-94D7-8CE879D5DD9E}" type="datetime1">
              <a:rPr lang="en-US" altLang="zh-TW"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A95374E-C29E-449D-AA9F-0602C3AC7D16}" type="datetime1">
              <a:rPr lang="en-US" altLang="zh-TW"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1C65214-6C3A-4EA8-8804-8298BFB1DC59}" type="datetime1">
              <a:rPr lang="en-US" altLang="zh-TW" smtClean="0"/>
              <a:pPr/>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F02B35-1DDF-43FD-8DF9-E5CCF6C478C5}" type="datetime1">
              <a:rPr lang="en-US" altLang="zh-TW"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8CA68-6291-4E63-BE11-5E89112840D3}" type="datetime1">
              <a:rPr lang="en-US" altLang="zh-TW"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CC885-5BA2-4877-ADF5-E25168266F76}" type="datetime1">
              <a:rPr lang="en-US" altLang="zh-TW"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9ACC4-2215-4986-8CFC-F5CFC1EAF098}" type="datetime1">
              <a:rPr lang="en-US" altLang="zh-TW" smtClean="0"/>
              <a:pPr/>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D2F9BC-B2CA-4ABC-90CA-3B1BE93DF321}" type="datetime1">
              <a:rPr lang="en-US" altLang="zh-TW"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67EA22-2AF6-4ABD-B225-B032EBD066F4}" type="datetime1">
              <a:rPr lang="en-US" altLang="zh-TW" smtClean="0"/>
              <a:pPr/>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B0369-FA67-4697-BF77-802782B4EC2A}" type="datetime1">
              <a:rPr lang="en-US" altLang="zh-TW" smtClean="0"/>
              <a:pPr/>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8DF0-A775-4166-A622-4CA3531C0A7A}" type="datetime1">
              <a:rPr lang="en-US" altLang="zh-TW" smtClean="0"/>
              <a:pPr/>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53E28-80C8-423C-8A59-E34F7C8E09EE}" type="datetime1">
              <a:rPr lang="en-US" altLang="zh-TW" smtClean="0"/>
              <a:pPr/>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792CAD-B362-41D7-8337-F06C89F78DCF}" type="datetime1">
              <a:rPr lang="en-US" altLang="zh-TW" smtClean="0"/>
              <a:pPr/>
              <a:t>9/17/2019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017A3B-E479-4192-9197-5F642A53F051}" type="datetime1">
              <a:rPr lang="en-US" altLang="zh-TW" smtClean="0"/>
              <a:pPr/>
              <a:t>9/17/2019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a:t>Movie Recommendation </a:t>
            </a:r>
            <a:r>
              <a:rPr lang="en-US" altLang="zh-TW" sz="3200" dirty="0" smtClean="0"/>
              <a:t/>
            </a:r>
            <a:br>
              <a:rPr lang="en-US" altLang="zh-TW" sz="3200" dirty="0" smtClean="0"/>
            </a:br>
            <a:r>
              <a:rPr lang="en-US" altLang="zh-TW" sz="3200" dirty="0" smtClean="0"/>
              <a:t>Using </a:t>
            </a:r>
            <a:r>
              <a:rPr lang="en-US" altLang="zh-TW" sz="3200" dirty="0"/>
              <a:t>Metadata Based Word2Vec Algorithm</a:t>
            </a:r>
            <a:r>
              <a:rPr lang="en-US" altLang="zh-TW" sz="3200" dirty="0" smtClean="0"/>
              <a:t/>
            </a:r>
            <a:br>
              <a:rPr lang="en-US" altLang="zh-TW" sz="3200" dirty="0" smtClean="0"/>
            </a:br>
            <a:r>
              <a:rPr lang="en-US" altLang="zh-TW" sz="3200" dirty="0"/>
              <a:t/>
            </a:r>
            <a:br>
              <a:rPr lang="en-US" altLang="zh-TW" sz="3200" dirty="0"/>
            </a:br>
            <a:r>
              <a:rPr lang="en-US" altLang="zh-TW" sz="2800" dirty="0"/>
              <a:t>Yeo Chan Yoon ; Jun Woo </a:t>
            </a:r>
            <a:r>
              <a:rPr lang="en-US" altLang="zh-TW" sz="2800" dirty="0" smtClean="0"/>
              <a:t>Lee</a:t>
            </a:r>
            <a:r>
              <a:rPr lang="en-US" altLang="zh-TW" sz="3200" dirty="0" smtClean="0"/>
              <a:t/>
            </a:r>
            <a:br>
              <a:rPr lang="en-US" altLang="zh-TW" sz="3200" dirty="0" smtClean="0"/>
            </a:br>
            <a:r>
              <a:rPr lang="en-US" altLang="zh-TW" sz="3200" dirty="0"/>
              <a:t/>
            </a:r>
            <a:br>
              <a:rPr lang="en-US" altLang="zh-TW" sz="3200" dirty="0"/>
            </a:br>
            <a:r>
              <a:rPr lang="en-US" altLang="zh-TW" sz="2800" dirty="0" err="1" smtClean="0"/>
              <a:t>PlatCon</a:t>
            </a:r>
            <a:r>
              <a:rPr lang="en-US" altLang="zh-TW" sz="2800" dirty="0" smtClean="0"/>
              <a:t> 2018, South </a:t>
            </a:r>
            <a:r>
              <a:rPr lang="en-US" altLang="zh-TW" sz="2800" dirty="0"/>
              <a:t>Korea</a:t>
            </a:r>
            <a:endParaRPr lang="en-US" sz="2800" dirty="0"/>
          </a:p>
        </p:txBody>
      </p:sp>
      <p:sp>
        <p:nvSpPr>
          <p:cNvPr id="3" name="Subtitle 2"/>
          <p:cNvSpPr>
            <a:spLocks noGrp="1"/>
          </p:cNvSpPr>
          <p:nvPr>
            <p:ph type="subTitle" idx="1"/>
          </p:nvPr>
        </p:nvSpPr>
        <p:spPr>
          <a:xfrm>
            <a:off x="810001" y="5280846"/>
            <a:ext cx="10572000" cy="1302833"/>
          </a:xfrm>
        </p:spPr>
        <p:txBody>
          <a:bodyPr>
            <a:normAutofit/>
          </a:bodyPr>
          <a:lstStyle/>
          <a:p>
            <a:r>
              <a:rPr lang="zh-TW" altLang="en-US" sz="2400" dirty="0" smtClean="0"/>
              <a:t>報告者：陳克威</a:t>
            </a:r>
            <a:endParaRPr lang="en-US" altLang="zh-TW" sz="2400" dirty="0" smtClean="0"/>
          </a:p>
          <a:p>
            <a:r>
              <a:rPr lang="zh-TW" altLang="en-US" sz="2400" dirty="0" smtClean="0"/>
              <a:t>日　期：</a:t>
            </a:r>
            <a:r>
              <a:rPr lang="en-US" altLang="zh-TW" sz="2400" dirty="0" smtClean="0"/>
              <a:t>2019/09/17</a:t>
            </a:r>
            <a:endParaRPr lang="en-US" altLang="zh-TW" sz="2400" dirty="0"/>
          </a:p>
          <a:p>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290025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Proposed Method</a:t>
            </a:r>
            <a:endParaRPr lang="zh-TW" altLang="en-US" dirty="0"/>
          </a:p>
        </p:txBody>
      </p:sp>
      <p:sp>
        <p:nvSpPr>
          <p:cNvPr id="3" name="內容版面配置區 2"/>
          <p:cNvSpPr>
            <a:spLocks noGrp="1"/>
          </p:cNvSpPr>
          <p:nvPr>
            <p:ph idx="1"/>
          </p:nvPr>
        </p:nvSpPr>
        <p:spPr>
          <a:xfrm>
            <a:off x="827424" y="2769976"/>
            <a:ext cx="10554574" cy="3636511"/>
          </a:xfrm>
        </p:spPr>
        <p:txBody>
          <a:bodyPr/>
          <a:lstStyle/>
          <a:p>
            <a:endParaRPr lang="en-US" altLang="zh-TW" dirty="0" smtClean="0"/>
          </a:p>
          <a:p>
            <a:endParaRPr lang="en-US" altLang="zh-TW" dirty="0"/>
          </a:p>
          <a:p>
            <a:endParaRPr lang="en-US" altLang="zh-TW" dirty="0" smtClean="0"/>
          </a:p>
          <a:p>
            <a:r>
              <a:rPr lang="en-US" altLang="zh-TW" dirty="0" smtClean="0"/>
              <a:t>The </a:t>
            </a:r>
            <a:r>
              <a:rPr lang="en-US" altLang="zh-TW" dirty="0"/>
              <a:t>proposed method exploits various metadata of movie, such as movie </a:t>
            </a:r>
            <a:r>
              <a:rPr lang="en-US" altLang="zh-TW" dirty="0">
                <a:solidFill>
                  <a:srgbClr val="FF0000"/>
                </a:solidFill>
              </a:rPr>
              <a:t>director</a:t>
            </a:r>
            <a:r>
              <a:rPr lang="en-US" altLang="zh-TW" dirty="0"/>
              <a:t>, </a:t>
            </a:r>
            <a:r>
              <a:rPr lang="en-US" altLang="zh-TW" dirty="0">
                <a:solidFill>
                  <a:srgbClr val="FF0000"/>
                </a:solidFill>
              </a:rPr>
              <a:t>actor</a:t>
            </a:r>
            <a:r>
              <a:rPr lang="en-US" altLang="zh-TW" dirty="0"/>
              <a:t>, </a:t>
            </a:r>
            <a:r>
              <a:rPr lang="en-US" altLang="zh-TW" dirty="0">
                <a:solidFill>
                  <a:srgbClr val="FF0000"/>
                </a:solidFill>
              </a:rPr>
              <a:t>production</a:t>
            </a:r>
            <a:r>
              <a:rPr lang="en-US" altLang="zh-TW" dirty="0"/>
              <a:t> </a:t>
            </a:r>
            <a:r>
              <a:rPr lang="en-US" altLang="zh-TW" dirty="0">
                <a:solidFill>
                  <a:srgbClr val="FF0000"/>
                </a:solidFill>
              </a:rPr>
              <a:t>year</a:t>
            </a:r>
            <a:r>
              <a:rPr lang="en-US" altLang="zh-TW" dirty="0"/>
              <a:t>, </a:t>
            </a:r>
            <a:r>
              <a:rPr lang="en-US" altLang="zh-TW" dirty="0">
                <a:solidFill>
                  <a:srgbClr val="FF0000"/>
                </a:solidFill>
              </a:rPr>
              <a:t>production</a:t>
            </a:r>
            <a:r>
              <a:rPr lang="en-US" altLang="zh-TW" dirty="0"/>
              <a:t> </a:t>
            </a:r>
            <a:r>
              <a:rPr lang="en-US" altLang="zh-TW" dirty="0">
                <a:solidFill>
                  <a:srgbClr val="FF0000"/>
                </a:solidFill>
              </a:rPr>
              <a:t>cost</a:t>
            </a:r>
            <a:r>
              <a:rPr lang="en-US" altLang="zh-TW" dirty="0"/>
              <a:t>, </a:t>
            </a:r>
            <a:r>
              <a:rPr lang="en-US" altLang="zh-TW" dirty="0">
                <a:solidFill>
                  <a:srgbClr val="FF0000"/>
                </a:solidFill>
              </a:rPr>
              <a:t>movie</a:t>
            </a:r>
            <a:r>
              <a:rPr lang="en-US" altLang="zh-TW" dirty="0"/>
              <a:t> </a:t>
            </a:r>
            <a:r>
              <a:rPr lang="en-US" altLang="zh-TW" dirty="0">
                <a:solidFill>
                  <a:srgbClr val="FF0000"/>
                </a:solidFill>
              </a:rPr>
              <a:t>tag</a:t>
            </a:r>
            <a:r>
              <a:rPr lang="en-US" altLang="zh-TW" dirty="0"/>
              <a:t> and so on. </a:t>
            </a:r>
          </a:p>
          <a:p>
            <a:r>
              <a:rPr lang="en-US" altLang="zh-TW" dirty="0"/>
              <a:t>Values of these metadata are </a:t>
            </a:r>
            <a:r>
              <a:rPr lang="en-US" altLang="zh-TW" dirty="0">
                <a:solidFill>
                  <a:srgbClr val="FF0000"/>
                </a:solidFill>
              </a:rPr>
              <a:t>embedded as vector </a:t>
            </a:r>
            <a:r>
              <a:rPr lang="en-US" altLang="zh-TW" dirty="0"/>
              <a:t>and are used as input and output of proposed Word2Vec network. </a:t>
            </a:r>
            <a:endParaRPr lang="en-US" altLang="zh-TW" dirty="0" smtClean="0"/>
          </a:p>
          <a:p>
            <a:r>
              <a:rPr lang="en-US" altLang="zh-TW" dirty="0" smtClean="0"/>
              <a:t>Movie </a:t>
            </a:r>
            <a:r>
              <a:rPr lang="en-US" altLang="zh-TW" dirty="0"/>
              <a:t>embedding is also used as input and output with meta data embedding</a:t>
            </a:r>
            <a:r>
              <a:rPr lang="en-US" altLang="zh-TW" dirty="0" smtClean="0"/>
              <a:t>.</a:t>
            </a:r>
          </a:p>
          <a:p>
            <a:endParaRPr lang="en-US" altLang="zh-TW"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026" name="Picture 2" descr="https://ieeexplore.ieee.org/mediastore_new/IEEE/content/media/8464036/8472726/8472729/1570413921-fig-1-source-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575" y="159654"/>
            <a:ext cx="6731911" cy="361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1441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Training Embedding of Each Movie</a:t>
            </a:r>
          </a:p>
        </p:txBody>
      </p:sp>
      <p:sp>
        <p:nvSpPr>
          <p:cNvPr id="3" name="內容版面配置區 2"/>
          <p:cNvSpPr>
            <a:spLocks noGrp="1"/>
          </p:cNvSpPr>
          <p:nvPr>
            <p:ph idx="1"/>
          </p:nvPr>
        </p:nvSpPr>
        <p:spPr/>
        <p:txBody>
          <a:bodyPr/>
          <a:lstStyle/>
          <a:p>
            <a:r>
              <a:rPr lang="en-US" altLang="zh-TW" dirty="0"/>
              <a:t>The input and output pairs can be obtained from the user's </a:t>
            </a:r>
            <a:r>
              <a:rPr lang="en-US" altLang="zh-TW" dirty="0">
                <a:solidFill>
                  <a:srgbClr val="FF0000"/>
                </a:solidFill>
              </a:rPr>
              <a:t>movie</a:t>
            </a:r>
            <a:r>
              <a:rPr lang="en-US" altLang="zh-TW" dirty="0"/>
              <a:t> </a:t>
            </a:r>
            <a:r>
              <a:rPr lang="en-US" altLang="zh-TW" dirty="0">
                <a:solidFill>
                  <a:srgbClr val="FF0000"/>
                </a:solidFill>
              </a:rPr>
              <a:t>purchase</a:t>
            </a:r>
            <a:r>
              <a:rPr lang="en-US" altLang="zh-TW" dirty="0"/>
              <a:t> and </a:t>
            </a:r>
            <a:r>
              <a:rPr lang="en-US" altLang="zh-TW" dirty="0">
                <a:solidFill>
                  <a:srgbClr val="FF0000"/>
                </a:solidFill>
              </a:rPr>
              <a:t>viewing history </a:t>
            </a:r>
            <a:r>
              <a:rPr lang="en-US" altLang="zh-TW" dirty="0"/>
              <a:t>data</a:t>
            </a:r>
            <a:r>
              <a:rPr lang="en-US" altLang="zh-TW" dirty="0" smtClean="0"/>
              <a:t>.</a:t>
            </a:r>
          </a:p>
          <a:p>
            <a:r>
              <a:rPr lang="en-US" altLang="zh-TW" dirty="0"/>
              <a:t>For example, if a user watches four movies A, B, C, D and assigns five, two, five and five rating to each movie, the pairs of movie (A and C), (A and D) and (C and D) are set to positive examples which are used to train the Word2Vec network.</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圖片 4"/>
          <p:cNvPicPr>
            <a:picLocks noChangeAspect="1"/>
          </p:cNvPicPr>
          <p:nvPr/>
        </p:nvPicPr>
        <p:blipFill>
          <a:blip r:embed="rId3"/>
          <a:stretch>
            <a:fillRect/>
          </a:stretch>
        </p:blipFill>
        <p:spPr>
          <a:xfrm>
            <a:off x="5330536" y="4722931"/>
            <a:ext cx="5159519" cy="1683556"/>
          </a:xfrm>
          <a:prstGeom prst="rect">
            <a:avLst/>
          </a:prstGeom>
        </p:spPr>
      </p:pic>
    </p:spTree>
    <p:extLst>
      <p:ext uri="{BB962C8B-B14F-4D97-AF65-F5344CB8AC3E}">
        <p14:creationId xmlns:p14="http://schemas.microsoft.com/office/powerpoint/2010/main" val="7099743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Training Embedding of Each Movie</a:t>
            </a:r>
            <a:endParaRPr lang="zh-TW" altLang="en-US" dirty="0"/>
          </a:p>
        </p:txBody>
      </p:sp>
      <p:sp>
        <p:nvSpPr>
          <p:cNvPr id="3" name="內容版面配置區 2"/>
          <p:cNvSpPr>
            <a:spLocks noGrp="1"/>
          </p:cNvSpPr>
          <p:nvPr>
            <p:ph idx="1"/>
          </p:nvPr>
        </p:nvSpPr>
        <p:spPr/>
        <p:txBody>
          <a:bodyPr/>
          <a:lstStyle/>
          <a:p>
            <a:r>
              <a:rPr lang="en-US" altLang="zh-TW" dirty="0"/>
              <a:t>The movie and metadata vectors given as inputs are initialized with </a:t>
            </a:r>
            <a:r>
              <a:rPr lang="en-US" altLang="zh-TW" dirty="0" err="1">
                <a:solidFill>
                  <a:srgbClr val="FF0000"/>
                </a:solidFill>
              </a:rPr>
              <a:t>pretrained</a:t>
            </a:r>
            <a:r>
              <a:rPr lang="en-US" altLang="zh-TW" dirty="0">
                <a:solidFill>
                  <a:srgbClr val="FF0000"/>
                </a:solidFill>
              </a:rPr>
              <a:t> embedding </a:t>
            </a:r>
            <a:r>
              <a:rPr lang="en-US" altLang="zh-TW" dirty="0"/>
              <a:t>using the </a:t>
            </a:r>
            <a:r>
              <a:rPr lang="en-US" altLang="zh-TW" dirty="0">
                <a:solidFill>
                  <a:srgbClr val="FF0000"/>
                </a:solidFill>
              </a:rPr>
              <a:t>Word2vec</a:t>
            </a:r>
            <a:r>
              <a:rPr lang="en-US" altLang="zh-TW" dirty="0"/>
              <a:t> algorithm. </a:t>
            </a:r>
          </a:p>
          <a:p>
            <a:r>
              <a:rPr lang="en-US" altLang="zh-TW" dirty="0" smtClean="0"/>
              <a:t>1. </a:t>
            </a:r>
            <a:r>
              <a:rPr lang="en-US" altLang="zh-TW" dirty="0"/>
              <a:t>T</a:t>
            </a:r>
            <a:r>
              <a:rPr lang="en-US" altLang="zh-TW" dirty="0" smtClean="0"/>
              <a:t>he </a:t>
            </a:r>
            <a:r>
              <a:rPr lang="en-US" altLang="zh-TW" dirty="0"/>
              <a:t>movies </a:t>
            </a:r>
            <a:r>
              <a:rPr lang="en-US" altLang="zh-TW" dirty="0">
                <a:solidFill>
                  <a:srgbClr val="FF0000"/>
                </a:solidFill>
              </a:rPr>
              <a:t>rated highest score by the same user</a:t>
            </a:r>
            <a:r>
              <a:rPr lang="en-US" altLang="zh-TW" dirty="0"/>
              <a:t>, pairs of metadata included in the movies are used as input and output of the Word2Vec network</a:t>
            </a:r>
            <a:r>
              <a:rPr lang="en-US" altLang="zh-TW" dirty="0" smtClean="0"/>
              <a:t>.</a:t>
            </a:r>
          </a:p>
          <a:p>
            <a:r>
              <a:rPr lang="en-US" altLang="zh-TW" dirty="0" smtClean="0"/>
              <a:t>2. </a:t>
            </a:r>
            <a:r>
              <a:rPr lang="en-US" altLang="zh-TW" dirty="0" smtClean="0"/>
              <a:t>If a </a:t>
            </a:r>
            <a:r>
              <a:rPr lang="en-US" altLang="zh-TW" dirty="0"/>
              <a:t>movie contains two tags (#Smooth, #Romantic), it is used as training example.</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693266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 Prediction of User Vector</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圖片 4"/>
          <p:cNvPicPr>
            <a:picLocks noChangeAspect="1"/>
          </p:cNvPicPr>
          <p:nvPr/>
        </p:nvPicPr>
        <p:blipFill>
          <a:blip r:embed="rId3"/>
          <a:stretch>
            <a:fillRect/>
          </a:stretch>
        </p:blipFill>
        <p:spPr>
          <a:xfrm>
            <a:off x="2786363" y="2502021"/>
            <a:ext cx="5838130" cy="1164885"/>
          </a:xfrm>
          <a:prstGeom prst="rect">
            <a:avLst/>
          </a:prstGeom>
        </p:spPr>
      </p:pic>
      <p:sp>
        <p:nvSpPr>
          <p:cNvPr id="6" name="文字方塊 5"/>
          <p:cNvSpPr txBox="1"/>
          <p:nvPr/>
        </p:nvSpPr>
        <p:spPr>
          <a:xfrm>
            <a:off x="4343815" y="5072402"/>
            <a:ext cx="2645353" cy="646331"/>
          </a:xfrm>
          <a:prstGeom prst="rect">
            <a:avLst/>
          </a:prstGeom>
          <a:noFill/>
        </p:spPr>
        <p:txBody>
          <a:bodyPr wrap="square" rtlCol="0">
            <a:spAutoFit/>
          </a:bodyPr>
          <a:lstStyle/>
          <a:p>
            <a:r>
              <a:rPr lang="en-US" altLang="zh-TW" dirty="0"/>
              <a:t>viewing time of the user u </a:t>
            </a:r>
            <a:endParaRPr lang="en-US" altLang="zh-TW" dirty="0" smtClean="0"/>
          </a:p>
          <a:p>
            <a:r>
              <a:rPr lang="en-US" altLang="zh-TW" dirty="0" smtClean="0"/>
              <a:t>of </a:t>
            </a:r>
            <a:r>
              <a:rPr lang="en-US" altLang="zh-TW" dirty="0"/>
              <a:t>the </a:t>
            </a:r>
            <a:r>
              <a:rPr lang="en-US" altLang="zh-TW" dirty="0" err="1"/>
              <a:t>i-th</a:t>
            </a:r>
            <a:r>
              <a:rPr lang="en-US" altLang="zh-TW" dirty="0"/>
              <a:t> movie.</a:t>
            </a:r>
            <a:endParaRPr lang="zh-TW" altLang="en-US" dirty="0"/>
          </a:p>
        </p:txBody>
      </p:sp>
      <p:sp>
        <p:nvSpPr>
          <p:cNvPr id="7" name="文字方塊 6"/>
          <p:cNvSpPr txBox="1"/>
          <p:nvPr/>
        </p:nvSpPr>
        <p:spPr>
          <a:xfrm>
            <a:off x="8124824" y="5277086"/>
            <a:ext cx="3304309" cy="369332"/>
          </a:xfrm>
          <a:prstGeom prst="rect">
            <a:avLst/>
          </a:prstGeom>
          <a:noFill/>
        </p:spPr>
        <p:txBody>
          <a:bodyPr wrap="square" rtlCol="0">
            <a:spAutoFit/>
          </a:bodyPr>
          <a:lstStyle/>
          <a:p>
            <a:r>
              <a:rPr lang="en-US" altLang="zh-TW" dirty="0"/>
              <a:t>vector of the </a:t>
            </a:r>
            <a:r>
              <a:rPr lang="en-US" altLang="zh-TW" dirty="0" err="1"/>
              <a:t>i-th</a:t>
            </a:r>
            <a:r>
              <a:rPr lang="en-US" altLang="zh-TW" dirty="0"/>
              <a:t> movie</a:t>
            </a:r>
            <a:endParaRPr lang="zh-TW" altLang="en-US" dirty="0"/>
          </a:p>
        </p:txBody>
      </p:sp>
      <p:sp>
        <p:nvSpPr>
          <p:cNvPr id="8" name="文字方塊 7"/>
          <p:cNvSpPr txBox="1"/>
          <p:nvPr/>
        </p:nvSpPr>
        <p:spPr>
          <a:xfrm>
            <a:off x="1604887" y="5229050"/>
            <a:ext cx="2409451" cy="369332"/>
          </a:xfrm>
          <a:prstGeom prst="rect">
            <a:avLst/>
          </a:prstGeom>
          <a:noFill/>
        </p:spPr>
        <p:txBody>
          <a:bodyPr wrap="square" rtlCol="0">
            <a:spAutoFit/>
          </a:bodyPr>
          <a:lstStyle/>
          <a:p>
            <a:r>
              <a:rPr lang="en-US" altLang="zh-TW" dirty="0"/>
              <a:t> user u's latent vector</a:t>
            </a:r>
            <a:endParaRPr lang="zh-TW" altLang="en-US" dirty="0"/>
          </a:p>
        </p:txBody>
      </p:sp>
      <p:cxnSp>
        <p:nvCxnSpPr>
          <p:cNvPr id="12" name="直線單箭頭接點 11"/>
          <p:cNvCxnSpPr>
            <a:stCxn id="8" idx="0"/>
          </p:cNvCxnSpPr>
          <p:nvPr/>
        </p:nvCxnSpPr>
        <p:spPr>
          <a:xfrm flipV="1">
            <a:off x="2809613" y="3530276"/>
            <a:ext cx="426273" cy="169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6" idx="0"/>
          </p:cNvCxnSpPr>
          <p:nvPr/>
        </p:nvCxnSpPr>
        <p:spPr>
          <a:xfrm flipV="1">
            <a:off x="5666492" y="3512127"/>
            <a:ext cx="27726" cy="1560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7" idx="0"/>
          </p:cNvCxnSpPr>
          <p:nvPr/>
        </p:nvCxnSpPr>
        <p:spPr>
          <a:xfrm flipH="1" flipV="1">
            <a:off x="8124824" y="3512127"/>
            <a:ext cx="1652155" cy="176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00944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 Generation of Recommend List</a:t>
            </a:r>
            <a:endParaRPr lang="zh-TW" altLang="en-US" dirty="0"/>
          </a:p>
        </p:txBody>
      </p:sp>
      <p:sp>
        <p:nvSpPr>
          <p:cNvPr id="3" name="內容版面配置區 2"/>
          <p:cNvSpPr>
            <a:spLocks noGrp="1"/>
          </p:cNvSpPr>
          <p:nvPr>
            <p:ph idx="1"/>
          </p:nvPr>
        </p:nvSpPr>
        <p:spPr/>
        <p:txBody>
          <a:bodyPr/>
          <a:lstStyle/>
          <a:p>
            <a:r>
              <a:rPr lang="en-US" altLang="zh-TW" dirty="0"/>
              <a:t>In this paper, we use the inner product of the item vector and the user vector in order to rank the movies for each </a:t>
            </a:r>
            <a:r>
              <a:rPr lang="en-US" altLang="zh-TW" dirty="0" smtClean="0"/>
              <a:t>user.</a:t>
            </a:r>
          </a:p>
          <a:p>
            <a:endParaRPr lang="en-US" altLang="zh-TW" dirty="0"/>
          </a:p>
          <a:p>
            <a:endParaRPr lang="en-US" altLang="zh-TW" dirty="0" smtClean="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圖片 4"/>
          <p:cNvPicPr>
            <a:picLocks noChangeAspect="1"/>
          </p:cNvPicPr>
          <p:nvPr/>
        </p:nvPicPr>
        <p:blipFill>
          <a:blip r:embed="rId3"/>
          <a:stretch>
            <a:fillRect/>
          </a:stretch>
        </p:blipFill>
        <p:spPr>
          <a:xfrm>
            <a:off x="2758785" y="3680757"/>
            <a:ext cx="6110031" cy="1109453"/>
          </a:xfrm>
          <a:prstGeom prst="rect">
            <a:avLst/>
          </a:prstGeom>
        </p:spPr>
      </p:pic>
      <p:sp>
        <p:nvSpPr>
          <p:cNvPr id="8" name="文字方塊 7"/>
          <p:cNvSpPr txBox="1"/>
          <p:nvPr/>
        </p:nvSpPr>
        <p:spPr>
          <a:xfrm>
            <a:off x="851098" y="5291705"/>
            <a:ext cx="2260531" cy="646331"/>
          </a:xfrm>
          <a:prstGeom prst="rect">
            <a:avLst/>
          </a:prstGeom>
          <a:noFill/>
        </p:spPr>
        <p:txBody>
          <a:bodyPr wrap="square" rtlCol="0">
            <a:spAutoFit/>
          </a:bodyPr>
          <a:lstStyle/>
          <a:p>
            <a:r>
              <a:rPr lang="en-US" altLang="zh-TW" dirty="0"/>
              <a:t>predicted rating for the </a:t>
            </a:r>
            <a:r>
              <a:rPr lang="en-US" altLang="zh-TW"/>
              <a:t>movie </a:t>
            </a:r>
            <a:r>
              <a:rPr lang="en-US" altLang="zh-TW" smtClean="0"/>
              <a:t>i </a:t>
            </a:r>
            <a:r>
              <a:rPr lang="en-US" altLang="zh-TW" dirty="0"/>
              <a:t>of user u</a:t>
            </a:r>
            <a:endParaRPr lang="zh-TW" altLang="en-US" dirty="0"/>
          </a:p>
        </p:txBody>
      </p:sp>
      <p:sp>
        <p:nvSpPr>
          <p:cNvPr id="9" name="文字方塊 8"/>
          <p:cNvSpPr txBox="1"/>
          <p:nvPr/>
        </p:nvSpPr>
        <p:spPr>
          <a:xfrm>
            <a:off x="2960065" y="5872650"/>
            <a:ext cx="2021539" cy="646331"/>
          </a:xfrm>
          <a:prstGeom prst="rect">
            <a:avLst/>
          </a:prstGeom>
          <a:noFill/>
        </p:spPr>
        <p:txBody>
          <a:bodyPr wrap="square" rtlCol="0">
            <a:spAutoFit/>
          </a:bodyPr>
          <a:lstStyle/>
          <a:p>
            <a:r>
              <a:rPr lang="en-US" altLang="zh-TW" dirty="0"/>
              <a:t>average rating of the entire movie</a:t>
            </a:r>
            <a:endParaRPr lang="zh-TW" altLang="en-US" dirty="0"/>
          </a:p>
        </p:txBody>
      </p:sp>
      <p:sp>
        <p:nvSpPr>
          <p:cNvPr id="10" name="文字方塊 9"/>
          <p:cNvSpPr txBox="1"/>
          <p:nvPr/>
        </p:nvSpPr>
        <p:spPr>
          <a:xfrm>
            <a:off x="4678476" y="5269557"/>
            <a:ext cx="2260531" cy="646331"/>
          </a:xfrm>
          <a:prstGeom prst="rect">
            <a:avLst/>
          </a:prstGeom>
          <a:noFill/>
        </p:spPr>
        <p:txBody>
          <a:bodyPr wrap="square" rtlCol="0">
            <a:spAutoFit/>
          </a:bodyPr>
          <a:lstStyle/>
          <a:p>
            <a:r>
              <a:rPr lang="en-US" altLang="zh-TW" dirty="0"/>
              <a:t>average rating of the movie u</a:t>
            </a:r>
            <a:endParaRPr lang="zh-TW" altLang="en-US" dirty="0"/>
          </a:p>
        </p:txBody>
      </p:sp>
      <p:sp>
        <p:nvSpPr>
          <p:cNvPr id="11" name="文字方塊 10"/>
          <p:cNvSpPr txBox="1"/>
          <p:nvPr/>
        </p:nvSpPr>
        <p:spPr>
          <a:xfrm>
            <a:off x="6939007" y="5861688"/>
            <a:ext cx="2260531" cy="646331"/>
          </a:xfrm>
          <a:prstGeom prst="rect">
            <a:avLst/>
          </a:prstGeom>
          <a:noFill/>
        </p:spPr>
        <p:txBody>
          <a:bodyPr wrap="square" rtlCol="0">
            <a:spAutoFit/>
          </a:bodyPr>
          <a:lstStyle/>
          <a:p>
            <a:r>
              <a:rPr lang="en-US" altLang="zh-TW" dirty="0"/>
              <a:t>average rating of the </a:t>
            </a:r>
            <a:r>
              <a:rPr lang="en-US" altLang="zh-TW"/>
              <a:t>movie </a:t>
            </a:r>
            <a:r>
              <a:rPr lang="en-US" altLang="zh-TW" smtClean="0"/>
              <a:t>i</a:t>
            </a:r>
            <a:endParaRPr lang="zh-TW" altLang="en-US" dirty="0"/>
          </a:p>
        </p:txBody>
      </p:sp>
      <p:cxnSp>
        <p:nvCxnSpPr>
          <p:cNvPr id="21" name="直線單箭頭接點 20"/>
          <p:cNvCxnSpPr>
            <a:stCxn id="8" idx="0"/>
          </p:cNvCxnSpPr>
          <p:nvPr/>
        </p:nvCxnSpPr>
        <p:spPr>
          <a:xfrm flipV="1">
            <a:off x="1981364" y="4520045"/>
            <a:ext cx="1130265" cy="771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9" idx="0"/>
          </p:cNvCxnSpPr>
          <p:nvPr/>
        </p:nvCxnSpPr>
        <p:spPr>
          <a:xfrm flipV="1">
            <a:off x="3970835" y="4560562"/>
            <a:ext cx="195920" cy="131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0" idx="0"/>
          </p:cNvCxnSpPr>
          <p:nvPr/>
        </p:nvCxnSpPr>
        <p:spPr>
          <a:xfrm flipH="1" flipV="1">
            <a:off x="5069032" y="4520045"/>
            <a:ext cx="739710" cy="74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1" idx="0"/>
          </p:cNvCxnSpPr>
          <p:nvPr/>
        </p:nvCxnSpPr>
        <p:spPr>
          <a:xfrm flipH="1" flipV="1">
            <a:off x="6068478" y="4520045"/>
            <a:ext cx="2000795" cy="1341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6860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Evaluation</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91035643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Evaluation</a:t>
            </a:r>
            <a:endParaRPr lang="zh-TW" altLang="en-US" dirty="0"/>
          </a:p>
        </p:txBody>
      </p:sp>
      <p:sp>
        <p:nvSpPr>
          <p:cNvPr id="3" name="內容版面配置區 2"/>
          <p:cNvSpPr>
            <a:spLocks noGrp="1"/>
          </p:cNvSpPr>
          <p:nvPr>
            <p:ph idx="1"/>
          </p:nvPr>
        </p:nvSpPr>
        <p:spPr/>
        <p:txBody>
          <a:bodyPr/>
          <a:lstStyle/>
          <a:p>
            <a:r>
              <a:rPr lang="en-US" altLang="zh-TW" dirty="0"/>
              <a:t>We evaluate our method on movie data. </a:t>
            </a:r>
          </a:p>
          <a:p>
            <a:r>
              <a:rPr lang="en-US" altLang="zh-TW" dirty="0"/>
              <a:t>The experimental results were measured using the </a:t>
            </a:r>
            <a:r>
              <a:rPr lang="en-US" altLang="zh-TW" dirty="0" err="1" smtClean="0">
                <a:solidFill>
                  <a:srgbClr val="FF0000"/>
                </a:solidFill>
              </a:rPr>
              <a:t>Recall©M</a:t>
            </a:r>
            <a:r>
              <a:rPr lang="en-US" altLang="zh-TW" dirty="0" smtClean="0"/>
              <a:t> </a:t>
            </a:r>
            <a:r>
              <a:rPr lang="en-US" altLang="zh-TW" dirty="0"/>
              <a:t>measure. </a:t>
            </a:r>
          </a:p>
          <a:p>
            <a:r>
              <a:rPr lang="en-US" altLang="zh-TW" dirty="0"/>
              <a:t>The </a:t>
            </a:r>
            <a:r>
              <a:rPr lang="en-US" altLang="zh-TW" dirty="0">
                <a:solidFill>
                  <a:srgbClr val="FF0000"/>
                </a:solidFill>
              </a:rPr>
              <a:t>Item2Vec</a:t>
            </a:r>
            <a:r>
              <a:rPr lang="en-US" altLang="zh-TW" dirty="0"/>
              <a:t> method proposed by </a:t>
            </a:r>
            <a:r>
              <a:rPr lang="en-US" altLang="zh-TW" err="1"/>
              <a:t>Barkan</a:t>
            </a:r>
            <a:r>
              <a:rPr lang="en-US" altLang="zh-TW"/>
              <a:t> </a:t>
            </a:r>
            <a:r>
              <a:rPr lang="en-US" altLang="zh-TW" smtClean="0"/>
              <a:t>and </a:t>
            </a:r>
            <a:r>
              <a:rPr lang="en-US" altLang="zh-TW" dirty="0"/>
              <a:t>the </a:t>
            </a:r>
            <a:r>
              <a:rPr lang="en-US" altLang="zh-TW">
                <a:solidFill>
                  <a:srgbClr val="FF0000"/>
                </a:solidFill>
              </a:rPr>
              <a:t>SVD-based</a:t>
            </a:r>
            <a:r>
              <a:rPr lang="en-US" altLang="zh-TW"/>
              <a:t> </a:t>
            </a:r>
            <a:r>
              <a:rPr lang="en-US" altLang="zh-TW" smtClean="0"/>
              <a:t>method which </a:t>
            </a:r>
            <a:r>
              <a:rPr lang="en-US" altLang="zh-TW" dirty="0"/>
              <a:t>is frequently used for collaborative filtering are used as comparable methods.</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0242253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Dataset</a:t>
            </a:r>
          </a:p>
        </p:txBody>
      </p:sp>
      <p:sp>
        <p:nvSpPr>
          <p:cNvPr id="3" name="內容版面配置區 2"/>
          <p:cNvSpPr>
            <a:spLocks noGrp="1"/>
          </p:cNvSpPr>
          <p:nvPr>
            <p:ph idx="1"/>
          </p:nvPr>
        </p:nvSpPr>
        <p:spPr/>
        <p:txBody>
          <a:bodyPr/>
          <a:lstStyle/>
          <a:p>
            <a:endParaRPr lang="en-US" altLang="zh-TW" b="1" dirty="0"/>
          </a:p>
          <a:p>
            <a:r>
              <a:rPr lang="en-US" altLang="zh-TW" dirty="0"/>
              <a:t>A well-known </a:t>
            </a:r>
            <a:r>
              <a:rPr lang="en-US" altLang="zh-TW" dirty="0" err="1"/>
              <a:t>MovieLens</a:t>
            </a:r>
            <a:r>
              <a:rPr lang="en-US" altLang="zh-TW" dirty="0"/>
              <a:t>[13] 10M data set was used for the experiment set. </a:t>
            </a:r>
            <a:endParaRPr lang="en-US" altLang="zh-TW" dirty="0" smtClean="0"/>
          </a:p>
          <a:p>
            <a:r>
              <a:rPr lang="en-US" altLang="zh-TW" dirty="0" smtClean="0"/>
              <a:t>The </a:t>
            </a:r>
            <a:r>
              <a:rPr lang="en-US" altLang="zh-TW" dirty="0" err="1"/>
              <a:t>MovieLens</a:t>
            </a:r>
            <a:r>
              <a:rPr lang="en-US" altLang="zh-TW" dirty="0"/>
              <a:t> dataset consists of 10681 movies, and about 10 million movie ratings by 71567 users.</a:t>
            </a:r>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 Experimental Result</a:t>
            </a:r>
          </a:p>
        </p:txBody>
      </p:sp>
      <p:sp>
        <p:nvSpPr>
          <p:cNvPr id="3" name="內容版面配置區 2"/>
          <p:cNvSpPr>
            <a:spLocks noGrp="1"/>
          </p:cNvSpPr>
          <p:nvPr>
            <p:ph idx="1"/>
          </p:nvPr>
        </p:nvSpPr>
        <p:spPr>
          <a:xfrm>
            <a:off x="654834" y="5689238"/>
            <a:ext cx="10554574" cy="943898"/>
          </a:xfrm>
        </p:spPr>
        <p:txBody>
          <a:bodyPr/>
          <a:lstStyle/>
          <a:p>
            <a:r>
              <a:rPr lang="en-US" altLang="zh-TW" dirty="0"/>
              <a:t>Based on Recall©100, the performance of the proposed method is 0.498, </a:t>
            </a:r>
            <a:endParaRPr lang="en-US" altLang="zh-TW" dirty="0" smtClean="0"/>
          </a:p>
          <a:p>
            <a:pPr marL="0" indent="0">
              <a:buNone/>
            </a:pPr>
            <a:r>
              <a:rPr lang="en-US" altLang="zh-TW" dirty="0" smtClean="0"/>
              <a:t>      which </a:t>
            </a:r>
            <a:r>
              <a:rPr lang="en-US" altLang="zh-TW" dirty="0"/>
              <a:t>is 0.165 superior to the item2vec performance of 0.333. </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3074" name="Picture 2" descr="https://ieeexplore.ieee.org/mediastore_new/IEEE/content/media/8464036/8472726/8472729/1570413921-fig-2-source-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011" y="1923918"/>
            <a:ext cx="8714220" cy="348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91234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 Experimental Result</a:t>
            </a:r>
            <a:endParaRPr lang="zh-TW" altLang="en-US" dirty="0"/>
          </a:p>
        </p:txBody>
      </p:sp>
      <p:sp>
        <p:nvSpPr>
          <p:cNvPr id="3" name="內容版面配置區 2"/>
          <p:cNvSpPr>
            <a:spLocks noGrp="1"/>
          </p:cNvSpPr>
          <p:nvPr>
            <p:ph idx="1"/>
          </p:nvPr>
        </p:nvSpPr>
        <p:spPr/>
        <p:txBody>
          <a:bodyPr/>
          <a:lstStyle/>
          <a:p>
            <a:r>
              <a:rPr lang="zh-TW" altLang="en-US" dirty="0" smtClean="0"/>
              <a:t>粗體 表示用戶對推薦結果滿意</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4098" name="Picture 2" descr="https://ieeexplore.ieee.org/mediastore_new/IEEE/content/media/8464036/8472726/8472729/1570413921-table-1-source-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128" y="1645601"/>
            <a:ext cx="4967143" cy="451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02457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Outline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Introduction</a:t>
            </a:r>
          </a:p>
          <a:p>
            <a:r>
              <a:rPr lang="en-US" altLang="zh-TW" dirty="0" smtClean="0">
                <a:latin typeface="Times New Roman" panose="02020603050405020304" pitchFamily="18" charset="0"/>
                <a:cs typeface="Times New Roman" panose="02020603050405020304" pitchFamily="18" charset="0"/>
              </a:rPr>
              <a:t>Related Works</a:t>
            </a:r>
          </a:p>
          <a:p>
            <a:r>
              <a:rPr lang="en-US" altLang="zh-TW" dirty="0" smtClean="0"/>
              <a:t>Proposed Method</a:t>
            </a:r>
          </a:p>
          <a:p>
            <a:r>
              <a:rPr lang="en-US" altLang="zh-TW" dirty="0" smtClean="0"/>
              <a:t>Evaluation</a:t>
            </a:r>
            <a:endParaRPr lang="en-US" altLang="zh-TW" dirty="0"/>
          </a:p>
          <a:p>
            <a:r>
              <a:rPr lang="en-US" altLang="zh-TW" dirty="0" smtClean="0">
                <a:latin typeface="Times New Roman" panose="02020603050405020304" pitchFamily="18" charset="0"/>
                <a:cs typeface="Times New Roman" panose="02020603050405020304" pitchFamily="18" charset="0"/>
              </a:rPr>
              <a:t>Conclusions</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5402775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 Experimental Result</a:t>
            </a:r>
            <a:endParaRPr lang="zh-TW" altLang="en-US" dirty="0"/>
          </a:p>
        </p:txBody>
      </p:sp>
      <p:sp>
        <p:nvSpPr>
          <p:cNvPr id="3" name="內容版面配置區 2"/>
          <p:cNvSpPr>
            <a:spLocks noGrp="1"/>
          </p:cNvSpPr>
          <p:nvPr>
            <p:ph idx="1"/>
          </p:nvPr>
        </p:nvSpPr>
        <p:spPr>
          <a:xfrm>
            <a:off x="810000" y="3032778"/>
            <a:ext cx="10554574" cy="3636511"/>
          </a:xfrm>
        </p:spPr>
        <p:txBody>
          <a:bodyPr/>
          <a:lstStyle/>
          <a:p>
            <a:r>
              <a:rPr lang="en-US" altLang="zh-TW" dirty="0" smtClean="0"/>
              <a:t>shows the results of finding a similar movie using a movie vector. </a:t>
            </a:r>
          </a:p>
          <a:p>
            <a:endParaRPr lang="en-US" altLang="zh-TW" dirty="0"/>
          </a:p>
          <a:p>
            <a:r>
              <a:rPr lang="en-US" altLang="zh-TW" dirty="0"/>
              <a:t>Using a cosine similarity, a movie with a smaller distance from the target vector was judged as a similar movie. </a:t>
            </a:r>
          </a:p>
          <a:p>
            <a:endParaRPr lang="en-US" altLang="zh-TW" dirty="0"/>
          </a:p>
          <a:p>
            <a:r>
              <a:rPr lang="en-US" altLang="zh-TW" dirty="0"/>
              <a:t>For the action black buster movie Fast &amp; Furious 6, we can see the recommend results include movies in similar genres; </a:t>
            </a:r>
            <a:endParaRPr lang="en-US" altLang="zh-TW" dirty="0" smtClean="0"/>
          </a:p>
          <a:p>
            <a:pPr marL="0" indent="0">
              <a:buNone/>
            </a:pPr>
            <a:r>
              <a:rPr lang="zh-TW" altLang="en-US" dirty="0"/>
              <a:t> </a:t>
            </a:r>
            <a:r>
              <a:rPr lang="zh-TW" altLang="en-US" dirty="0" smtClean="0"/>
              <a:t>     </a:t>
            </a:r>
            <a:r>
              <a:rPr lang="en-US" altLang="zh-TW" dirty="0" smtClean="0"/>
              <a:t>and </a:t>
            </a:r>
            <a:r>
              <a:rPr lang="en-US" altLang="zh-TW" dirty="0"/>
              <a:t>for the romantic movie Begin Again, we can see the lyrical movies were recommended as results.</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8194" name="Picture 2" descr="https://ieeexplore.ieee.org/mediastore_new/IEEE/content/media/8464036/8472726/8472729/1570413921-table-2-source-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872" y="195023"/>
            <a:ext cx="5282045" cy="318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51089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Conclusions</a:t>
            </a:r>
            <a:endParaRPr lang="zh-TW" altLang="en-US" dirty="0">
              <a:latin typeface="Times New Roman" panose="02020603050405020304" pitchFamily="18" charset="0"/>
              <a:cs typeface="Times New Roman" panose="02020603050405020304" pitchFamily="18" charset="0"/>
            </a:endParaRPr>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en-US" dirty="0"/>
          </a:p>
        </p:txBody>
      </p:sp>
      <p:sp>
        <p:nvSpPr>
          <p:cNvPr id="3" name="內容版面配置區 2"/>
          <p:cNvSpPr>
            <a:spLocks noGrp="1"/>
          </p:cNvSpPr>
          <p:nvPr>
            <p:ph idx="1"/>
          </p:nvPr>
        </p:nvSpPr>
        <p:spPr/>
        <p:txBody>
          <a:bodyPr/>
          <a:lstStyle/>
          <a:p>
            <a:endParaRPr lang="en-US" altLang="zh-TW" b="1" dirty="0" smtClean="0"/>
          </a:p>
          <a:p>
            <a:endParaRPr lang="zh-TW" altLang="en-US" b="1"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內容版面配置區 2"/>
          <p:cNvSpPr txBox="1">
            <a:spLocks/>
          </p:cNvSpPr>
          <p:nvPr/>
        </p:nvSpPr>
        <p:spPr>
          <a:xfrm>
            <a:off x="971112" y="23746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TW" dirty="0"/>
              <a:t>In this paper, we proposed a method using metadata to embed movie and user for movie recommendation service. </a:t>
            </a:r>
          </a:p>
          <a:p>
            <a:endParaRPr lang="en-US" altLang="zh-TW" dirty="0"/>
          </a:p>
          <a:p>
            <a:r>
              <a:rPr lang="en-US" altLang="zh-TW" dirty="0"/>
              <a:t>The proposed method showed higher performance than the baseline method using only user usage data. </a:t>
            </a:r>
          </a:p>
          <a:p>
            <a:endParaRPr lang="en-US" altLang="zh-TW" dirty="0"/>
          </a:p>
          <a:p>
            <a:r>
              <a:rPr lang="en-US" altLang="zh-TW" dirty="0"/>
              <a:t>We also could represent user as vector by summing up the user-preferred-movie's vector. </a:t>
            </a:r>
          </a:p>
          <a:p>
            <a:endParaRPr lang="en-US" altLang="zh-TW" dirty="0"/>
          </a:p>
          <a:p>
            <a:r>
              <a:rPr lang="en-US" altLang="zh-TW" dirty="0"/>
              <a:t>The example shows that the proposed method is very effective in recommending movie.</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smtClean="0"/>
              <a:t>Thanks </a:t>
            </a:r>
            <a:r>
              <a:rPr lang="en-US" altLang="zh-TW" sz="3200" dirty="0"/>
              <a:t>for </a:t>
            </a:r>
            <a:r>
              <a:rPr lang="en-US" altLang="zh-TW" sz="3200" dirty="0" smtClean="0"/>
              <a:t>listening.</a:t>
            </a:r>
            <a:br>
              <a:rPr lang="en-US" altLang="zh-TW" sz="3200" dirty="0" smtClean="0"/>
            </a:br>
            <a:r>
              <a:rPr lang="en-US" altLang="zh-TW" sz="3200" dirty="0" smtClean="0"/>
              <a:t/>
            </a:r>
            <a:br>
              <a:rPr lang="en-US" altLang="zh-TW" sz="3200" dirty="0" smtClean="0"/>
            </a:br>
            <a:r>
              <a:rPr lang="en-US" sz="3200" dirty="0" smtClean="0"/>
              <a:t/>
            </a:r>
            <a:br>
              <a:rPr lang="en-US" sz="3200" dirty="0" smtClean="0"/>
            </a:br>
            <a:endParaRPr lang="en-US"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Subtitle 2"/>
          <p:cNvSpPr>
            <a:spLocks noGrp="1"/>
          </p:cNvSpPr>
          <p:nvPr>
            <p:ph type="subTitle" idx="1"/>
          </p:nvPr>
        </p:nvSpPr>
        <p:spPr>
          <a:xfrm>
            <a:off x="810001" y="5280846"/>
            <a:ext cx="10572000" cy="1302833"/>
          </a:xfrm>
        </p:spPr>
        <p:txBody>
          <a:bodyPr>
            <a:normAutofit/>
          </a:bodyPr>
          <a:lstStyle/>
          <a:p>
            <a:r>
              <a:rPr lang="zh-TW" altLang="en-US" sz="2400" dirty="0" smtClean="0"/>
              <a:t>報告者：陳克威</a:t>
            </a:r>
            <a:endParaRPr lang="en-US" altLang="zh-TW" sz="2400" dirty="0" smtClean="0"/>
          </a:p>
          <a:p>
            <a:r>
              <a:rPr lang="zh-TW" altLang="en-US" sz="2400" dirty="0" smtClean="0"/>
              <a:t>日　期：</a:t>
            </a:r>
            <a:r>
              <a:rPr lang="en-US" altLang="zh-TW" sz="2400" dirty="0" smtClean="0"/>
              <a:t>2019/09/17</a:t>
            </a:r>
          </a:p>
          <a:p>
            <a:endParaRPr lang="en-US" dirty="0"/>
          </a:p>
        </p:txBody>
      </p:sp>
    </p:spTree>
    <p:extLst>
      <p:ext uri="{BB962C8B-B14F-4D97-AF65-F5344CB8AC3E}">
        <p14:creationId xmlns:p14="http://schemas.microsoft.com/office/powerpoint/2010/main" val="34178905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3" name="內容版面配置區 2"/>
          <p:cNvSpPr>
            <a:spLocks noGrp="1"/>
          </p:cNvSpPr>
          <p:nvPr>
            <p:ph idx="1"/>
          </p:nvPr>
        </p:nvSpPr>
        <p:spPr/>
        <p:txBody>
          <a:bodyPr/>
          <a:lstStyle/>
          <a:p>
            <a:r>
              <a:rPr lang="en-US" altLang="zh-TW" dirty="0"/>
              <a:t>In this paper, we propose a method to recommend movie using </a:t>
            </a:r>
            <a:r>
              <a:rPr lang="en-US" altLang="zh-TW" dirty="0">
                <a:solidFill>
                  <a:srgbClr val="FF0000"/>
                </a:solidFill>
              </a:rPr>
              <a:t>metadata</a:t>
            </a:r>
            <a:r>
              <a:rPr lang="en-US" altLang="zh-TW" dirty="0"/>
              <a:t> information based on </a:t>
            </a:r>
            <a:r>
              <a:rPr lang="en-US" altLang="zh-TW" dirty="0">
                <a:solidFill>
                  <a:srgbClr val="FF0000"/>
                </a:solidFill>
              </a:rPr>
              <a:t>Word2Vec</a:t>
            </a:r>
            <a:r>
              <a:rPr lang="en-US" altLang="zh-TW" dirty="0"/>
              <a:t> algorithm. </a:t>
            </a:r>
            <a:endParaRPr lang="en-US" altLang="zh-TW" dirty="0" smtClean="0"/>
          </a:p>
          <a:p>
            <a:r>
              <a:rPr lang="en-US" altLang="zh-TW" dirty="0" smtClean="0"/>
              <a:t>Using </a:t>
            </a:r>
            <a:r>
              <a:rPr lang="en-US" altLang="zh-TW" dirty="0"/>
              <a:t>metadata information, the proposed method could effectively recommend </a:t>
            </a:r>
            <a:r>
              <a:rPr lang="en-US" altLang="zh-TW" dirty="0">
                <a:solidFill>
                  <a:srgbClr val="FF0000"/>
                </a:solidFill>
              </a:rPr>
              <a:t>recently released </a:t>
            </a:r>
            <a:r>
              <a:rPr lang="en-US" altLang="zh-TW" dirty="0"/>
              <a:t>item which have been rarely used. </a:t>
            </a:r>
            <a:endParaRPr lang="en-US" altLang="zh-TW" dirty="0" smtClean="0"/>
          </a:p>
          <a:p>
            <a:r>
              <a:rPr lang="en-US" altLang="zh-TW" dirty="0" smtClean="0"/>
              <a:t>This </a:t>
            </a:r>
            <a:r>
              <a:rPr lang="en-US" altLang="zh-TW" dirty="0"/>
              <a:t>method is also excellent for finding </a:t>
            </a:r>
            <a:r>
              <a:rPr lang="en-US" altLang="zh-TW" dirty="0">
                <a:solidFill>
                  <a:srgbClr val="FF0000"/>
                </a:solidFill>
              </a:rPr>
              <a:t>similar item</a:t>
            </a:r>
            <a:r>
              <a:rPr lang="en-US" altLang="zh-TW" dirty="0"/>
              <a:t> by comparing embedding of each item.</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Related Work</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Related Work</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A. Collaborative Filtering</a:t>
            </a:r>
          </a:p>
          <a:p>
            <a:pPr>
              <a:buAutoNum type="alphaUcPeriod"/>
            </a:pPr>
            <a:endParaRPr lang="en-US" altLang="zh-TW" dirty="0" smtClean="0"/>
          </a:p>
          <a:p>
            <a:r>
              <a:rPr lang="en-US" altLang="zh-TW" dirty="0" smtClean="0"/>
              <a:t>Amazon.com </a:t>
            </a:r>
            <a:r>
              <a:rPr lang="en-US" altLang="zh-TW" dirty="0"/>
              <a:t>recommendations: Item-to-item collaborative </a:t>
            </a:r>
            <a:r>
              <a:rPr lang="en-US" altLang="zh-TW" dirty="0" smtClean="0"/>
              <a:t>filtering</a:t>
            </a:r>
          </a:p>
          <a:p>
            <a:r>
              <a:rPr lang="en-US" altLang="zh-TW" dirty="0"/>
              <a:t>Metadata </a:t>
            </a:r>
            <a:r>
              <a:rPr lang="en-US" altLang="zh-TW" dirty="0" err="1"/>
              <a:t>embeddings</a:t>
            </a:r>
            <a:r>
              <a:rPr lang="en-US" altLang="zh-TW" dirty="0"/>
              <a:t> for user and item cold-start </a:t>
            </a:r>
            <a:r>
              <a:rPr lang="en-US" altLang="zh-TW" dirty="0" smtClean="0"/>
              <a:t>recommendations</a:t>
            </a:r>
          </a:p>
          <a:p>
            <a:r>
              <a:rPr lang="en-US" altLang="zh-TW" dirty="0"/>
              <a:t>Cross-domain collaborative recommendation in a cold-start context: The impact of user profile size on the quality of </a:t>
            </a:r>
            <a:r>
              <a:rPr lang="en-US" altLang="zh-TW" dirty="0" smtClean="0"/>
              <a:t>recommendation</a:t>
            </a:r>
          </a:p>
          <a:p>
            <a:r>
              <a:rPr lang="en-US" altLang="zh-TW" dirty="0"/>
              <a:t>Improving regularized singular value decomposition for collaborative </a:t>
            </a:r>
            <a:r>
              <a:rPr lang="en-US" altLang="zh-TW" dirty="0" smtClean="0"/>
              <a:t>filtering</a:t>
            </a:r>
          </a:p>
          <a:p>
            <a:r>
              <a:rPr lang="en-US" altLang="zh-TW" dirty="0"/>
              <a:t>Collaborative topic modeling for recommending scientific </a:t>
            </a:r>
            <a:r>
              <a:rPr lang="en-US" altLang="zh-TW" dirty="0" smtClean="0"/>
              <a:t>articles</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Related Work</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B</a:t>
            </a:r>
            <a:r>
              <a:rPr lang="en-US" altLang="zh-TW" dirty="0"/>
              <a:t>. Content </a:t>
            </a:r>
            <a:r>
              <a:rPr lang="en-US" altLang="zh-TW" dirty="0" smtClean="0"/>
              <a:t>Based</a:t>
            </a:r>
          </a:p>
          <a:p>
            <a:pPr marL="0" indent="0">
              <a:buNone/>
            </a:pPr>
            <a:endParaRPr lang="en-US" altLang="zh-TW" dirty="0" smtClean="0"/>
          </a:p>
          <a:p>
            <a:pPr marL="0" indent="0">
              <a:buNone/>
            </a:pPr>
            <a:endParaRPr lang="en-US" altLang="zh-TW" dirty="0" smtClean="0"/>
          </a:p>
          <a:p>
            <a:r>
              <a:rPr lang="en-US" altLang="zh-TW" dirty="0" err="1" smtClean="0"/>
              <a:t>HybridRank</a:t>
            </a:r>
            <a:r>
              <a:rPr lang="en-US" altLang="zh-TW" dirty="0"/>
              <a:t>: A Hybrid Content-Based Approach To Mobile Game Recommendations</a:t>
            </a:r>
            <a:endParaRPr lang="zh-TW" altLang="en-US" dirty="0"/>
          </a:p>
          <a:p>
            <a:r>
              <a:rPr lang="en-US" altLang="zh-TW" dirty="0" smtClean="0"/>
              <a:t>A </a:t>
            </a:r>
            <a:r>
              <a:rPr lang="en-US" altLang="zh-TW" dirty="0"/>
              <a:t>multi-view deep learning approach for cross domain user modeling in recommendation systems</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88880170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Related Work</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C. Deep Learning</a:t>
            </a:r>
          </a:p>
          <a:p>
            <a:pPr marL="0" indent="0">
              <a:buNone/>
            </a:pPr>
            <a:endParaRPr lang="en-US" altLang="zh-TW" dirty="0" smtClean="0"/>
          </a:p>
          <a:p>
            <a:r>
              <a:rPr lang="en-US" altLang="zh-TW" dirty="0" smtClean="0"/>
              <a:t>Deep </a:t>
            </a:r>
            <a:r>
              <a:rPr lang="en-US" altLang="zh-TW" dirty="0"/>
              <a:t>neural networks for </a:t>
            </a:r>
            <a:r>
              <a:rPr lang="en-US" altLang="zh-TW" dirty="0" err="1"/>
              <a:t>youtube</a:t>
            </a:r>
            <a:r>
              <a:rPr lang="en-US" altLang="zh-TW" dirty="0"/>
              <a:t> </a:t>
            </a:r>
            <a:r>
              <a:rPr lang="en-US" altLang="zh-TW" dirty="0" smtClean="0"/>
              <a:t>recommendations</a:t>
            </a:r>
          </a:p>
          <a:p>
            <a:r>
              <a:rPr lang="en-US" altLang="zh-TW" dirty="0"/>
              <a:t>The Xbox recommender </a:t>
            </a:r>
            <a:r>
              <a:rPr lang="en-US" altLang="zh-TW" dirty="0" smtClean="0"/>
              <a:t>system</a:t>
            </a:r>
          </a:p>
          <a:p>
            <a:endParaRPr lang="en-US" altLang="zh-TW" dirty="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08858995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Proposed Method</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自訂 2">
      <a:majorFont>
        <a:latin typeface="Times New Roman"/>
        <a:ea typeface="新細明體"/>
        <a:cs typeface=""/>
      </a:majorFont>
      <a:minorFont>
        <a:latin typeface="Times New Roman"/>
        <a:ea typeface="新細明體"/>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762</TotalTime>
  <Words>923</Words>
  <Application>Microsoft Office PowerPoint</Application>
  <PresentationFormat>寬螢幕</PresentationFormat>
  <Paragraphs>164</Paragraphs>
  <Slides>23</Slides>
  <Notes>23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23</vt:i4>
      </vt:variant>
    </vt:vector>
  </HeadingPairs>
  <TitlesOfParts>
    <vt:vector size="28" baseType="lpstr">
      <vt:lpstr>新細明體</vt:lpstr>
      <vt:lpstr>Calibri</vt:lpstr>
      <vt:lpstr>Times New Roman</vt:lpstr>
      <vt:lpstr>Wingdings 2</vt:lpstr>
      <vt:lpstr>Quotable</vt:lpstr>
      <vt:lpstr>Movie Recommendation  Using Metadata Based Word2Vec Algorithm  Yeo Chan Yoon ; Jun Woo Lee  PlatCon 2018, South Korea</vt:lpstr>
      <vt:lpstr>Outline</vt:lpstr>
      <vt:lpstr>Introduction</vt:lpstr>
      <vt:lpstr>Introduction</vt:lpstr>
      <vt:lpstr>Related Work</vt:lpstr>
      <vt:lpstr>Related Work</vt:lpstr>
      <vt:lpstr>Related Work</vt:lpstr>
      <vt:lpstr>Related Work</vt:lpstr>
      <vt:lpstr>Proposed Method</vt:lpstr>
      <vt:lpstr>Proposed Method</vt:lpstr>
      <vt:lpstr>A. Training Embedding of Each Movie</vt:lpstr>
      <vt:lpstr>A. Training Embedding of Each Movie</vt:lpstr>
      <vt:lpstr>B. Prediction of User Vector</vt:lpstr>
      <vt:lpstr>C. Generation of Recommend List</vt:lpstr>
      <vt:lpstr>Evaluation</vt:lpstr>
      <vt:lpstr>Evaluation</vt:lpstr>
      <vt:lpstr>A. Dataset</vt:lpstr>
      <vt:lpstr>B. Experimental Result</vt:lpstr>
      <vt:lpstr>B. Experimental Result</vt:lpstr>
      <vt:lpstr>B. Experimental Result</vt:lpstr>
      <vt:lpstr>Conclusions</vt:lpstr>
      <vt:lpstr>Conclusions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makinglab</cp:lastModifiedBy>
  <cp:revision>181</cp:revision>
  <dcterms:created xsi:type="dcterms:W3CDTF">2014-08-26T23:49:58Z</dcterms:created>
  <dcterms:modified xsi:type="dcterms:W3CDTF">2019-09-17T01:53:56Z</dcterms:modified>
</cp:coreProperties>
</file>