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74" autoAdjust="0"/>
  </p:normalViewPr>
  <p:slideViewPr>
    <p:cSldViewPr snapToGrid="0">
      <p:cViewPr varScale="1">
        <p:scale>
          <a:sx n="88" d="100"/>
          <a:sy n="88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F97D5-5D2C-4422-8D68-279B506CA820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94673-A192-4631-B2CC-6C4C356B0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51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NLP</a:t>
            </a:r>
            <a:r>
              <a:rPr lang="en-US" altLang="zh-TW" baseline="0" dirty="0" smtClean="0"/>
              <a:t> - </a:t>
            </a:r>
            <a:r>
              <a:rPr lang="en-US" altLang="zh-TW" dirty="0" smtClean="0"/>
              <a:t>Conference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94673-A192-4631-B2CC-6C4C356B0CB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3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94673-A192-4631-B2CC-6C4C356B0C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3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94673-A192-4631-B2CC-6C4C356B0CB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50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用原始資料訓練</a:t>
            </a:r>
            <a:r>
              <a:rPr lang="en-US" altLang="zh-TW" dirty="0" smtClean="0"/>
              <a:t>RNN</a:t>
            </a:r>
            <a:r>
              <a:rPr lang="zh-TW" altLang="en-US" dirty="0" smtClean="0"/>
              <a:t>，之後將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EDA</a:t>
            </a:r>
            <a:r>
              <a:rPr lang="zh-TW" altLang="en-US" dirty="0" smtClean="0"/>
              <a:t>句子與原始句子一起丟進</a:t>
            </a:r>
            <a:r>
              <a:rPr lang="en-US" altLang="zh-TW" dirty="0" smtClean="0"/>
              <a:t>RNN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取最後的</a:t>
            </a:r>
            <a:r>
              <a:rPr lang="en-US" altLang="zh-TW" dirty="0" smtClean="0"/>
              <a:t>dense-layer</a:t>
            </a:r>
            <a:r>
              <a:rPr lang="zh-TW" altLang="en-US" dirty="0" smtClean="0"/>
              <a:t>，套用</a:t>
            </a:r>
            <a:r>
              <a:rPr lang="en-US" altLang="zh-TW" dirty="0" smtClean="0"/>
              <a:t>t-SNE</a:t>
            </a:r>
            <a:r>
              <a:rPr lang="zh-TW" altLang="en-US" dirty="0" smtClean="0"/>
              <a:t>轉成二維資料。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94673-A192-4631-B2CC-6C4C356B0CB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7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94673-A192-4631-B2CC-6C4C356B0CB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5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94673-A192-4631-B2CC-6C4C356B0CB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8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94673-A192-4631-B2CC-6C4C356B0CB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2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儘管有時改進很少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94673-A192-4631-B2CC-6C4C356B0CB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19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儘管有時改進很少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94673-A192-4631-B2CC-6C4C356B0CB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58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8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6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71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52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695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686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90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556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52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4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90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92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84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14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9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C3F3B1-5EEF-4FE4-99A6-0B30AB8D16E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556A-D8C7-4039-91DF-3BD3B20F8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06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2400" dirty="0"/>
              <a:t>EDA: Easy Data Augmentation Techniques for Boosting Performance on Text Classification </a:t>
            </a:r>
            <a:r>
              <a:rPr lang="en-US" altLang="zh-TW" sz="2400" dirty="0" smtClean="0"/>
              <a:t>Tasks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EMNLP-IJCNLP 2019</a:t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Jason Wei, Kai </a:t>
            </a:r>
            <a:r>
              <a:rPr lang="en-US" altLang="zh-TW" sz="2400" dirty="0" smtClean="0"/>
              <a:t>Zou</a:t>
            </a:r>
            <a:br>
              <a:rPr lang="en-US" altLang="zh-TW" sz="2400" dirty="0" smtClean="0"/>
            </a:b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5517609"/>
            <a:ext cx="8825658" cy="861420"/>
          </a:xfrm>
        </p:spPr>
        <p:txBody>
          <a:bodyPr/>
          <a:lstStyle/>
          <a:p>
            <a:r>
              <a:rPr lang="en-US" altLang="zh-TW" dirty="0" smtClean="0"/>
              <a:t>610721204 </a:t>
            </a:r>
            <a:r>
              <a:rPr lang="zh-TW" altLang="en-US" dirty="0" smtClean="0"/>
              <a:t>陳克威</a:t>
            </a:r>
            <a:endParaRPr lang="en-US" altLang="zh-TW" dirty="0" smtClean="0"/>
          </a:p>
          <a:p>
            <a:r>
              <a:rPr lang="en-US" altLang="zh-TW" smtClean="0"/>
              <a:t>2020/03/11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9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</a:t>
            </a:r>
            <a:r>
              <a:rPr lang="en-US" altLang="zh-TW" dirty="0"/>
              <a:t>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run experiments for two popular models in text classification. </a:t>
            </a:r>
          </a:p>
          <a:p>
            <a:endParaRPr lang="en-US" altLang="zh-TW" dirty="0"/>
          </a:p>
          <a:p>
            <a:r>
              <a:rPr lang="en-US" altLang="zh-TW" dirty="0"/>
              <a:t>(1) Recurrent neural networks (RNNs) are suitable for sequential </a:t>
            </a:r>
            <a:r>
              <a:rPr lang="en-US" altLang="zh-TW" dirty="0" err="1"/>
              <a:t>data.We</a:t>
            </a:r>
            <a:r>
              <a:rPr lang="en-US" altLang="zh-TW" dirty="0"/>
              <a:t> use a LSTM-RNN (Liu et al., 2016). </a:t>
            </a:r>
          </a:p>
          <a:p>
            <a:endParaRPr lang="en-US" altLang="zh-TW" dirty="0"/>
          </a:p>
          <a:p>
            <a:r>
              <a:rPr lang="en-US" altLang="zh-TW" dirty="0"/>
              <a:t>(2) Convolutional neural networks (CNNs) have also achieved high performance for text classification.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We </a:t>
            </a:r>
            <a:r>
              <a:rPr lang="en-US" altLang="zh-TW" dirty="0"/>
              <a:t>average results from five different random seeds.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8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EDA Makes Gains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Average performances (%)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71" y="2633625"/>
            <a:ext cx="5905530" cy="338311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36755" y="6248399"/>
            <a:ext cx="129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+3 %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43304" y="6244331"/>
            <a:ext cx="191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+0.8 %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45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Training Set Sizing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2257" y="6004256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Normal 100% dataset : 88.3% AUC</a:t>
            </a:r>
          </a:p>
          <a:p>
            <a:r>
              <a:rPr lang="en-US" altLang="zh-TW" dirty="0" smtClean="0"/>
              <a:t>EDA 50% dataset : 88.6% AUC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57" y="1501321"/>
            <a:ext cx="8044168" cy="45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Does EDA conserve true labels?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1676400"/>
            <a:ext cx="6162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Ablation Study: EDA Decomposed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04293" y="3910293"/>
            <a:ext cx="8946541" cy="4195481"/>
          </a:xfrm>
        </p:spPr>
        <p:txBody>
          <a:bodyPr/>
          <a:lstStyle/>
          <a:p>
            <a:r>
              <a:rPr lang="en-US" altLang="zh-TW" dirty="0" smtClean="0"/>
              <a:t>SR: </a:t>
            </a:r>
            <a:r>
              <a:rPr lang="zh-TW" altLang="en-US" dirty="0" smtClean="0"/>
              <a:t>少量</a:t>
            </a:r>
            <a:r>
              <a:rPr lang="en-US" altLang="zh-TW" dirty="0" smtClean="0"/>
              <a:t>a</a:t>
            </a:r>
            <a:r>
              <a:rPr lang="zh-TW" altLang="en-US" dirty="0" smtClean="0"/>
              <a:t>有幫助，太大會造成反效果。</a:t>
            </a:r>
            <a:endParaRPr lang="en-US" altLang="zh-TW" dirty="0" smtClean="0"/>
          </a:p>
          <a:p>
            <a:r>
              <a:rPr lang="en-US" altLang="zh-TW" dirty="0" smtClean="0"/>
              <a:t>RI:</a:t>
            </a:r>
            <a:r>
              <a:rPr lang="zh-TW" altLang="en-US" dirty="0" smtClean="0"/>
              <a:t> 相對穩定</a:t>
            </a:r>
            <a:endParaRPr lang="en-US" altLang="zh-TW" dirty="0" smtClean="0"/>
          </a:p>
          <a:p>
            <a:r>
              <a:rPr lang="en-US" altLang="zh-TW" dirty="0" smtClean="0"/>
              <a:t>RS: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&lt;= 0.2</a:t>
            </a:r>
            <a:r>
              <a:rPr lang="zh-TW" altLang="en-US" dirty="0" smtClean="0"/>
              <a:t>有幫助，</a:t>
            </a:r>
            <a:r>
              <a:rPr lang="en-US" altLang="zh-TW" dirty="0" smtClean="0"/>
              <a:t>a &gt;= 0.3</a:t>
            </a:r>
            <a:r>
              <a:rPr lang="zh-TW" altLang="en-US" dirty="0" smtClean="0"/>
              <a:t>效果不太好。</a:t>
            </a:r>
            <a:endParaRPr lang="en-US" altLang="zh-TW" dirty="0" smtClean="0"/>
          </a:p>
          <a:p>
            <a:r>
              <a:rPr lang="en-US" altLang="zh-TW" dirty="0" smtClean="0"/>
              <a:t>RD:</a:t>
            </a:r>
            <a:r>
              <a:rPr lang="zh-TW" altLang="en-US" dirty="0" smtClean="0"/>
              <a:t> 低</a:t>
            </a:r>
            <a:r>
              <a:rPr lang="en-US" altLang="zh-TW" dirty="0" smtClean="0"/>
              <a:t>a</a:t>
            </a:r>
            <a:r>
              <a:rPr lang="zh-TW" altLang="en-US" dirty="0" smtClean="0"/>
              <a:t>有幫助，高</a:t>
            </a:r>
            <a:r>
              <a:rPr lang="en-US" altLang="zh-TW" dirty="0" smtClean="0"/>
              <a:t>a</a:t>
            </a:r>
            <a:r>
              <a:rPr lang="zh-TW" altLang="en-US" dirty="0" smtClean="0"/>
              <a:t>反效果很嚴重。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a</a:t>
            </a:r>
            <a:r>
              <a:rPr lang="en-US" altLang="zh-TW" dirty="0" smtClean="0"/>
              <a:t> = 0.1 </a:t>
            </a:r>
            <a:r>
              <a:rPr lang="zh-TW" altLang="en-US" dirty="0" smtClean="0"/>
              <a:t>似乎是最全面的選擇。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1443318"/>
            <a:ext cx="10715625" cy="221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much augmentation?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6" y="2148936"/>
            <a:ext cx="6677025" cy="3733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633" y="2862121"/>
            <a:ext cx="4466992" cy="23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0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with Related Work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80543" y="5324757"/>
            <a:ext cx="8946541" cy="1571624"/>
          </a:xfrm>
        </p:spPr>
        <p:txBody>
          <a:bodyPr/>
          <a:lstStyle/>
          <a:p>
            <a:r>
              <a:rPr lang="en-US" altLang="zh-TW" dirty="0"/>
              <a:t>LM: requires training a language model or deep learning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Ex </a:t>
            </a:r>
            <a:r>
              <a:rPr lang="en-US" altLang="zh-TW" dirty="0" err="1"/>
              <a:t>Dat</a:t>
            </a:r>
            <a:r>
              <a:rPr lang="en-US" altLang="zh-TW" dirty="0"/>
              <a:t>: requires an external dataset.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134" y="1524281"/>
            <a:ext cx="46386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have shown that </a:t>
            </a:r>
            <a:r>
              <a:rPr lang="en-US" altLang="zh-TW" dirty="0">
                <a:solidFill>
                  <a:schemeClr val="accent2"/>
                </a:solidFill>
              </a:rPr>
              <a:t>simple</a:t>
            </a:r>
            <a:r>
              <a:rPr lang="en-US" altLang="zh-TW" dirty="0"/>
              <a:t> data augmentation operations can boost performance on text classification tasks.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Although </a:t>
            </a:r>
            <a:r>
              <a:rPr lang="en-US" altLang="zh-TW" dirty="0"/>
              <a:t>improvement is at times marginal, EDA substantially boosts performance and </a:t>
            </a:r>
            <a:r>
              <a:rPr lang="en-US" altLang="zh-TW" dirty="0">
                <a:solidFill>
                  <a:schemeClr val="accent2"/>
                </a:solidFill>
              </a:rPr>
              <a:t>reduces overfitting </a:t>
            </a:r>
            <a:r>
              <a:rPr lang="en-US" altLang="zh-TW" dirty="0"/>
              <a:t>when training on </a:t>
            </a:r>
            <a:r>
              <a:rPr lang="en-US" altLang="zh-TW" dirty="0">
                <a:solidFill>
                  <a:schemeClr val="accent2"/>
                </a:solidFill>
              </a:rPr>
              <a:t>smaller datasets</a:t>
            </a:r>
            <a:r>
              <a:rPr lang="en-US" altLang="zh-TW" dirty="0"/>
              <a:t>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176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EDA: Easy Data Augmentation Techniques for Boosting Performance on Text Classification </a:t>
            </a:r>
            <a:r>
              <a:rPr lang="en-US" altLang="zh-TW" dirty="0" smtClean="0"/>
              <a:t>Tasks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github.com/jasonwei20/eda_nlp</a:t>
            </a:r>
          </a:p>
          <a:p>
            <a:endParaRPr lang="en-US" altLang="zh-TW" dirty="0" smtClean="0"/>
          </a:p>
          <a:p>
            <a:r>
              <a:rPr lang="en-US" altLang="zh-CN" dirty="0"/>
              <a:t>NLP</a:t>
            </a:r>
            <a:r>
              <a:rPr lang="zh-CN" altLang="en-US" dirty="0"/>
              <a:t>中数据增强的实</a:t>
            </a:r>
            <a:r>
              <a:rPr lang="zh-CN" altLang="en-US" dirty="0" smtClean="0"/>
              <a:t>现 </a:t>
            </a:r>
            <a:r>
              <a:rPr lang="en-US" altLang="zh-CN" dirty="0" smtClean="0"/>
              <a:t>(</a:t>
            </a:r>
            <a:r>
              <a:rPr lang="en-US" altLang="zh-TW" dirty="0" err="1"/>
              <a:t>EDA_NLP_for_Chinese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github.com/zhanlaoban/EDA_NLP_for_Chinese</a:t>
            </a:r>
          </a:p>
          <a:p>
            <a:endParaRPr lang="en-US" altLang="zh-TW" dirty="0"/>
          </a:p>
          <a:p>
            <a:r>
              <a:rPr lang="en-US" altLang="zh-TW" dirty="0" err="1" smtClean="0"/>
              <a:t>jieba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github.com/fxsjy/jieba</a:t>
            </a:r>
          </a:p>
          <a:p>
            <a:r>
              <a:rPr lang="en-US" altLang="zh-TW" dirty="0" smtClean="0"/>
              <a:t>Synonyms: </a:t>
            </a:r>
            <a:r>
              <a:rPr lang="en-US" altLang="zh-TW" dirty="0"/>
              <a:t>https://</a:t>
            </a:r>
            <a:r>
              <a:rPr lang="en-US" altLang="zh-TW" dirty="0" smtClean="0"/>
              <a:t>github.com/huyingxi/Synonyms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637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Text classification is a fundamental task in natural language processing (NLP). </a:t>
            </a:r>
          </a:p>
          <a:p>
            <a:endParaRPr lang="en-US" altLang="zh-TW" dirty="0"/>
          </a:p>
          <a:p>
            <a:r>
              <a:rPr lang="en-US" altLang="zh-TW" dirty="0"/>
              <a:t>Machine learning and deep learning have achieved high accuracy on tasks ranging from </a:t>
            </a:r>
            <a:r>
              <a:rPr lang="en-US" altLang="zh-TW" dirty="0">
                <a:solidFill>
                  <a:schemeClr val="accent2"/>
                </a:solidFill>
              </a:rPr>
              <a:t>sentiment analysis</a:t>
            </a:r>
            <a:r>
              <a:rPr lang="en-US" altLang="zh-TW" dirty="0"/>
              <a:t> </a:t>
            </a:r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chemeClr val="accent2"/>
                </a:solidFill>
              </a:rPr>
              <a:t>topic classification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but high performance often depends on the </a:t>
            </a:r>
            <a:r>
              <a:rPr lang="en-US" altLang="zh-TW" dirty="0">
                <a:solidFill>
                  <a:schemeClr val="accent2"/>
                </a:solidFill>
              </a:rPr>
              <a:t>size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chemeClr val="accent2"/>
                </a:solidFill>
              </a:rPr>
              <a:t>quality</a:t>
            </a:r>
            <a:r>
              <a:rPr lang="en-US" altLang="zh-TW" dirty="0"/>
              <a:t> of training </a:t>
            </a:r>
            <a:r>
              <a:rPr lang="en-US" altLang="zh-TW" dirty="0" smtClean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13201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Automatic data augmentation is commonly used in </a:t>
            </a:r>
            <a:r>
              <a:rPr lang="en-US" altLang="zh-TW" dirty="0">
                <a:solidFill>
                  <a:schemeClr val="accent2"/>
                </a:solidFill>
              </a:rPr>
              <a:t>computer vision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accent2"/>
                </a:solidFill>
              </a:rPr>
              <a:t>speech</a:t>
            </a:r>
            <a:r>
              <a:rPr lang="en-US" altLang="zh-TW" dirty="0"/>
              <a:t> and can help train more robust models.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Previous work (in NLP) :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en-US" altLang="zh-TW" dirty="0" smtClean="0"/>
              <a:t>One popular study generated </a:t>
            </a:r>
            <a:r>
              <a:rPr lang="en-US" altLang="zh-TW" dirty="0"/>
              <a:t>new data by translating sentences into </a:t>
            </a:r>
            <a:r>
              <a:rPr lang="en-US" altLang="zh-TW" dirty="0">
                <a:solidFill>
                  <a:schemeClr val="accent2"/>
                </a:solidFill>
              </a:rPr>
              <a:t>French</a:t>
            </a:r>
            <a:r>
              <a:rPr lang="en-US" altLang="zh-TW" dirty="0"/>
              <a:t> and back into </a:t>
            </a:r>
            <a:r>
              <a:rPr lang="en-US" altLang="zh-TW" dirty="0">
                <a:solidFill>
                  <a:schemeClr val="accent2"/>
                </a:solidFill>
              </a:rPr>
              <a:t>English</a:t>
            </a:r>
            <a:r>
              <a:rPr lang="en-US" altLang="zh-TW" dirty="0"/>
              <a:t> (Yu et al., 2018). </a:t>
            </a:r>
          </a:p>
          <a:p>
            <a:endParaRPr lang="en-US" altLang="zh-TW" dirty="0" smtClean="0"/>
          </a:p>
          <a:p>
            <a:r>
              <a:rPr lang="en-US" altLang="zh-TW" dirty="0"/>
              <a:t>2. </a:t>
            </a:r>
            <a:r>
              <a:rPr lang="en-US" altLang="zh-TW" dirty="0" smtClean="0"/>
              <a:t>Predictive </a:t>
            </a:r>
            <a:r>
              <a:rPr lang="en-US" altLang="zh-TW" dirty="0"/>
              <a:t>language models for </a:t>
            </a:r>
            <a:r>
              <a:rPr lang="en-US" altLang="zh-TW" dirty="0">
                <a:solidFill>
                  <a:schemeClr val="accent2"/>
                </a:solidFill>
              </a:rPr>
              <a:t>synonym</a:t>
            </a:r>
            <a:r>
              <a:rPr lang="en-US" altLang="zh-TW" dirty="0"/>
              <a:t> replacement (Kobayashi, 2018</a:t>
            </a:r>
            <a:r>
              <a:rPr lang="en-US" altLang="zh-TW" dirty="0" smtClean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0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 - Easy Data Augmentation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3" y="2052918"/>
            <a:ext cx="4535488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1. Synonym Replacement (SR):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Randomly </a:t>
            </a:r>
            <a:r>
              <a:rPr lang="en-US" altLang="zh-TW" dirty="0"/>
              <a:t>choose n words from the sentence that are not stop words.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Replace </a:t>
            </a:r>
            <a:r>
              <a:rPr lang="en-US" altLang="zh-TW" dirty="0"/>
              <a:t>each of these words with one of its synonyms chosen at random.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25" y="2052918"/>
            <a:ext cx="6314211" cy="34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 - Easy Data Augmentation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3" y="2052918"/>
            <a:ext cx="4535488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2. Random Insertion (RI):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Find </a:t>
            </a:r>
            <a:r>
              <a:rPr lang="en-US" altLang="zh-TW" dirty="0"/>
              <a:t>a random synonym of a random word in the sentence that is not a stop word.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Insert </a:t>
            </a:r>
            <a:r>
              <a:rPr lang="en-US" altLang="zh-TW" dirty="0"/>
              <a:t>that synonym into a random position in the sentence.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Do </a:t>
            </a:r>
            <a:r>
              <a:rPr lang="en-US" altLang="zh-TW" dirty="0"/>
              <a:t>this n times.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25" y="2052918"/>
            <a:ext cx="6314211" cy="34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8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 - Easy Data Augmentation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3" y="2052918"/>
            <a:ext cx="4535488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3. Random Swap (RS):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Randomly </a:t>
            </a:r>
            <a:r>
              <a:rPr lang="en-US" altLang="zh-TW" dirty="0"/>
              <a:t>choose two words in the sentence and swap their positions.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Do </a:t>
            </a:r>
            <a:r>
              <a:rPr lang="en-US" altLang="zh-TW" dirty="0"/>
              <a:t>this n times.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25" y="2052918"/>
            <a:ext cx="6314211" cy="34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 - Easy Data Augmentation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3" y="2052918"/>
            <a:ext cx="4535488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4. Random Deletion (RD):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Randomly </a:t>
            </a:r>
            <a:r>
              <a:rPr lang="en-US" altLang="zh-TW" dirty="0"/>
              <a:t>remove each word in the sentence with probability p.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25" y="2052918"/>
            <a:ext cx="6314211" cy="34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 - Easy Data Augmentation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3" y="2052918"/>
            <a:ext cx="4535488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 = αl, for SR, RI, RD</a:t>
            </a:r>
          </a:p>
          <a:p>
            <a:endParaRPr lang="en-US" altLang="zh-TW" dirty="0"/>
          </a:p>
          <a:p>
            <a:r>
              <a:rPr lang="en-US" altLang="zh-TW" dirty="0"/>
              <a:t>l</a:t>
            </a:r>
            <a:r>
              <a:rPr lang="en-US" altLang="zh-TW" dirty="0" smtClean="0"/>
              <a:t> = sentence length</a:t>
            </a:r>
          </a:p>
          <a:p>
            <a:r>
              <a:rPr lang="en-US" altLang="zh-TW" dirty="0"/>
              <a:t>a = percent of the words in a </a:t>
            </a:r>
            <a:r>
              <a:rPr lang="en-US" altLang="zh-TW" dirty="0" smtClean="0"/>
              <a:t>sentence</a:t>
            </a:r>
          </a:p>
          <a:p>
            <a:endParaRPr lang="en-US" altLang="zh-TW" dirty="0"/>
          </a:p>
          <a:p>
            <a:r>
              <a:rPr lang="en-US" altLang="zh-TW" dirty="0"/>
              <a:t>p=</a:t>
            </a:r>
            <a:r>
              <a:rPr lang="el-GR" altLang="zh-TW" dirty="0" smtClean="0"/>
              <a:t>α</a:t>
            </a:r>
            <a:r>
              <a:rPr lang="en-US" altLang="zh-TW" dirty="0" smtClean="0"/>
              <a:t>,</a:t>
            </a:r>
            <a:r>
              <a:rPr lang="el-GR" altLang="zh-TW" dirty="0" smtClean="0"/>
              <a:t> </a:t>
            </a:r>
            <a:r>
              <a:rPr lang="en-US" altLang="zh-TW" dirty="0"/>
              <a:t>for </a:t>
            </a:r>
            <a:r>
              <a:rPr lang="en-US" altLang="zh-TW" dirty="0" smtClean="0"/>
              <a:t>RD</a:t>
            </a:r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25" y="2052918"/>
            <a:ext cx="6314211" cy="34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</a:t>
            </a:r>
            <a:r>
              <a:rPr lang="en-US" altLang="zh-TW" dirty="0"/>
              <a:t>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Benchmark </a:t>
            </a:r>
            <a:r>
              <a:rPr lang="en-US" altLang="zh-TW" dirty="0"/>
              <a:t>text classification tasks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r>
              <a:rPr lang="en-US" altLang="zh-TW" dirty="0" smtClean="0"/>
              <a:t>(</a:t>
            </a:r>
            <a:r>
              <a:rPr lang="en-US" altLang="zh-TW" dirty="0"/>
              <a:t>1) SST-2: Stanford Sentiment Treebank (</a:t>
            </a:r>
            <a:r>
              <a:rPr lang="en-US" altLang="zh-TW" dirty="0" err="1"/>
              <a:t>Socher</a:t>
            </a:r>
            <a:r>
              <a:rPr lang="en-US" altLang="zh-TW" dirty="0"/>
              <a:t> et al., 2013), </a:t>
            </a:r>
          </a:p>
          <a:p>
            <a:r>
              <a:rPr lang="en-US" altLang="zh-TW" dirty="0"/>
              <a:t>(2) CR: customer reviews (Hu and Liu, 2004; Liu et al., 2015), </a:t>
            </a:r>
          </a:p>
          <a:p>
            <a:r>
              <a:rPr lang="en-US" altLang="zh-TW" dirty="0"/>
              <a:t>(3) SUBJ: subjectivity/objectivity dataset (Pang and Lee, 2004), </a:t>
            </a:r>
          </a:p>
          <a:p>
            <a:r>
              <a:rPr lang="en-US" altLang="zh-TW" dirty="0"/>
              <a:t>(4) TREC: question type dataset (Li and Roth, 2002), and </a:t>
            </a:r>
          </a:p>
          <a:p>
            <a:r>
              <a:rPr lang="en-US" altLang="zh-TW" dirty="0"/>
              <a:t>(5) PC: Pro-Con dataset (</a:t>
            </a:r>
            <a:r>
              <a:rPr lang="en-US" altLang="zh-TW" dirty="0" err="1"/>
              <a:t>Ganapathibhotla</a:t>
            </a:r>
            <a:r>
              <a:rPr lang="en-US" altLang="zh-TW" dirty="0"/>
              <a:t> and Liu, 2008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 err="1" smtClean="0"/>
              <a:t>N_train</a:t>
            </a:r>
            <a:r>
              <a:rPr lang="en-US" altLang="zh-TW" dirty="0" smtClean="0"/>
              <a:t> = { 500</a:t>
            </a:r>
            <a:r>
              <a:rPr lang="en-US" altLang="zh-TW" dirty="0"/>
              <a:t>, 2,000, 5,000, all available </a:t>
            </a:r>
            <a:r>
              <a:rPr lang="en-US" altLang="zh-TW" dirty="0" smtClean="0"/>
              <a:t>data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0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</TotalTime>
  <Words>724</Words>
  <Application>Microsoft Office PowerPoint</Application>
  <PresentationFormat>寬螢幕</PresentationFormat>
  <Paragraphs>112</Paragraphs>
  <Slides>18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宋体</vt:lpstr>
      <vt:lpstr>新細明體</vt:lpstr>
      <vt:lpstr>Arial</vt:lpstr>
      <vt:lpstr>Calibri</vt:lpstr>
      <vt:lpstr>Century Gothic</vt:lpstr>
      <vt:lpstr>Wingdings 3</vt:lpstr>
      <vt:lpstr>離子</vt:lpstr>
      <vt:lpstr>EDA: Easy Data Augmentation Techniques for Boosting Performance on Text Classification Tasks  EMNLP-IJCNLP 2019  Jason Wei, Kai Zou </vt:lpstr>
      <vt:lpstr>Introduction</vt:lpstr>
      <vt:lpstr>Introduction</vt:lpstr>
      <vt:lpstr>EDA - Easy Data Augmentation</vt:lpstr>
      <vt:lpstr>EDA - Easy Data Augmentation</vt:lpstr>
      <vt:lpstr>EDA - Easy Data Augmentation</vt:lpstr>
      <vt:lpstr>EDA - Easy Data Augmentation</vt:lpstr>
      <vt:lpstr>EDA - Easy Data Augmentation</vt:lpstr>
      <vt:lpstr>Experimental Setup</vt:lpstr>
      <vt:lpstr>Experimental Setup</vt:lpstr>
      <vt:lpstr>Result - EDA Makes Gains </vt:lpstr>
      <vt:lpstr>Result - Training Set Sizing </vt:lpstr>
      <vt:lpstr>Does EDA conserve true labels?</vt:lpstr>
      <vt:lpstr>Ablation Study: EDA Decomposed</vt:lpstr>
      <vt:lpstr>How much augmentation?</vt:lpstr>
      <vt:lpstr>Comparison with Related Work</vt:lpstr>
      <vt:lpstr>Conclusions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EDA: Easy Data Augmentation Techniques for Boosting Performance on Text Classification Tasks   </dc:title>
  <dc:creator>makinglab</dc:creator>
  <cp:lastModifiedBy>makinglab</cp:lastModifiedBy>
  <cp:revision>54</cp:revision>
  <dcterms:created xsi:type="dcterms:W3CDTF">2020-03-08T08:51:50Z</dcterms:created>
  <dcterms:modified xsi:type="dcterms:W3CDTF">2020-03-08T12:54:51Z</dcterms:modified>
</cp:coreProperties>
</file>