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277" r:id="rId4"/>
    <p:sldId id="286" r:id="rId5"/>
    <p:sldId id="269" r:id="rId6"/>
    <p:sldId id="263" r:id="rId7"/>
    <p:sldId id="290" r:id="rId8"/>
    <p:sldId id="295" r:id="rId9"/>
    <p:sldId id="297" r:id="rId10"/>
    <p:sldId id="291" r:id="rId11"/>
    <p:sldId id="298" r:id="rId12"/>
    <p:sldId id="299" r:id="rId13"/>
    <p:sldId id="302" r:id="rId14"/>
    <p:sldId id="300" r:id="rId15"/>
    <p:sldId id="303" r:id="rId16"/>
    <p:sldId id="304" r:id="rId17"/>
    <p:sldId id="305" r:id="rId18"/>
    <p:sldId id="306" r:id="rId19"/>
    <p:sldId id="307" r:id="rId20"/>
    <p:sldId id="308" r:id="rId21"/>
    <p:sldId id="322" r:id="rId22"/>
    <p:sldId id="314" r:id="rId23"/>
    <p:sldId id="323" r:id="rId24"/>
    <p:sldId id="315" r:id="rId25"/>
    <p:sldId id="324" r:id="rId26"/>
    <p:sldId id="316" r:id="rId27"/>
    <p:sldId id="317" r:id="rId28"/>
    <p:sldId id="319" r:id="rId29"/>
    <p:sldId id="320" r:id="rId30"/>
    <p:sldId id="276" r:id="rId31"/>
    <p:sldId id="285" r:id="rId32"/>
    <p:sldId id="321" r:id="rId33"/>
    <p:sldId id="280" r:id="rId34"/>
    <p:sldId id="281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inglab" initials="m" lastIdx="1" clrIdx="0">
    <p:extLst>
      <p:ext uri="{19B8F6BF-5375-455C-9EA6-DF929625EA0E}">
        <p15:presenceInfo xmlns:p15="http://schemas.microsoft.com/office/powerpoint/2012/main" userId="making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9" autoAdjust="0"/>
    <p:restoredTop sz="81711" autoAdjust="0"/>
  </p:normalViewPr>
  <p:slideViewPr>
    <p:cSldViewPr snapToGrid="0">
      <p:cViewPr varScale="1">
        <p:scale>
          <a:sx n="83" d="100"/>
          <a:sy n="83" d="100"/>
        </p:scale>
        <p:origin x="10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12:10:39.3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4DCF-B715-4BF0-9605-DCF6CFBC483B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E51C-C8D9-4218-A5D5-FF621EE79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56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C852C-8358-4ADF-8BD5-BDE872E87BA0}" type="datetimeFigureOut">
              <a:rPr lang="zh-TW" altLang="en-US" smtClean="0"/>
              <a:pPr/>
              <a:t>2018/12/20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E76A-8774-4D97-8D95-484EFAB6D6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協同過濾的推薦系統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於</a:t>
            </a:r>
            <a:r>
              <a:rPr lang="en-US" altLang="zh-TW" dirty="0" smtClean="0"/>
              <a:t>2005</a:t>
            </a:r>
            <a:r>
              <a:rPr lang="zh-TW" altLang="en-US" dirty="0" smtClean="0"/>
              <a:t>年發表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smtClean="0"/>
              <a:t>1-2)model-based </a:t>
            </a:r>
            <a:r>
              <a:rPr lang="en-US" altLang="zh-TW" dirty="0" smtClean="0"/>
              <a:t>scheme.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查詢速度較快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(3-4)memory-based </a:t>
            </a:r>
            <a:r>
              <a:rPr lang="en-US" altLang="zh-TW" dirty="0" smtClean="0"/>
              <a:t>schemes.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628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434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User</a:t>
            </a:r>
            <a:r>
              <a:rPr lang="zh-TW" altLang="en-US" dirty="0" smtClean="0"/>
              <a:t>會</a:t>
            </a:r>
            <a:r>
              <a:rPr lang="zh-TW" altLang="en-US" dirty="0" smtClean="0"/>
              <a:t>用自己的平均值</a:t>
            </a:r>
            <a:r>
              <a:rPr lang="zh-TW" altLang="en-US" dirty="0" smtClean="0"/>
              <a:t>去預測其他物品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75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右：</a:t>
            </a:r>
            <a:r>
              <a:rPr lang="zh-TW" altLang="en-US" dirty="0" smtClean="0"/>
              <a:t>其他人對物品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的評分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他自己的平均值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下：是</a:t>
            </a:r>
            <a:r>
              <a:rPr lang="zh-TW" altLang="en-US" dirty="0" smtClean="0"/>
              <a:t>有多少人對物品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評分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911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改進的余弦相似度 </a:t>
            </a:r>
            <a:r>
              <a:rPr lang="en-US" altLang="zh-TW" dirty="0" smtClean="0"/>
              <a:t>(item-based)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分母要開根號會比較好？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分子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u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評分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</a:t>
            </a:r>
            <a:r>
              <a:rPr lang="zh-TW" altLang="en-US" dirty="0" smtClean="0"/>
              <a:t>自己的平均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分母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u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評分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</a:t>
            </a:r>
            <a:r>
              <a:rPr lang="zh-TW" altLang="en-US" dirty="0" smtClean="0"/>
              <a:t>自己的平均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42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zh-TW" dirty="0" smtClean="0"/>
              <a:t>α</a:t>
            </a:r>
            <a:r>
              <a:rPr lang="en-US" altLang="zh-TW" dirty="0" smtClean="0"/>
              <a:t>,</a:t>
            </a:r>
            <a:r>
              <a:rPr lang="el-GR" altLang="zh-TW" dirty="0" smtClean="0"/>
              <a:t>β</a:t>
            </a:r>
            <a:r>
              <a:rPr lang="zh-TW" altLang="en-US" dirty="0" smtClean="0"/>
              <a:t>  回歸係數</a:t>
            </a:r>
            <a:r>
              <a:rPr lang="en-US" altLang="zh-TW" dirty="0" smtClean="0"/>
              <a:t>(regression coefficients)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I,J</a:t>
            </a:r>
            <a:r>
              <a:rPr lang="zh-TW" altLang="en-US" dirty="0" smtClean="0"/>
              <a:t>的相似度 *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J</a:t>
            </a:r>
            <a:r>
              <a:rPr lang="zh-TW" altLang="en-US" dirty="0" smtClean="0"/>
              <a:t>的評分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207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上：兩個用戶 </a:t>
            </a:r>
            <a:r>
              <a:rPr lang="en-US" altLang="zh-TW" dirty="0" smtClean="0"/>
              <a:t>U,V</a:t>
            </a:r>
            <a:r>
              <a:rPr lang="zh-TW" altLang="en-US" dirty="0" smtClean="0"/>
              <a:t>的相似度  * </a:t>
            </a:r>
            <a:r>
              <a:rPr lang="en-US" altLang="zh-TW" dirty="0" smtClean="0"/>
              <a:t>v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的評分</a:t>
            </a:r>
            <a:r>
              <a:rPr lang="en-US" altLang="zh-TW" dirty="0" smtClean="0"/>
              <a:t>-v</a:t>
            </a:r>
            <a:r>
              <a:rPr lang="zh-TW" altLang="en-US" dirty="0" smtClean="0"/>
              <a:t>自己的平均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下：除以 </a:t>
            </a:r>
            <a:r>
              <a:rPr lang="en-US" altLang="zh-TW" dirty="0" smtClean="0"/>
              <a:t>u</a:t>
            </a:r>
            <a:r>
              <a:rPr lang="zh-TW" altLang="en-US" dirty="0" smtClean="0"/>
              <a:t>跟</a:t>
            </a:r>
            <a:r>
              <a:rPr lang="en-US" altLang="zh-TW" dirty="0" smtClean="0"/>
              <a:t>v</a:t>
            </a:r>
            <a:r>
              <a:rPr lang="zh-TW" altLang="en-US" dirty="0" smtClean="0"/>
              <a:t>的相似度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15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計算兩個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的相似度：他們一起評分過的物品。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上：</a:t>
            </a:r>
            <a:r>
              <a:rPr lang="en-US" altLang="zh-TW" dirty="0" smtClean="0"/>
              <a:t>U</a:t>
            </a:r>
            <a:r>
              <a:rPr lang="zh-TW" altLang="en-US" dirty="0" smtClean="0"/>
              <a:t>給的評分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自己的平均 * </a:t>
            </a:r>
            <a:r>
              <a:rPr lang="en-US" altLang="zh-TW" dirty="0" smtClean="0"/>
              <a:t>W</a:t>
            </a:r>
            <a:r>
              <a:rPr lang="zh-TW" altLang="en-US" dirty="0" smtClean="0"/>
              <a:t>給的評分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自己的平均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相乘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下：</a:t>
            </a:r>
            <a:r>
              <a:rPr lang="en-US" altLang="zh-TW" dirty="0" smtClean="0"/>
              <a:t>(U</a:t>
            </a:r>
            <a:r>
              <a:rPr lang="zh-TW" altLang="en-US" dirty="0" smtClean="0"/>
              <a:t>給的評分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自己的平均</a:t>
            </a:r>
            <a:r>
              <a:rPr lang="en-US" altLang="zh-TW" dirty="0" smtClean="0"/>
              <a:t>)</a:t>
            </a:r>
            <a:r>
              <a:rPr lang="zh-TW" altLang="en-US" dirty="0" smtClean="0"/>
              <a:t>平方後相加 * </a:t>
            </a:r>
            <a:r>
              <a:rPr lang="en-US" altLang="zh-TW" dirty="0" smtClean="0"/>
              <a:t>(W</a:t>
            </a:r>
            <a:r>
              <a:rPr lang="zh-TW" altLang="en-US" dirty="0" smtClean="0"/>
              <a:t>給的評分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自己的平均</a:t>
            </a:r>
            <a:r>
              <a:rPr lang="en-US" altLang="zh-TW" dirty="0" smtClean="0"/>
              <a:t>)</a:t>
            </a:r>
            <a:r>
              <a:rPr lang="zh-TW" altLang="en-US" dirty="0" smtClean="0"/>
              <a:t>平方後相加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560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2.5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reduce noise</a:t>
            </a:r>
            <a:r>
              <a:rPr lang="zh-TW" altLang="en-US" dirty="0" smtClean="0"/>
              <a:t> 可以減少 </a:t>
            </a:r>
            <a:r>
              <a:rPr lang="en-US" altLang="zh-TW" dirty="0" smtClean="0"/>
              <a:t>noise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17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1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6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Deviation (</a:t>
            </a:r>
            <a:r>
              <a:rPr lang="zh-TW" altLang="en-US" dirty="0" smtClean="0"/>
              <a:t>偏差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其中 </a:t>
            </a:r>
            <a:r>
              <a:rPr lang="en-US" altLang="zh-TW" dirty="0" err="1" smtClean="0"/>
              <a:t>Sj,i</a:t>
            </a:r>
            <a:r>
              <a:rPr lang="en-US" altLang="zh-TW" dirty="0" smtClean="0"/>
              <a:t>() </a:t>
            </a:r>
            <a:r>
              <a:rPr lang="zh-TW" altLang="en-US" dirty="0" smtClean="0"/>
              <a:t>表示同時對</a:t>
            </a:r>
            <a:r>
              <a:rPr lang="en-US" altLang="zh-TW" dirty="0" smtClean="0"/>
              <a:t>item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j </a:t>
            </a:r>
            <a:r>
              <a:rPr lang="zh-TW" altLang="en-US" dirty="0" smtClean="0"/>
              <a:t>給予了評分的用戶集合，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表示所有用户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已经给予评分且满足条件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i≠j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Sj,i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06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04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742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56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簡單來說，</a:t>
            </a:r>
            <a:r>
              <a:rPr lang="en-US" altLang="zh-TW" dirty="0" smtClean="0"/>
              <a:t>(C)</a:t>
            </a:r>
            <a:r>
              <a:rPr lang="zh-TW" altLang="en-US" dirty="0" smtClean="0"/>
              <a:t>他會把</a:t>
            </a:r>
            <a:r>
              <a:rPr lang="en-US" altLang="zh-TW" dirty="0" smtClean="0"/>
              <a:t>rating</a:t>
            </a:r>
            <a:r>
              <a:rPr lang="zh-TW" altLang="en-US" dirty="0" smtClean="0"/>
              <a:t>的人數也考慮進來。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506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58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將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分成 喜歡</a:t>
            </a:r>
            <a:r>
              <a:rPr lang="en-US" altLang="zh-TW" dirty="0" smtClean="0"/>
              <a:t>/</a:t>
            </a:r>
            <a:r>
              <a:rPr lang="zh-TW" altLang="en-US" dirty="0" smtClean="0"/>
              <a:t>不喜歡物品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作者說這看起來會減少總評分數，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但是未能過濾掉不相關的評分可能更成問題。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51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物品也能分成兩</a:t>
            </a:r>
            <a:r>
              <a:rPr lang="zh-TW" altLang="en-US" dirty="0" smtClean="0"/>
              <a:t>類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User</a:t>
            </a:r>
            <a:r>
              <a:rPr lang="zh-TW" altLang="en-US" dirty="0" smtClean="0"/>
              <a:t>同時喜歡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就把他考慮進來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User</a:t>
            </a:r>
            <a:r>
              <a:rPr lang="zh-TW" altLang="en-US" dirty="0" smtClean="0"/>
              <a:t>同時不喜歡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就把他考慮進來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913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Deviation(</a:t>
            </a:r>
            <a:r>
              <a:rPr lang="zh-TW" altLang="en-US" dirty="0" smtClean="0"/>
              <a:t>偏差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167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這就跟前面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版本一樣，只是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跟</a:t>
            </a:r>
            <a:r>
              <a:rPr lang="en-US" altLang="zh-TW" dirty="0" smtClean="0"/>
              <a:t>dislike</a:t>
            </a:r>
            <a:r>
              <a:rPr lang="zh-TW" altLang="en-US" dirty="0" smtClean="0"/>
              <a:t>拆開來算。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weight </a:t>
            </a:r>
            <a:r>
              <a:rPr lang="zh-TW" altLang="en-US" dirty="0" smtClean="0"/>
              <a:t>、數量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66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一種他們用來算</a:t>
            </a:r>
            <a:r>
              <a:rPr lang="en-US" altLang="zh-TW" dirty="0" smtClean="0"/>
              <a:t>Error</a:t>
            </a:r>
            <a:r>
              <a:rPr lang="en-US" altLang="zh-TW" baseline="0" dirty="0" smtClean="0"/>
              <a:t> Rate</a:t>
            </a:r>
            <a:r>
              <a:rPr lang="zh-TW" altLang="en-US" baseline="0" dirty="0" smtClean="0"/>
              <a:t>的公式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他會隱藏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的評價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75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lower is better.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0.0~1.0</a:t>
            </a:r>
            <a:r>
              <a:rPr lang="zh-TW" altLang="en-US" dirty="0" smtClean="0"/>
              <a:t>分、</a:t>
            </a:r>
            <a:r>
              <a:rPr lang="en-US" altLang="zh-TW" dirty="0" smtClean="0"/>
              <a:t>1~5</a:t>
            </a:r>
            <a:r>
              <a:rPr lang="zh-TW" altLang="en-US" dirty="0" smtClean="0"/>
              <a:t>分，他們有一些倍數的關係，將兩個</a:t>
            </a:r>
            <a:r>
              <a:rPr lang="en-US" altLang="zh-TW" dirty="0" smtClean="0"/>
              <a:t>combine</a:t>
            </a:r>
            <a:r>
              <a:rPr lang="zh-TW" altLang="en-US" dirty="0" smtClean="0"/>
              <a:t>在一起比較。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(1)</a:t>
            </a:r>
            <a:r>
              <a:rPr lang="zh-TW" altLang="en-US" dirty="0" smtClean="0"/>
              <a:t>正如他們所預測，</a:t>
            </a:r>
            <a:r>
              <a:rPr lang="en-US" altLang="zh-TW" dirty="0" smtClean="0"/>
              <a:t>BIAS FROM MEAN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是三種</a:t>
            </a:r>
            <a:r>
              <a:rPr lang="en-US" altLang="zh-TW" baseline="0" dirty="0" smtClean="0"/>
              <a:t>model-based</a:t>
            </a:r>
            <a:r>
              <a:rPr lang="zh-TW" altLang="en-US" baseline="0" dirty="0" smtClean="0"/>
              <a:t>裡面最好的。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(2)SLOPE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ONE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&gt;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BIAS FROM MEAN</a:t>
            </a:r>
            <a:r>
              <a:rPr lang="en-US" altLang="zh-TW" baseline="0" dirty="0" smtClean="0"/>
              <a:t> 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(3)</a:t>
            </a:r>
            <a:r>
              <a:rPr lang="zh-TW" altLang="en-US" baseline="0" dirty="0" smtClean="0"/>
              <a:t>與</a:t>
            </a:r>
            <a:r>
              <a:rPr lang="en-US" altLang="zh-TW" baseline="0" dirty="0" smtClean="0"/>
              <a:t>PEARSON</a:t>
            </a:r>
            <a:r>
              <a:rPr lang="zh-TW" altLang="en-US" baseline="0" dirty="0" smtClean="0"/>
              <a:t>相比，即使簡單，但也相當準確。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579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簡單實作、動態更新、有效快速查詢、</a:t>
            </a:r>
            <a:r>
              <a:rPr lang="en-US" altLang="zh-TW" dirty="0" smtClean="0"/>
              <a:t>rating</a:t>
            </a:r>
            <a:r>
              <a:rPr lang="zh-TW" altLang="en-US" dirty="0" smtClean="0"/>
              <a:t>很少時也能用</a:t>
            </a:r>
            <a:r>
              <a:rPr lang="zh-TW" altLang="en-US" dirty="0" smtClean="0"/>
              <a:t>、準確度能達到不錯的效果</a:t>
            </a:r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複雜度相對低很多</a:t>
            </a:r>
            <a:endParaRPr lang="en-US" altLang="zh-TW" dirty="0" smtClean="0"/>
          </a:p>
          <a:p>
            <a:r>
              <a:rPr lang="en-US" altLang="zh-TW" dirty="0" smtClean="0"/>
              <a:t>(3)</a:t>
            </a:r>
            <a:r>
              <a:rPr lang="zh-TW" altLang="en-US" dirty="0" smtClean="0"/>
              <a:t>提出將</a:t>
            </a:r>
            <a:r>
              <a:rPr lang="en-US" altLang="zh-TW" dirty="0" smtClean="0"/>
              <a:t>ratings</a:t>
            </a:r>
            <a:r>
              <a:rPr lang="zh-TW" altLang="en-US" dirty="0" smtClean="0"/>
              <a:t>分成 </a:t>
            </a:r>
            <a:r>
              <a:rPr lang="en-US" altLang="zh-TW" dirty="0" smtClean="0"/>
              <a:t>like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dislike</a:t>
            </a:r>
            <a:r>
              <a:rPr lang="zh-TW" altLang="en-US" baseline="0" dirty="0" smtClean="0"/>
              <a:t> 可以提高準確性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9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利用其他人的</a:t>
            </a:r>
            <a:r>
              <a:rPr lang="en-US" altLang="zh-TW" dirty="0" smtClean="0"/>
              <a:t>rating</a:t>
            </a:r>
            <a:r>
              <a:rPr lang="zh-TW" altLang="en-US" dirty="0" smtClean="0"/>
              <a:t>來預測你的</a:t>
            </a:r>
            <a:r>
              <a:rPr lang="en-US" altLang="zh-TW" dirty="0" smtClean="0"/>
              <a:t>rating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作者</a:t>
            </a:r>
            <a:r>
              <a:rPr lang="zh-TW" altLang="en-US" dirty="0" smtClean="0"/>
              <a:t>的目標不是要比較各種</a:t>
            </a:r>
            <a:r>
              <a:rPr lang="en-US" altLang="zh-TW" dirty="0" smtClean="0"/>
              <a:t>CF</a:t>
            </a:r>
            <a:r>
              <a:rPr lang="zh-TW" altLang="en-US" dirty="0" smtClean="0"/>
              <a:t>算法的準確性</a:t>
            </a:r>
            <a:r>
              <a:rPr lang="zh-TW" altLang="en-US" dirty="0" smtClean="0"/>
              <a:t>，而是</a:t>
            </a:r>
            <a:r>
              <a:rPr lang="zh-TW" altLang="en-US" dirty="0" smtClean="0"/>
              <a:t>要證明</a:t>
            </a:r>
            <a:r>
              <a:rPr lang="en-US" altLang="zh-TW" dirty="0" smtClean="0"/>
              <a:t>Slope One</a:t>
            </a:r>
            <a:r>
              <a:rPr lang="zh-TW" altLang="en-US" dirty="0" smtClean="0"/>
              <a:t>方案同時滿足所有五個目標。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(1)</a:t>
            </a:r>
            <a:r>
              <a:rPr lang="zh-TW" altLang="en-US" dirty="0" smtClean="0"/>
              <a:t>容易實現與維護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用戶新增一個</a:t>
            </a:r>
            <a:r>
              <a:rPr lang="en-US" altLang="zh-TW" dirty="0" smtClean="0"/>
              <a:t>Rating</a:t>
            </a:r>
            <a:r>
              <a:rPr lang="zh-TW" altLang="en-US" dirty="0" smtClean="0"/>
              <a:t>後，應該立即改變所有預測結果。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(3)</a:t>
            </a:r>
            <a:r>
              <a:rPr lang="zh-TW" altLang="en-US" dirty="0" smtClean="0"/>
              <a:t> 查詢速度要快。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(4)</a:t>
            </a:r>
            <a:r>
              <a:rPr lang="zh-TW" altLang="en-US" dirty="0" smtClean="0"/>
              <a:t>對於新的用戶也要能給予有效的推薦。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(5)</a:t>
            </a:r>
            <a:r>
              <a:rPr lang="zh-TW" altLang="en-US" dirty="0" smtClean="0"/>
              <a:t>即使這個算法很簡單，但與其他最好的算法相比，精確度不會輸太多。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45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Memory-based </a:t>
            </a:r>
            <a:r>
              <a:rPr lang="zh-TW" altLang="en-US" dirty="0" smtClean="0"/>
              <a:t>透過計算用戶之間的相似度來做預測。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缺點：擴展性、數據稀疏性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通常不能線上快速計算與查詢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即使是基於回歸的算法也沒有導致算法的大幅改進。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7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79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18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53A3-5171-423A-8976-0062FE356E76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BCB6-1E1C-4130-94D7-8CE879D5DD9E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374E-C29E-449D-AA9F-0602C3AC7D16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5214-6C3A-4EA8-8804-8298BFB1DC59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2B35-1DDF-43FD-8DF9-E5CCF6C478C5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CA68-6291-4E63-BE11-5E89112840D3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C885-5BA2-4877-ADF5-E25168266F76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CC4-2215-4986-8CFC-F5CFC1EAF098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F9BC-B2CA-4ABC-90CA-3B1BE93DF321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A22-2AF6-4ABD-B225-B032EBD066F4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0369-FA67-4697-BF77-802782B4EC2A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DF0-A775-4166-A622-4CA3531C0A7A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3E28-80C8-423C-8A59-E34F7C8E09EE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792CAD-B362-41D7-8337-F06C89F78DCF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017A3B-E479-4192-9197-5F642A53F051}" type="datetime1">
              <a:rPr lang="en-US" altLang="zh-TW" smtClean="0"/>
              <a:pPr/>
              <a:t>12/20/2018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/>
              <a:t>Slope One Predictors for Online Rating-Based Collaborative </a:t>
            </a:r>
            <a:r>
              <a:rPr lang="en-US" altLang="zh-TW" sz="3200" dirty="0" smtClean="0"/>
              <a:t>Filtering</a:t>
            </a:r>
            <a:br>
              <a:rPr lang="en-US" altLang="zh-TW" sz="3200" dirty="0" smtClean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Daniel </a:t>
            </a:r>
            <a:r>
              <a:rPr lang="en-US" altLang="zh-TW" sz="3200" dirty="0" err="1"/>
              <a:t>Lemire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, Anna </a:t>
            </a:r>
            <a:r>
              <a:rPr lang="en-US" altLang="zh-TW" sz="3200" dirty="0" err="1" smtClean="0"/>
              <a:t>Maclachlan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報告者：</a:t>
            </a:r>
            <a:r>
              <a:rPr lang="en-US" altLang="zh-TW" sz="2400" dirty="0" smtClean="0"/>
              <a:t>610721204</a:t>
            </a:r>
            <a:r>
              <a:rPr lang="zh-TW" altLang="en-US" sz="2400" dirty="0" smtClean="0"/>
              <a:t>　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期：</a:t>
            </a:r>
            <a:r>
              <a:rPr lang="en-US" altLang="zh-TW" sz="2400" dirty="0"/>
              <a:t>2018/12/20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propose three new CF schemes, and contrast our </a:t>
            </a:r>
            <a:r>
              <a:rPr lang="en-US" altLang="zh-TW" dirty="0" smtClean="0"/>
              <a:t>proposed schemes </a:t>
            </a:r>
            <a:r>
              <a:rPr lang="en-US" altLang="zh-TW" dirty="0"/>
              <a:t>with four reference schemes: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(1)PER USER </a:t>
            </a:r>
            <a:r>
              <a:rPr lang="en-US" altLang="zh-TW" dirty="0" smtClean="0"/>
              <a:t>AVERAGE</a:t>
            </a:r>
            <a:endParaRPr lang="en-US" altLang="zh-TW" dirty="0"/>
          </a:p>
          <a:p>
            <a:r>
              <a:rPr lang="en-US" altLang="zh-TW" dirty="0"/>
              <a:t>(2)BIAS FROM </a:t>
            </a:r>
            <a:r>
              <a:rPr lang="en-US" altLang="zh-TW" dirty="0" smtClean="0"/>
              <a:t>MEAN</a:t>
            </a:r>
            <a:endParaRPr lang="en-US" altLang="zh-TW" dirty="0"/>
          </a:p>
          <a:p>
            <a:r>
              <a:rPr lang="en-US" altLang="zh-TW" dirty="0"/>
              <a:t>(3)ADJUSTED COSINE </a:t>
            </a:r>
            <a:r>
              <a:rPr lang="en-US" altLang="zh-TW" dirty="0" smtClean="0"/>
              <a:t>ITEM-BASED</a:t>
            </a:r>
            <a:endParaRPr lang="en-US" altLang="zh-TW" dirty="0"/>
          </a:p>
          <a:p>
            <a:r>
              <a:rPr lang="en-US" altLang="zh-TW" dirty="0" smtClean="0"/>
              <a:t>(</a:t>
            </a:r>
            <a:r>
              <a:rPr lang="en-US" altLang="zh-TW" dirty="0"/>
              <a:t>4)PEARSON </a:t>
            </a:r>
            <a:r>
              <a:rPr lang="en-US" altLang="zh-TW" dirty="0" smtClean="0"/>
              <a:t>scheme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4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i="1" dirty="0" smtClean="0"/>
          </a:p>
          <a:p>
            <a:endParaRPr lang="en-US" altLang="zh-TW" i="1" dirty="0"/>
          </a:p>
          <a:p>
            <a:r>
              <a:rPr lang="en-US" altLang="zh-TW" i="1" dirty="0" smtClean="0"/>
              <a:t>Evaluation</a:t>
            </a:r>
            <a:r>
              <a:rPr lang="en-US" altLang="zh-TW" dirty="0" smtClean="0"/>
              <a:t> </a:t>
            </a:r>
            <a:r>
              <a:rPr lang="en-US" altLang="zh-TW" dirty="0"/>
              <a:t>: The ratings from a given </a:t>
            </a:r>
            <a:r>
              <a:rPr lang="en-US" altLang="zh-TW" dirty="0" smtClean="0"/>
              <a:t>user</a:t>
            </a:r>
          </a:p>
          <a:p>
            <a:r>
              <a:rPr lang="en-US" altLang="zh-TW" i="1" dirty="0" err="1" smtClean="0"/>
              <a:t>ui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: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The rating of </a:t>
            </a:r>
            <a:r>
              <a:rPr lang="en-US" altLang="zh-TW" dirty="0"/>
              <a:t>this user gives to item </a:t>
            </a:r>
            <a:r>
              <a:rPr lang="en-US" altLang="zh-TW" i="1" dirty="0" err="1" smtClean="0"/>
              <a:t>i</a:t>
            </a:r>
            <a:endParaRPr lang="en-US" altLang="zh-TW" dirty="0" smtClean="0"/>
          </a:p>
          <a:p>
            <a:r>
              <a:rPr lang="en-US" altLang="zh-TW" i="1" dirty="0"/>
              <a:t>S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 smtClean="0"/>
              <a:t>) : </a:t>
            </a:r>
            <a:r>
              <a:rPr lang="en-US" altLang="zh-TW" dirty="0"/>
              <a:t>The subset of the set of </a:t>
            </a:r>
            <a:r>
              <a:rPr lang="en-US" altLang="zh-TW" dirty="0" smtClean="0"/>
              <a:t>items consisting </a:t>
            </a:r>
            <a:r>
              <a:rPr lang="en-US" altLang="zh-TW" dirty="0"/>
              <a:t>of all those items which are rated in </a:t>
            </a:r>
            <a:r>
              <a:rPr lang="en-US" altLang="zh-TW" i="1" dirty="0" smtClean="0"/>
              <a:t>u</a:t>
            </a:r>
          </a:p>
          <a:p>
            <a:r>
              <a:rPr lang="el-GR" altLang="zh-TW" dirty="0"/>
              <a:t>χ </a:t>
            </a:r>
            <a:r>
              <a:rPr lang="en-US" altLang="zh-TW" dirty="0" smtClean="0"/>
              <a:t> : The set </a:t>
            </a:r>
            <a:r>
              <a:rPr lang="en-US" altLang="zh-TW" dirty="0"/>
              <a:t>of all evaluations in the training </a:t>
            </a:r>
            <a:r>
              <a:rPr lang="en-US" altLang="zh-TW" dirty="0" smtClean="0"/>
              <a:t>set</a:t>
            </a:r>
          </a:p>
          <a:p>
            <a:r>
              <a:rPr lang="en-US" altLang="zh-TW" i="1" dirty="0" smtClean="0"/>
              <a:t>card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) : The number of </a:t>
            </a:r>
            <a:r>
              <a:rPr lang="en-US" altLang="zh-TW" dirty="0"/>
              <a:t>elements in a set </a:t>
            </a:r>
            <a:r>
              <a:rPr lang="en-US" altLang="zh-TW" i="1" dirty="0" smtClean="0"/>
              <a:t>S</a:t>
            </a:r>
            <a:endParaRPr lang="en-US" altLang="zh-TW" dirty="0" smtClean="0"/>
          </a:p>
          <a:p>
            <a:r>
              <a:rPr lang="en-US" altLang="zh-TW" i="1" dirty="0"/>
              <a:t>¯u 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: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average of ratings </a:t>
            </a:r>
            <a:r>
              <a:rPr lang="en-US" altLang="zh-TW" dirty="0" smtClean="0"/>
              <a:t>in an </a:t>
            </a:r>
            <a:r>
              <a:rPr lang="en-US" altLang="zh-TW" dirty="0"/>
              <a:t>evaluation </a:t>
            </a:r>
            <a:r>
              <a:rPr lang="en-US" altLang="zh-TW" i="1" dirty="0" smtClean="0"/>
              <a:t>u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9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of the most basic prediction algorithms is the </a:t>
            </a:r>
            <a:r>
              <a:rPr lang="en-US" altLang="zh-TW" dirty="0">
                <a:solidFill>
                  <a:srgbClr val="FF0000"/>
                </a:solidFill>
              </a:rPr>
              <a:t>PER USER AVERAGE </a:t>
            </a:r>
            <a:r>
              <a:rPr lang="en-US" altLang="zh-TW" dirty="0"/>
              <a:t>scheme given by the equation </a:t>
            </a:r>
            <a:endParaRPr lang="en-US" altLang="zh-TW" dirty="0" smtClean="0"/>
          </a:p>
          <a:p>
            <a:r>
              <a:rPr lang="en-US" altLang="zh-TW" dirty="0" smtClean="0"/>
              <a:t>P(u</a:t>
            </a:r>
            <a:r>
              <a:rPr lang="en-US" altLang="zh-TW" dirty="0"/>
              <a:t>) = u¯. That is, we predict that a user will rate everything according to that user’s average rating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3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BIAS </a:t>
            </a:r>
            <a:r>
              <a:rPr lang="en-US" altLang="zh-TW" dirty="0"/>
              <a:t>FROM </a:t>
            </a:r>
            <a:r>
              <a:rPr lang="en-US" altLang="zh-TW" dirty="0" smtClean="0"/>
              <a:t>MEAN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65" y="3887356"/>
            <a:ext cx="5969526" cy="14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ADJUSTED COSINE </a:t>
            </a:r>
            <a:r>
              <a:rPr lang="en-US" altLang="zh-TW" dirty="0" smtClean="0"/>
              <a:t>ITEM-BASED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47" y="4040542"/>
            <a:ext cx="6969220" cy="15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9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ADJUSTED COSINE </a:t>
            </a:r>
            <a:r>
              <a:rPr lang="en-US" altLang="zh-TW" dirty="0" smtClean="0"/>
              <a:t>ITEM-BASED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48" y="4036540"/>
            <a:ext cx="6878342" cy="15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PEARSON Reference </a:t>
            </a:r>
            <a:r>
              <a:rPr lang="en-US" altLang="zh-TW" dirty="0" smtClean="0"/>
              <a:t>Scheme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21" y="3796279"/>
            <a:ext cx="6657387" cy="177949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97321" y="5657130"/>
            <a:ext cx="59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γ is a similarity measure computed from Pearson’s correlation.</a:t>
            </a:r>
          </a:p>
        </p:txBody>
      </p:sp>
    </p:spTree>
    <p:extLst>
      <p:ext uri="{BB962C8B-B14F-4D97-AF65-F5344CB8AC3E}">
        <p14:creationId xmlns:p14="http://schemas.microsoft.com/office/powerpoint/2010/main" val="406643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PEARSON Reference </a:t>
            </a:r>
            <a:r>
              <a:rPr lang="en-US" altLang="zh-TW" dirty="0" smtClean="0"/>
              <a:t>Scheme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80" y="4057576"/>
            <a:ext cx="8040245" cy="12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PEARSON Reference </a:t>
                </a:r>
                <a:r>
                  <a:rPr lang="en-US" altLang="zh-TW" dirty="0" smtClean="0"/>
                  <a:t>Scheme</a:t>
                </a:r>
              </a:p>
              <a:p>
                <a:r>
                  <a:rPr lang="en-US" altLang="zh-TW" dirty="0"/>
                  <a:t>with ρ = 2.5, where ρ is the Case Amplification power.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Corr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(0.9)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0.8</a:t>
                </a:r>
              </a:p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Corr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(0.1)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-&gt;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0.003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195" y="4326796"/>
            <a:ext cx="6477953" cy="8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4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lvl="1"/>
            <a:r>
              <a:rPr lang="en-US" altLang="zh-TW" dirty="0"/>
              <a:t>CF </a:t>
            </a:r>
            <a:r>
              <a:rPr lang="en-US" altLang="zh-TW" dirty="0" smtClean="0"/>
              <a:t>Algorithms</a:t>
            </a:r>
          </a:p>
          <a:p>
            <a:pPr lvl="1"/>
            <a:r>
              <a:rPr lang="en-US" altLang="zh-TW" dirty="0" smtClean="0"/>
              <a:t>Slope One</a:t>
            </a:r>
            <a:endParaRPr lang="zh-TW" altLang="en-US" dirty="0"/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SLOPE ONE Scheme: 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34" y="2563963"/>
            <a:ext cx="4777508" cy="1292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934" y="4198184"/>
            <a:ext cx="5140773" cy="128922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97321" y="5657130"/>
            <a:ext cx="723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where </a:t>
            </a:r>
            <a:r>
              <a:rPr lang="en-US" altLang="zh-TW" dirty="0" err="1"/>
              <a:t>Rj</a:t>
            </a:r>
            <a:r>
              <a:rPr lang="en-US" altLang="zh-TW" dirty="0"/>
              <a:t> = {</a:t>
            </a:r>
            <a:r>
              <a:rPr lang="en-US" altLang="zh-TW" dirty="0" err="1"/>
              <a:t>i|i</a:t>
            </a:r>
            <a:r>
              <a:rPr lang="en-US" altLang="zh-TW" dirty="0"/>
              <a:t> ∈ S(u),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!= </a:t>
            </a:r>
            <a:r>
              <a:rPr lang="en-US" altLang="zh-TW" dirty="0" err="1"/>
              <a:t>j,card</a:t>
            </a:r>
            <a:r>
              <a:rPr lang="en-US" altLang="zh-TW" dirty="0"/>
              <a:t>(</a:t>
            </a:r>
            <a:r>
              <a:rPr lang="en-US" altLang="zh-TW" dirty="0" err="1"/>
              <a:t>Sj,i</a:t>
            </a:r>
            <a:r>
              <a:rPr lang="en-US" altLang="zh-TW" dirty="0"/>
              <a:t>(χ)) &gt; 0} is the set of all relevant items.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28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Lucy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2+[(5-3)+(3-4)]/2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2.5</a:t>
            </a:r>
          </a:p>
          <a:p>
            <a:r>
              <a:rPr lang="en-US" altLang="zh-TW" dirty="0" smtClean="0"/>
              <a:t>5+(5-2)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8</a:t>
            </a:r>
          </a:p>
          <a:p>
            <a:r>
              <a:rPr lang="en-US" altLang="zh-TW" dirty="0" smtClean="0"/>
              <a:t>(2.5+8) / 2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5.25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62" y="2835750"/>
            <a:ext cx="5463986" cy="24095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02147" y="4687748"/>
            <a:ext cx="1412111" cy="439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96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</a:t>
            </a:r>
            <a:r>
              <a:rPr lang="zh-TW" altLang="en-US" dirty="0"/>
              <a:t>化</a:t>
            </a:r>
            <a:r>
              <a:rPr lang="zh-TW" altLang="en-US" dirty="0" smtClean="0"/>
              <a:t>版本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80" y="3193412"/>
            <a:ext cx="6304241" cy="14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6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Lucy :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Lucy</a:t>
            </a:r>
            <a:r>
              <a:rPr lang="zh-TW" altLang="en-US" dirty="0" smtClean="0"/>
              <a:t>平均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(2+5)/2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3.5</a:t>
            </a:r>
          </a:p>
          <a:p>
            <a:pPr marL="0" indent="0">
              <a:buNone/>
            </a:pPr>
            <a:r>
              <a:rPr lang="en-US" altLang="zh-TW" dirty="0" smtClean="0"/>
              <a:t>Dev A,B = 0.5</a:t>
            </a:r>
          </a:p>
          <a:p>
            <a:pPr marL="0" indent="0">
              <a:buNone/>
            </a:pPr>
            <a:r>
              <a:rPr lang="en-US" altLang="zh-TW" dirty="0" smtClean="0"/>
              <a:t>Dev A,C = 3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3.5 + (0.5+3) / 2 = 5.25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62" y="2835750"/>
            <a:ext cx="5463986" cy="24095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02147" y="4687748"/>
            <a:ext cx="1412111" cy="439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1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WEIGHTED SLOPE ONE Scheme: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472" y="3792587"/>
            <a:ext cx="6470005" cy="14498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611472" y="5644773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where </a:t>
            </a:r>
            <a:r>
              <a:rPr lang="en-US" altLang="zh-TW" dirty="0" err="1"/>
              <a:t>cj,i</a:t>
            </a:r>
            <a:r>
              <a:rPr lang="en-US" altLang="zh-TW" dirty="0"/>
              <a:t> = card(</a:t>
            </a:r>
            <a:r>
              <a:rPr lang="en-US" altLang="zh-TW" dirty="0" err="1"/>
              <a:t>Sj,i</a:t>
            </a:r>
            <a:r>
              <a:rPr lang="en-US" altLang="zh-TW" dirty="0"/>
              <a:t>(</a:t>
            </a:r>
            <a:r>
              <a:rPr lang="el-GR" altLang="zh-TW" dirty="0"/>
              <a:t>χ)).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70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Lucy :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62" y="2835750"/>
            <a:ext cx="5463986" cy="24095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02147" y="4687748"/>
            <a:ext cx="1412111" cy="439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56" y="4243915"/>
            <a:ext cx="3423313" cy="8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2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BI-POLAR SLOPE ONE </a:t>
            </a:r>
            <a:r>
              <a:rPr lang="en-US" altLang="zh-TW" dirty="0" smtClean="0"/>
              <a:t>Scheme: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11472" y="56447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78" y="3903428"/>
            <a:ext cx="5233280" cy="18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6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BI-POLAR SLOPE ONE </a:t>
            </a:r>
            <a:r>
              <a:rPr lang="en-US" altLang="zh-TW" dirty="0" smtClean="0"/>
              <a:t>Scheme: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11472" y="56447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822" y="3897519"/>
            <a:ext cx="5684353" cy="20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5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BI-POLAR SLOPE ONE Scheme: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11472" y="56447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125" y="3805979"/>
            <a:ext cx="6862959" cy="20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BI-POLAR SLOPE ONE Scheme: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11472" y="56447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75" y="3710244"/>
            <a:ext cx="7469236" cy="168965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451498" y="5611902"/>
            <a:ext cx="783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where the weights c </a:t>
            </a:r>
            <a:r>
              <a:rPr lang="en-US" altLang="zh-TW" dirty="0" smtClean="0"/>
              <a:t>like </a:t>
            </a:r>
            <a:r>
              <a:rPr lang="en-US" altLang="zh-TW" dirty="0" err="1" smtClean="0"/>
              <a:t>j,i</a:t>
            </a:r>
            <a:r>
              <a:rPr lang="en-US" altLang="zh-TW" dirty="0" smtClean="0"/>
              <a:t> = </a:t>
            </a:r>
            <a:r>
              <a:rPr lang="en-US" altLang="zh-TW" dirty="0"/>
              <a:t>card(S like </a:t>
            </a:r>
            <a:r>
              <a:rPr lang="en-US" altLang="zh-TW" dirty="0" err="1"/>
              <a:t>j,i</a:t>
            </a:r>
            <a:r>
              <a:rPr lang="en-US" altLang="zh-TW" dirty="0"/>
              <a:t> ) and c dislike </a:t>
            </a:r>
            <a:r>
              <a:rPr lang="en-US" altLang="zh-TW" dirty="0" err="1"/>
              <a:t>j,i</a:t>
            </a:r>
            <a:r>
              <a:rPr lang="en-US" altLang="zh-TW" dirty="0"/>
              <a:t> = card(S dislike </a:t>
            </a:r>
            <a:r>
              <a:rPr lang="en-US" altLang="zh-TW" dirty="0" err="1"/>
              <a:t>j,i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6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Mean </a:t>
            </a:r>
            <a:r>
              <a:rPr lang="en-US" altLang="zh-TW" dirty="0"/>
              <a:t>Average Error (MAE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84" y="3899504"/>
            <a:ext cx="7789629" cy="13100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201184" y="5489466"/>
            <a:ext cx="783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where u (</a:t>
            </a:r>
            <a:r>
              <a:rPr lang="en-US" altLang="zh-TW" dirty="0" err="1"/>
              <a:t>i</a:t>
            </a:r>
            <a:r>
              <a:rPr lang="en-US" altLang="zh-TW" dirty="0"/>
              <a:t>) is user evaluation u with that user’s rating of the </a:t>
            </a:r>
            <a:r>
              <a:rPr lang="en-US" altLang="zh-TW" dirty="0" err="1"/>
              <a:t>ith</a:t>
            </a:r>
            <a:r>
              <a:rPr lang="en-US" altLang="zh-TW" dirty="0"/>
              <a:t> item, </a:t>
            </a:r>
            <a:r>
              <a:rPr lang="en-US" altLang="zh-TW" dirty="0" err="1"/>
              <a:t>ui</a:t>
            </a:r>
            <a:r>
              <a:rPr lang="en-US" altLang="zh-TW" dirty="0"/>
              <a:t> , hidden.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4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36" y="2317793"/>
            <a:ext cx="9505695" cy="40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4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Slope One schemes are </a:t>
            </a:r>
            <a:r>
              <a:rPr lang="en-US" altLang="zh-TW" dirty="0">
                <a:solidFill>
                  <a:srgbClr val="FF0000"/>
                </a:solidFill>
              </a:rPr>
              <a:t>easy to implement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dynamically updateable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efficient at query time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expect little from first visitors </a:t>
            </a:r>
            <a:r>
              <a:rPr lang="en-US" altLang="zh-TW" dirty="0"/>
              <a:t>while having a </a:t>
            </a:r>
            <a:r>
              <a:rPr lang="en-US" altLang="zh-TW" dirty="0">
                <a:solidFill>
                  <a:srgbClr val="FF0000"/>
                </a:solidFill>
              </a:rPr>
              <a:t>comparable accuracy </a:t>
            </a:r>
            <a:r>
              <a:rPr lang="en-US" altLang="zh-TW" dirty="0"/>
              <a:t>(e.g. 1.90 vs. 1.88 MAE for </a:t>
            </a:r>
            <a:r>
              <a:rPr lang="en-US" altLang="zh-TW" dirty="0" err="1"/>
              <a:t>MovieLens</a:t>
            </a:r>
            <a:r>
              <a:rPr lang="en-US" altLang="zh-TW" dirty="0"/>
              <a:t>) to other commonly reported schemes. </a:t>
            </a:r>
            <a:endParaRPr lang="en-US" altLang="zh-TW" dirty="0" smtClean="0"/>
          </a:p>
          <a:p>
            <a:r>
              <a:rPr lang="en-US" altLang="zh-TW" dirty="0"/>
              <a:t>This is remarkable given the relative complexity of the memory-based scheme under comparison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 further innovation of our approach are that </a:t>
            </a:r>
            <a:r>
              <a:rPr lang="en-US" altLang="zh-TW" dirty="0">
                <a:solidFill>
                  <a:srgbClr val="FF0000"/>
                </a:solidFill>
              </a:rPr>
              <a:t>splitting ratings into dislike and like subsets </a:t>
            </a:r>
            <a:r>
              <a:rPr lang="en-US" altLang="zh-TW" dirty="0"/>
              <a:t>can be an effective technique for </a:t>
            </a:r>
            <a:r>
              <a:rPr lang="en-US" altLang="zh-TW" dirty="0">
                <a:solidFill>
                  <a:srgbClr val="FF0000"/>
                </a:solidFill>
              </a:rPr>
              <a:t>improving accuracy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 smtClean="0"/>
              <a:t>Thanks </a:t>
            </a:r>
            <a:r>
              <a:rPr lang="en-US" altLang="zh-TW" sz="3200" dirty="0"/>
              <a:t>for </a:t>
            </a:r>
            <a:r>
              <a:rPr lang="en-US" altLang="zh-TW" sz="3200" dirty="0" smtClean="0"/>
              <a:t>listening.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報告者：</a:t>
            </a:r>
            <a:r>
              <a:rPr lang="en-US" altLang="zh-TW" sz="2400" dirty="0" smtClean="0"/>
              <a:t>610721204</a:t>
            </a:r>
            <a:r>
              <a:rPr lang="zh-TW" altLang="en-US" sz="2400" dirty="0" smtClean="0"/>
              <a:t>　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期：</a:t>
            </a:r>
            <a:r>
              <a:rPr lang="en-US" altLang="zh-TW" sz="2400" dirty="0" smtClean="0"/>
              <a:t>2018/12/20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9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Rating-based collaborative filtering is the process of predicting how a user would rate a given item from other user ratings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/>
              <a:t>aim to provide robust CF schemes that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1) easy to implement and </a:t>
            </a:r>
            <a:r>
              <a:rPr lang="en-US" altLang="zh-TW" dirty="0" smtClean="0"/>
              <a:t>maintain</a:t>
            </a:r>
          </a:p>
          <a:p>
            <a:r>
              <a:rPr lang="en-US" altLang="zh-TW" dirty="0"/>
              <a:t>(2) updateable on the </a:t>
            </a:r>
            <a:r>
              <a:rPr lang="en-US" altLang="zh-TW" dirty="0" smtClean="0"/>
              <a:t>fly</a:t>
            </a:r>
          </a:p>
          <a:p>
            <a:r>
              <a:rPr lang="en-US" altLang="zh-TW" dirty="0"/>
              <a:t>(3) efficient at query </a:t>
            </a:r>
            <a:r>
              <a:rPr lang="en-US" altLang="zh-TW" dirty="0" smtClean="0"/>
              <a:t>time</a:t>
            </a:r>
          </a:p>
          <a:p>
            <a:r>
              <a:rPr lang="en-US" altLang="zh-TW" dirty="0"/>
              <a:t>(4) expect little from first </a:t>
            </a:r>
            <a:r>
              <a:rPr lang="en-US" altLang="zh-TW" dirty="0" smtClean="0"/>
              <a:t>visitors</a:t>
            </a:r>
          </a:p>
          <a:p>
            <a:r>
              <a:rPr lang="en-US" altLang="zh-TW" dirty="0"/>
              <a:t>(5) accurate within reason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4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Memory-based </a:t>
            </a:r>
            <a:r>
              <a:rPr lang="en-US" altLang="zh-TW" dirty="0"/>
              <a:t>collaborative filtering uses a similarity measure between pairs of users to build a prediction, typically through a weighted average.</a:t>
            </a:r>
          </a:p>
          <a:p>
            <a:r>
              <a:rPr lang="en-US" altLang="zh-TW" dirty="0"/>
              <a:t>Some potential drawbacks of memory-based CF include </a:t>
            </a:r>
            <a:r>
              <a:rPr lang="en-US" altLang="zh-TW" dirty="0">
                <a:solidFill>
                  <a:srgbClr val="FF0000"/>
                </a:solidFill>
              </a:rPr>
              <a:t>scalability</a:t>
            </a:r>
            <a:r>
              <a:rPr lang="en-US" altLang="zh-TW" dirty="0"/>
              <a:t> and sensitivity to</a:t>
            </a:r>
            <a:r>
              <a:rPr lang="en-US" altLang="zh-TW" dirty="0">
                <a:solidFill>
                  <a:srgbClr val="FF0000"/>
                </a:solidFill>
              </a:rPr>
              <a:t> data sparseness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In general, schemes that rely on similarities across users </a:t>
            </a:r>
            <a:r>
              <a:rPr lang="en-US" altLang="zh-TW" dirty="0">
                <a:solidFill>
                  <a:srgbClr val="FF0000"/>
                </a:solidFill>
              </a:rPr>
              <a:t>cannot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be precomputed for fast online queries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predictors are of the form f(x) = x + b, hence the name “slope one</a:t>
            </a:r>
            <a:r>
              <a:rPr lang="en-US" altLang="zh-TW" dirty="0" smtClean="0"/>
              <a:t>”.</a:t>
            </a:r>
          </a:p>
          <a:p>
            <a:r>
              <a:rPr lang="en-US" altLang="zh-TW" dirty="0" smtClean="0"/>
              <a:t>We use </a:t>
            </a:r>
            <a:r>
              <a:rPr lang="en-US" altLang="zh-TW" dirty="0"/>
              <a:t>naïve </a:t>
            </a:r>
            <a:r>
              <a:rPr lang="en-US" altLang="zh-TW" dirty="0" smtClean="0"/>
              <a:t>predictors </a:t>
            </a:r>
            <a:r>
              <a:rPr lang="en-US" altLang="zh-TW" dirty="0"/>
              <a:t>of the form f(x) = </a:t>
            </a:r>
            <a:r>
              <a:rPr lang="en-US" altLang="zh-TW" dirty="0" smtClean="0"/>
              <a:t>x + b</a:t>
            </a:r>
            <a:r>
              <a:rPr lang="en-US" altLang="zh-TW" dirty="0"/>
              <a:t>. </a:t>
            </a:r>
            <a:r>
              <a:rPr lang="en-US" altLang="zh-TW" dirty="0" smtClean="0"/>
              <a:t>We </a:t>
            </a:r>
            <a:r>
              <a:rPr lang="en-US" altLang="zh-TW" dirty="0"/>
              <a:t>also use naïve weighting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其他人提出：</a:t>
            </a:r>
            <a:r>
              <a:rPr lang="en-US" altLang="zh-TW" dirty="0" smtClean="0"/>
              <a:t> </a:t>
            </a:r>
            <a:r>
              <a:rPr lang="en-US" altLang="zh-TW" dirty="0"/>
              <a:t>f(x) = </a:t>
            </a:r>
            <a:r>
              <a:rPr lang="en-US" altLang="zh-TW" dirty="0" smtClean="0"/>
              <a:t>ax + b.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 </a:t>
            </a:r>
            <a:r>
              <a:rPr lang="en-US" altLang="zh-TW" dirty="0"/>
              <a:t>f(x) = ax2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bx</a:t>
            </a:r>
            <a:r>
              <a:rPr lang="en-US" altLang="zh-TW" dirty="0" smtClean="0"/>
              <a:t> + c</a:t>
            </a:r>
          </a:p>
          <a:p>
            <a:r>
              <a:rPr lang="en-US" altLang="zh-TW" dirty="0" smtClean="0"/>
              <a:t>Even </a:t>
            </a:r>
            <a:r>
              <a:rPr lang="en-US" altLang="zh-TW" dirty="0"/>
              <a:t>their </a:t>
            </a:r>
            <a:r>
              <a:rPr lang="en-US" altLang="zh-TW" dirty="0">
                <a:solidFill>
                  <a:srgbClr val="FF0000"/>
                </a:solidFill>
              </a:rPr>
              <a:t>regression-based</a:t>
            </a:r>
            <a:r>
              <a:rPr lang="en-US" altLang="zh-TW" dirty="0"/>
              <a:t> f(x) = ax + b algorithm </a:t>
            </a:r>
            <a:r>
              <a:rPr lang="en-US" altLang="zh-TW" dirty="0">
                <a:solidFill>
                  <a:srgbClr val="FF0000"/>
                </a:solidFill>
              </a:rPr>
              <a:t>didn’t lead to large improvements </a:t>
            </a:r>
            <a:r>
              <a:rPr lang="en-US" altLang="zh-TW" dirty="0"/>
              <a:t>over memory-based algorithms.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1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296" y="2282229"/>
            <a:ext cx="8145033" cy="432020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7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 Algorithms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6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自訂 2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926</TotalTime>
  <Words>1447</Words>
  <Application>Microsoft Office PowerPoint</Application>
  <PresentationFormat>寬螢幕</PresentationFormat>
  <Paragraphs>293</Paragraphs>
  <Slides>35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宋体</vt:lpstr>
      <vt:lpstr>新細明體</vt:lpstr>
      <vt:lpstr>Calibri</vt:lpstr>
      <vt:lpstr>Cambria Math</vt:lpstr>
      <vt:lpstr>Times New Roman</vt:lpstr>
      <vt:lpstr>Wingdings 2</vt:lpstr>
      <vt:lpstr>Quotable</vt:lpstr>
      <vt:lpstr>Slope One Predictors for Online Rating-Based Collaborative Filtering  Daniel Lemire , Anna Maclachlan </vt:lpstr>
      <vt:lpstr>Outline</vt:lpstr>
      <vt:lpstr>Introduction</vt:lpstr>
      <vt:lpstr>Introduction</vt:lpstr>
      <vt:lpstr>Related Work</vt:lpstr>
      <vt:lpstr>Related Work</vt:lpstr>
      <vt:lpstr>Related Work</vt:lpstr>
      <vt:lpstr>Related Work</vt:lpstr>
      <vt:lpstr>CF Algorithms</vt:lpstr>
      <vt:lpstr>CF Algorithms</vt:lpstr>
      <vt:lpstr>CF Algorithms</vt:lpstr>
      <vt:lpstr>CF Algorithms</vt:lpstr>
      <vt:lpstr>CF Algorithms</vt:lpstr>
      <vt:lpstr>CF Algorithms</vt:lpstr>
      <vt:lpstr>CF Algorithms</vt:lpstr>
      <vt:lpstr>CF Algorithms</vt:lpstr>
      <vt:lpstr>CF Algorithms</vt:lpstr>
      <vt:lpstr>CF Algorithms</vt:lpstr>
      <vt:lpstr>Slope One</vt:lpstr>
      <vt:lpstr>Slope One</vt:lpstr>
      <vt:lpstr>Slope One</vt:lpstr>
      <vt:lpstr>Slope One</vt:lpstr>
      <vt:lpstr>Slope One</vt:lpstr>
      <vt:lpstr>Slope One</vt:lpstr>
      <vt:lpstr>Slope One</vt:lpstr>
      <vt:lpstr>Slope One</vt:lpstr>
      <vt:lpstr>Slope One</vt:lpstr>
      <vt:lpstr>Slope One</vt:lpstr>
      <vt:lpstr>Slope One</vt:lpstr>
      <vt:lpstr>Experimental results</vt:lpstr>
      <vt:lpstr>Experimental results</vt:lpstr>
      <vt:lpstr>Experimental results</vt:lpstr>
      <vt:lpstr>Conclusions</vt:lpstr>
      <vt:lpstr>Conclusions</vt:lpstr>
      <vt:lpstr>Thanks for listening.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makinglab</cp:lastModifiedBy>
  <cp:revision>217</cp:revision>
  <dcterms:created xsi:type="dcterms:W3CDTF">2014-08-26T23:49:58Z</dcterms:created>
  <dcterms:modified xsi:type="dcterms:W3CDTF">2018-12-20T05:35:29Z</dcterms:modified>
</cp:coreProperties>
</file>