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77" r:id="rId3"/>
    <p:sldId id="261" r:id="rId4"/>
    <p:sldId id="286" r:id="rId5"/>
    <p:sldId id="287" r:id="rId6"/>
    <p:sldId id="288" r:id="rId7"/>
    <p:sldId id="269" r:id="rId8"/>
    <p:sldId id="263" r:id="rId9"/>
    <p:sldId id="289" r:id="rId10"/>
    <p:sldId id="290" r:id="rId11"/>
    <p:sldId id="276" r:id="rId12"/>
    <p:sldId id="285" r:id="rId13"/>
    <p:sldId id="291" r:id="rId14"/>
    <p:sldId id="292" r:id="rId15"/>
    <p:sldId id="293" r:id="rId16"/>
    <p:sldId id="301" r:id="rId17"/>
    <p:sldId id="302" r:id="rId18"/>
    <p:sldId id="303"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91" autoAdjust="0"/>
    <p:restoredTop sz="71406" autoAdjust="0"/>
  </p:normalViewPr>
  <p:slideViewPr>
    <p:cSldViewPr snapToGrid="0">
      <p:cViewPr varScale="1">
        <p:scale>
          <a:sx n="59" d="100"/>
          <a:sy n="59" d="100"/>
        </p:scale>
        <p:origin x="-726" y="-84"/>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2019/5/23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p14="http://schemas.microsoft.com/office/powerpoint/2010/main" xmlns=""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2019/5/23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在開發過程中，我們廣泛使用離線指標（精確度，召回率，排名損失等）來指導我們系統的迭代改進。</a:t>
            </a:r>
          </a:p>
          <a:p>
            <a:endParaRPr lang="zh-TW" altLang="en-US" smtClean="0"/>
          </a:p>
          <a:p>
            <a:r>
              <a:rPr lang="zh-TW" altLang="en-US" smtClean="0"/>
              <a:t>然而，為了最終確定算法或模型的有效性，我們依靠通過實時實驗進行</a:t>
            </a:r>
            <a:r>
              <a:rPr lang="en-US" altLang="zh-TW" smtClean="0"/>
              <a:t>A / B</a:t>
            </a:r>
            <a:r>
              <a:rPr lang="zh-TW" altLang="en-US" smtClean="0"/>
              <a:t>測試。</a:t>
            </a:r>
          </a:p>
          <a:p>
            <a:endParaRPr lang="zh-TW" altLang="en-US" smtClean="0"/>
          </a:p>
          <a:p>
            <a:r>
              <a:rPr lang="zh-TW" altLang="en-US" smtClean="0"/>
              <a:t>在</a:t>
            </a:r>
            <a:r>
              <a:rPr lang="en-US" altLang="zh-TW" smtClean="0"/>
              <a:t> live experiment</a:t>
            </a:r>
            <a:r>
              <a:rPr lang="zh-TW" altLang="en-US" smtClean="0"/>
              <a:t>中，我們可以</a:t>
            </a:r>
            <a:r>
              <a:rPr lang="en-US" altLang="zh-TW" smtClean="0"/>
              <a:t>”</a:t>
            </a:r>
            <a:r>
              <a:rPr lang="zh-TW" altLang="en-US" smtClean="0"/>
              <a:t>點擊率</a:t>
            </a:r>
            <a:r>
              <a:rPr lang="en-US" altLang="zh-TW" smtClean="0"/>
              <a:t>”</a:t>
            </a:r>
            <a:r>
              <a:rPr lang="zh-TW" altLang="en-US" smtClean="0"/>
              <a:t>，觀看時間以及</a:t>
            </a:r>
            <a:r>
              <a:rPr lang="en-US" altLang="zh-TW" smtClean="0"/>
              <a:t>”</a:t>
            </a:r>
            <a:r>
              <a:rPr lang="zh-TW" altLang="en-US" smtClean="0"/>
              <a:t>用戶參與度</a:t>
            </a:r>
            <a:r>
              <a:rPr lang="en-US" altLang="zh-TW" smtClean="0"/>
              <a:t>”</a:t>
            </a:r>
            <a:r>
              <a:rPr lang="zh-TW" altLang="en-US" smtClean="0"/>
              <a:t>的許多其他指標的細微變化。 </a:t>
            </a:r>
            <a:endParaRPr lang="en-US" altLang="zh-TW" smtClean="0"/>
          </a:p>
          <a:p>
            <a:endParaRPr lang="en-US" altLang="zh-TW" smtClean="0"/>
          </a:p>
          <a:p>
            <a:r>
              <a:rPr lang="zh-TW" altLang="en-US" smtClean="0"/>
              <a:t>這很重要，因為實時</a:t>
            </a:r>
            <a:r>
              <a:rPr lang="en-US" altLang="zh-TW" smtClean="0"/>
              <a:t>A / B</a:t>
            </a:r>
            <a:r>
              <a:rPr lang="zh-TW" altLang="en-US" smtClean="0"/>
              <a:t>結果並不總是與離線實驗相關。</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這裡描述的推薦器的前身是在等級損失下訓練的矩陣分解方法。</a:t>
            </a:r>
          </a:p>
          <a:p>
            <a:endParaRPr lang="en-US" altLang="zh-TW" smtClean="0"/>
          </a:p>
          <a:p>
            <a:r>
              <a:rPr lang="zh-TW" altLang="en-US" smtClean="0"/>
              <a:t>早期也透過</a:t>
            </a:r>
            <a:r>
              <a:rPr lang="en-US" altLang="zh-TW" smtClean="0"/>
              <a:t>DL</a:t>
            </a:r>
            <a:r>
              <a:rPr lang="zh-TW" altLang="en-US" smtClean="0"/>
              <a:t>做了矩陣分解，</a:t>
            </a:r>
            <a:r>
              <a:rPr lang="zh-TW" altLang="en-US" sz="1200" b="0" i="0" kern="1200" smtClean="0">
                <a:solidFill>
                  <a:schemeClr val="tx1"/>
                </a:solidFill>
                <a:latin typeface="+mn-lt"/>
                <a:ea typeface="+mn-ea"/>
                <a:cs typeface="+mn-cs"/>
              </a:rPr>
              <a:t>但是只對用戶的觀看記錄做了</a:t>
            </a:r>
            <a:r>
              <a:rPr lang="en-US" altLang="zh-TW" sz="1200" b="0" i="0" kern="1200" smtClean="0">
                <a:solidFill>
                  <a:schemeClr val="tx1"/>
                </a:solidFill>
                <a:latin typeface="+mn-lt"/>
                <a:ea typeface="+mn-ea"/>
                <a:cs typeface="+mn-cs"/>
              </a:rPr>
              <a:t>embedding</a:t>
            </a:r>
            <a:r>
              <a:rPr lang="zh-TW" altLang="en-US" sz="1200" b="0" i="0" kern="1200" smtClean="0">
                <a:solidFill>
                  <a:schemeClr val="tx1"/>
                </a:solidFill>
                <a:latin typeface="+mn-lt"/>
                <a:ea typeface="+mn-ea"/>
                <a:cs typeface="+mn-cs"/>
              </a:rPr>
              <a:t>。</a:t>
            </a:r>
            <a:endParaRPr lang="en-US" altLang="zh-TW" sz="1200" b="0" i="0" kern="1200" smtClean="0">
              <a:solidFill>
                <a:schemeClr val="tx1"/>
              </a:solidFill>
              <a:latin typeface="+mn-lt"/>
              <a:ea typeface="+mn-ea"/>
              <a:cs typeface="+mn-cs"/>
            </a:endParaRPr>
          </a:p>
          <a:p>
            <a:endParaRPr lang="zh-TW" altLang="en-US" smtClean="0"/>
          </a:p>
          <a:p>
            <a:r>
              <a:rPr lang="zh-TW" altLang="en-US" smtClean="0"/>
              <a:t>從這個角度來看，我們的方法可以被視為分解技術的非線性推廣。</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extLst>
      <p:ext uri="{BB962C8B-B14F-4D97-AF65-F5344CB8AC3E}">
        <p14:creationId xmlns:p14="http://schemas.microsoft.com/office/powerpoint/2010/main" xmlns="" val="199457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rtl="0"/>
            <a:r>
              <a:rPr lang="en-US" altLang="zh-TW" sz="1200" b="0" i="0" kern="1200" smtClean="0">
                <a:solidFill>
                  <a:schemeClr val="tx1"/>
                </a:solidFill>
                <a:latin typeface="+mn-lt"/>
                <a:ea typeface="+mn-ea"/>
                <a:cs typeface="+mn-cs"/>
              </a:rPr>
              <a:t>DNN</a:t>
            </a:r>
            <a:r>
              <a:rPr lang="zh-TW" altLang="en-US" sz="1200" b="0" i="0" kern="1200" smtClean="0">
                <a:solidFill>
                  <a:schemeClr val="tx1"/>
                </a:solidFill>
                <a:latin typeface="+mn-lt"/>
                <a:ea typeface="+mn-ea"/>
                <a:cs typeface="+mn-cs"/>
              </a:rPr>
              <a:t>的任務是根據用戶的歷史和上下文來學習用戶嵌入</a:t>
            </a:r>
            <a:r>
              <a:rPr lang="en-US" altLang="zh-TW" sz="1200" b="0" i="0" kern="1200" smtClean="0">
                <a:solidFill>
                  <a:schemeClr val="tx1"/>
                </a:solidFill>
                <a:latin typeface="+mn-lt"/>
                <a:ea typeface="+mn-ea"/>
                <a:cs typeface="+mn-cs"/>
              </a:rPr>
              <a:t>u</a:t>
            </a:r>
            <a:r>
              <a:rPr lang="zh-TW" altLang="en-US" sz="1200" b="0" i="0" kern="1200" smtClean="0">
                <a:solidFill>
                  <a:schemeClr val="tx1"/>
                </a:solidFill>
                <a:latin typeface="+mn-lt"/>
                <a:ea typeface="+mn-ea"/>
                <a:cs typeface="+mn-cs"/>
              </a:rPr>
              <a:t>，這對於用</a:t>
            </a:r>
            <a:r>
              <a:rPr lang="en-US" altLang="zh-TW" sz="1200" b="0" i="0" kern="1200" smtClean="0">
                <a:solidFill>
                  <a:schemeClr val="tx1"/>
                </a:solidFill>
                <a:latin typeface="+mn-lt"/>
                <a:ea typeface="+mn-ea"/>
                <a:cs typeface="+mn-cs"/>
              </a:rPr>
              <a:t>softmax</a:t>
            </a:r>
            <a:r>
              <a:rPr lang="zh-TW" altLang="en-US" sz="1200" b="0" i="0" kern="1200" smtClean="0">
                <a:solidFill>
                  <a:schemeClr val="tx1"/>
                </a:solidFill>
                <a:latin typeface="+mn-lt"/>
                <a:ea typeface="+mn-ea"/>
                <a:cs typeface="+mn-cs"/>
              </a:rPr>
              <a:t>分類器區分視頻是有用的。</a:t>
            </a:r>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為了有效地訓練具有數百萬個類的這種模型，我們依靠一種技術從背景分佈中採樣負類（“候選採樣”），</a:t>
            </a:r>
            <a:endParaRPr lang="en-US" altLang="zh-TW" smtClean="0"/>
          </a:p>
          <a:p>
            <a:r>
              <a:rPr lang="zh-TW" altLang="en-US" smtClean="0"/>
              <a:t>然後通過重要性加權來校正這種採樣</a:t>
            </a:r>
            <a:r>
              <a:rPr lang="en-US" altLang="zh-TW" smtClean="0"/>
              <a:t>[10]</a:t>
            </a:r>
            <a:r>
              <a:rPr lang="zh-TW" altLang="en-US" smtClean="0"/>
              <a:t>。</a:t>
            </a:r>
          </a:p>
          <a:p>
            <a:endParaRPr lang="zh-TW" altLang="en-US" smtClean="0"/>
          </a:p>
          <a:p>
            <a:r>
              <a:rPr lang="zh-TW" altLang="en-US" smtClean="0"/>
              <a:t>對於每個示例，對於真實標籤和採樣的負類，交叉熵損失最小化。</a:t>
            </a:r>
          </a:p>
          <a:p>
            <a:endParaRPr lang="zh-TW" altLang="en-US" smtClean="0"/>
          </a:p>
          <a:p>
            <a:r>
              <a:rPr lang="zh-TW" altLang="en-US" smtClean="0"/>
              <a:t>在實踐中，對數千個負片進行採樣，相當於傳統</a:t>
            </a:r>
            <a:r>
              <a:rPr lang="en-US" altLang="zh-TW" smtClean="0"/>
              <a:t>softmax</a:t>
            </a:r>
            <a:r>
              <a:rPr lang="zh-TW" altLang="en-US" smtClean="0"/>
              <a:t>的</a:t>
            </a:r>
            <a:r>
              <a:rPr lang="en-US" altLang="zh-TW" smtClean="0"/>
              <a:t>100</a:t>
            </a:r>
            <a:r>
              <a:rPr lang="zh-TW" altLang="en-US" smtClean="0"/>
              <a:t>倍以上。</a:t>
            </a: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smtClean="0"/>
          </a:p>
          <a:p>
            <a:r>
              <a:rPr lang="en-US" altLang="zh-TW" smtClean="0"/>
              <a:t>YouTube</a:t>
            </a:r>
            <a:r>
              <a:rPr lang="zh-TW" altLang="en-US" smtClean="0"/>
              <a:t>以前的系統依賴於 </a:t>
            </a:r>
            <a:r>
              <a:rPr lang="en-US" altLang="zh-TW" smtClean="0"/>
              <a:t>hashing[24]</a:t>
            </a:r>
            <a:r>
              <a:rPr lang="zh-TW" altLang="en-US" smtClean="0"/>
              <a:t>，這裡描述的分類器使用類似的方法。</a:t>
            </a:r>
          </a:p>
          <a:p>
            <a:endParaRPr lang="zh-TW" altLang="en-US" smtClean="0"/>
          </a:p>
          <a:p>
            <a:r>
              <a:rPr lang="zh-TW" altLang="en-US" smtClean="0"/>
              <a:t>由於在服務時不需要來自</a:t>
            </a:r>
            <a:r>
              <a:rPr lang="en-US" altLang="zh-TW" smtClean="0"/>
              <a:t>softmax</a:t>
            </a:r>
            <a:r>
              <a:rPr lang="zh-TW" altLang="en-US" smtClean="0"/>
              <a:t>輸出層的校準似然，因此評分問題減少到可以使用通用庫的點積空間中的最近鄰搜索</a:t>
            </a:r>
            <a:r>
              <a:rPr lang="en-US" altLang="zh-TW" smtClean="0"/>
              <a:t>[12]</a:t>
            </a:r>
            <a:r>
              <a:rPr lang="zh-TW" altLang="en-US" smtClean="0"/>
              <a:t>。</a:t>
            </a:r>
          </a:p>
          <a:p>
            <a:endParaRPr lang="zh-TW" altLang="en-US" smtClean="0"/>
          </a:p>
          <a:p>
            <a:r>
              <a:rPr lang="zh-TW" altLang="en-US" smtClean="0"/>
              <a:t>我們發現</a:t>
            </a:r>
            <a:r>
              <a:rPr lang="en-US" altLang="zh-TW" smtClean="0"/>
              <a:t>A / B</a:t>
            </a:r>
            <a:r>
              <a:rPr lang="zh-TW" altLang="en-US" smtClean="0"/>
              <a:t>結果對最近鄰搜索算法的選擇不是特別敏感。</a:t>
            </a: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Word2vec – 2013</a:t>
            </a:r>
          </a:p>
          <a:p>
            <a:endParaRPr lang="en-US" altLang="zh-TW" smtClean="0"/>
          </a:p>
          <a:p>
            <a:r>
              <a:rPr lang="zh-TW" altLang="en-US" smtClean="0"/>
              <a:t>受到</a:t>
            </a:r>
            <a:r>
              <a:rPr lang="en-US" altLang="zh-TW" smtClean="0"/>
              <a:t>CBOW</a:t>
            </a:r>
            <a:r>
              <a:rPr lang="zh-TW" altLang="en-US" smtClean="0"/>
              <a:t>的啟發，為每個</a:t>
            </a:r>
            <a:r>
              <a:rPr lang="en-US" altLang="zh-TW" smtClean="0"/>
              <a:t>video</a:t>
            </a:r>
            <a:r>
              <a:rPr lang="zh-TW" altLang="en-US" smtClean="0"/>
              <a:t>建一個固定的詞彙</a:t>
            </a:r>
            <a:r>
              <a:rPr lang="zh-TW" altLang="en-US" smtClean="0"/>
              <a:t>表</a:t>
            </a:r>
            <a:r>
              <a:rPr lang="en-US" altLang="zh-TW" smtClean="0"/>
              <a:t>(</a:t>
            </a:r>
            <a:r>
              <a:rPr lang="zh-TW" altLang="en-US" smtClean="0"/>
              <a:t>計算相似性</a:t>
            </a:r>
            <a:r>
              <a:rPr lang="en-US" altLang="zh-TW" smtClean="0"/>
              <a:t>)</a:t>
            </a:r>
            <a:r>
              <a:rPr lang="zh-TW" altLang="en-US" smtClean="0"/>
              <a:t>。</a:t>
            </a:r>
            <a:endParaRPr lang="en-US" altLang="zh-TW"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我們始終注意到用戶更喜歡新鮮內容，但不以犧牲相關性為代價。</a:t>
            </a:r>
            <a:endParaRPr lang="en-US" altLang="zh-TW" smtClean="0"/>
          </a:p>
          <a:p>
            <a:endParaRPr lang="en-US" altLang="zh-TW" smtClean="0"/>
          </a:p>
          <a:p>
            <a:r>
              <a:rPr lang="en-US" altLang="zh-TW" smtClean="0"/>
              <a:t>(ML</a:t>
            </a:r>
            <a:r>
              <a:rPr lang="zh-TW" altLang="en-US" smtClean="0"/>
              <a:t>更傾向於舊資料</a:t>
            </a:r>
            <a:r>
              <a:rPr lang="en-US" altLang="zh-TW" smtClean="0"/>
              <a:t>)</a:t>
            </a:r>
          </a:p>
          <a:p>
            <a:endParaRPr lang="en-US" altLang="zh-TW" dirty="0" smtClean="0"/>
          </a:p>
          <a:p>
            <a:r>
              <a:rPr lang="en-US" altLang="zh-TW" smtClean="0"/>
              <a:t>Empirical distribution</a:t>
            </a:r>
            <a:r>
              <a:rPr lang="zh-TW" altLang="en-US" smtClean="0"/>
              <a:t> </a:t>
            </a:r>
            <a:r>
              <a:rPr lang="en-US" altLang="zh-TW" smtClean="0"/>
              <a:t>=</a:t>
            </a:r>
            <a:r>
              <a:rPr lang="zh-TW" altLang="en-US" smtClean="0"/>
              <a:t> 經驗分佈</a:t>
            </a:r>
            <a:endParaRPr lang="en-US" altLang="zh-TW"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Label &amp; Context</a:t>
            </a:r>
          </a:p>
          <a:p>
            <a:endParaRPr lang="en-US" altLang="zh-TW" smtClean="0"/>
          </a:p>
          <a:p>
            <a:r>
              <a:rPr lang="zh-TW" altLang="en-US" smtClean="0"/>
              <a:t>我們發現，這種替代學習問題的選擇對</a:t>
            </a:r>
            <a:r>
              <a:rPr lang="en-US" altLang="zh-TW" smtClean="0"/>
              <a:t>A / B</a:t>
            </a:r>
            <a:r>
              <a:rPr lang="zh-TW" altLang="en-US" smtClean="0"/>
              <a:t>測試的性能有著極大的重要性，但很難用</a:t>
            </a:r>
            <a:r>
              <a:rPr lang="en-US" altLang="zh-TW" smtClean="0"/>
              <a:t>Offline</a:t>
            </a:r>
            <a:r>
              <a:rPr lang="zh-TW" altLang="en-US" smtClean="0"/>
              <a:t>實驗來衡量。</a:t>
            </a: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用中文講一下他們的經驗法則。</a:t>
            </a: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在這些實驗中，包含</a:t>
            </a:r>
            <a:r>
              <a:rPr lang="en-US" altLang="zh-TW" smtClean="0"/>
              <a:t>1M</a:t>
            </a:r>
            <a:r>
              <a:rPr lang="zh-TW" altLang="en-US" smtClean="0"/>
              <a:t>視頻和</a:t>
            </a:r>
            <a:r>
              <a:rPr lang="en-US" altLang="zh-TW" smtClean="0"/>
              <a:t>1M</a:t>
            </a:r>
            <a:r>
              <a:rPr lang="zh-TW" altLang="en-US" smtClean="0"/>
              <a:t>搜索的詞彙表，其中包含</a:t>
            </a:r>
            <a:r>
              <a:rPr lang="en-US" altLang="zh-TW" smtClean="0"/>
              <a:t>256</a:t>
            </a:r>
            <a:r>
              <a:rPr lang="zh-TW" altLang="en-US" smtClean="0"/>
              <a:t>個浮點數，最大包含</a:t>
            </a:r>
            <a:r>
              <a:rPr lang="en-US" altLang="zh-TW" smtClean="0"/>
              <a:t>50</a:t>
            </a:r>
            <a:r>
              <a:rPr lang="zh-TW" altLang="en-US" smtClean="0"/>
              <a:t>個近期觀看和</a:t>
            </a:r>
            <a:r>
              <a:rPr lang="en-US" altLang="zh-TW" smtClean="0"/>
              <a:t>50</a:t>
            </a:r>
            <a:r>
              <a:rPr lang="zh-TW" altLang="en-US" smtClean="0"/>
              <a:t>個近期搜索。</a:t>
            </a:r>
          </a:p>
          <a:p>
            <a:endParaRPr lang="zh-TW" altLang="en-US" smtClean="0"/>
          </a:p>
          <a:p>
            <a:r>
              <a:rPr lang="en-US" altLang="zh-TW" smtClean="0"/>
              <a:t>softmax</a:t>
            </a:r>
            <a:r>
              <a:rPr lang="zh-TW" altLang="en-US" smtClean="0"/>
              <a:t>層在相同的</a:t>
            </a:r>
            <a:r>
              <a:rPr lang="en-US" altLang="zh-TW" smtClean="0"/>
              <a:t>1M</a:t>
            </a:r>
            <a:r>
              <a:rPr lang="zh-TW" altLang="en-US" smtClean="0"/>
              <a:t>視頻類上輸出多項分佈，其尺寸為</a:t>
            </a:r>
            <a:r>
              <a:rPr lang="en-US" altLang="zh-TW" smtClean="0"/>
              <a:t>256</a:t>
            </a:r>
            <a:r>
              <a:rPr lang="zh-TW" altLang="en-US" smtClean="0"/>
              <a:t>（可以將其視為單獨的輸出視頻嵌入</a:t>
            </a:r>
            <a:r>
              <a:rPr lang="zh-TW" altLang="en-US" smtClean="0"/>
              <a:t>）。</a:t>
            </a:r>
            <a:endParaRPr lang="en-US" altLang="zh-TW"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22</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sz="1200" b="0" i="0" kern="1200" smtClean="0">
                <a:solidFill>
                  <a:schemeClr val="tx1"/>
                </a:solidFill>
                <a:latin typeface="+mn-lt"/>
                <a:ea typeface="+mn-ea"/>
                <a:cs typeface="+mn-cs"/>
              </a:rPr>
              <a:t>watch time</a:t>
            </a:r>
            <a:r>
              <a:rPr lang="zh-TW" altLang="en-US" sz="1200" b="0" i="0" kern="1200" smtClean="0">
                <a:solidFill>
                  <a:schemeClr val="tx1"/>
                </a:solidFill>
                <a:latin typeface="+mn-lt"/>
                <a:ea typeface="+mn-ea"/>
                <a:cs typeface="+mn-cs"/>
              </a:rPr>
              <a:t>為優化目標 所以用</a:t>
            </a:r>
            <a:r>
              <a:rPr lang="en-US" altLang="zh-TW" sz="1200" b="0" i="0" kern="1200" smtClean="0">
                <a:solidFill>
                  <a:schemeClr val="tx1"/>
                </a:solidFill>
                <a:latin typeface="+mn-lt"/>
                <a:ea typeface="+mn-ea"/>
                <a:cs typeface="+mn-cs"/>
              </a:rPr>
              <a:t>wegihted</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23</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用數百個特徵，</a:t>
            </a:r>
            <a:r>
              <a:rPr lang="en-US" altLang="zh-TW" smtClean="0"/>
              <a:t>categorical , continuous</a:t>
            </a:r>
            <a:r>
              <a:rPr lang="zh-TW" altLang="en-US" smtClean="0"/>
              <a:t> 大概一半一半。</a:t>
            </a:r>
            <a:endParaRPr lang="en-US" altLang="zh-TW" smtClean="0"/>
          </a:p>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24</a:t>
            </a:fld>
            <a:endParaRPr lang="zh-TW" altLang="en-US"/>
          </a:p>
        </p:txBody>
      </p:sp>
    </p:spTree>
    <p:extLst>
      <p:ext uri="{BB962C8B-B14F-4D97-AF65-F5344CB8AC3E}">
        <p14:creationId xmlns:p14="http://schemas.microsoft.com/office/powerpoint/2010/main" xmlns="" val="1748779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意思就是說，過去推薦過的，他沒點，那我們就該降低</a:t>
            </a:r>
            <a:endParaRPr lang="en-US" altLang="zh-TW" smtClean="0"/>
          </a:p>
          <a:p>
            <a:endParaRPr lang="en-US" altLang="zh-TW" smtClean="0"/>
          </a:p>
          <a:p>
            <a:r>
              <a:rPr lang="zh-TW" altLang="en-US" smtClean="0"/>
              <a:t>描</a:t>
            </a:r>
            <a:r>
              <a:rPr lang="zh-TW" altLang="en-US" dirty="0" smtClean="0"/>
              <a:t>述過去視頻展示次數的功能對於在推薦中引入“流失”也很重要（連續請求不會返回相同的列表）。</a:t>
            </a:r>
          </a:p>
          <a:p>
            <a:endParaRPr lang="zh-TW" altLang="en-US" dirty="0" smtClean="0"/>
          </a:p>
          <a:p>
            <a:r>
              <a:rPr lang="zh-TW" altLang="en-US" dirty="0" smtClean="0"/>
              <a:t>如果用戶最近推薦了一個視頻，但沒有觀看，那麼該模型會在下一頁加載時自然降低這種印象。</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25</a:t>
            </a:fld>
            <a:endParaRPr lang="zh-TW" altLang="en-US"/>
          </a:p>
        </p:txBody>
      </p:sp>
    </p:spTree>
    <p:extLst>
      <p:ext uri="{BB962C8B-B14F-4D97-AF65-F5344CB8AC3E}">
        <p14:creationId xmlns:p14="http://schemas.microsoft.com/office/powerpoint/2010/main" xmlns="" val="878815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做</a:t>
            </a:r>
            <a:r>
              <a:rPr lang="en-US" altLang="zh-TW" smtClean="0"/>
              <a:t>normalization </a:t>
            </a:r>
            <a:r>
              <a:rPr lang="zh-TW" altLang="en-US" smtClean="0"/>
              <a:t>比較好 </a:t>
            </a:r>
            <a:r>
              <a:rPr lang="en-US" altLang="zh-TW" smtClean="0"/>
              <a:t>Convergence</a:t>
            </a:r>
            <a:r>
              <a:rPr lang="zh-TW" altLang="en-US" smtClean="0"/>
              <a:t> </a:t>
            </a:r>
            <a:r>
              <a:rPr lang="en-US" altLang="zh-TW" smtClean="0"/>
              <a:t>=</a:t>
            </a:r>
            <a:r>
              <a:rPr lang="zh-TW" altLang="en-US" smtClean="0"/>
              <a:t> 收斂</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26</a:t>
            </a:fld>
            <a:endParaRPr lang="zh-TW" altLang="en-US"/>
          </a:p>
        </p:txBody>
      </p:sp>
    </p:spTree>
    <p:extLst>
      <p:ext uri="{BB962C8B-B14F-4D97-AF65-F5344CB8AC3E}">
        <p14:creationId xmlns:p14="http://schemas.microsoft.com/office/powerpoint/2010/main" xmlns="" val="725300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我們的目標是預測預期的觀看時間，</a:t>
            </a:r>
            <a:r>
              <a:rPr lang="zh-TW" altLang="en-US" smtClean="0"/>
              <a:t>因</a:t>
            </a:r>
            <a:r>
              <a:rPr lang="zh-TW" altLang="en-US" smtClean="0"/>
              <a:t>為</a:t>
            </a:r>
            <a:r>
              <a:rPr lang="en-US" altLang="zh-TW" smtClean="0"/>
              <a:t>CTR</a:t>
            </a:r>
            <a:r>
              <a:rPr lang="zh-TW" altLang="en-US" smtClean="0"/>
              <a:t>只有正負兩種</a:t>
            </a:r>
            <a:r>
              <a:rPr lang="en-US" altLang="zh-TW" smtClean="0"/>
              <a:t>(</a:t>
            </a:r>
            <a:r>
              <a:rPr lang="zh-TW" altLang="en-US" smtClean="0"/>
              <a:t>不夠</a:t>
            </a:r>
            <a:r>
              <a:rPr lang="en-US" altLang="zh-TW" smtClean="0"/>
              <a:t>)</a:t>
            </a:r>
            <a:r>
              <a:rPr lang="zh-TW" altLang="en-US" smtClean="0"/>
              <a:t>。</a:t>
            </a:r>
            <a:endParaRPr lang="zh-TW" altLang="en-US" dirty="0" smtClean="0"/>
          </a:p>
          <a:p>
            <a:endParaRPr lang="zh-TW" altLang="en-US" dirty="0" smtClean="0"/>
          </a:p>
          <a:p>
            <a:r>
              <a:rPr lang="zh-TW" altLang="en-US" dirty="0" smtClean="0"/>
              <a:t>正面示例用用戶觀看視頻所花費的時間量來註釋。</a:t>
            </a:r>
          </a:p>
          <a:p>
            <a:endParaRPr lang="zh-TW" altLang="en-US" dirty="0" smtClean="0"/>
          </a:p>
          <a:p>
            <a:r>
              <a:rPr lang="zh-TW" altLang="en-US" dirty="0" smtClean="0"/>
              <a:t>為了預測預期的觀察時間，我們使用加權邏輯回歸技術，該技術是為此目的而開發的。</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27</a:t>
            </a:fld>
            <a:endParaRPr lang="zh-TW" altLang="en-US"/>
          </a:p>
        </p:txBody>
      </p:sp>
    </p:spTree>
    <p:extLst>
      <p:ext uri="{BB962C8B-B14F-4D97-AF65-F5344CB8AC3E}">
        <p14:creationId xmlns:p14="http://schemas.microsoft.com/office/powerpoint/2010/main" xmlns="" val="3101879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Positive </a:t>
            </a:r>
            <a:r>
              <a:rPr lang="zh-TW" altLang="en-US" smtClean="0"/>
              <a:t>（點</a:t>
            </a:r>
            <a:r>
              <a:rPr lang="zh-TW" altLang="en-US" dirty="0" smtClean="0"/>
              <a:t>擊）展示次數會根據觀看的觀看時間加權。</a:t>
            </a:r>
          </a:p>
          <a:p>
            <a:endParaRPr lang="zh-TW" altLang="en-US" dirty="0" smtClean="0"/>
          </a:p>
          <a:p>
            <a:r>
              <a:rPr lang="en-US" altLang="zh-TW" smtClean="0"/>
              <a:t>Negative </a:t>
            </a:r>
            <a:r>
              <a:rPr lang="zh-TW" altLang="en-US" smtClean="0"/>
              <a:t>（</a:t>
            </a:r>
            <a:r>
              <a:rPr lang="zh-TW" altLang="en-US" dirty="0" smtClean="0"/>
              <a:t>未點擊）印像都會獲得</a:t>
            </a:r>
            <a:r>
              <a:rPr lang="zh-TW" altLang="en-US" smtClean="0"/>
              <a:t>單</a:t>
            </a:r>
            <a:r>
              <a:rPr lang="zh-TW" altLang="en-US" smtClean="0"/>
              <a:t>位</a:t>
            </a:r>
            <a:r>
              <a:rPr lang="en-US" altLang="zh-TW" smtClean="0"/>
              <a:t>(</a:t>
            </a:r>
            <a:r>
              <a:rPr lang="zh-TW" altLang="en-US" smtClean="0"/>
              <a:t>一樣的</a:t>
            </a:r>
            <a:r>
              <a:rPr lang="en-US" altLang="zh-TW" smtClean="0"/>
              <a:t>)</a:t>
            </a:r>
            <a:r>
              <a:rPr lang="zh-TW" altLang="en-US" smtClean="0"/>
              <a:t>權重。</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28</a:t>
            </a:fld>
            <a:endParaRPr lang="zh-TW" altLang="en-US"/>
          </a:p>
        </p:txBody>
      </p:sp>
    </p:spTree>
    <p:extLst>
      <p:ext uri="{BB962C8B-B14F-4D97-AF65-F5344CB8AC3E}">
        <p14:creationId xmlns:p14="http://schemas.microsoft.com/office/powerpoint/2010/main" xmlns="" val="1725206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我們首先使用我們的模型對這兩個印象進行評分。</a:t>
            </a:r>
          </a:p>
          <a:p>
            <a:endParaRPr lang="zh-TW" altLang="en-US" dirty="0" smtClean="0"/>
          </a:p>
          <a:p>
            <a:r>
              <a:rPr lang="zh-TW" altLang="en-US" smtClean="0"/>
              <a:t>如</a:t>
            </a:r>
            <a:r>
              <a:rPr lang="zh-TW" altLang="en-US" smtClean="0"/>
              <a:t>果</a:t>
            </a:r>
            <a:r>
              <a:rPr lang="en-US" altLang="zh-TW" smtClean="0">
                <a:solidFill>
                  <a:srgbClr val="FF0000"/>
                </a:solidFill>
              </a:rPr>
              <a:t>negative</a:t>
            </a:r>
            <a:r>
              <a:rPr lang="zh-TW" altLang="en-US" smtClean="0"/>
              <a:t>得</a:t>
            </a:r>
            <a:r>
              <a:rPr lang="zh-TW" altLang="en-US" dirty="0" smtClean="0"/>
              <a:t>分</a:t>
            </a:r>
            <a:r>
              <a:rPr lang="zh-TW" altLang="en-US" smtClean="0"/>
              <a:t>高</a:t>
            </a:r>
            <a:r>
              <a:rPr lang="zh-TW" altLang="en-US" smtClean="0"/>
              <a:t>於</a:t>
            </a:r>
            <a:r>
              <a:rPr lang="en-US" altLang="zh-TW" smtClean="0">
                <a:solidFill>
                  <a:srgbClr val="FF0000"/>
                </a:solidFill>
              </a:rPr>
              <a:t>positive</a:t>
            </a:r>
            <a:r>
              <a:rPr lang="en-US" altLang="zh-TW" smtClean="0"/>
              <a:t> </a:t>
            </a:r>
            <a:r>
              <a:rPr lang="zh-TW" altLang="en-US" smtClean="0"/>
              <a:t>，</a:t>
            </a:r>
            <a:r>
              <a:rPr lang="zh-TW" altLang="en-US" dirty="0" smtClean="0"/>
              <a:t>那麼我們</a:t>
            </a:r>
            <a:r>
              <a:rPr lang="zh-TW" altLang="en-US" smtClean="0"/>
              <a:t>認</a:t>
            </a:r>
            <a:r>
              <a:rPr lang="zh-TW" altLang="en-US" smtClean="0"/>
              <a:t>為</a:t>
            </a:r>
            <a:r>
              <a:rPr lang="en-US" altLang="zh-TW" smtClean="0">
                <a:solidFill>
                  <a:srgbClr val="FF0000"/>
                </a:solidFill>
              </a:rPr>
              <a:t>positive</a:t>
            </a:r>
            <a:r>
              <a:rPr lang="zh-TW" altLang="en-US" smtClean="0"/>
              <a:t>的</a:t>
            </a:r>
            <a:r>
              <a:rPr lang="zh-TW" altLang="en-US" dirty="0" smtClean="0"/>
              <a:t>觀看時</a:t>
            </a:r>
            <a:r>
              <a:rPr lang="zh-TW" altLang="en-US" smtClean="0"/>
              <a:t>間是</a:t>
            </a:r>
            <a:r>
              <a:rPr lang="en-US" altLang="zh-TW" smtClean="0"/>
              <a:t>[</a:t>
            </a:r>
            <a:r>
              <a:rPr lang="zh-TW" altLang="en-US" smtClean="0"/>
              <a:t>預測錯誤</a:t>
            </a:r>
            <a:r>
              <a:rPr lang="en-US" altLang="zh-TW" smtClean="0"/>
              <a:t>]</a:t>
            </a:r>
            <a:r>
              <a:rPr lang="zh-TW" altLang="en-US" smtClean="0"/>
              <a:t>的</a:t>
            </a:r>
            <a:r>
              <a:rPr lang="zh-TW" altLang="en-US" dirty="0" smtClean="0"/>
              <a:t>觀看時間。</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29</a:t>
            </a:fld>
            <a:endParaRPr lang="zh-TW" altLang="en-US"/>
          </a:p>
        </p:txBody>
      </p:sp>
    </p:spTree>
    <p:extLst>
      <p:ext uri="{BB962C8B-B14F-4D97-AF65-F5344CB8AC3E}">
        <p14:creationId xmlns:p14="http://schemas.microsoft.com/office/powerpoint/2010/main" xmlns="" val="113982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YouTube</a:t>
            </a:r>
            <a:r>
              <a:rPr lang="zh-TW" altLang="en-US" smtClean="0"/>
              <a:t>推薦有助於幫助超過</a:t>
            </a:r>
            <a:r>
              <a:rPr lang="en-US" altLang="zh-TW" smtClean="0"/>
              <a:t>10</a:t>
            </a:r>
            <a:r>
              <a:rPr lang="zh-TW" altLang="en-US" smtClean="0"/>
              <a:t>億用戶從不斷增長的視頻中發現個性化內容。</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30</a:t>
            </a:fld>
            <a:endParaRPr lang="zh-TW" altLang="en-US"/>
          </a:p>
        </p:txBody>
      </p:sp>
    </p:spTree>
    <p:extLst>
      <p:ext uri="{BB962C8B-B14F-4D97-AF65-F5344CB8AC3E}">
        <p14:creationId xmlns:p14="http://schemas.microsoft.com/office/powerpoint/2010/main" xmlns="" val="62721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我們的深度協作過濾模型能夠有效地吸收許多信號並模擬它們與深度層的交互，優於</a:t>
            </a:r>
            <a:r>
              <a:rPr lang="en-US" altLang="zh-TW" dirty="0" smtClean="0"/>
              <a:t>YouTube</a:t>
            </a:r>
            <a:r>
              <a:rPr lang="zh-TW" altLang="en-US" dirty="0" smtClean="0"/>
              <a:t>上使用的先前矩陣分解方法。</a:t>
            </a:r>
            <a:endParaRPr lang="en-US" altLang="zh-TW" dirty="0" smtClean="0"/>
          </a:p>
          <a:p>
            <a:endParaRPr lang="en-US" altLang="zh-TW" dirty="0" smtClean="0"/>
          </a:p>
          <a:p>
            <a:r>
              <a:rPr lang="zh-TW" altLang="en-US" dirty="0" smtClean="0"/>
              <a:t>深度神經網絡需要分類和連續特徵的特殊表示，我們分別用嵌入和分位數歸一化進行變換。</a:t>
            </a:r>
            <a:endParaRPr lang="en-US" altLang="zh-TW" dirty="0" smtClean="0"/>
          </a:p>
          <a:p>
            <a:endParaRPr lang="en-US" altLang="zh-TW" dirty="0" smtClean="0"/>
          </a:p>
          <a:p>
            <a:r>
              <a:rPr lang="zh-TW" altLang="en-US" dirty="0" smtClean="0"/>
              <a:t>排名是一種更經典的機器學習問題，但我們的深度學習方法優於先前的線性和基於樹的觀察時間預測方法。</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31</a:t>
            </a:fld>
            <a:endParaRPr lang="zh-TW" altLang="en-US"/>
          </a:p>
        </p:txBody>
      </p:sp>
    </p:spTree>
    <p:extLst>
      <p:ext uri="{BB962C8B-B14F-4D97-AF65-F5344CB8AC3E}">
        <p14:creationId xmlns:p14="http://schemas.microsoft.com/office/powerpoint/2010/main" xmlns="" val="178618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32</a:t>
            </a:fld>
            <a:endParaRPr lang="zh-TW" altLang="en-US"/>
          </a:p>
        </p:txBody>
      </p:sp>
    </p:spTree>
    <p:extLst>
      <p:ext uri="{BB962C8B-B14F-4D97-AF65-F5344CB8AC3E}">
        <p14:creationId xmlns:p14="http://schemas.microsoft.com/office/powerpoint/2010/main" xmlns="" val="122279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規模：許多現有的推薦算法證明在小問題上運行良好，無法在我們的規模上運行。</a:t>
            </a:r>
            <a:endParaRPr lang="en-US" altLang="zh-TW" smtClean="0"/>
          </a:p>
          <a:p>
            <a:endParaRPr lang="zh-TW" altLang="en-US" smtClean="0"/>
          </a:p>
          <a:p>
            <a:r>
              <a:rPr lang="zh-TW" altLang="en-US" smtClean="0"/>
              <a:t>新鮮度：</a:t>
            </a:r>
            <a:r>
              <a:rPr lang="en-US" altLang="zh-TW" smtClean="0"/>
              <a:t>YouTube</a:t>
            </a:r>
            <a:r>
              <a:rPr lang="zh-TW" altLang="en-US" smtClean="0"/>
              <a:t>擁有非常動態的語料庫，每秒上傳數小時的視頻。</a:t>
            </a:r>
            <a:endParaRPr lang="en-US" altLang="zh-TW" smtClean="0"/>
          </a:p>
          <a:p>
            <a:endParaRPr lang="zh-TW" altLang="en-US" smtClean="0"/>
          </a:p>
          <a:p>
            <a:r>
              <a:rPr lang="zh-TW" altLang="en-US" smtClean="0"/>
              <a:t>噪音：我們很少獲得用戶滿意度的基本事實，而是模擬噪聲隱式反饋信號。</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我們的系統建立在</a:t>
            </a:r>
            <a:r>
              <a:rPr lang="en-US" altLang="zh-TW" smtClean="0"/>
              <a:t>Google Brain</a:t>
            </a:r>
            <a:r>
              <a:rPr lang="zh-TW" altLang="en-US" smtClean="0"/>
              <a:t>上，最近開源為</a:t>
            </a:r>
            <a:r>
              <a:rPr lang="en-US" altLang="zh-TW" smtClean="0"/>
              <a:t>TensorFlow</a:t>
            </a:r>
            <a:r>
              <a:rPr lang="zh-TW" altLang="en-US" smtClean="0"/>
              <a:t>。</a:t>
            </a:r>
            <a:endParaRPr lang="en-US" altLang="zh-TW" smtClean="0"/>
          </a:p>
          <a:p>
            <a:endParaRPr lang="en-US" altLang="zh-TW" smtClean="0"/>
          </a:p>
          <a:p>
            <a:r>
              <a:rPr lang="zh-TW" altLang="en-US" smtClean="0"/>
              <a:t>我們的模型學習了大約</a:t>
            </a:r>
            <a:r>
              <a:rPr lang="en-US" altLang="zh-TW" smtClean="0"/>
              <a:t>10</a:t>
            </a:r>
            <a:r>
              <a:rPr lang="zh-TW" altLang="en-US" smtClean="0"/>
              <a:t>億個參數，並接受了數千億個示例的培訓。</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與矩陣分解方法</a:t>
            </a:r>
            <a:r>
              <a:rPr lang="en-US" altLang="zh-TW" smtClean="0"/>
              <a:t>[19]</a:t>
            </a:r>
            <a:r>
              <a:rPr lang="zh-TW" altLang="en-US" smtClean="0"/>
              <a:t>中的大量研究相比，使用深度神經網絡進行推薦系統的工作相對較少。</a:t>
            </a:r>
          </a:p>
          <a:p>
            <a:endParaRPr lang="zh-TW" altLang="en-US" smtClean="0"/>
          </a:p>
          <a:p>
            <a:r>
              <a:rPr lang="zh-TW" altLang="en-US" smtClean="0"/>
              <a:t>神經網絡用於推薦</a:t>
            </a:r>
            <a:r>
              <a:rPr lang="en-US" altLang="zh-TW" smtClean="0"/>
              <a:t>[17]</a:t>
            </a:r>
            <a:r>
              <a:rPr lang="zh-TW" altLang="en-US" smtClean="0"/>
              <a:t>中的新聞，</a:t>
            </a:r>
            <a:r>
              <a:rPr lang="en-US" altLang="zh-TW" smtClean="0"/>
              <a:t>[8]</a:t>
            </a:r>
            <a:r>
              <a:rPr lang="zh-TW" altLang="en-US" smtClean="0"/>
              <a:t>中的引文和</a:t>
            </a:r>
            <a:r>
              <a:rPr lang="en-US" altLang="zh-TW" smtClean="0"/>
              <a:t>[20]</a:t>
            </a:r>
            <a:r>
              <a:rPr lang="zh-TW" altLang="en-US" smtClean="0"/>
              <a:t>中的評論等級。</a:t>
            </a:r>
          </a:p>
          <a:p>
            <a:endParaRPr lang="zh-TW" altLang="en-US" smtClean="0"/>
          </a:p>
          <a:p>
            <a:r>
              <a:rPr lang="zh-TW" altLang="en-US" smtClean="0"/>
              <a:t>協同過濾在</a:t>
            </a:r>
            <a:r>
              <a:rPr lang="en-US" altLang="zh-TW" smtClean="0"/>
              <a:t>[22]</a:t>
            </a:r>
            <a:r>
              <a:rPr lang="zh-TW" altLang="en-US" smtClean="0"/>
              <a:t>和</a:t>
            </a:r>
            <a:r>
              <a:rPr lang="en-US" altLang="zh-TW" smtClean="0"/>
              <a:t>[18]</a:t>
            </a:r>
            <a:r>
              <a:rPr lang="zh-TW" altLang="en-US" smtClean="0"/>
              <a:t>中的自動編碼器中被公式化為深度神經網絡。</a:t>
            </a:r>
          </a:p>
          <a:p>
            <a:endParaRPr lang="zh-TW" altLang="en-US" smtClean="0"/>
          </a:p>
          <a:p>
            <a:r>
              <a:rPr lang="en-US" altLang="zh-TW" smtClean="0"/>
              <a:t>Elkahky</a:t>
            </a:r>
            <a:r>
              <a:rPr lang="zh-TW" altLang="en-US" smtClean="0"/>
              <a:t>等。 使用深度學習進行跨域用戶建模</a:t>
            </a:r>
            <a:r>
              <a:rPr lang="en-US" altLang="zh-TW" smtClean="0"/>
              <a:t>[5]</a:t>
            </a:r>
            <a:r>
              <a:rPr lang="zh-TW" altLang="en-US" smtClean="0"/>
              <a:t>。</a:t>
            </a:r>
          </a:p>
          <a:p>
            <a:endParaRPr lang="zh-TW" altLang="en-US" smtClean="0"/>
          </a:p>
          <a:p>
            <a:r>
              <a:rPr lang="zh-TW" altLang="en-US" smtClean="0"/>
              <a:t>在基於內容的環境中，</a:t>
            </a:r>
            <a:r>
              <a:rPr lang="en-US" altLang="zh-TW" smtClean="0"/>
              <a:t>Burges</a:t>
            </a:r>
            <a:r>
              <a:rPr lang="zh-TW" altLang="en-US" smtClean="0"/>
              <a:t>等人。 使用深度神經網絡進行音樂推薦</a:t>
            </a:r>
            <a:r>
              <a:rPr lang="en-US" altLang="zh-TW" smtClean="0"/>
              <a:t>[21]</a:t>
            </a:r>
            <a:r>
              <a:rPr lang="zh-TW" altLang="en-US" smtClean="0"/>
              <a: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這些候選者通常與用戶通常具有高精度相關。</a:t>
            </a:r>
            <a:endParaRPr lang="en-US" altLang="zh-TW" smtClean="0"/>
          </a:p>
          <a:p>
            <a:endParaRPr lang="en-US" altLang="zh-TW" smtClean="0"/>
          </a:p>
          <a:p>
            <a:r>
              <a:rPr lang="zh-TW" altLang="en-US" smtClean="0"/>
              <a:t>候選生成網絡僅通過協同過濾提供廣泛的個性化。</a:t>
            </a:r>
            <a:endParaRPr lang="en-US" altLang="zh-TW" smtClean="0"/>
          </a:p>
          <a:p>
            <a:endParaRPr lang="en-US" altLang="zh-TW" smtClean="0"/>
          </a:p>
          <a:p>
            <a:r>
              <a:rPr lang="zh-TW" altLang="en-US" smtClean="0"/>
              <a:t>用戶之間的相似性以粗略</a:t>
            </a:r>
            <a:r>
              <a:rPr lang="en-US" altLang="zh-TW" smtClean="0"/>
              <a:t>(coarse)</a:t>
            </a:r>
            <a:r>
              <a:rPr lang="zh-TW" altLang="en-US" smtClean="0"/>
              <a:t>特徵表示，例如視頻的</a:t>
            </a:r>
            <a:r>
              <a:rPr lang="en-US" altLang="zh-TW" smtClean="0"/>
              <a:t>ID</a:t>
            </a:r>
            <a:r>
              <a:rPr lang="zh-TW" altLang="en-US" smtClean="0"/>
              <a:t>，搜索和人口統計。</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排名網絡通過使用描述</a:t>
            </a:r>
            <a:r>
              <a:rPr lang="en-US" altLang="zh-TW" smtClean="0"/>
              <a:t>video</a:t>
            </a:r>
            <a:r>
              <a:rPr lang="zh-TW" altLang="en-US" smtClean="0"/>
              <a:t>和</a:t>
            </a:r>
            <a:r>
              <a:rPr lang="en-US" altLang="zh-TW" smtClean="0"/>
              <a:t>user</a:t>
            </a:r>
            <a:r>
              <a:rPr lang="zh-TW" altLang="en-US" smtClean="0"/>
              <a:t>的豐富特徵集根據期望的目標函數為每個視頻分配分數來完成該任務。</a:t>
            </a:r>
            <a:endParaRPr lang="en-US" altLang="zh-TW" smtClean="0"/>
          </a:p>
          <a:p>
            <a:endParaRPr lang="en-US" altLang="zh-TW" smtClean="0"/>
          </a:p>
          <a:p>
            <a:r>
              <a:rPr lang="zh-TW" altLang="en-US" smtClean="0"/>
              <a:t>評分最高的視頻將呈現給用戶，按其分數排名。</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5/23/2019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5/23/2019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smtClean="0"/>
              <a:t>Deep Neural Networks for YouTube Recommendations</a:t>
            </a:r>
            <a:br>
              <a:rPr lang="en-US" altLang="zh-TW" sz="3200" smtClean="0"/>
            </a:br>
            <a:r>
              <a:rPr lang="en-US" altLang="zh-TW" sz="3200" smtClean="0"/>
              <a:t/>
            </a:r>
            <a:br>
              <a:rPr lang="en-US" altLang="zh-TW" sz="3200" smtClean="0"/>
            </a:br>
            <a:r>
              <a:rPr lang="en-US" sz="3200" smtClean="0"/>
              <a:t>Paul Covington, Jay Adams, Emre Sargin</a:t>
            </a:r>
            <a:endParaRPr lang="en-US" sz="3200" dirty="0"/>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dirty="0" smtClean="0"/>
              <a:t>報告者：</a:t>
            </a:r>
            <a:r>
              <a:rPr lang="en-US" altLang="zh-TW" sz="2400" dirty="0" smtClean="0"/>
              <a:t>610721204</a:t>
            </a:r>
            <a:r>
              <a:rPr lang="zh-TW" altLang="en-US" sz="2400" dirty="0" smtClean="0"/>
              <a:t>　陳克威</a:t>
            </a:r>
            <a:endParaRPr lang="en-US" altLang="zh-TW" sz="2400" dirty="0" smtClean="0"/>
          </a:p>
          <a:p>
            <a:r>
              <a:rPr lang="zh-TW" altLang="en-US" sz="2400" dirty="0" smtClean="0"/>
              <a:t>日　期</a:t>
            </a:r>
            <a:r>
              <a:rPr lang="zh-TW" altLang="en-US" sz="2400" smtClean="0"/>
              <a:t>：</a:t>
            </a:r>
            <a:r>
              <a:rPr lang="en-US" altLang="zh-TW" sz="2400" smtClean="0"/>
              <a:t>2019/05/23</a:t>
            </a:r>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2029002549"/>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System Overview</a:t>
            </a:r>
            <a:endParaRPr lang="zh-TW" altLang="en-US" dirty="0"/>
          </a:p>
        </p:txBody>
      </p:sp>
      <p:sp>
        <p:nvSpPr>
          <p:cNvPr id="3" name="內容版面配置區 2"/>
          <p:cNvSpPr>
            <a:spLocks noGrp="1"/>
          </p:cNvSpPr>
          <p:nvPr>
            <p:ph idx="1"/>
          </p:nvPr>
        </p:nvSpPr>
        <p:spPr/>
        <p:txBody>
          <a:bodyPr/>
          <a:lstStyle/>
          <a:p>
            <a:r>
              <a:rPr lang="en-US" altLang="zh-TW" smtClean="0"/>
              <a:t>During development, we make extensive use of </a:t>
            </a:r>
            <a:r>
              <a:rPr lang="en-US" altLang="zh-TW" smtClean="0">
                <a:solidFill>
                  <a:srgbClr val="FF0000"/>
                </a:solidFill>
              </a:rPr>
              <a:t>offline metrics</a:t>
            </a:r>
            <a:r>
              <a:rPr lang="en-US" altLang="zh-TW" smtClean="0"/>
              <a:t> (precision, recall, ranking loss, etc.) to guide iterative improvements to our system.</a:t>
            </a:r>
          </a:p>
          <a:p>
            <a:endParaRPr lang="en-US" altLang="zh-TW" smtClean="0"/>
          </a:p>
          <a:p>
            <a:r>
              <a:rPr lang="en-US" altLang="zh-TW" smtClean="0"/>
              <a:t>However for the final determination of the effectiveness of an algorithm or model, we rely on </a:t>
            </a:r>
            <a:r>
              <a:rPr lang="en-US" altLang="zh-TW" smtClean="0">
                <a:solidFill>
                  <a:srgbClr val="FF0000"/>
                </a:solidFill>
              </a:rPr>
              <a:t>A/B testing via live experiments</a:t>
            </a:r>
            <a:r>
              <a:rPr lang="en-US" altLang="zh-TW" smtClean="0"/>
              <a:t>.</a:t>
            </a:r>
          </a:p>
          <a:p>
            <a:endParaRPr lang="en-US" altLang="zh-TW" smtClean="0"/>
          </a:p>
          <a:p>
            <a:r>
              <a:rPr lang="en-US" altLang="zh-TW" smtClean="0"/>
              <a:t>In a live experiment, we can measure subtle changes in </a:t>
            </a:r>
            <a:r>
              <a:rPr lang="en-US" altLang="zh-TW" smtClean="0">
                <a:solidFill>
                  <a:srgbClr val="FF0000"/>
                </a:solidFill>
              </a:rPr>
              <a:t>click-through rate</a:t>
            </a:r>
            <a:r>
              <a:rPr lang="en-US" altLang="zh-TW" smtClean="0"/>
              <a:t>, </a:t>
            </a:r>
            <a:r>
              <a:rPr lang="en-US" altLang="zh-TW" smtClean="0">
                <a:solidFill>
                  <a:srgbClr val="FF0000"/>
                </a:solidFill>
              </a:rPr>
              <a:t>watch time</a:t>
            </a:r>
            <a:r>
              <a:rPr lang="en-US" altLang="zh-TW" smtClean="0"/>
              <a:t>, and many other metrics that measure user engagement. </a:t>
            </a:r>
          </a:p>
          <a:p>
            <a:pPr>
              <a:buNone/>
            </a:pPr>
            <a:r>
              <a:rPr lang="en-US" altLang="zh-TW" smtClean="0"/>
              <a:t>	This is important because </a:t>
            </a:r>
            <a:r>
              <a:rPr lang="en-US" altLang="zh-TW" smtClean="0">
                <a:solidFill>
                  <a:srgbClr val="FF0000"/>
                </a:solidFill>
              </a:rPr>
              <a:t>live A/B results are not always correlated with offline experiments</a:t>
            </a:r>
            <a:r>
              <a:rPr lang="en-US" altLang="zh-TW" smtClean="0"/>
              <a:t>.</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Candidate Generation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Candidate Generation</a:t>
            </a:r>
            <a:endParaRPr lang="zh-TW" altLang="en-US" dirty="0"/>
          </a:p>
        </p:txBody>
      </p:sp>
      <p:sp>
        <p:nvSpPr>
          <p:cNvPr id="3" name="內容版面配置區 2"/>
          <p:cNvSpPr>
            <a:spLocks noGrp="1"/>
          </p:cNvSpPr>
          <p:nvPr>
            <p:ph idx="1"/>
          </p:nvPr>
        </p:nvSpPr>
        <p:spPr/>
        <p:txBody>
          <a:bodyPr/>
          <a:lstStyle/>
          <a:p>
            <a:r>
              <a:rPr lang="en-US" altLang="zh-TW" smtClean="0"/>
              <a:t>The predecessor to the recommender described here was a </a:t>
            </a:r>
            <a:r>
              <a:rPr lang="en-US" altLang="zh-TW" smtClean="0">
                <a:solidFill>
                  <a:srgbClr val="FF0000"/>
                </a:solidFill>
              </a:rPr>
              <a:t>matrix factorization </a:t>
            </a:r>
            <a:r>
              <a:rPr lang="en-US" altLang="zh-TW" smtClean="0"/>
              <a:t>approach </a:t>
            </a:r>
            <a:r>
              <a:rPr lang="en-US" altLang="zh-TW" smtClean="0">
                <a:solidFill>
                  <a:srgbClr val="FF0000"/>
                </a:solidFill>
              </a:rPr>
              <a:t>trained under rank loss</a:t>
            </a:r>
            <a:r>
              <a:rPr lang="en-US" altLang="zh-TW" smtClean="0"/>
              <a:t>.</a:t>
            </a:r>
          </a:p>
          <a:p>
            <a:endParaRPr lang="en-US" altLang="zh-TW" smtClean="0"/>
          </a:p>
          <a:p>
            <a:r>
              <a:rPr lang="en-US" altLang="zh-TW" smtClean="0"/>
              <a:t>Early iterations of our neural network model mimicked this </a:t>
            </a:r>
            <a:r>
              <a:rPr lang="en-US" altLang="zh-TW" smtClean="0">
                <a:solidFill>
                  <a:srgbClr val="FF0000"/>
                </a:solidFill>
              </a:rPr>
              <a:t>factorization behavior </a:t>
            </a:r>
            <a:r>
              <a:rPr lang="en-US" altLang="zh-TW" smtClean="0"/>
              <a:t>with</a:t>
            </a:r>
            <a:r>
              <a:rPr lang="en-US" altLang="zh-TW" smtClean="0">
                <a:solidFill>
                  <a:srgbClr val="FF0000"/>
                </a:solidFill>
              </a:rPr>
              <a:t> shallow networks </a:t>
            </a:r>
            <a:r>
              <a:rPr lang="en-US" altLang="zh-TW" smtClean="0"/>
              <a:t>that </a:t>
            </a:r>
            <a:r>
              <a:rPr lang="en-US" altLang="zh-TW" smtClean="0">
                <a:solidFill>
                  <a:srgbClr val="FF0000"/>
                </a:solidFill>
              </a:rPr>
              <a:t>only embedded the user’s previous watches</a:t>
            </a:r>
            <a:r>
              <a:rPr lang="en-US" altLang="zh-TW" smtClean="0"/>
              <a:t>. </a:t>
            </a:r>
          </a:p>
          <a:p>
            <a:endParaRPr lang="en-US" altLang="zh-TW" smtClean="0"/>
          </a:p>
          <a:p>
            <a:r>
              <a:rPr lang="en-US" altLang="zh-TW" smtClean="0"/>
              <a:t>From this perspective, our approach can be viewed as a </a:t>
            </a:r>
            <a:r>
              <a:rPr lang="en-US" altLang="zh-TW" smtClean="0">
                <a:solidFill>
                  <a:srgbClr val="FF0000"/>
                </a:solidFill>
              </a:rPr>
              <a:t>nonlinear</a:t>
            </a:r>
            <a:r>
              <a:rPr lang="en-US" altLang="zh-TW" smtClean="0"/>
              <a:t> generalization of factorization techniques. </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xmlns="" val="1902422532"/>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Recommendation as Classification</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內容版面配置區 5"/>
          <p:cNvSpPr>
            <a:spLocks noGrp="1"/>
          </p:cNvSpPr>
          <p:nvPr>
            <p:ph idx="1"/>
          </p:nvPr>
        </p:nvSpPr>
        <p:spPr/>
        <p:txBody>
          <a:bodyPr/>
          <a:lstStyle/>
          <a:p>
            <a:r>
              <a:rPr lang="en-US" altLang="zh-TW" smtClean="0"/>
              <a:t>Extreme Multiclass Classification</a:t>
            </a:r>
          </a:p>
          <a:p>
            <a:r>
              <a:rPr lang="en-US" altLang="zh-TW" smtClean="0"/>
              <a:t>U = User</a:t>
            </a:r>
          </a:p>
          <a:p>
            <a:r>
              <a:rPr lang="en-US" altLang="zh-TW" smtClean="0"/>
              <a:t>C = Context</a:t>
            </a:r>
          </a:p>
          <a:p>
            <a:r>
              <a:rPr lang="en-US" altLang="zh-TW" smtClean="0"/>
              <a:t>Wt = </a:t>
            </a:r>
            <a:r>
              <a:rPr lang="zh-TW" altLang="en-US" smtClean="0"/>
              <a:t>時間點</a:t>
            </a:r>
            <a:r>
              <a:rPr lang="en-US" altLang="zh-TW" smtClean="0"/>
              <a:t>t</a:t>
            </a:r>
          </a:p>
          <a:p>
            <a:r>
              <a:rPr lang="en-US" altLang="zh-TW" smtClean="0"/>
              <a:t>i = video</a:t>
            </a:r>
          </a:p>
          <a:p>
            <a:r>
              <a:rPr lang="zh-TW" altLang="en-US" smtClean="0"/>
              <a:t>　　　</a:t>
            </a:r>
            <a:r>
              <a:rPr lang="en-US" altLang="zh-TW" smtClean="0"/>
              <a:t>= a high-dimensional “embedding” of the user, context pair </a:t>
            </a:r>
          </a:p>
          <a:p>
            <a:r>
              <a:rPr lang="zh-TW" altLang="en-US" smtClean="0"/>
              <a:t>　　　 </a:t>
            </a:r>
            <a:r>
              <a:rPr lang="en-US" altLang="zh-TW" smtClean="0"/>
              <a:t>=</a:t>
            </a:r>
            <a:r>
              <a:rPr lang="zh-TW" altLang="en-US" smtClean="0"/>
              <a:t> </a:t>
            </a:r>
            <a:r>
              <a:rPr lang="en-US" altLang="zh-TW" smtClean="0"/>
              <a:t>embeddings of each candidate video.</a:t>
            </a:r>
            <a:endParaRPr lang="zh-TW" altLang="en-US"/>
          </a:p>
        </p:txBody>
      </p:sp>
      <p:pic>
        <p:nvPicPr>
          <p:cNvPr id="58370" name="Picture 2"/>
          <p:cNvPicPr>
            <a:picLocks noChangeAspect="1" noChangeArrowheads="1"/>
          </p:cNvPicPr>
          <p:nvPr/>
        </p:nvPicPr>
        <p:blipFill>
          <a:blip r:embed="rId3"/>
          <a:srcRect/>
          <a:stretch>
            <a:fillRect/>
          </a:stretch>
        </p:blipFill>
        <p:spPr bwMode="auto">
          <a:xfrm>
            <a:off x="4979024" y="2383435"/>
            <a:ext cx="6265069" cy="1693889"/>
          </a:xfrm>
          <a:prstGeom prst="rect">
            <a:avLst/>
          </a:prstGeom>
          <a:noFill/>
          <a:ln w="9525">
            <a:noFill/>
            <a:miter lim="800000"/>
            <a:headEnd/>
            <a:tailEnd/>
          </a:ln>
          <a:effectLst/>
        </p:spPr>
      </p:pic>
      <p:pic>
        <p:nvPicPr>
          <p:cNvPr id="58371" name="Picture 3"/>
          <p:cNvPicPr>
            <a:picLocks noChangeAspect="1" noChangeArrowheads="1"/>
          </p:cNvPicPr>
          <p:nvPr/>
        </p:nvPicPr>
        <p:blipFill>
          <a:blip r:embed="rId4"/>
          <a:srcRect/>
          <a:stretch>
            <a:fillRect/>
          </a:stretch>
        </p:blipFill>
        <p:spPr bwMode="auto">
          <a:xfrm>
            <a:off x="1181803" y="4681615"/>
            <a:ext cx="714375" cy="342900"/>
          </a:xfrm>
          <a:prstGeom prst="rect">
            <a:avLst/>
          </a:prstGeom>
          <a:noFill/>
          <a:ln w="9525">
            <a:noFill/>
            <a:miter lim="800000"/>
            <a:headEnd/>
            <a:tailEnd/>
          </a:ln>
          <a:effectLst/>
        </p:spPr>
      </p:pic>
      <p:pic>
        <p:nvPicPr>
          <p:cNvPr id="58372" name="Picture 4"/>
          <p:cNvPicPr>
            <a:picLocks noChangeAspect="1" noChangeArrowheads="1"/>
          </p:cNvPicPr>
          <p:nvPr/>
        </p:nvPicPr>
        <p:blipFill>
          <a:blip r:embed="rId5"/>
          <a:srcRect/>
          <a:stretch>
            <a:fillRect/>
          </a:stretch>
        </p:blipFill>
        <p:spPr bwMode="auto">
          <a:xfrm>
            <a:off x="1153228" y="5153728"/>
            <a:ext cx="786448" cy="242731"/>
          </a:xfrm>
          <a:prstGeom prst="rect">
            <a:avLst/>
          </a:prstGeom>
          <a:noFill/>
          <a:ln w="9525">
            <a:noFill/>
            <a:miter lim="800000"/>
            <a:headEnd/>
            <a:tailEnd/>
          </a:ln>
          <a:effectLst/>
        </p:spPr>
      </p:pic>
      <p:sp>
        <p:nvSpPr>
          <p:cNvPr id="10" name="文字方塊 9"/>
          <p:cNvSpPr txBox="1"/>
          <p:nvPr/>
        </p:nvSpPr>
        <p:spPr>
          <a:xfrm>
            <a:off x="9383843" y="4287188"/>
            <a:ext cx="1334125" cy="461665"/>
          </a:xfrm>
          <a:prstGeom prst="rect">
            <a:avLst/>
          </a:prstGeom>
          <a:noFill/>
        </p:spPr>
        <p:txBody>
          <a:bodyPr wrap="square" rtlCol="0">
            <a:spAutoFit/>
          </a:bodyPr>
          <a:lstStyle/>
          <a:p>
            <a:r>
              <a:rPr lang="en-US" altLang="zh-TW" sz="2400" smtClean="0"/>
              <a:t>Softmax</a:t>
            </a:r>
            <a:endParaRPr lang="zh-TW" altLang="en-US" sz="240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Recommendation as Classification</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內容版面配置區 5"/>
          <p:cNvSpPr>
            <a:spLocks noGrp="1"/>
          </p:cNvSpPr>
          <p:nvPr>
            <p:ph idx="1"/>
          </p:nvPr>
        </p:nvSpPr>
        <p:spPr/>
        <p:txBody>
          <a:bodyPr/>
          <a:lstStyle/>
          <a:p>
            <a:r>
              <a:rPr lang="en-US" altLang="zh-TW" smtClean="0"/>
              <a:t>To efficiently train such a model with </a:t>
            </a:r>
            <a:r>
              <a:rPr lang="en-US" altLang="zh-TW" smtClean="0">
                <a:solidFill>
                  <a:srgbClr val="FF0000"/>
                </a:solidFill>
              </a:rPr>
              <a:t>millions of classes</a:t>
            </a:r>
            <a:r>
              <a:rPr lang="en-US" altLang="zh-TW" smtClean="0"/>
              <a:t>, we rely on a technique to </a:t>
            </a:r>
            <a:r>
              <a:rPr lang="en-US" altLang="zh-TW" smtClean="0">
                <a:solidFill>
                  <a:srgbClr val="FF0000"/>
                </a:solidFill>
              </a:rPr>
              <a:t>sample negative classes </a:t>
            </a:r>
            <a:r>
              <a:rPr lang="en-US" altLang="zh-TW" smtClean="0"/>
              <a:t>from the background distribution (“</a:t>
            </a:r>
            <a:r>
              <a:rPr lang="en-US" altLang="zh-TW" smtClean="0">
                <a:solidFill>
                  <a:srgbClr val="FF0000"/>
                </a:solidFill>
              </a:rPr>
              <a:t>candidate sampling</a:t>
            </a:r>
            <a:r>
              <a:rPr lang="en-US" altLang="zh-TW" smtClean="0"/>
              <a:t>”) and then correct for this </a:t>
            </a:r>
            <a:r>
              <a:rPr lang="en-US" altLang="zh-TW" smtClean="0">
                <a:solidFill>
                  <a:srgbClr val="FF0000"/>
                </a:solidFill>
              </a:rPr>
              <a:t>sampling </a:t>
            </a:r>
            <a:r>
              <a:rPr lang="en-US" altLang="zh-TW" smtClean="0"/>
              <a:t>via</a:t>
            </a:r>
            <a:r>
              <a:rPr lang="en-US" altLang="zh-TW" smtClean="0">
                <a:solidFill>
                  <a:srgbClr val="FF0000"/>
                </a:solidFill>
              </a:rPr>
              <a:t> importance weighting </a:t>
            </a:r>
            <a:r>
              <a:rPr lang="en-US" altLang="zh-TW" smtClean="0"/>
              <a:t>[10]. </a:t>
            </a:r>
          </a:p>
          <a:p>
            <a:endParaRPr lang="en-US" altLang="zh-TW" smtClean="0">
              <a:solidFill>
                <a:srgbClr val="FF0000"/>
              </a:solidFill>
            </a:endParaRPr>
          </a:p>
          <a:p>
            <a:r>
              <a:rPr lang="en-US" altLang="zh-TW" smtClean="0"/>
              <a:t>For each example the </a:t>
            </a:r>
            <a:r>
              <a:rPr lang="en-US" altLang="zh-TW" smtClean="0">
                <a:solidFill>
                  <a:srgbClr val="FF0000"/>
                </a:solidFill>
              </a:rPr>
              <a:t>cross-entropy loss </a:t>
            </a:r>
            <a:r>
              <a:rPr lang="en-US" altLang="zh-TW" smtClean="0"/>
              <a:t>is </a:t>
            </a:r>
            <a:r>
              <a:rPr lang="en-US" altLang="zh-TW" smtClean="0">
                <a:solidFill>
                  <a:srgbClr val="FF0000"/>
                </a:solidFill>
              </a:rPr>
              <a:t>minimized</a:t>
            </a:r>
            <a:r>
              <a:rPr lang="en-US" altLang="zh-TW" smtClean="0"/>
              <a:t> for the </a:t>
            </a:r>
            <a:r>
              <a:rPr lang="en-US" altLang="zh-TW" smtClean="0">
                <a:solidFill>
                  <a:srgbClr val="FF0000"/>
                </a:solidFill>
              </a:rPr>
              <a:t>true label </a:t>
            </a:r>
            <a:r>
              <a:rPr lang="en-US" altLang="zh-TW" smtClean="0"/>
              <a:t>and the </a:t>
            </a:r>
            <a:r>
              <a:rPr lang="en-US" altLang="zh-TW" smtClean="0">
                <a:solidFill>
                  <a:srgbClr val="FF0000"/>
                </a:solidFill>
              </a:rPr>
              <a:t>sampled</a:t>
            </a:r>
            <a:r>
              <a:rPr lang="en-US" altLang="zh-TW" smtClean="0"/>
              <a:t> </a:t>
            </a:r>
            <a:r>
              <a:rPr lang="en-US" altLang="zh-TW" smtClean="0">
                <a:solidFill>
                  <a:srgbClr val="FF0000"/>
                </a:solidFill>
              </a:rPr>
              <a:t>negative classes</a:t>
            </a:r>
            <a:r>
              <a:rPr lang="en-US" altLang="zh-TW" smtClean="0"/>
              <a:t>.</a:t>
            </a:r>
          </a:p>
          <a:p>
            <a:endParaRPr lang="en-US" altLang="zh-TW" smtClean="0"/>
          </a:p>
          <a:p>
            <a:r>
              <a:rPr lang="en-US" altLang="zh-TW" smtClean="0"/>
              <a:t>In practice several thousand negatives are sampled, corresponding to more than </a:t>
            </a:r>
            <a:r>
              <a:rPr lang="en-US" altLang="zh-TW" smtClean="0">
                <a:solidFill>
                  <a:srgbClr val="FF0000"/>
                </a:solidFill>
              </a:rPr>
              <a:t>100 times speedup over traditional softmax.</a:t>
            </a:r>
            <a:endParaRPr lang="zh-TW" altLang="en-US">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Recommendation as Classification</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內容版面配置區 5"/>
          <p:cNvSpPr>
            <a:spLocks noGrp="1"/>
          </p:cNvSpPr>
          <p:nvPr>
            <p:ph idx="1"/>
          </p:nvPr>
        </p:nvSpPr>
        <p:spPr/>
        <p:txBody>
          <a:bodyPr>
            <a:normAutofit/>
          </a:bodyPr>
          <a:lstStyle/>
          <a:p>
            <a:endParaRPr lang="en-US" altLang="zh-TW" smtClean="0"/>
          </a:p>
          <a:p>
            <a:r>
              <a:rPr lang="en-US" altLang="zh-TW" smtClean="0"/>
              <a:t>Previous systems at YouTube relied on </a:t>
            </a:r>
            <a:r>
              <a:rPr lang="en-US" altLang="zh-TW" smtClean="0">
                <a:solidFill>
                  <a:srgbClr val="FF0000"/>
                </a:solidFill>
              </a:rPr>
              <a:t>hashing</a:t>
            </a:r>
            <a:r>
              <a:rPr lang="en-US" altLang="zh-TW" smtClean="0"/>
              <a:t> [24] and the classifier described here uses a similar approach. </a:t>
            </a:r>
          </a:p>
          <a:p>
            <a:endParaRPr lang="en-US" altLang="zh-TW" smtClean="0"/>
          </a:p>
          <a:p>
            <a:r>
              <a:rPr lang="en-US" altLang="zh-TW" smtClean="0"/>
              <a:t>Since calibrated </a:t>
            </a:r>
            <a:r>
              <a:rPr lang="en-US" altLang="zh-TW" smtClean="0">
                <a:solidFill>
                  <a:srgbClr val="FF0000"/>
                </a:solidFill>
              </a:rPr>
              <a:t>likelihoods</a:t>
            </a:r>
            <a:r>
              <a:rPr lang="en-US" altLang="zh-TW" smtClean="0"/>
              <a:t> from the softmax output layer are </a:t>
            </a:r>
            <a:r>
              <a:rPr lang="en-US" altLang="zh-TW" smtClean="0">
                <a:solidFill>
                  <a:srgbClr val="FF0000"/>
                </a:solidFill>
              </a:rPr>
              <a:t>not needed at serving time</a:t>
            </a:r>
            <a:r>
              <a:rPr lang="en-US" altLang="zh-TW" smtClean="0"/>
              <a:t>, the scoring problem reduces to a </a:t>
            </a:r>
            <a:r>
              <a:rPr lang="en-US" altLang="zh-TW" smtClean="0">
                <a:solidFill>
                  <a:srgbClr val="FF0000"/>
                </a:solidFill>
              </a:rPr>
              <a:t>nearest neighbor search </a:t>
            </a:r>
            <a:r>
              <a:rPr lang="en-US" altLang="zh-TW" smtClean="0"/>
              <a:t>in the dot product space for which general purpose libraries can be used [12]. </a:t>
            </a:r>
          </a:p>
          <a:p>
            <a:endParaRPr lang="en-US" altLang="zh-TW" smtClean="0"/>
          </a:p>
          <a:p>
            <a:r>
              <a:rPr lang="en-US" altLang="zh-TW" smtClean="0"/>
              <a:t>We found that </a:t>
            </a:r>
            <a:r>
              <a:rPr lang="en-US" altLang="zh-TW" smtClean="0">
                <a:solidFill>
                  <a:srgbClr val="FF0000"/>
                </a:solidFill>
              </a:rPr>
              <a:t>A/B results </a:t>
            </a:r>
            <a:r>
              <a:rPr lang="en-US" altLang="zh-TW" smtClean="0"/>
              <a:t>were </a:t>
            </a:r>
            <a:r>
              <a:rPr lang="en-US" altLang="zh-TW" smtClean="0">
                <a:solidFill>
                  <a:srgbClr val="FF0000"/>
                </a:solidFill>
              </a:rPr>
              <a:t>not particularly sensitive </a:t>
            </a:r>
            <a:r>
              <a:rPr lang="en-US" altLang="zh-TW" smtClean="0"/>
              <a:t>to the choice of </a:t>
            </a:r>
            <a:r>
              <a:rPr lang="zh-TW" altLang="en-US" smtClean="0"/>
              <a:t> </a:t>
            </a:r>
            <a:r>
              <a:rPr lang="en-US" altLang="zh-TW" smtClean="0"/>
              <a:t>nearest neighbor search algorithm.</a:t>
            </a:r>
            <a:endParaRPr lang="zh-TW" altLang="en-US"/>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Model Architecture</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內容版面配置區 5"/>
          <p:cNvSpPr>
            <a:spLocks noGrp="1"/>
          </p:cNvSpPr>
          <p:nvPr>
            <p:ph idx="1"/>
          </p:nvPr>
        </p:nvSpPr>
        <p:spPr>
          <a:xfrm>
            <a:off x="0" y="5586191"/>
            <a:ext cx="7541552" cy="1271809"/>
          </a:xfrm>
        </p:spPr>
        <p:txBody>
          <a:bodyPr/>
          <a:lstStyle/>
          <a:p>
            <a:r>
              <a:rPr lang="en-US" altLang="zh-TW" smtClean="0"/>
              <a:t>Inspired by </a:t>
            </a:r>
            <a:r>
              <a:rPr lang="en-US" altLang="zh-TW" smtClean="0">
                <a:solidFill>
                  <a:srgbClr val="FF0000"/>
                </a:solidFill>
              </a:rPr>
              <a:t>continuous bag of words </a:t>
            </a:r>
            <a:r>
              <a:rPr lang="en-US" altLang="zh-TW" smtClean="0"/>
              <a:t>language models ,we learn high dimensional embeddings for </a:t>
            </a:r>
            <a:r>
              <a:rPr lang="en-US" altLang="zh-TW" smtClean="0">
                <a:solidFill>
                  <a:srgbClr val="FF0000"/>
                </a:solidFill>
              </a:rPr>
              <a:t>each video in a fixed vocabulary</a:t>
            </a:r>
            <a:r>
              <a:rPr lang="en-US" altLang="zh-TW" smtClean="0"/>
              <a:t> and feed these embeddings into a feedforward neural network.</a:t>
            </a:r>
            <a:endParaRPr lang="zh-TW" altLang="en-US"/>
          </a:p>
        </p:txBody>
      </p:sp>
      <p:pic>
        <p:nvPicPr>
          <p:cNvPr id="1026" name="Picture 2"/>
          <p:cNvPicPr>
            <a:picLocks noChangeAspect="1" noChangeArrowheads="1"/>
          </p:cNvPicPr>
          <p:nvPr/>
        </p:nvPicPr>
        <p:blipFill>
          <a:blip r:embed="rId3"/>
          <a:srcRect/>
          <a:stretch>
            <a:fillRect/>
          </a:stretch>
        </p:blipFill>
        <p:spPr bwMode="auto">
          <a:xfrm>
            <a:off x="5462730" y="275335"/>
            <a:ext cx="6328217" cy="5233550"/>
          </a:xfrm>
          <a:prstGeom prst="rect">
            <a:avLst/>
          </a:prstGeom>
          <a:noFill/>
          <a:ln w="9525">
            <a:noFill/>
            <a:miter lim="800000"/>
            <a:headEnd/>
            <a:tailEnd/>
          </a:ln>
          <a:effectLst/>
        </p:spPr>
      </p:pic>
      <p:sp>
        <p:nvSpPr>
          <p:cNvPr id="7" name="內容版面配置區 5"/>
          <p:cNvSpPr txBox="1">
            <a:spLocks/>
          </p:cNvSpPr>
          <p:nvPr/>
        </p:nvSpPr>
        <p:spPr>
          <a:xfrm>
            <a:off x="818712" y="22222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kumimoji="0" lang="en-US" altLang="zh-TW" sz="1800" b="0" i="0" u="none" strike="noStrike" kern="1200" cap="none" spc="0" normalizeH="0" baseline="0" noProof="0" smtClean="0">
                <a:ln>
                  <a:noFill/>
                </a:ln>
                <a:solidFill>
                  <a:schemeClr val="tx1"/>
                </a:solidFill>
                <a:effectLst/>
                <a:uLnTx/>
                <a:uFillTx/>
                <a:latin typeface="+mn-lt"/>
                <a:ea typeface="+mn-ea"/>
                <a:cs typeface="+mn-cs"/>
              </a:rPr>
              <a:t>Search tokens </a:t>
            </a:r>
            <a:r>
              <a:rPr kumimoji="0" lang="zh-TW" altLang="en-US" sz="1800" b="0" i="0" u="none" strike="noStrike" kern="1200" cap="none" spc="0" normalizeH="0" baseline="0" noProof="0" smtClean="0">
                <a:ln>
                  <a:noFill/>
                </a:ln>
                <a:solidFill>
                  <a:schemeClr val="tx1"/>
                </a:solidFill>
                <a:effectLst/>
                <a:uLnTx/>
                <a:uFillTx/>
                <a:latin typeface="+mn-lt"/>
                <a:ea typeface="+mn-ea"/>
                <a:cs typeface="+mn-cs"/>
              </a:rPr>
              <a:t>→</a:t>
            </a:r>
            <a:r>
              <a:rPr kumimoji="0" lang="en-US" altLang="zh-TW" sz="1800" b="0" i="0" u="none" strike="noStrike" kern="1200" cap="none" spc="0" normalizeH="0" baseline="0" noProof="0" smtClean="0">
                <a:ln>
                  <a:noFill/>
                </a:ln>
                <a:solidFill>
                  <a:schemeClr val="tx1"/>
                </a:solidFill>
                <a:effectLst/>
                <a:uLnTx/>
                <a:uFillTx/>
                <a:latin typeface="+mn-lt"/>
                <a:ea typeface="+mn-ea"/>
                <a:cs typeface="+mn-cs"/>
              </a:rPr>
              <a:t> uni-gram</a:t>
            </a:r>
            <a:r>
              <a:rPr kumimoji="0" lang="en-US" altLang="zh-TW" sz="1800" b="0" i="0" u="none" strike="noStrike" kern="1200" cap="none" spc="0" normalizeH="0" noProof="0" smtClean="0">
                <a:ln>
                  <a:noFill/>
                </a:ln>
                <a:solidFill>
                  <a:schemeClr val="tx1"/>
                </a:solidFill>
                <a:effectLst/>
                <a:uLnTx/>
                <a:uFillTx/>
                <a:latin typeface="+mn-lt"/>
                <a:ea typeface="+mn-ea"/>
                <a:cs typeface="+mn-cs"/>
              </a:rPr>
              <a:t> or bi-gram</a:t>
            </a:r>
          </a:p>
          <a:p>
            <a:pPr marL="342900" lvl="0" indent="-342900">
              <a:spcBef>
                <a:spcPct val="20000"/>
              </a:spcBef>
              <a:spcAft>
                <a:spcPts val="600"/>
              </a:spcAft>
              <a:buClr>
                <a:schemeClr val="accent1"/>
              </a:buClr>
              <a:buFont typeface="Wingdings 2" charset="2"/>
              <a:buChar char=""/>
            </a:pPr>
            <a:r>
              <a:rPr kumimoji="0" lang="en-US" altLang="zh-TW" sz="1800" b="0" i="0" u="none" strike="noStrike" kern="1200" cap="none" spc="0" normalizeH="0" baseline="0" noProof="0" smtClean="0">
                <a:ln>
                  <a:noFill/>
                </a:ln>
                <a:solidFill>
                  <a:schemeClr val="tx1"/>
                </a:solidFill>
                <a:effectLst/>
                <a:uLnTx/>
                <a:uFillTx/>
                <a:latin typeface="+mn-lt"/>
                <a:ea typeface="+mn-ea"/>
                <a:cs typeface="+mn-cs"/>
              </a:rPr>
              <a:t>Geographic</a:t>
            </a:r>
            <a:r>
              <a:rPr kumimoji="0" lang="zh-TW" altLang="en-US" sz="1800" b="0" i="0" u="none" strike="noStrike" kern="1200" cap="none" spc="0" normalizeH="0" baseline="0" noProof="0" smtClean="0">
                <a:ln>
                  <a:noFill/>
                </a:ln>
                <a:solidFill>
                  <a:schemeClr val="tx1"/>
                </a:solidFill>
                <a:effectLst/>
                <a:uLnTx/>
                <a:uFillTx/>
                <a:latin typeface="+mn-lt"/>
                <a:ea typeface="+mn-ea"/>
                <a:cs typeface="+mn-cs"/>
              </a:rPr>
              <a:t> → </a:t>
            </a:r>
            <a:r>
              <a:rPr lang="en-US" altLang="zh-TW" smtClean="0"/>
              <a:t>gender, </a:t>
            </a:r>
          </a:p>
          <a:p>
            <a:pPr marL="342900" lvl="0" indent="-342900">
              <a:spcBef>
                <a:spcPct val="20000"/>
              </a:spcBef>
              <a:spcAft>
                <a:spcPts val="600"/>
              </a:spcAft>
              <a:buClr>
                <a:schemeClr val="accent1"/>
              </a:buClr>
            </a:pPr>
            <a:r>
              <a:rPr lang="en-US" altLang="zh-TW" smtClean="0"/>
              <a:t>	logged-in state,</a:t>
            </a:r>
            <a:endParaRPr lang="en-US" altLang="zh-TW"/>
          </a:p>
          <a:p>
            <a:pPr marL="342900" lvl="0" indent="-342900">
              <a:spcBef>
                <a:spcPct val="20000"/>
              </a:spcBef>
              <a:spcAft>
                <a:spcPts val="600"/>
              </a:spcAft>
              <a:buClr>
                <a:schemeClr val="accent1"/>
              </a:buClr>
            </a:pPr>
            <a:r>
              <a:rPr lang="en-US" altLang="zh-TW" smtClean="0"/>
              <a:t>	age(0~1 normalized), etc.</a:t>
            </a:r>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“Example Age” Feature</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內容版面配置區 5"/>
          <p:cNvSpPr>
            <a:spLocks noGrp="1"/>
          </p:cNvSpPr>
          <p:nvPr>
            <p:ph idx="1"/>
          </p:nvPr>
        </p:nvSpPr>
        <p:spPr>
          <a:xfrm>
            <a:off x="854440" y="5096656"/>
            <a:ext cx="10563817" cy="1346759"/>
          </a:xfrm>
        </p:spPr>
        <p:txBody>
          <a:bodyPr/>
          <a:lstStyle/>
          <a:p>
            <a:r>
              <a:rPr lang="en-US" smtClean="0"/>
              <a:t>We consistently observe that users prefer </a:t>
            </a:r>
            <a:r>
              <a:rPr lang="en-US" smtClean="0">
                <a:solidFill>
                  <a:srgbClr val="FF0000"/>
                </a:solidFill>
              </a:rPr>
              <a:t>fresh content</a:t>
            </a:r>
            <a:r>
              <a:rPr lang="en-US" smtClean="0"/>
              <a:t>, though not at the expense of relevance.</a:t>
            </a:r>
            <a:endParaRPr lang="zh-TW" altLang="en-US"/>
          </a:p>
        </p:txBody>
      </p:sp>
      <p:pic>
        <p:nvPicPr>
          <p:cNvPr id="2050" name="Picture 2"/>
          <p:cNvPicPr>
            <a:picLocks noChangeAspect="1" noChangeArrowheads="1"/>
          </p:cNvPicPr>
          <p:nvPr/>
        </p:nvPicPr>
        <p:blipFill>
          <a:blip r:embed="rId3"/>
          <a:srcRect/>
          <a:stretch>
            <a:fillRect/>
          </a:stretch>
        </p:blipFill>
        <p:spPr bwMode="auto">
          <a:xfrm>
            <a:off x="6387214" y="897378"/>
            <a:ext cx="5475138" cy="406436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Label and Context Selection</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內容版面配置區 5"/>
          <p:cNvSpPr>
            <a:spLocks noGrp="1"/>
          </p:cNvSpPr>
          <p:nvPr>
            <p:ph idx="1"/>
          </p:nvPr>
        </p:nvSpPr>
        <p:spPr/>
        <p:txBody>
          <a:bodyPr/>
          <a:lstStyle/>
          <a:p>
            <a:r>
              <a:rPr lang="en-US" altLang="zh-TW" smtClean="0"/>
              <a:t>We have found that the choice of this surrogate learning problem has an outsized </a:t>
            </a:r>
            <a:r>
              <a:rPr lang="en-US" altLang="zh-TW" smtClean="0">
                <a:solidFill>
                  <a:srgbClr val="FF0000"/>
                </a:solidFill>
              </a:rPr>
              <a:t>importance on performance in A/B testing </a:t>
            </a:r>
            <a:r>
              <a:rPr lang="en-US" altLang="zh-TW" smtClean="0"/>
              <a:t>but is </a:t>
            </a:r>
            <a:r>
              <a:rPr lang="en-US" altLang="zh-TW" smtClean="0">
                <a:solidFill>
                  <a:srgbClr val="FF0000"/>
                </a:solidFill>
              </a:rPr>
              <a:t>very difficult to measure with offline experiments</a:t>
            </a:r>
            <a:r>
              <a:rPr lang="en-US" altLang="zh-TW" smtClean="0"/>
              <a:t>.</a:t>
            </a:r>
          </a:p>
          <a:p>
            <a:endParaRPr lang="en-US" altLang="zh-TW" smtClean="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Label and Context Selection</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內容版面配置區 5"/>
          <p:cNvSpPr>
            <a:spLocks noGrp="1"/>
          </p:cNvSpPr>
          <p:nvPr>
            <p:ph idx="1"/>
          </p:nvPr>
        </p:nvSpPr>
        <p:spPr/>
        <p:txBody>
          <a:bodyPr/>
          <a:lstStyle/>
          <a:p>
            <a:r>
              <a:rPr lang="en-US" altLang="zh-TW" smtClean="0"/>
              <a:t>1.</a:t>
            </a:r>
            <a:r>
              <a:rPr lang="zh-TW" altLang="en-US" smtClean="0"/>
              <a:t>訓練樣本要用</a:t>
            </a:r>
            <a:r>
              <a:rPr lang="en-US" altLang="zh-TW" smtClean="0"/>
              <a:t>youtube</a:t>
            </a:r>
            <a:r>
              <a:rPr lang="zh-TW" altLang="en-US" smtClean="0"/>
              <a:t>上的所有影片的觀看記錄，而不只是我們的推薦的視頻的觀看記錄。否則面對新影片的時候很難推薦。</a:t>
            </a:r>
            <a:endParaRPr lang="en-US" altLang="zh-TW" smtClean="0"/>
          </a:p>
          <a:p>
            <a:r>
              <a:rPr lang="en-US" altLang="zh-TW" smtClean="0"/>
              <a:t>2.</a:t>
            </a:r>
            <a:r>
              <a:rPr lang="zh-TW" altLang="en-US" smtClean="0"/>
              <a:t>為每個</a:t>
            </a:r>
            <a:r>
              <a:rPr lang="en-US" altLang="zh-TW" smtClean="0"/>
              <a:t>user</a:t>
            </a:r>
            <a:r>
              <a:rPr lang="zh-TW" altLang="en-US" smtClean="0"/>
              <a:t>使用固定數量的訓練樣本，在</a:t>
            </a:r>
            <a:r>
              <a:rPr lang="en-US" altLang="zh-TW" smtClean="0"/>
              <a:t>Loss Function</a:t>
            </a:r>
            <a:r>
              <a:rPr lang="zh-TW" altLang="en-US" smtClean="0"/>
              <a:t>中所有</a:t>
            </a:r>
            <a:r>
              <a:rPr lang="en-US" altLang="zh-TW" smtClean="0"/>
              <a:t>user</a:t>
            </a:r>
            <a:r>
              <a:rPr lang="zh-TW" altLang="en-US" smtClean="0"/>
              <a:t>的</a:t>
            </a:r>
            <a:r>
              <a:rPr lang="en-US" altLang="zh-TW" smtClean="0"/>
              <a:t>weight</a:t>
            </a:r>
            <a:r>
              <a:rPr lang="zh-TW" altLang="en-US" smtClean="0"/>
              <a:t>一樣。這能防止一部分非常活躍的用戶主導</a:t>
            </a:r>
            <a:r>
              <a:rPr lang="en-US" altLang="zh-TW" smtClean="0"/>
              <a:t>loss</a:t>
            </a:r>
            <a:r>
              <a:rPr lang="zh-TW" altLang="en-US" smtClean="0"/>
              <a:t>值。</a:t>
            </a:r>
            <a:endParaRPr lang="en-US" altLang="zh-TW" smtClean="0"/>
          </a:p>
          <a:p>
            <a:r>
              <a:rPr lang="en-US" altLang="zh-TW" smtClean="0"/>
              <a:t>3.</a:t>
            </a:r>
            <a:r>
              <a:rPr lang="zh-TW" altLang="en-US" smtClean="0"/>
              <a:t>要小心的避免</a:t>
            </a:r>
            <a:r>
              <a:rPr lang="en-US" altLang="zh-TW" smtClean="0"/>
              <a:t>Over Fitting</a:t>
            </a:r>
            <a:r>
              <a:rPr lang="zh-TW" altLang="en-US" smtClean="0"/>
              <a:t>，例如搜尋</a:t>
            </a:r>
            <a:r>
              <a:rPr lang="en-US" altLang="zh-TW" smtClean="0"/>
              <a:t>”</a:t>
            </a:r>
            <a:r>
              <a:rPr lang="en-US" smtClean="0"/>
              <a:t>taylor swift</a:t>
            </a:r>
            <a:r>
              <a:rPr lang="en-US" altLang="zh-TW" smtClean="0"/>
              <a:t>”</a:t>
            </a:r>
            <a:r>
              <a:rPr lang="zh-TW" altLang="en-US" smtClean="0"/>
              <a:t>，分類器拿到這個關鍵詞之後，會預測最有可能被觀看的視頻肯定是出現在</a:t>
            </a:r>
            <a:r>
              <a:rPr lang="en-US" altLang="zh-TW" smtClean="0"/>
              <a:t>”taylor swift”</a:t>
            </a:r>
            <a:r>
              <a:rPr lang="zh-TW" altLang="en-US" smtClean="0"/>
              <a:t>搜索結果頁上的視頻。</a:t>
            </a:r>
            <a:r>
              <a:rPr lang="en-US" altLang="zh-TW" smtClean="0"/>
              <a:t>(</a:t>
            </a:r>
            <a:r>
              <a:rPr lang="zh-TW" altLang="en-US" smtClean="0"/>
              <a:t>這種情況最好要丟棄</a:t>
            </a:r>
            <a:r>
              <a:rPr lang="en-US" altLang="zh-TW" smtClean="0"/>
              <a:t>sequence information)</a:t>
            </a:r>
          </a:p>
          <a:p>
            <a:pPr>
              <a:buNone/>
            </a:pPr>
            <a:r>
              <a:rPr lang="en-US" altLang="zh-TW" smtClean="0"/>
              <a:t>	(</a:t>
            </a:r>
            <a:r>
              <a:rPr lang="zh-TW" altLang="en-US" smtClean="0"/>
              <a:t>也就是使用</a:t>
            </a:r>
            <a:r>
              <a:rPr lang="en-US" altLang="zh-TW" smtClean="0"/>
              <a:t>user</a:t>
            </a:r>
            <a:r>
              <a:rPr lang="zh-TW" altLang="en-US" smtClean="0"/>
              <a:t>的最後一個搜索作為首頁推薦表現會非常糟糕。</a:t>
            </a:r>
            <a:r>
              <a:rPr lang="en-US" altLang="zh-TW" smtClean="0"/>
              <a:t>)</a:t>
            </a:r>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Label and Context Selection</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內容版面配置區 5"/>
          <p:cNvSpPr>
            <a:spLocks noGrp="1"/>
          </p:cNvSpPr>
          <p:nvPr>
            <p:ph idx="1"/>
          </p:nvPr>
        </p:nvSpPr>
        <p:spPr>
          <a:xfrm>
            <a:off x="719529" y="3912433"/>
            <a:ext cx="10593797" cy="2486011"/>
          </a:xfrm>
        </p:spPr>
        <p:txBody>
          <a:bodyPr/>
          <a:lstStyle/>
          <a:p>
            <a:r>
              <a:rPr lang="en-US" altLang="zh-TW" smtClean="0"/>
              <a:t>4.user</a:t>
            </a:r>
            <a:r>
              <a:rPr lang="zh-TW" altLang="en-US" smtClean="0"/>
              <a:t>經常先發現</a:t>
            </a:r>
            <a:r>
              <a:rPr lang="zh-TW" altLang="en-US" smtClean="0"/>
              <a:t>最主流的藝術家的</a:t>
            </a:r>
            <a:r>
              <a:rPr lang="en-US" altLang="zh-TW" smtClean="0"/>
              <a:t>video</a:t>
            </a:r>
            <a:r>
              <a:rPr lang="zh-TW" altLang="en-US" smtClean="0"/>
              <a:t>，然後才專注於較小眾的。因此，我們發現預測用戶的</a:t>
            </a:r>
            <a:r>
              <a:rPr lang="en-US" altLang="zh-TW" smtClean="0"/>
              <a:t>[</a:t>
            </a:r>
            <a:r>
              <a:rPr lang="zh-TW" altLang="en-US" smtClean="0"/>
              <a:t>下一個觀</a:t>
            </a:r>
            <a:r>
              <a:rPr lang="zh-TW" altLang="en-US" smtClean="0"/>
              <a:t>看</a:t>
            </a:r>
            <a:r>
              <a:rPr lang="en-US" altLang="zh-TW" smtClean="0"/>
              <a:t>video</a:t>
            </a:r>
            <a:r>
              <a:rPr lang="en-US" altLang="zh-TW" smtClean="0"/>
              <a:t>]</a:t>
            </a:r>
            <a:r>
              <a:rPr lang="zh-TW" altLang="en-US" smtClean="0"/>
              <a:t>的效果要好得多。</a:t>
            </a:r>
            <a:endParaRPr lang="en-US" altLang="zh-TW" smtClean="0"/>
          </a:p>
          <a:p>
            <a:r>
              <a:rPr lang="en-US" altLang="zh-TW" smtClean="0"/>
              <a:t>(a)</a:t>
            </a:r>
            <a:r>
              <a:rPr lang="zh-TW" altLang="en-US" smtClean="0"/>
              <a:t>的算法其實</a:t>
            </a:r>
            <a:r>
              <a:rPr lang="zh-TW" altLang="en-US" smtClean="0">
                <a:solidFill>
                  <a:srgbClr val="FF0000"/>
                </a:solidFill>
              </a:rPr>
              <a:t>預知了未來的行為</a:t>
            </a:r>
            <a:r>
              <a:rPr lang="en-US" altLang="zh-TW" smtClean="0"/>
              <a:t>(</a:t>
            </a:r>
            <a:r>
              <a:rPr lang="zh-TW" altLang="en-US" smtClean="0"/>
              <a:t>傳統</a:t>
            </a:r>
            <a:r>
              <a:rPr lang="en-US" altLang="zh-TW" smtClean="0"/>
              <a:t>CF</a:t>
            </a:r>
            <a:r>
              <a:rPr lang="zh-TW" altLang="en-US" smtClean="0"/>
              <a:t>算法常這樣做</a:t>
            </a:r>
            <a:r>
              <a:rPr lang="en-US" altLang="zh-TW" smtClean="0"/>
              <a:t>)</a:t>
            </a:r>
            <a:r>
              <a:rPr lang="zh-TW" altLang="en-US" smtClean="0"/>
              <a:t>，</a:t>
            </a:r>
            <a:endParaRPr lang="en-US" altLang="zh-TW" smtClean="0"/>
          </a:p>
          <a:p>
            <a:endParaRPr lang="en-US" altLang="zh-TW" smtClean="0"/>
          </a:p>
          <a:p>
            <a:pPr>
              <a:buNone/>
            </a:pPr>
            <a:r>
              <a:rPr lang="en-US" altLang="zh-TW" smtClean="0"/>
              <a:t>(</a:t>
            </a:r>
            <a:r>
              <a:rPr lang="zh-TW" altLang="en-US" smtClean="0"/>
              <a:t>這邊應該是做用</a:t>
            </a:r>
            <a:r>
              <a:rPr lang="en-US" altLang="zh-TW" smtClean="0"/>
              <a:t>A/B</a:t>
            </a:r>
            <a:r>
              <a:rPr lang="zh-TW" altLang="en-US" smtClean="0"/>
              <a:t> </a:t>
            </a:r>
            <a:r>
              <a:rPr lang="en-US" altLang="zh-TW" smtClean="0"/>
              <a:t>Tesing</a:t>
            </a:r>
            <a:r>
              <a:rPr lang="zh-TW" altLang="en-US" smtClean="0"/>
              <a:t>發現改成用</a:t>
            </a:r>
            <a:r>
              <a:rPr lang="en-US" altLang="zh-TW" smtClean="0"/>
              <a:t>(b)</a:t>
            </a:r>
            <a:r>
              <a:rPr lang="zh-TW" altLang="en-US" smtClean="0"/>
              <a:t>會比較好。</a:t>
            </a:r>
            <a:r>
              <a:rPr lang="en-US" altLang="zh-TW" smtClean="0"/>
              <a:t>)</a:t>
            </a:r>
          </a:p>
          <a:p>
            <a:pPr>
              <a:buNone/>
            </a:pPr>
            <a:r>
              <a:rPr lang="en-US" altLang="zh-TW" smtClean="0"/>
              <a:t>	</a:t>
            </a:r>
          </a:p>
          <a:p>
            <a:endParaRPr lang="en-US" altLang="zh-TW" smtClean="0"/>
          </a:p>
        </p:txBody>
      </p:sp>
      <p:pic>
        <p:nvPicPr>
          <p:cNvPr id="3074" name="Picture 2"/>
          <p:cNvPicPr>
            <a:picLocks noChangeAspect="1" noChangeArrowheads="1"/>
          </p:cNvPicPr>
          <p:nvPr/>
        </p:nvPicPr>
        <p:blipFill>
          <a:blip r:embed="rId3"/>
          <a:srcRect/>
          <a:stretch>
            <a:fillRect/>
          </a:stretch>
        </p:blipFill>
        <p:spPr bwMode="auto">
          <a:xfrm>
            <a:off x="4429906" y="1364106"/>
            <a:ext cx="7500876" cy="23469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Experiments with Features and Depth</a:t>
            </a:r>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內容版面配置區 5"/>
          <p:cNvSpPr>
            <a:spLocks noGrp="1"/>
          </p:cNvSpPr>
          <p:nvPr>
            <p:ph idx="1"/>
          </p:nvPr>
        </p:nvSpPr>
        <p:spPr>
          <a:xfrm>
            <a:off x="0" y="4776723"/>
            <a:ext cx="10563817" cy="2081277"/>
          </a:xfrm>
        </p:spPr>
        <p:txBody>
          <a:bodyPr/>
          <a:lstStyle/>
          <a:p>
            <a:r>
              <a:rPr lang="en-US" altLang="zh-TW" smtClean="0"/>
              <a:t>In these experiments, a vocabulary of 1M videos and 1M search tokens were embedded with 256 floats each in a maximum bag size of 50 recent watches and 50 recent searches. </a:t>
            </a:r>
          </a:p>
          <a:p>
            <a:endParaRPr lang="en-US" altLang="zh-TW" smtClean="0"/>
          </a:p>
          <a:p>
            <a:r>
              <a:rPr lang="en-US" altLang="zh-TW" smtClean="0"/>
              <a:t>The </a:t>
            </a:r>
            <a:r>
              <a:rPr lang="en-US" altLang="zh-TW" smtClean="0">
                <a:solidFill>
                  <a:srgbClr val="FF0000"/>
                </a:solidFill>
              </a:rPr>
              <a:t>softmax</a:t>
            </a:r>
            <a:r>
              <a:rPr lang="en-US" altLang="zh-TW" smtClean="0"/>
              <a:t> layer outputs a multinomial distribution over the same 1M </a:t>
            </a:r>
            <a:r>
              <a:rPr lang="en-US" altLang="zh-TW" smtClean="0">
                <a:solidFill>
                  <a:srgbClr val="FF0000"/>
                </a:solidFill>
              </a:rPr>
              <a:t>video</a:t>
            </a:r>
            <a:r>
              <a:rPr lang="en-US" altLang="zh-TW" smtClean="0"/>
              <a:t> classes with a dimension of 256 (which can be thought of as a separate output video embedding). </a:t>
            </a:r>
          </a:p>
        </p:txBody>
      </p:sp>
      <p:pic>
        <p:nvPicPr>
          <p:cNvPr id="4098" name="Picture 2"/>
          <p:cNvPicPr>
            <a:picLocks noChangeAspect="1" noChangeArrowheads="1"/>
          </p:cNvPicPr>
          <p:nvPr/>
        </p:nvPicPr>
        <p:blipFill>
          <a:blip r:embed="rId3"/>
          <a:srcRect/>
          <a:stretch>
            <a:fillRect/>
          </a:stretch>
        </p:blipFill>
        <p:spPr bwMode="auto">
          <a:xfrm>
            <a:off x="6393159" y="0"/>
            <a:ext cx="5798841" cy="4452937"/>
          </a:xfrm>
          <a:prstGeom prst="rect">
            <a:avLst/>
          </a:prstGeom>
          <a:noFill/>
          <a:ln w="9525">
            <a:noFill/>
            <a:miter lim="800000"/>
            <a:headEnd/>
            <a:tailEnd/>
          </a:ln>
          <a:effectLst/>
        </p:spPr>
      </p:pic>
      <p:sp>
        <p:nvSpPr>
          <p:cNvPr id="7" name="文字方塊 6"/>
          <p:cNvSpPr txBox="1"/>
          <p:nvPr/>
        </p:nvSpPr>
        <p:spPr>
          <a:xfrm>
            <a:off x="3096126" y="2229852"/>
            <a:ext cx="3149195" cy="369332"/>
          </a:xfrm>
          <a:prstGeom prst="rect">
            <a:avLst/>
          </a:prstGeom>
          <a:noFill/>
        </p:spPr>
        <p:txBody>
          <a:bodyPr wrap="none" rtlCol="0">
            <a:spAutoFit/>
          </a:bodyPr>
          <a:lstStyle/>
          <a:p>
            <a:r>
              <a:rPr lang="en-US" altLang="zh-TW" smtClean="0"/>
              <a:t>Mean Average Precision (MAP)</a:t>
            </a:r>
            <a:endParaRPr lang="zh-TW" altLang="en-US"/>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Ranking</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a:t>
            </a:r>
            <a:r>
              <a:rPr lang="en-US" altLang="zh-TW" dirty="0" smtClean="0"/>
              <a:t>Representation</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圖片 4"/>
          <p:cNvPicPr>
            <a:picLocks noChangeAspect="1"/>
          </p:cNvPicPr>
          <p:nvPr/>
        </p:nvPicPr>
        <p:blipFill>
          <a:blip r:embed="rId3"/>
          <a:stretch>
            <a:fillRect/>
          </a:stretch>
        </p:blipFill>
        <p:spPr>
          <a:xfrm>
            <a:off x="2175667" y="1310740"/>
            <a:ext cx="7840663" cy="4712047"/>
          </a:xfrm>
          <a:prstGeom prst="rect">
            <a:avLst/>
          </a:prstGeom>
        </p:spPr>
      </p:pic>
      <p:sp>
        <p:nvSpPr>
          <p:cNvPr id="6" name="文字方塊 5"/>
          <p:cNvSpPr txBox="1"/>
          <p:nvPr/>
        </p:nvSpPr>
        <p:spPr>
          <a:xfrm>
            <a:off x="4696691" y="6078097"/>
            <a:ext cx="942887" cy="369332"/>
          </a:xfrm>
          <a:prstGeom prst="rect">
            <a:avLst/>
          </a:prstGeom>
          <a:noFill/>
        </p:spPr>
        <p:txBody>
          <a:bodyPr wrap="none" rtlCol="0">
            <a:spAutoFit/>
          </a:bodyPr>
          <a:lstStyle/>
          <a:p>
            <a:r>
              <a:rPr lang="en-US" altLang="zh-TW" dirty="0" smtClean="0"/>
              <a:t>1M-&gt;32</a:t>
            </a:r>
            <a:endParaRPr lang="zh-TW" altLang="en-US" dirty="0"/>
          </a:p>
        </p:txBody>
      </p:sp>
      <p:sp>
        <p:nvSpPr>
          <p:cNvPr id="7" name="文字方塊 6"/>
          <p:cNvSpPr txBox="1"/>
          <p:nvPr/>
        </p:nvSpPr>
        <p:spPr>
          <a:xfrm>
            <a:off x="7148945" y="6078097"/>
            <a:ext cx="1810111" cy="646331"/>
          </a:xfrm>
          <a:prstGeom prst="rect">
            <a:avLst/>
          </a:prstGeom>
          <a:noFill/>
        </p:spPr>
        <p:txBody>
          <a:bodyPr wrap="none" rtlCol="0">
            <a:spAutoFit/>
          </a:bodyPr>
          <a:lstStyle/>
          <a:p>
            <a:r>
              <a:rPr lang="en-US" altLang="zh-TW" dirty="0" smtClean="0"/>
              <a:t>Normalize </a:t>
            </a:r>
            <a:r>
              <a:rPr lang="en-US" altLang="zh-TW" smtClean="0"/>
              <a:t>to 0~1</a:t>
            </a:r>
          </a:p>
          <a:p>
            <a:r>
              <a:rPr lang="en-US" altLang="zh-TW" smtClean="0"/>
              <a:t>(</a:t>
            </a:r>
            <a:r>
              <a:rPr lang="zh-TW" altLang="en-US" smtClean="0"/>
              <a:t>同一個</a:t>
            </a:r>
            <a:r>
              <a:rPr lang="en-US" altLang="zh-TW" smtClean="0"/>
              <a:t>channel)</a:t>
            </a:r>
            <a:endParaRPr lang="zh-TW" altLang="en-US" dirty="0"/>
          </a:p>
        </p:txBody>
      </p:sp>
      <p:sp>
        <p:nvSpPr>
          <p:cNvPr id="8" name="文字方塊 7"/>
          <p:cNvSpPr txBox="1"/>
          <p:nvPr/>
        </p:nvSpPr>
        <p:spPr>
          <a:xfrm>
            <a:off x="10160675" y="5027339"/>
            <a:ext cx="2031325" cy="646331"/>
          </a:xfrm>
          <a:prstGeom prst="rect">
            <a:avLst/>
          </a:prstGeom>
          <a:noFill/>
        </p:spPr>
        <p:txBody>
          <a:bodyPr wrap="none" rtlCol="0">
            <a:spAutoFit/>
          </a:bodyPr>
          <a:lstStyle/>
          <a:p>
            <a:r>
              <a:rPr lang="zh-TW" altLang="en-US" smtClean="0"/>
              <a:t>該影片已經</a:t>
            </a:r>
            <a:r>
              <a:rPr lang="zh-TW" altLang="en-US" smtClean="0"/>
              <a:t>被</a:t>
            </a:r>
            <a:r>
              <a:rPr lang="zh-TW" altLang="en-US" smtClean="0"/>
              <a:t>推薦</a:t>
            </a:r>
            <a:endParaRPr lang="en-US" altLang="zh-TW" smtClean="0"/>
          </a:p>
          <a:p>
            <a:r>
              <a:rPr lang="zh-TW" altLang="en-US" smtClean="0"/>
              <a:t>的</a:t>
            </a:r>
            <a:r>
              <a:rPr lang="zh-TW" altLang="en-US" smtClean="0"/>
              <a:t>次數</a:t>
            </a:r>
            <a:endParaRPr lang="zh-TW"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Engineering</a:t>
            </a:r>
            <a:endParaRPr lang="zh-TW" altLang="en-US" dirty="0"/>
          </a:p>
        </p:txBody>
      </p:sp>
      <p:sp>
        <p:nvSpPr>
          <p:cNvPr id="3" name="內容版面配置區 2"/>
          <p:cNvSpPr>
            <a:spLocks noGrp="1"/>
          </p:cNvSpPr>
          <p:nvPr>
            <p:ph idx="1"/>
          </p:nvPr>
        </p:nvSpPr>
        <p:spPr/>
        <p:txBody>
          <a:bodyPr/>
          <a:lstStyle/>
          <a:p>
            <a:r>
              <a:rPr lang="en-US" altLang="zh-TW" dirty="0"/>
              <a:t>We typically use </a:t>
            </a:r>
            <a:r>
              <a:rPr lang="en-US" altLang="zh-TW" dirty="0">
                <a:solidFill>
                  <a:srgbClr val="FF0000"/>
                </a:solidFill>
              </a:rPr>
              <a:t>hundreds</a:t>
            </a:r>
            <a:r>
              <a:rPr lang="en-US" altLang="zh-TW" dirty="0"/>
              <a:t> of </a:t>
            </a:r>
            <a:r>
              <a:rPr lang="en-US" altLang="zh-TW" dirty="0">
                <a:solidFill>
                  <a:srgbClr val="FF0000"/>
                </a:solidFill>
              </a:rPr>
              <a:t>features</a:t>
            </a:r>
            <a:r>
              <a:rPr lang="en-US" altLang="zh-TW" dirty="0"/>
              <a:t> in our ranking models, roughly split evenly between </a:t>
            </a:r>
            <a:r>
              <a:rPr lang="en-US" altLang="zh-TW" dirty="0">
                <a:solidFill>
                  <a:srgbClr val="FF0000"/>
                </a:solidFill>
              </a:rPr>
              <a:t>categorical</a:t>
            </a:r>
            <a:r>
              <a:rPr lang="en-US" altLang="zh-TW" dirty="0"/>
              <a:t> and </a:t>
            </a:r>
            <a:r>
              <a:rPr lang="en-US" altLang="zh-TW" dirty="0">
                <a:solidFill>
                  <a:srgbClr val="FF0000"/>
                </a:solidFill>
              </a:rPr>
              <a:t>continuous</a:t>
            </a:r>
            <a:r>
              <a:rPr lang="en-US" altLang="zh-TW"/>
              <a:t>. </a:t>
            </a:r>
            <a:endParaRPr lang="en-US" altLang="zh-TW" smtClean="0"/>
          </a:p>
          <a:p>
            <a:endParaRPr lang="en-US" altLang="zh-TW" dirty="0" smtClean="0"/>
          </a:p>
          <a:p>
            <a:r>
              <a:rPr lang="en-US" altLang="zh-TW" dirty="0"/>
              <a:t>H</a:t>
            </a:r>
            <a:r>
              <a:rPr lang="en-US" altLang="zh-TW" dirty="0" smtClean="0"/>
              <a:t>ow </a:t>
            </a:r>
            <a:r>
              <a:rPr lang="en-US" altLang="zh-TW" dirty="0"/>
              <a:t>many videos has the user watched from this </a:t>
            </a:r>
            <a:r>
              <a:rPr lang="en-US" altLang="zh-TW"/>
              <a:t>channel</a:t>
            </a:r>
            <a:r>
              <a:rPr lang="en-US" altLang="zh-TW" smtClean="0"/>
              <a:t>?</a:t>
            </a:r>
          </a:p>
          <a:p>
            <a:endParaRPr lang="en-US" altLang="zh-TW" dirty="0" smtClean="0"/>
          </a:p>
          <a:p>
            <a:r>
              <a:rPr lang="en-US" altLang="zh-TW" dirty="0"/>
              <a:t>When was the last time the user watched a video on this </a:t>
            </a:r>
            <a:r>
              <a:rPr lang="en-US" altLang="zh-TW"/>
              <a:t>topic</a:t>
            </a:r>
            <a:r>
              <a:rPr lang="en-US" altLang="zh-TW" smtClean="0"/>
              <a:t>?</a:t>
            </a:r>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xmlns="" val="3771099554"/>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a:t>
            </a:r>
            <a:r>
              <a:rPr lang="en-US" altLang="zh-TW" dirty="0" smtClean="0"/>
              <a:t>Representation</a:t>
            </a:r>
            <a:endParaRPr lang="zh-TW" altLang="en-US" dirty="0"/>
          </a:p>
        </p:txBody>
      </p:sp>
      <p:sp>
        <p:nvSpPr>
          <p:cNvPr id="3" name="內容版面配置區 2"/>
          <p:cNvSpPr>
            <a:spLocks noGrp="1"/>
          </p:cNvSpPr>
          <p:nvPr>
            <p:ph idx="1"/>
          </p:nvPr>
        </p:nvSpPr>
        <p:spPr/>
        <p:txBody>
          <a:bodyPr/>
          <a:lstStyle/>
          <a:p>
            <a:r>
              <a:rPr lang="en-US" altLang="zh-TW" dirty="0"/>
              <a:t>Features describing the frequency of </a:t>
            </a:r>
            <a:r>
              <a:rPr lang="en-US" altLang="zh-TW" dirty="0">
                <a:solidFill>
                  <a:srgbClr val="FF0000"/>
                </a:solidFill>
              </a:rPr>
              <a:t>past video impressions </a:t>
            </a:r>
            <a:r>
              <a:rPr lang="en-US" altLang="zh-TW" dirty="0"/>
              <a:t>are also critical for introducing “churn” in recommendations (successive requests do not return identical lists). </a:t>
            </a:r>
            <a:endParaRPr lang="en-US" altLang="zh-TW" dirty="0" smtClean="0"/>
          </a:p>
          <a:p>
            <a:endParaRPr lang="en-US" altLang="zh-TW" dirty="0"/>
          </a:p>
          <a:p>
            <a:r>
              <a:rPr lang="en-US" altLang="zh-TW" dirty="0"/>
              <a:t>If a user was recently recommended a video but </a:t>
            </a:r>
            <a:r>
              <a:rPr lang="en-US" altLang="zh-TW" dirty="0">
                <a:solidFill>
                  <a:srgbClr val="FF0000"/>
                </a:solidFill>
              </a:rPr>
              <a:t>did not watch it </a:t>
            </a:r>
            <a:r>
              <a:rPr lang="en-US" altLang="zh-TW" dirty="0"/>
              <a:t>then the model will naturally </a:t>
            </a:r>
            <a:r>
              <a:rPr lang="en-US" altLang="zh-TW" dirty="0">
                <a:solidFill>
                  <a:srgbClr val="FF0000"/>
                </a:solidFill>
              </a:rPr>
              <a:t>demote</a:t>
            </a:r>
            <a:r>
              <a:rPr lang="en-US" altLang="zh-TW" dirty="0"/>
              <a:t> this impression on the next page load. </a:t>
            </a:r>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xmlns="" val="2514849391"/>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Normalizing Continuous Features </a:t>
            </a:r>
            <a:endParaRPr lang="zh-TW" altLang="en-US" dirty="0"/>
          </a:p>
        </p:txBody>
      </p:sp>
      <p:sp>
        <p:nvSpPr>
          <p:cNvPr id="3" name="內容版面配置區 2"/>
          <p:cNvSpPr>
            <a:spLocks noGrp="1"/>
          </p:cNvSpPr>
          <p:nvPr>
            <p:ph idx="1"/>
          </p:nvPr>
        </p:nvSpPr>
        <p:spPr/>
        <p:txBody>
          <a:bodyPr/>
          <a:lstStyle/>
          <a:p>
            <a:r>
              <a:rPr lang="en-US" altLang="zh-TW" dirty="0"/>
              <a:t>We found that proper </a:t>
            </a:r>
            <a:r>
              <a:rPr lang="en-US" altLang="zh-TW" dirty="0">
                <a:solidFill>
                  <a:srgbClr val="FF0000"/>
                </a:solidFill>
              </a:rPr>
              <a:t>normalization</a:t>
            </a:r>
            <a:r>
              <a:rPr lang="en-US" altLang="zh-TW" dirty="0"/>
              <a:t> of </a:t>
            </a:r>
            <a:r>
              <a:rPr lang="en-US" altLang="zh-TW" dirty="0">
                <a:solidFill>
                  <a:srgbClr val="FF0000"/>
                </a:solidFill>
              </a:rPr>
              <a:t>continuous features </a:t>
            </a:r>
            <a:r>
              <a:rPr lang="en-US" altLang="zh-TW" dirty="0"/>
              <a:t>was critical for convergence. </a:t>
            </a:r>
          </a:p>
          <a:p>
            <a:endParaRPr lang="en-US" altLang="zh-TW" dirty="0"/>
          </a:p>
          <a:p>
            <a:r>
              <a:rPr lang="en-US" altLang="zh-TW" smtClean="0"/>
              <a:t>cumulative distribution(</a:t>
            </a:r>
            <a:r>
              <a:rPr lang="zh-TW" altLang="en-US" smtClean="0"/>
              <a:t>累積分布函數</a:t>
            </a:r>
            <a:r>
              <a:rPr lang="en-US" altLang="zh-TW" smtClean="0"/>
              <a:t>)</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xmlns="" val="1509481209"/>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Modeling Expected Watch Time</a:t>
            </a:r>
            <a:endParaRPr lang="zh-TW" altLang="en-US" dirty="0"/>
          </a:p>
        </p:txBody>
      </p:sp>
      <p:sp>
        <p:nvSpPr>
          <p:cNvPr id="3" name="內容版面配置區 2"/>
          <p:cNvSpPr>
            <a:spLocks noGrp="1"/>
          </p:cNvSpPr>
          <p:nvPr>
            <p:ph idx="1"/>
          </p:nvPr>
        </p:nvSpPr>
        <p:spPr/>
        <p:txBody>
          <a:bodyPr/>
          <a:lstStyle/>
          <a:p>
            <a:r>
              <a:rPr lang="en-US" altLang="zh-TW" dirty="0"/>
              <a:t>Our goal is to predict expected </a:t>
            </a:r>
            <a:r>
              <a:rPr lang="en-US" altLang="zh-TW" dirty="0">
                <a:solidFill>
                  <a:srgbClr val="FF0000"/>
                </a:solidFill>
              </a:rPr>
              <a:t>watch time </a:t>
            </a:r>
            <a:r>
              <a:rPr lang="en-US" altLang="zh-TW" dirty="0"/>
              <a:t>given training examples that are either positive (the video impression was clicked) or negative (the impression was not clicked). </a:t>
            </a:r>
          </a:p>
          <a:p>
            <a:endParaRPr lang="en-US" altLang="zh-TW" dirty="0"/>
          </a:p>
          <a:p>
            <a:r>
              <a:rPr lang="en-US" altLang="zh-TW" dirty="0">
                <a:solidFill>
                  <a:srgbClr val="FF0000"/>
                </a:solidFill>
              </a:rPr>
              <a:t>Positive</a:t>
            </a:r>
            <a:r>
              <a:rPr lang="en-US" altLang="zh-TW" dirty="0"/>
              <a:t> examples are annotated with the </a:t>
            </a:r>
            <a:r>
              <a:rPr lang="en-US" altLang="zh-TW" dirty="0">
                <a:solidFill>
                  <a:srgbClr val="FF0000"/>
                </a:solidFill>
              </a:rPr>
              <a:t>amount of time </a:t>
            </a:r>
            <a:r>
              <a:rPr lang="en-US" altLang="zh-TW" dirty="0"/>
              <a:t>the user spent watching the video. </a:t>
            </a:r>
          </a:p>
          <a:p>
            <a:endParaRPr lang="en-US" altLang="zh-TW" dirty="0"/>
          </a:p>
          <a:p>
            <a:r>
              <a:rPr lang="en-US" altLang="zh-TW" dirty="0"/>
              <a:t>To predict expected </a:t>
            </a:r>
            <a:r>
              <a:rPr lang="en-US" altLang="zh-TW" dirty="0">
                <a:solidFill>
                  <a:srgbClr val="FF0000"/>
                </a:solidFill>
              </a:rPr>
              <a:t>watch time </a:t>
            </a:r>
            <a:r>
              <a:rPr lang="en-US" altLang="zh-TW" dirty="0"/>
              <a:t>we use the technique of </a:t>
            </a:r>
            <a:r>
              <a:rPr lang="en-US" altLang="zh-TW" dirty="0">
                <a:solidFill>
                  <a:srgbClr val="FF0000"/>
                </a:solidFill>
              </a:rPr>
              <a:t>weighted logistic regression</a:t>
            </a:r>
            <a:r>
              <a:rPr lang="en-US" altLang="zh-TW" dirty="0"/>
              <a:t>, which was developed for this purpose.</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xmlns="" val="3611676303"/>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Modeling Expected Watch Time</a:t>
            </a:r>
            <a:endParaRPr lang="zh-TW" altLang="en-US" dirty="0"/>
          </a:p>
        </p:txBody>
      </p:sp>
      <p:sp>
        <p:nvSpPr>
          <p:cNvPr id="3" name="內容版面配置區 2"/>
          <p:cNvSpPr>
            <a:spLocks noGrp="1"/>
          </p:cNvSpPr>
          <p:nvPr>
            <p:ph idx="1"/>
          </p:nvPr>
        </p:nvSpPr>
        <p:spPr/>
        <p:txBody>
          <a:bodyPr/>
          <a:lstStyle/>
          <a:p>
            <a:r>
              <a:rPr lang="en-US" altLang="zh-TW" smtClean="0"/>
              <a:t>The positive </a:t>
            </a:r>
            <a:r>
              <a:rPr lang="en-US" altLang="zh-TW" dirty="0"/>
              <a:t>(clicked) impressions are weighted by the observed watch time on the video. </a:t>
            </a:r>
          </a:p>
          <a:p>
            <a:endParaRPr lang="en-US" altLang="zh-TW" dirty="0"/>
          </a:p>
          <a:p>
            <a:r>
              <a:rPr lang="en-US" altLang="zh-TW" dirty="0"/>
              <a:t>Negative (unclicked) impressions all receive unit weight. </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xmlns="" val="4149428653"/>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Experiments with Hidden Layers</a:t>
            </a:r>
            <a:endParaRPr lang="zh-TW" altLang="en-US" dirty="0"/>
          </a:p>
        </p:txBody>
      </p:sp>
      <p:sp>
        <p:nvSpPr>
          <p:cNvPr id="3" name="內容版面配置區 2"/>
          <p:cNvSpPr>
            <a:spLocks noGrp="1"/>
          </p:cNvSpPr>
          <p:nvPr>
            <p:ph idx="1"/>
          </p:nvPr>
        </p:nvSpPr>
        <p:spPr/>
        <p:txBody>
          <a:bodyPr/>
          <a:lstStyle/>
          <a:p>
            <a:r>
              <a:rPr lang="en-US" altLang="zh-TW" dirty="0"/>
              <a:t>We first score these two impressions with our model. </a:t>
            </a:r>
          </a:p>
          <a:p>
            <a:endParaRPr lang="en-US" altLang="zh-TW" dirty="0"/>
          </a:p>
          <a:p>
            <a:r>
              <a:rPr lang="en-US" altLang="zh-TW" dirty="0"/>
              <a:t>If the </a:t>
            </a:r>
            <a:r>
              <a:rPr lang="en-US" altLang="zh-TW" dirty="0">
                <a:solidFill>
                  <a:srgbClr val="FF0000"/>
                </a:solidFill>
              </a:rPr>
              <a:t>negative</a:t>
            </a:r>
            <a:r>
              <a:rPr lang="en-US" altLang="zh-TW" dirty="0"/>
              <a:t> impression receives a </a:t>
            </a:r>
            <a:r>
              <a:rPr lang="en-US" altLang="zh-TW" dirty="0">
                <a:solidFill>
                  <a:srgbClr val="FF0000"/>
                </a:solidFill>
              </a:rPr>
              <a:t>higher</a:t>
            </a:r>
            <a:r>
              <a:rPr lang="en-US" altLang="zh-TW" dirty="0"/>
              <a:t> score than the </a:t>
            </a:r>
            <a:r>
              <a:rPr lang="en-US" altLang="zh-TW" dirty="0">
                <a:solidFill>
                  <a:srgbClr val="FF0000"/>
                </a:solidFill>
              </a:rPr>
              <a:t>positive</a:t>
            </a:r>
            <a:r>
              <a:rPr lang="en-US" altLang="zh-TW" dirty="0"/>
              <a:t> impression, then we consider the positive impression’s watch time to be </a:t>
            </a:r>
            <a:r>
              <a:rPr lang="en-US" altLang="zh-TW" dirty="0" err="1">
                <a:solidFill>
                  <a:srgbClr val="FF0000"/>
                </a:solidFill>
              </a:rPr>
              <a:t>mispredicted</a:t>
            </a:r>
            <a:r>
              <a:rPr lang="en-US" altLang="zh-TW" dirty="0"/>
              <a:t> </a:t>
            </a:r>
            <a:r>
              <a:rPr lang="en-US" altLang="zh-TW" dirty="0">
                <a:solidFill>
                  <a:srgbClr val="FF0000"/>
                </a:solidFill>
              </a:rPr>
              <a:t>watch time</a:t>
            </a: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圖片 4"/>
          <p:cNvPicPr>
            <a:picLocks noChangeAspect="1"/>
          </p:cNvPicPr>
          <p:nvPr/>
        </p:nvPicPr>
        <p:blipFill>
          <a:blip r:embed="rId3"/>
          <a:stretch>
            <a:fillRect/>
          </a:stretch>
        </p:blipFill>
        <p:spPr>
          <a:xfrm>
            <a:off x="6348845" y="1732547"/>
            <a:ext cx="5539792" cy="2319261"/>
          </a:xfrm>
          <a:prstGeom prst="rect">
            <a:avLst/>
          </a:prstGeom>
        </p:spPr>
      </p:pic>
    </p:spTree>
    <p:extLst>
      <p:ext uri="{BB962C8B-B14F-4D97-AF65-F5344CB8AC3E}">
        <p14:creationId xmlns:p14="http://schemas.microsoft.com/office/powerpoint/2010/main" xmlns="" val="956786980"/>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idx="1"/>
          </p:nvPr>
        </p:nvSpPr>
        <p:spPr/>
        <p:txBody>
          <a:bodyPr>
            <a:normAutofit/>
          </a:bodyPr>
          <a:lstStyle/>
          <a:p>
            <a:r>
              <a:rPr lang="en-US" altLang="zh-TW" smtClean="0"/>
              <a:t>YouTube recommendations are responsible for helping more than </a:t>
            </a:r>
            <a:r>
              <a:rPr lang="en-US" altLang="zh-TW" smtClean="0">
                <a:solidFill>
                  <a:srgbClr val="FF0000"/>
                </a:solidFill>
              </a:rPr>
              <a:t>a billion users </a:t>
            </a:r>
          </a:p>
          <a:p>
            <a:pPr>
              <a:buNone/>
            </a:pPr>
            <a:r>
              <a:rPr lang="en-US" altLang="zh-TW" smtClean="0"/>
              <a:t>	discover </a:t>
            </a:r>
            <a:r>
              <a:rPr lang="en-US" altLang="zh-TW" smtClean="0">
                <a:solidFill>
                  <a:srgbClr val="FF0000"/>
                </a:solidFill>
              </a:rPr>
              <a:t>personalized content</a:t>
            </a:r>
            <a:r>
              <a:rPr lang="en-US" altLang="zh-TW" smtClean="0"/>
              <a:t> from an ever-growing corpus of videos.</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image1.jpeg"/>
          <p:cNvPicPr>
            <a:picLocks noChangeAspect="1"/>
          </p:cNvPicPr>
          <p:nvPr/>
        </p:nvPicPr>
        <p:blipFill>
          <a:blip r:embed="rId3" cstate="print"/>
          <a:stretch>
            <a:fillRect/>
          </a:stretch>
        </p:blipFill>
        <p:spPr>
          <a:xfrm>
            <a:off x="9229348" y="672313"/>
            <a:ext cx="2518283" cy="500006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Conclusions</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xmlns="" val="91347460"/>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Conclusions</a:t>
            </a:r>
            <a:endParaRPr lang="zh-TW" altLang="en-US" dirty="0"/>
          </a:p>
        </p:txBody>
      </p:sp>
      <p:sp>
        <p:nvSpPr>
          <p:cNvPr id="3" name="內容版面配置區 2"/>
          <p:cNvSpPr>
            <a:spLocks noGrp="1"/>
          </p:cNvSpPr>
          <p:nvPr>
            <p:ph idx="1"/>
          </p:nvPr>
        </p:nvSpPr>
        <p:spPr/>
        <p:txBody>
          <a:bodyPr/>
          <a:lstStyle/>
          <a:p>
            <a:r>
              <a:rPr lang="en-US" altLang="zh-TW" dirty="0"/>
              <a:t>Our deep collaborative filtering model is able to effectively </a:t>
            </a:r>
            <a:r>
              <a:rPr lang="en-US" altLang="zh-TW" dirty="0">
                <a:solidFill>
                  <a:srgbClr val="FF0000"/>
                </a:solidFill>
              </a:rPr>
              <a:t>assimilate many signals </a:t>
            </a:r>
            <a:r>
              <a:rPr lang="en-US" altLang="zh-TW" dirty="0"/>
              <a:t>and model their interaction with layers of depth, </a:t>
            </a:r>
            <a:r>
              <a:rPr lang="en-US" altLang="zh-TW" dirty="0">
                <a:solidFill>
                  <a:srgbClr val="FF0000"/>
                </a:solidFill>
              </a:rPr>
              <a:t>outperforming previous matrix factorization </a:t>
            </a:r>
            <a:r>
              <a:rPr lang="en-US" altLang="zh-TW" dirty="0"/>
              <a:t>approaches used at </a:t>
            </a:r>
            <a:r>
              <a:rPr lang="en-US" altLang="zh-TW" dirty="0" smtClean="0"/>
              <a:t>YouTube.</a:t>
            </a:r>
          </a:p>
          <a:p>
            <a:endParaRPr lang="en-US" altLang="zh-TW" dirty="0" smtClean="0"/>
          </a:p>
          <a:p>
            <a:r>
              <a:rPr lang="en-US" altLang="zh-TW" dirty="0"/>
              <a:t>Deep neural networks require special representations of </a:t>
            </a:r>
            <a:r>
              <a:rPr lang="en-US" altLang="zh-TW" dirty="0">
                <a:solidFill>
                  <a:srgbClr val="FF0000"/>
                </a:solidFill>
              </a:rPr>
              <a:t>categorical</a:t>
            </a:r>
            <a:r>
              <a:rPr lang="en-US" altLang="zh-TW" dirty="0"/>
              <a:t> and </a:t>
            </a:r>
            <a:r>
              <a:rPr lang="en-US" altLang="zh-TW" dirty="0">
                <a:solidFill>
                  <a:srgbClr val="FF0000"/>
                </a:solidFill>
              </a:rPr>
              <a:t>continuous</a:t>
            </a:r>
            <a:r>
              <a:rPr lang="en-US" altLang="zh-TW" dirty="0"/>
              <a:t> </a:t>
            </a:r>
            <a:r>
              <a:rPr lang="en-US" altLang="zh-TW" dirty="0">
                <a:solidFill>
                  <a:srgbClr val="FF0000"/>
                </a:solidFill>
              </a:rPr>
              <a:t>features</a:t>
            </a:r>
            <a:r>
              <a:rPr lang="en-US" altLang="zh-TW" dirty="0"/>
              <a:t> which we transform with </a:t>
            </a:r>
            <a:r>
              <a:rPr lang="en-US" altLang="zh-TW" dirty="0" err="1">
                <a:solidFill>
                  <a:srgbClr val="FF0000"/>
                </a:solidFill>
              </a:rPr>
              <a:t>embeddings</a:t>
            </a:r>
            <a:r>
              <a:rPr lang="en-US" altLang="zh-TW" dirty="0"/>
              <a:t> and </a:t>
            </a:r>
            <a:r>
              <a:rPr lang="en-US" altLang="zh-TW" dirty="0">
                <a:solidFill>
                  <a:srgbClr val="FF0000"/>
                </a:solidFill>
              </a:rPr>
              <a:t>quantile normalization</a:t>
            </a:r>
            <a:r>
              <a:rPr lang="en-US" altLang="zh-TW" dirty="0"/>
              <a:t>, respectively. </a:t>
            </a:r>
            <a:endParaRPr lang="en-US" altLang="zh-TW" dirty="0" smtClean="0"/>
          </a:p>
          <a:p>
            <a:endParaRPr lang="en-US" altLang="zh-TW" dirty="0" smtClean="0"/>
          </a:p>
          <a:p>
            <a:r>
              <a:rPr lang="en-US" altLang="zh-TW" dirty="0"/>
              <a:t>Ranking is a more classical machine learning problem yet our deep learning approach </a:t>
            </a:r>
            <a:r>
              <a:rPr lang="en-US" altLang="zh-TW" dirty="0">
                <a:solidFill>
                  <a:srgbClr val="FF0000"/>
                </a:solidFill>
              </a:rPr>
              <a:t>outperformed previous linear and tree-based methods</a:t>
            </a:r>
            <a:r>
              <a:rPr lang="en-US" altLang="zh-TW" dirty="0"/>
              <a:t> for </a:t>
            </a:r>
            <a:r>
              <a:rPr lang="en-US" altLang="zh-TW" dirty="0">
                <a:solidFill>
                  <a:srgbClr val="FF0000"/>
                </a:solidFill>
              </a:rPr>
              <a:t>watch time prediction</a:t>
            </a: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xmlns="" val="4164402634"/>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Subtitle 2"/>
          <p:cNvSpPr>
            <a:spLocks noGrp="1"/>
          </p:cNvSpPr>
          <p:nvPr>
            <p:ph type="subTitle" idx="1"/>
          </p:nvPr>
        </p:nvSpPr>
        <p:spPr>
          <a:xfrm>
            <a:off x="810001" y="5280846"/>
            <a:ext cx="10572000" cy="1302833"/>
          </a:xfrm>
        </p:spPr>
        <p:txBody>
          <a:bodyPr>
            <a:normAutofit/>
          </a:bodyPr>
          <a:lstStyle/>
          <a:p>
            <a:r>
              <a:rPr lang="zh-TW" altLang="en-US" sz="2400" dirty="0" smtClean="0"/>
              <a:t>報告者：</a:t>
            </a:r>
            <a:r>
              <a:rPr lang="en-US" altLang="zh-TW" sz="2400" dirty="0" smtClean="0"/>
              <a:t>610721204</a:t>
            </a:r>
            <a:r>
              <a:rPr lang="zh-TW" altLang="en-US" sz="2400" dirty="0" smtClean="0"/>
              <a:t>　陳克威</a:t>
            </a:r>
            <a:endParaRPr lang="en-US" altLang="zh-TW" sz="2400" dirty="0" smtClean="0"/>
          </a:p>
          <a:p>
            <a:r>
              <a:rPr lang="zh-TW" altLang="en-US" sz="2400" dirty="0" smtClean="0"/>
              <a:t>日　</a:t>
            </a:r>
            <a:r>
              <a:rPr lang="zh-TW" altLang="en-US" sz="2400" smtClean="0"/>
              <a:t>期：</a:t>
            </a:r>
            <a:r>
              <a:rPr lang="en-US" altLang="zh-TW" sz="2400" smtClean="0"/>
              <a:t>2019/05/23</a:t>
            </a:r>
            <a:endParaRPr lang="en-US" altLang="zh-TW" sz="2400" dirty="0" smtClean="0"/>
          </a:p>
          <a:p>
            <a:endParaRPr lang="en-US" dirty="0"/>
          </a:p>
        </p:txBody>
      </p:sp>
    </p:spTree>
    <p:extLst>
      <p:ext uri="{BB962C8B-B14F-4D97-AF65-F5344CB8AC3E}">
        <p14:creationId xmlns:p14="http://schemas.microsoft.com/office/powerpoint/2010/main" xmlns="" val="3417890501"/>
      </p:ext>
    </p:extLst>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idx="1"/>
          </p:nvPr>
        </p:nvSpPr>
        <p:spPr/>
        <p:txBody>
          <a:bodyPr/>
          <a:lstStyle/>
          <a:p>
            <a:r>
              <a:rPr lang="en-US" altLang="zh-TW" smtClean="0"/>
              <a:t>Scale: Many existing recommendation algorithms proven to work well on small problems </a:t>
            </a:r>
            <a:r>
              <a:rPr lang="en-US" altLang="zh-TW" smtClean="0">
                <a:solidFill>
                  <a:srgbClr val="FF0000"/>
                </a:solidFill>
              </a:rPr>
              <a:t>fail to operate on our scale</a:t>
            </a:r>
            <a:r>
              <a:rPr lang="en-US" altLang="zh-TW" smtClean="0"/>
              <a:t>.</a:t>
            </a:r>
          </a:p>
          <a:p>
            <a:endParaRPr lang="en-US" altLang="zh-TW" smtClean="0"/>
          </a:p>
          <a:p>
            <a:r>
              <a:rPr lang="en-US" altLang="zh-TW" smtClean="0"/>
              <a:t>Freshness: YouTube has a </a:t>
            </a:r>
            <a:r>
              <a:rPr lang="en-US" altLang="zh-TW" smtClean="0">
                <a:solidFill>
                  <a:srgbClr val="FF0000"/>
                </a:solidFill>
              </a:rPr>
              <a:t>very dynamic corpus </a:t>
            </a:r>
            <a:r>
              <a:rPr lang="en-US" altLang="zh-TW" smtClean="0"/>
              <a:t>with </a:t>
            </a:r>
            <a:r>
              <a:rPr lang="en-US" altLang="zh-TW" smtClean="0">
                <a:solidFill>
                  <a:srgbClr val="FF0000"/>
                </a:solidFill>
              </a:rPr>
              <a:t>many hours of video are uploaded per second</a:t>
            </a:r>
            <a:r>
              <a:rPr lang="en-US" altLang="zh-TW" smtClean="0"/>
              <a:t>. </a:t>
            </a:r>
          </a:p>
          <a:p>
            <a:endParaRPr lang="en-US" altLang="zh-TW" smtClean="0"/>
          </a:p>
          <a:p>
            <a:r>
              <a:rPr lang="en-US" altLang="zh-TW" smtClean="0"/>
              <a:t>Noise:</a:t>
            </a:r>
            <a:r>
              <a:rPr lang="zh-TW" altLang="en-US" smtClean="0"/>
              <a:t> </a:t>
            </a:r>
            <a:r>
              <a:rPr lang="en-US" altLang="zh-TW" smtClean="0"/>
              <a:t>We rarely obtain the ground truth of user satisfaction and instead model noisy </a:t>
            </a:r>
            <a:r>
              <a:rPr lang="en-US" altLang="zh-TW" smtClean="0">
                <a:solidFill>
                  <a:srgbClr val="FF0000"/>
                </a:solidFill>
              </a:rPr>
              <a:t>implicit</a:t>
            </a:r>
            <a:r>
              <a:rPr lang="en-US" altLang="zh-TW" smtClean="0"/>
              <a:t>(</a:t>
            </a:r>
            <a:r>
              <a:rPr lang="zh-TW" altLang="en-US" smtClean="0"/>
              <a:t>隱性的</a:t>
            </a:r>
            <a:r>
              <a:rPr lang="en-US" altLang="zh-TW" smtClean="0"/>
              <a:t>)</a:t>
            </a:r>
            <a:r>
              <a:rPr lang="en-US" altLang="zh-TW" smtClean="0">
                <a:solidFill>
                  <a:srgbClr val="FF0000"/>
                </a:solidFill>
              </a:rPr>
              <a:t> feedback signals</a:t>
            </a:r>
            <a:r>
              <a:rPr lang="en-US" altLang="zh-TW" smtClean="0"/>
              <a:t>.</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idx="1"/>
          </p:nvPr>
        </p:nvSpPr>
        <p:spPr/>
        <p:txBody>
          <a:bodyPr/>
          <a:lstStyle/>
          <a:p>
            <a:r>
              <a:rPr lang="en-US" altLang="zh-TW" smtClean="0"/>
              <a:t>Our system is built on Google Brain which was recently open sourced as </a:t>
            </a:r>
            <a:r>
              <a:rPr lang="en-US" altLang="zh-TW" smtClean="0">
                <a:solidFill>
                  <a:srgbClr val="FF0000"/>
                </a:solidFill>
              </a:rPr>
              <a:t>TensorFlow</a:t>
            </a:r>
            <a:r>
              <a:rPr lang="en-US" altLang="zh-TW" smtClean="0"/>
              <a:t>. </a:t>
            </a:r>
          </a:p>
          <a:p>
            <a:endParaRPr lang="en-US" altLang="zh-TW" smtClean="0"/>
          </a:p>
          <a:p>
            <a:r>
              <a:rPr lang="en-US" altLang="zh-TW" smtClean="0"/>
              <a:t>Our models learn approximately </a:t>
            </a:r>
            <a:r>
              <a:rPr lang="en-US" altLang="zh-TW" smtClean="0">
                <a:solidFill>
                  <a:srgbClr val="FF0000"/>
                </a:solidFill>
              </a:rPr>
              <a:t>one billion parameters </a:t>
            </a:r>
            <a:r>
              <a:rPr lang="en-US" altLang="zh-TW" smtClean="0"/>
              <a:t>and are trained on </a:t>
            </a:r>
            <a:r>
              <a:rPr lang="en-US" altLang="zh-TW" smtClean="0">
                <a:solidFill>
                  <a:srgbClr val="FF0000"/>
                </a:solidFill>
              </a:rPr>
              <a:t>hundreds of billions of examples</a:t>
            </a:r>
            <a:r>
              <a:rPr lang="en-US" altLang="zh-TW" smtClean="0"/>
              <a:t>.</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Introduction (Related Work)</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mtClean="0"/>
              <a:t>In contrast to vast amount of research in </a:t>
            </a:r>
            <a:r>
              <a:rPr lang="en-US" altLang="zh-TW" smtClean="0">
                <a:solidFill>
                  <a:srgbClr val="FF0000"/>
                </a:solidFill>
              </a:rPr>
              <a:t>matrix factorization methods </a:t>
            </a:r>
            <a:r>
              <a:rPr lang="en-US" altLang="zh-TW" smtClean="0"/>
              <a:t>[19], there is relatively little work using </a:t>
            </a:r>
            <a:r>
              <a:rPr lang="en-US" altLang="zh-TW" smtClean="0">
                <a:solidFill>
                  <a:srgbClr val="FF0000"/>
                </a:solidFill>
              </a:rPr>
              <a:t>deep neural networks </a:t>
            </a:r>
            <a:r>
              <a:rPr lang="en-US" altLang="zh-TW" smtClean="0"/>
              <a:t>for recommendation systems. </a:t>
            </a:r>
          </a:p>
          <a:p>
            <a:endParaRPr lang="en-US" altLang="zh-TW" smtClean="0"/>
          </a:p>
          <a:p>
            <a:r>
              <a:rPr lang="en-US" altLang="zh-TW" smtClean="0"/>
              <a:t>Neural networks are used for recommending </a:t>
            </a:r>
            <a:r>
              <a:rPr lang="en-US" altLang="zh-TW" smtClean="0">
                <a:solidFill>
                  <a:srgbClr val="FF0000"/>
                </a:solidFill>
              </a:rPr>
              <a:t>news</a:t>
            </a:r>
            <a:r>
              <a:rPr lang="en-US" altLang="zh-TW" smtClean="0"/>
              <a:t> in [17], </a:t>
            </a:r>
            <a:r>
              <a:rPr lang="en-US" altLang="zh-TW" smtClean="0">
                <a:solidFill>
                  <a:srgbClr val="FF0000"/>
                </a:solidFill>
              </a:rPr>
              <a:t>citations</a:t>
            </a:r>
            <a:r>
              <a:rPr lang="en-US" altLang="zh-TW" smtClean="0"/>
              <a:t> in [8] and </a:t>
            </a:r>
            <a:r>
              <a:rPr lang="en-US" altLang="zh-TW" smtClean="0">
                <a:solidFill>
                  <a:srgbClr val="FF0000"/>
                </a:solidFill>
              </a:rPr>
              <a:t>review ratings </a:t>
            </a:r>
            <a:r>
              <a:rPr lang="en-US" altLang="zh-TW" smtClean="0"/>
              <a:t>in [20]. </a:t>
            </a:r>
          </a:p>
          <a:p>
            <a:endParaRPr lang="en-US" altLang="zh-TW" smtClean="0"/>
          </a:p>
          <a:p>
            <a:r>
              <a:rPr lang="en-US" altLang="zh-TW" smtClean="0">
                <a:solidFill>
                  <a:srgbClr val="FF0000"/>
                </a:solidFill>
              </a:rPr>
              <a:t>Collaborative filtering </a:t>
            </a:r>
            <a:r>
              <a:rPr lang="en-US" altLang="zh-TW" smtClean="0"/>
              <a:t>is formulated as a deep neural network in [22] and </a:t>
            </a:r>
            <a:r>
              <a:rPr lang="en-US" altLang="zh-TW" smtClean="0">
                <a:solidFill>
                  <a:srgbClr val="FF0000"/>
                </a:solidFill>
              </a:rPr>
              <a:t>autoencoders</a:t>
            </a:r>
            <a:r>
              <a:rPr lang="en-US" altLang="zh-TW" smtClean="0"/>
              <a:t> in [18]. </a:t>
            </a:r>
          </a:p>
          <a:p>
            <a:endParaRPr lang="en-US" altLang="zh-TW" smtClean="0"/>
          </a:p>
          <a:p>
            <a:r>
              <a:rPr lang="en-US" altLang="zh-TW" smtClean="0"/>
              <a:t>Elkahky et al. used deep learning for </a:t>
            </a:r>
            <a:r>
              <a:rPr lang="en-US" altLang="zh-TW" smtClean="0">
                <a:solidFill>
                  <a:srgbClr val="FF0000"/>
                </a:solidFill>
              </a:rPr>
              <a:t>cross domain user modeling </a:t>
            </a:r>
            <a:r>
              <a:rPr lang="en-US" altLang="zh-TW" smtClean="0"/>
              <a:t>[5]. </a:t>
            </a:r>
          </a:p>
          <a:p>
            <a:endParaRPr lang="en-US" altLang="zh-TW" smtClean="0"/>
          </a:p>
          <a:p>
            <a:r>
              <a:rPr lang="en-US" altLang="zh-TW" smtClean="0"/>
              <a:t>In a content-based setting, Burges et al. used deep neural networks for </a:t>
            </a:r>
            <a:r>
              <a:rPr lang="en-US" altLang="zh-TW" smtClean="0">
                <a:solidFill>
                  <a:srgbClr val="FF0000"/>
                </a:solidFill>
              </a:rPr>
              <a:t>music</a:t>
            </a:r>
            <a:r>
              <a:rPr lang="en-US" altLang="zh-TW" smtClean="0"/>
              <a:t> </a:t>
            </a:r>
            <a:r>
              <a:rPr lang="en-US" altLang="zh-TW" smtClean="0">
                <a:solidFill>
                  <a:srgbClr val="FF0000"/>
                </a:solidFill>
              </a:rPr>
              <a:t>recommendation</a:t>
            </a:r>
            <a:r>
              <a:rPr lang="en-US" altLang="zh-TW" smtClean="0"/>
              <a:t> [21].</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System Overview</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System Overview</a:t>
            </a:r>
            <a:endParaRPr lang="zh-TW" altLang="en-US" dirty="0"/>
          </a:p>
        </p:txBody>
      </p:sp>
      <p:sp>
        <p:nvSpPr>
          <p:cNvPr id="3" name="內容版面配置區 2"/>
          <p:cNvSpPr>
            <a:spLocks noGrp="1"/>
          </p:cNvSpPr>
          <p:nvPr>
            <p:ph idx="1"/>
          </p:nvPr>
        </p:nvSpPr>
        <p:spPr>
          <a:xfrm>
            <a:off x="818712" y="2222287"/>
            <a:ext cx="10554574" cy="4373385"/>
          </a:xfrm>
        </p:spPr>
        <p:txBody>
          <a:bodyPr/>
          <a:lstStyle/>
          <a:p>
            <a:endParaRPr lang="en-US" altLang="zh-TW" smtClean="0"/>
          </a:p>
          <a:p>
            <a:endParaRPr lang="en-US" altLang="zh-TW" smtClean="0"/>
          </a:p>
          <a:p>
            <a:endParaRPr lang="en-US" altLang="zh-TW" smtClean="0"/>
          </a:p>
          <a:p>
            <a:r>
              <a:rPr lang="en-US" altLang="zh-TW" smtClean="0"/>
              <a:t>These candidates are intended to be generally relevant to the user with </a:t>
            </a:r>
            <a:r>
              <a:rPr lang="en-US" altLang="zh-TW" smtClean="0">
                <a:solidFill>
                  <a:srgbClr val="FF0000"/>
                </a:solidFill>
              </a:rPr>
              <a:t>high precision</a:t>
            </a:r>
            <a:r>
              <a:rPr lang="en-US" altLang="zh-TW" smtClean="0"/>
              <a:t>.</a:t>
            </a:r>
          </a:p>
          <a:p>
            <a:r>
              <a:rPr lang="en-US" altLang="zh-TW" smtClean="0"/>
              <a:t>The candidate generation network only provides broad </a:t>
            </a:r>
            <a:r>
              <a:rPr lang="en-US" altLang="zh-TW" smtClean="0">
                <a:solidFill>
                  <a:srgbClr val="FF0000"/>
                </a:solidFill>
              </a:rPr>
              <a:t>personalization</a:t>
            </a:r>
            <a:r>
              <a:rPr lang="en-US" altLang="zh-TW" smtClean="0"/>
              <a:t> via </a:t>
            </a:r>
            <a:r>
              <a:rPr lang="en-US" altLang="zh-TW" smtClean="0">
                <a:solidFill>
                  <a:srgbClr val="FF0000"/>
                </a:solidFill>
              </a:rPr>
              <a:t>collaborative filtering</a:t>
            </a:r>
            <a:r>
              <a:rPr lang="en-US" altLang="zh-TW" smtClean="0"/>
              <a:t>.</a:t>
            </a:r>
          </a:p>
          <a:p>
            <a:r>
              <a:rPr lang="en-US" altLang="zh-TW" smtClean="0"/>
              <a:t>The similarity between users is expressed in terms of coarse features such as </a:t>
            </a:r>
            <a:r>
              <a:rPr lang="en-US" altLang="zh-TW" smtClean="0">
                <a:solidFill>
                  <a:srgbClr val="FF0000"/>
                </a:solidFill>
              </a:rPr>
              <a:t>IDs of video watches</a:t>
            </a:r>
            <a:r>
              <a:rPr lang="en-US" altLang="zh-TW" smtClean="0"/>
              <a:t>, </a:t>
            </a:r>
          </a:p>
          <a:p>
            <a:pPr>
              <a:buNone/>
            </a:pPr>
            <a:r>
              <a:rPr lang="en-US" altLang="zh-TW" smtClean="0"/>
              <a:t>	</a:t>
            </a:r>
            <a:r>
              <a:rPr lang="en-US" altLang="zh-TW" smtClean="0">
                <a:solidFill>
                  <a:srgbClr val="FF0000"/>
                </a:solidFill>
              </a:rPr>
              <a:t>search query tokens </a:t>
            </a:r>
            <a:r>
              <a:rPr lang="en-US" altLang="zh-TW" smtClean="0"/>
              <a:t>and </a:t>
            </a:r>
            <a:r>
              <a:rPr lang="en-US" altLang="zh-TW" smtClean="0">
                <a:solidFill>
                  <a:srgbClr val="FF0000"/>
                </a:solidFill>
              </a:rPr>
              <a:t>demographics</a:t>
            </a:r>
            <a:r>
              <a:rPr lang="en-US" altLang="zh-TW" smtClean="0"/>
              <a:t>.</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4632" name="Picture 56"/>
          <p:cNvPicPr>
            <a:picLocks noChangeAspect="1" noChangeArrowheads="1"/>
          </p:cNvPicPr>
          <p:nvPr/>
        </p:nvPicPr>
        <p:blipFill>
          <a:blip r:embed="rId3"/>
          <a:srcRect/>
          <a:stretch>
            <a:fillRect/>
          </a:stretch>
        </p:blipFill>
        <p:spPr bwMode="auto">
          <a:xfrm>
            <a:off x="6205928" y="0"/>
            <a:ext cx="5986072" cy="410051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System Overview</a:t>
            </a:r>
            <a:endParaRPr lang="zh-TW" altLang="en-US" dirty="0"/>
          </a:p>
        </p:txBody>
      </p:sp>
      <p:sp>
        <p:nvSpPr>
          <p:cNvPr id="3" name="內容版面配置區 2"/>
          <p:cNvSpPr>
            <a:spLocks noGrp="1"/>
          </p:cNvSpPr>
          <p:nvPr>
            <p:ph idx="1"/>
          </p:nvPr>
        </p:nvSpPr>
        <p:spPr>
          <a:xfrm>
            <a:off x="754544" y="3221489"/>
            <a:ext cx="10554574" cy="3636511"/>
          </a:xfrm>
        </p:spPr>
        <p:txBody>
          <a:bodyPr/>
          <a:lstStyle/>
          <a:p>
            <a:r>
              <a:rPr lang="en-US" altLang="zh-TW" smtClean="0"/>
              <a:t>The ranking network accomplishes this task by assigning a </a:t>
            </a:r>
            <a:r>
              <a:rPr lang="en-US" altLang="zh-TW" smtClean="0">
                <a:solidFill>
                  <a:srgbClr val="FF0000"/>
                </a:solidFill>
              </a:rPr>
              <a:t>score to each video</a:t>
            </a:r>
            <a:r>
              <a:rPr lang="en-US" altLang="zh-TW" smtClean="0"/>
              <a:t> according to a desired objective function using a </a:t>
            </a:r>
            <a:r>
              <a:rPr lang="en-US" altLang="zh-TW" smtClean="0">
                <a:solidFill>
                  <a:srgbClr val="FF0000"/>
                </a:solidFill>
              </a:rPr>
              <a:t>rich set of features </a:t>
            </a:r>
            <a:r>
              <a:rPr lang="en-US" altLang="zh-TW" smtClean="0"/>
              <a:t>describing the </a:t>
            </a:r>
            <a:r>
              <a:rPr lang="en-US" altLang="zh-TW" smtClean="0">
                <a:solidFill>
                  <a:srgbClr val="FF0000"/>
                </a:solidFill>
              </a:rPr>
              <a:t>video</a:t>
            </a:r>
            <a:r>
              <a:rPr lang="en-US" altLang="zh-TW" smtClean="0"/>
              <a:t> and </a:t>
            </a:r>
            <a:r>
              <a:rPr lang="en-US" altLang="zh-TW" smtClean="0">
                <a:solidFill>
                  <a:srgbClr val="FF0000"/>
                </a:solidFill>
              </a:rPr>
              <a:t>user</a:t>
            </a:r>
            <a:r>
              <a:rPr lang="en-US" altLang="zh-TW" smtClean="0"/>
              <a:t>.</a:t>
            </a:r>
          </a:p>
          <a:p>
            <a:endParaRPr lang="en-US" altLang="zh-TW" smtClean="0"/>
          </a:p>
          <a:p>
            <a:r>
              <a:rPr lang="en-US" altLang="zh-TW" smtClean="0"/>
              <a:t>The highest scoring videos are presented to the user, </a:t>
            </a:r>
            <a:r>
              <a:rPr lang="en-US" altLang="zh-TW" smtClean="0">
                <a:solidFill>
                  <a:srgbClr val="FF0000"/>
                </a:solidFill>
              </a:rPr>
              <a:t>ranked by their score</a:t>
            </a:r>
            <a:r>
              <a:rPr lang="en-US" altLang="zh-TW" smtClean="0"/>
              <a:t>.</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56"/>
          <p:cNvPicPr>
            <a:picLocks noChangeAspect="1" noChangeArrowheads="1"/>
          </p:cNvPicPr>
          <p:nvPr/>
        </p:nvPicPr>
        <p:blipFill>
          <a:blip r:embed="rId3"/>
          <a:srcRect/>
          <a:stretch>
            <a:fillRect/>
          </a:stretch>
        </p:blipFill>
        <p:spPr bwMode="auto">
          <a:xfrm>
            <a:off x="6205928" y="0"/>
            <a:ext cx="5986072" cy="410051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988</TotalTime>
  <Words>3252</Words>
  <Application>Microsoft Office PowerPoint</Application>
  <PresentationFormat>自訂</PresentationFormat>
  <Paragraphs>301</Paragraphs>
  <Slides>32</Slides>
  <Notes>32</Notes>
  <HiddenSlides>0</HiddenSlides>
  <MMClips>0</MMClips>
  <ScaleCrop>false</ScaleCrop>
  <HeadingPairs>
    <vt:vector size="4" baseType="variant">
      <vt:variant>
        <vt:lpstr>佈景主題</vt:lpstr>
      </vt:variant>
      <vt:variant>
        <vt:i4>1</vt:i4>
      </vt:variant>
      <vt:variant>
        <vt:lpstr>投影片標題</vt:lpstr>
      </vt:variant>
      <vt:variant>
        <vt:i4>32</vt:i4>
      </vt:variant>
    </vt:vector>
  </HeadingPairs>
  <TitlesOfParts>
    <vt:vector size="33" baseType="lpstr">
      <vt:lpstr>Quotable</vt:lpstr>
      <vt:lpstr>Deep Neural Networks for YouTube Recommendations  Paul Covington, Jay Adams, Emre Sargin</vt:lpstr>
      <vt:lpstr>Introduction</vt:lpstr>
      <vt:lpstr>Introduction</vt:lpstr>
      <vt:lpstr>Introduction</vt:lpstr>
      <vt:lpstr>Introduction</vt:lpstr>
      <vt:lpstr>Introduction (Related Work)</vt:lpstr>
      <vt:lpstr>System Overview</vt:lpstr>
      <vt:lpstr>System Overview</vt:lpstr>
      <vt:lpstr>System Overview</vt:lpstr>
      <vt:lpstr>System Overview</vt:lpstr>
      <vt:lpstr>Candidate Generation</vt:lpstr>
      <vt:lpstr>Candidate Generation</vt:lpstr>
      <vt:lpstr>Recommendation as Classification</vt:lpstr>
      <vt:lpstr>Recommendation as Classification</vt:lpstr>
      <vt:lpstr>Recommendation as Classification</vt:lpstr>
      <vt:lpstr>Model Architecture</vt:lpstr>
      <vt:lpstr>“Example Age” Feature</vt:lpstr>
      <vt:lpstr>Label and Context Selection</vt:lpstr>
      <vt:lpstr>Label and Context Selection</vt:lpstr>
      <vt:lpstr>Label and Context Selection</vt:lpstr>
      <vt:lpstr>Experiments with Features and Depth</vt:lpstr>
      <vt:lpstr>Ranking</vt:lpstr>
      <vt:lpstr>Feature Representation</vt:lpstr>
      <vt:lpstr>Feature Engineering</vt:lpstr>
      <vt:lpstr>Feature Representation</vt:lpstr>
      <vt:lpstr>Normalizing Continuous Features </vt:lpstr>
      <vt:lpstr>Modeling Expected Watch Time</vt:lpstr>
      <vt:lpstr>Modeling Expected Watch Time</vt:lpstr>
      <vt:lpstr>Experiments with Hidden Layers</vt:lpstr>
      <vt:lpstr>Conclusions</vt:lpstr>
      <vt:lpstr>Conclusions</vt:lpstr>
      <vt:lpstr>Thanks for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ImSoHappy</cp:lastModifiedBy>
  <cp:revision>228</cp:revision>
  <dcterms:created xsi:type="dcterms:W3CDTF">2014-08-26T23:49:58Z</dcterms:created>
  <dcterms:modified xsi:type="dcterms:W3CDTF">2019-05-22T18:53:14Z</dcterms:modified>
</cp:coreProperties>
</file>