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0" r:id="rId3"/>
    <p:sldId id="277" r:id="rId4"/>
    <p:sldId id="261" r:id="rId5"/>
    <p:sldId id="320" r:id="rId6"/>
    <p:sldId id="269" r:id="rId7"/>
    <p:sldId id="321" r:id="rId8"/>
    <p:sldId id="322" r:id="rId9"/>
    <p:sldId id="323" r:id="rId10"/>
    <p:sldId id="324" r:id="rId11"/>
    <p:sldId id="276" r:id="rId12"/>
    <p:sldId id="327" r:id="rId13"/>
    <p:sldId id="328" r:id="rId14"/>
    <p:sldId id="333" r:id="rId15"/>
    <p:sldId id="329" r:id="rId16"/>
    <p:sldId id="330" r:id="rId17"/>
    <p:sldId id="331" r:id="rId18"/>
    <p:sldId id="332" r:id="rId19"/>
    <p:sldId id="334" r:id="rId20"/>
    <p:sldId id="335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50" r:id="rId30"/>
    <p:sldId id="349" r:id="rId31"/>
    <p:sldId id="351" r:id="rId32"/>
    <p:sldId id="352" r:id="rId33"/>
    <p:sldId id="353" r:id="rId34"/>
    <p:sldId id="354" r:id="rId35"/>
    <p:sldId id="355" r:id="rId36"/>
    <p:sldId id="28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1" autoAdjust="0"/>
    <p:restoredTop sz="78246" autoAdjust="0"/>
  </p:normalViewPr>
  <p:slideViewPr>
    <p:cSldViewPr snapToGrid="0">
      <p:cViewPr varScale="1">
        <p:scale>
          <a:sx n="94" d="100"/>
          <a:sy n="94" d="100"/>
        </p:scale>
        <p:origin x="90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2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44DCF-B715-4BF0-9605-DCF6CFBC483B}" type="datetimeFigureOut">
              <a:rPr lang="zh-TW" altLang="en-US" smtClean="0"/>
              <a:pPr/>
              <a:t>2019/11/29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0E51C-C8D9-4218-A5D5-FF621EE79B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856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11-28T10:38:06.5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20849 5909 0,'0'0'47,"0"18"-31,0-18-16,0 17 15,0 1-15,0-18 16,0 18-16,0-1 16,0-17-16,0 18 15,0-1-15,0 1 16,0-18-16,0 35 15,0-35 1,0 18 0,0 0-16,0-1 15,0 1-15,0 0 16,0-1-1,0 1-15,0 0 16,0-18 0,0 17 15,18 18-16,-1-35 17,-17 18-17,36 0 16,-19-18 1,-17 0 14,18 0-46,0 0 32,-18 0-32,17 17 15,1-17 63,-18 0-47,18 0 1,17 0-17,-35 0 1,35 0-16,-35-17 15,0-1-15,18 0 16,-18 1-16,35-36 16,-17 53-1,-18-18-15,0 1 16,0 17-1,17-18-15,-17 0 32,0 18-32,0-35 15,0 17 1,0 18-1,0-17 1,0-19 0,0 36-1,0-17 1,0-1-1,0 18-15,0-17 32,0-1-17,0 18-15,0-18 250,0 1-235,0 52 329,0-35-329,0 18-15,0-1 16,-17 1-16,17-1 15,0 19-15,0-19 16,0 1-16,0-18 16,0 18-16,0-1 15,0-17 1,0 18-1,0 0-15,0-1 32,0-17-32,0 18 15,0 0 1,0-1-16,0 1 15,17-1 17,1-17-17,-18 18 1,18-18 15,17 18-31,-35-18 16,17 0-1,1 0 1,0 0-16,-18 0 15,17 0-15,1 17 16,-18-17 0,18 0-1,-1 0-15,-17 0 16,18 18-1,17 0 32,-35-18-16</inkml:trace>
  <inkml:trace contextRef="#ctx0" brushRef="#br0" timeOffset="3295.1881">23724 4551 0,'0'0'47,"18"17"-32,0-17-15,-18 0 16,17 0-16,1 18 16,-18-18-1,35 18 1,-17-18-16,-18 0 15,17 0 1,1 0 0,-18 0-1,35 17 1,-17-17 15,-18 18-31</inkml:trace>
  <inkml:trace contextRef="#ctx0" brushRef="#br0" timeOffset="4585.2623">23865 4957 0,'0'35'78,"0"-35"-78,0 53 16,0-36-16,0 19 15,0-1 1,0 0-16,0-17 16,0-1-16,0 1 15,0 0-15,0-18 16,0 17-1,0 1 1,0 0-16,0-18 16,0 17-16,0 1 15,0-18-15,0 18 16,0-1-1,0-17-15,0 18 16,0 0 0,0-1-1,0-17-15,0 18 406,0-1-406,0-17 15,0 18 1,0 0-16,0-18 16,0 17-1,-17 1-15</inkml:trace>
  <inkml:trace contextRef="#ctx0" brushRef="#br0" timeOffset="5743.3285">23601 6138 0,'0'-17'15,"0"17"1,35-36-1,-17 19 1,-1 17-16,19-18 16,-19 18-16,1 0 15,17-18-15,-17 18 31,17-17-15,-35 17-16,35 0 16,-35 0-1</inkml:trace>
  <inkml:trace contextRef="#ctx0" brushRef="#br0" timeOffset="6663.3811">23689 6085 0,'-18'18'31,"18"0"47,0-1-62,0 1-16,0 0 16,18-1-1,-18 1-15,18-18 16,-1 18-1,-17-1 1,36 1 0,-19-18-1,-17 17-15,18 1 16,-1-18-16,-17 18 15,18-1 1,0-17 0,-18 18 15,0 0-31,0-1 15,0-17-15,0 36 16,-18-36-16,0 35 16,1-18-1,-1-17 1,1 18-16,-1-18 15,0 18-15,18-1 16,-35 1-16,17-18 16,1 18-16,-1-1 15,18-17 1,-18 0-1,1 0 1,-1 0 15</inkml:trace>
  <inkml:trace contextRef="#ctx0" brushRef="#br0" timeOffset="7754.4435">23865 5997 0,'0'0'78,"18"0"-62,0 0-16,-1 0 16,1 0-1,0-17-15,-1 17 16,1 0-16,0 0 15,-1 0-15</inkml:trace>
  <inkml:trace contextRef="#ctx0" brushRef="#br0" timeOffset="22511.2876">20937 7461 0,'18'0'219,"-18"0"-204,0 18-15,0 0 16,0-1-1,0 1 1,0-18-16,0 17 62,0 1-62,18 0 16,-18-1-16,17 1 16,1-18-1,-18 18 1,18-1 15,-1 1-15,-17-18-1,18 0 1,17 18-16,-17-1 15,-1-17 1,1 0 0,-18 0-1,35 18 1,-17-18-1,-18 0 1,18 0 202,-18 0-202,17-35-16,-17 35 16,18-36-16,-18 19 15,0 17 1,0-36-1,0 19 63,0-1-62,0 0-16,0 1 16,0-1-16,0 1 15,17-1 1,-17 0-1,0 1-15,0 17 32,0-18-32,0 0 15,0 18 1,0-17-1,0-1-15,0 18 32,0-18-17,0 1-15,0 34 234,0 1-234,0 35 16,0-35-16,0 17 15,0 0-15,0-17 16,0-1-16,0 1 16,0-18-16,0 18 15,18-1 16,0 1-31,-18 0 16,0-1 0,0 1-16,0 0 15,0-18 1,0 17-16,17 1 15,-17-1 17,18-17-32,-18 18 15,18 0 1,-1-18-1,-17 0 1,18 0 0,0 0-1,-1 17 1,-17-17-16,36 0 31,-36 18-31,35-18 16,-18 0-1,-17 0-15,18 0 16,0 0-1,-1 18 1</inkml:trace>
  <inkml:trace contextRef="#ctx0" brushRef="#br0" timeOffset="24151.3814">23654 7285 0,'0'0'16,"17"0"0,1 0-16,0 0 15,-18 0 1,17 0-16,1 0 15,0 0-15,-1 0 16,1 0-16,-1 0 16,1 0-16,0 0 15,17 0 1,-17 0-1,-18 0 17,17 0-17,1 0 1,-18 0-16</inkml:trace>
  <inkml:trace contextRef="#ctx0" brushRef="#br0" timeOffset="25362.4507">23707 7285 0,'0'0'16,"-36"17"-1,19 1-15,-1 17 16,0-35-16,1 18 16,17 0-16,0-1 15,-18-17-15,18 18 16,0 0-1,0-1-15,0 1 32,0 0-17,35-18-15,1 0 16,-19 17-16,1-17 15,0 18-15,17-18 16,-17 0-16,-1 17 16,18-17-1,-17 0 1,-18 18-16,18-18 15,-1 18 1,-17-1 31,0 1-32,0 17 17,0-35-17,-17 18-15,17 17 16,-18-35-1,0 18 1,18-1 0,-17 1-16,-1 0 15,1-1 1,17-17-1,-18 0 1,0 0 0,18 0-1</inkml:trace>
  <inkml:trace contextRef="#ctx0" brushRef="#br0" timeOffset="27720.5855">20726 5733 0,'0'0'15,"0"0"1,17 0-16,19 0 16,-19 0-16,19 0 15,-36 0-15,35 0 16,-18 17-16,-17 1 15,36-18-15,-19 0 16,19 0-16,-1 0 16,35 0-16,1 0 15,0 0-15,-1 0 16,1 0-16,-1 0 15,-17 0-15,0 0 16,0 0-16,-18 0 16,18 0-16,0 0 15,0-18-15,-18 1 16,18 17-16,-17 0 15,-1 0-15,35 0 16,-17 0-16,18 0 16,17 0-1,-17 0-15,-19 0 16,37 0-16,-19 0 15,-17 0-15,18 0 16,-1 0-16,-34 0 16,34 0-16,1 0 15,-36 0-15,18 0 16,0 0-16,0 0 15,35 0-15,-35 0 16,0 0-16,0 0 16,0 0-16,-18 0 15,35 0-15,1 0 16,-18 0-16,17 0 15,1 0-15,123 17 16,-123-17-16,-36 0 16,-35 0-16,53 0 15,-53 0-15,53 0 16,-36 0-16,1 0 15,17 0-15,-17 0 16,17 0-16,-35 0 16,35 18-1,18-18-15,-35 0 16,0 0-16,-1 0 15,19 0-15,-19 0 16,18 18-16,1-18 16,-19 0-16,1 0 15,0 0-15,-18 0 16,17 0-1,19 0-15,-36 0 32,17 17-32</inkml:trace>
  <inkml:trace contextRef="#ctx0" brushRef="#br0" timeOffset="32950.8847">22348 4568 0,'0'0'0,"18"0"47,17 53-47,-35-35 15,0 53-15,0-1 16,0-17-16,0 0 16,0-18-16,0 18 15,0 0-15,0-18 16,18 18-16,-18 0 15,0-18-15,0 18 16,18 18-16,-18-18 16,17 0-16,-17 35 15,18-17-15,-18-19 16,0 19-16,0-18 15,0 35-15,0-35 16,0 35-16,0 0 16,0 1-16,18 69 15,-18-69-15,35 34 16,-35-70-1,17 70-15,-17-87 16,0 17-16,0-36 16,0 36-16,0 0 15,0-35-15,0 52 16,0-52-16,0 52 15,0-17-15,0-17 16,0-1-16,0 35 16,18-52-16,-18 17 15,18 18-15,-18-53 16,17 53-16,-17-53 15,18 53-15,17-18 16,-35-17 0,0 0-16,0 17 15,0-17-15,0-1 16,0-17-1,0 36-15,18-1 16,-18-35-16,0 35 16,0-35-16,0 18 15,0-1-15,0-17 16,0 18-1,0 0 1,0-1 0,18-17 15,-18 18-16,0 0-15,0-18 16,0 17 0,0 36 124,0 0-140,0 0 16,0-53-16,0 35 15,0-35-15,0 18 31,0 0-31</inkml:trace>
  <inkml:trace contextRef="#ctx0" brushRef="#br0" timeOffset="41858.3942">20902 7214 0,'0'0'78,"0"18"-78,0 0 15,0-1-15,0 36 16,0-53-16,0 18 15,0 17 1,0-35-16,0 18 16,0-1-16,0-17 15,0 36 1,0-19-16,0-17 15,18 36 1,-18-36 46,17 17-46,1-17 15</inkml:trace>
  <inkml:trace contextRef="#ctx0" brushRef="#br0" timeOffset="65862.7671">18697 3933 0,'18'0'16,"-1"0"-16,1-17 15,0 17 1,-18 0-16,17 0 16,19 0-16,-36 0 15,35 0-15,0 0 16,18 0-16,-18 0 15,1 0-15,17 0 16,-18 0-16,0 0 16,0 0-16,-17 0 15,17 0-15,-35 0 16,18 0-16,0 0 15,-1 0 17,-17 0-17,18 0-15,0 0 16</inkml:trace>
  <inkml:trace contextRef="#ctx0" brushRef="#br0" timeOffset="66719.8161">19050 3986 0,'0'0'16,"0"36"-1,0-19-15,0 36 16,0-17-16,0-36 16,0 17-16,0 1 15,0-18 1,0 17-16,0 1 15,0 0-15,0 35 16,0-53-16,0 53 16,0-53-16,0 35 15,0-18-15,0 19 16,0-19-16,0-17 15,0 18-15,0 0 16,0 17 0,0-17-1,18-1-15,-18 18 16,0-17-16,0-18 15,0 18 126</inkml:trace>
  <inkml:trace contextRef="#ctx0" brushRef="#br0" timeOffset="67519.8619">19897 4198 0,'35'0'16,"-17"0"-16,-1 0 31,1 18-15,-1-1-1,-17 1 1,18 0-1,0-1 1,-18-17-16</inkml:trace>
  <inkml:trace contextRef="#ctx0" brushRef="#br0" timeOffset="68158.8985">19950 4568 0,'0'0'78,"35"0"-62,0 0-16,-35 0 15,18 0-15,-1 0 16,-17 0-16,18 18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C852C-8358-4ADF-8BD5-BDE872E87BA0}" type="datetimeFigureOut">
              <a:rPr lang="zh-TW" altLang="en-US" smtClean="0"/>
              <a:pPr/>
              <a:t>2019/11/29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8E76A-8774-4D97-8D95-484EFAB6D6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014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634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579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859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537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845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774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畫圖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U = 5 3 0 1 0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假設 </a:t>
            </a:r>
            <a:r>
              <a:rPr lang="en-US" altLang="zh-TW" dirty="0" smtClean="0"/>
              <a:t>K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7794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3.7 - 0.3 + 0.5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109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7638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K</a:t>
            </a:r>
            <a:r>
              <a:rPr lang="zh-TW" altLang="en-US" dirty="0" smtClean="0"/>
              <a:t>個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的相似度越高 ， 就越</a:t>
            </a:r>
            <a:r>
              <a:rPr lang="en-US" altLang="zh-TW" dirty="0" smtClean="0"/>
              <a:t>higher </a:t>
            </a:r>
            <a:r>
              <a:rPr lang="en-US" altLang="zh-TW" dirty="0" smtClean="0"/>
              <a:t>confidence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471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6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852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1248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5503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9290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2258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7813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7118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0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4185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635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5976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沒有直接</a:t>
            </a:r>
            <a:r>
              <a:rPr lang="en-US" altLang="zh-TW" dirty="0" smtClean="0"/>
              <a:t>(</a:t>
            </a:r>
            <a:r>
              <a:rPr lang="zh-TW" altLang="en-US" dirty="0" smtClean="0"/>
              <a:t>單調</a:t>
            </a:r>
            <a:r>
              <a:rPr lang="en-US" altLang="zh-TW" dirty="0" smtClean="0"/>
              <a:t>)</a:t>
            </a:r>
            <a:r>
              <a:rPr lang="zh-TW" altLang="en-US" dirty="0" smtClean="0"/>
              <a:t>關係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8666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測試集的粗心構造會使召回率和精度強烈偏向非個性化算法。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我們採用的一種簡單解決方案是從測試集中排除非常受歡迎的商品（同時保留約</a:t>
            </a:r>
            <a:r>
              <a:rPr lang="en-US" altLang="zh-TW" dirty="0" smtClean="0"/>
              <a:t>98</a:t>
            </a:r>
            <a:r>
              <a:rPr lang="zh-TW" altLang="en-US" dirty="0" smtClean="0"/>
              <a:t>％的商品）。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6899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最終的測試集強調了非常重要的重要內容，似乎可以符合我們的期望。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首先，它正確顯示了非個性化算法的較低價值。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其次，對於廣泛使用的基於相關性的</a:t>
            </a:r>
            <a:r>
              <a:rPr lang="en-US" altLang="zh-TW" dirty="0" err="1" smtClean="0"/>
              <a:t>kNN</a:t>
            </a:r>
            <a:r>
              <a:rPr lang="zh-TW" altLang="en-US" dirty="0" smtClean="0"/>
              <a:t>方法，它表現出良好的行為，否則（當對整套項目進行評估時）結果極差，強烈地接受了公認的實踐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3608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794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現在很多研究將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做爲推薦算法的優化目標，但是現實生活中常用的是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推薦。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  <a:p>
            <a:r>
              <a:rPr lang="en-US" altLang="zh-TW" dirty="0" smtClean="0"/>
              <a:t>RMSE</a:t>
            </a:r>
            <a:r>
              <a:rPr lang="zh-TW" altLang="en-US" dirty="0" smtClean="0"/>
              <a:t>高不代表 </a:t>
            </a:r>
            <a:r>
              <a:rPr lang="en-US" altLang="zh-TW" dirty="0" smtClean="0"/>
              <a:t>Top-N</a:t>
            </a:r>
            <a:r>
              <a:rPr lang="zh-TW" altLang="en-US" dirty="0" smtClean="0"/>
              <a:t>表現就會好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（</a:t>
            </a:r>
            <a:r>
              <a:rPr lang="en-US" altLang="zh-TW" dirty="0" smtClean="0"/>
              <a:t>1</a:t>
            </a:r>
            <a:r>
              <a:rPr lang="zh-TW" altLang="en-US" dirty="0" smtClean="0"/>
              <a:t>）我們表明，誤差度量和準確性度量之間不存在瑣碎的關係。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（</a:t>
            </a:r>
            <a:r>
              <a:rPr lang="en-US" altLang="zh-TW" dirty="0" smtClean="0"/>
              <a:t>2</a:t>
            </a:r>
            <a:r>
              <a:rPr lang="zh-TW" altLang="en-US" dirty="0" smtClean="0"/>
              <a:t>）我們建議仔細構建測試集，以免偏誤準確性指標。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（</a:t>
            </a:r>
            <a:r>
              <a:rPr lang="en-US" altLang="zh-TW" dirty="0" smtClean="0"/>
              <a:t>3</a:t>
            </a:r>
            <a:r>
              <a:rPr lang="zh-TW" altLang="en-US" dirty="0" smtClean="0"/>
              <a:t>）我們介紹了現有算法的新變體，這些變體可提高</a:t>
            </a:r>
            <a:r>
              <a:rPr lang="en-US" altLang="zh-TW" dirty="0" smtClean="0"/>
              <a:t>top-N</a:t>
            </a:r>
            <a:r>
              <a:rPr lang="zh-TW" altLang="en-US" dirty="0" smtClean="0"/>
              <a:t>性能以及其他實際好處。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475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950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400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E76A-8774-4D97-8D95-484EFAB6D6E7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51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53A3-5171-423A-8976-0062FE356E76}" type="datetime1">
              <a:rPr lang="en-US" altLang="zh-TW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BCB6-1E1C-4130-94D7-8CE879D5DD9E}" type="datetime1">
              <a:rPr lang="en-US" altLang="zh-TW" smtClean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374E-C29E-449D-AA9F-0602C3AC7D16}" type="datetime1">
              <a:rPr lang="en-US" altLang="zh-TW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65214-6C3A-4EA8-8804-8298BFB1DC59}" type="datetime1">
              <a:rPr lang="en-US" altLang="zh-TW" smtClean="0"/>
              <a:pPr/>
              <a:t>11/29/2019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2B35-1DDF-43FD-8DF9-E5CCF6C478C5}" type="datetime1">
              <a:rPr lang="en-US" altLang="zh-TW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CA68-6291-4E63-BE11-5E89112840D3}" type="datetime1">
              <a:rPr lang="en-US" altLang="zh-TW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C885-5BA2-4877-ADF5-E25168266F76}" type="datetime1">
              <a:rPr lang="en-US" altLang="zh-TW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ACC4-2215-4986-8CFC-F5CFC1EAF098}" type="datetime1">
              <a:rPr lang="en-US" altLang="zh-TW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F9BC-B2CA-4ABC-90CA-3B1BE93DF321}" type="datetime1">
              <a:rPr lang="en-US" altLang="zh-TW" smtClean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EA22-2AF6-4ABD-B225-B032EBD066F4}" type="datetime1">
              <a:rPr lang="en-US" altLang="zh-TW" smtClean="0"/>
              <a:pPr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0369-FA67-4697-BF77-802782B4EC2A}" type="datetime1">
              <a:rPr lang="en-US" altLang="zh-TW" smtClean="0"/>
              <a:pPr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8DF0-A775-4166-A622-4CA3531C0A7A}" type="datetime1">
              <a:rPr lang="en-US" altLang="zh-TW" smtClean="0"/>
              <a:pPr/>
              <a:t>11/29/2019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3E28-80C8-423C-8A59-E34F7C8E09EE}" type="datetime1">
              <a:rPr lang="en-US" altLang="zh-TW" smtClean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4792CAD-B362-41D7-8337-F06C89F78DCF}" type="datetime1">
              <a:rPr lang="en-US" altLang="zh-TW" smtClean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017A3B-E479-4192-9197-5F642A53F051}" type="datetime1">
              <a:rPr lang="en-US" altLang="zh-TW" smtClean="0"/>
              <a:pPr/>
              <a:t>11/29/2019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sz="3200" dirty="0"/>
              <a:t>Performance of Recommender Algorithms on Top-N Recommendation </a:t>
            </a:r>
            <a:r>
              <a:rPr lang="en-US" altLang="zh-TW" sz="3200" dirty="0" smtClean="0"/>
              <a:t>Tasks</a:t>
            </a:r>
            <a:br>
              <a:rPr lang="en-US" altLang="zh-TW" sz="3200" dirty="0" smtClean="0"/>
            </a:b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3200" dirty="0" smtClean="0"/>
              <a:t>ACM </a:t>
            </a:r>
            <a:r>
              <a:rPr lang="en-US" altLang="zh-TW" sz="3200" dirty="0" err="1" smtClean="0"/>
              <a:t>RecSys</a:t>
            </a:r>
            <a:r>
              <a:rPr lang="en-US" altLang="zh-TW" sz="3200" dirty="0" smtClean="0"/>
              <a:t> 2010</a:t>
            </a:r>
            <a:br>
              <a:rPr lang="en-US" altLang="zh-TW" sz="3200" dirty="0" smtClean="0"/>
            </a:b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2800" dirty="0"/>
              <a:t>Paolo </a:t>
            </a:r>
            <a:r>
              <a:rPr lang="en-US" altLang="zh-TW" sz="2800" dirty="0" err="1" smtClean="0"/>
              <a:t>Cremonesi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/ Yehuda </a:t>
            </a:r>
            <a:r>
              <a:rPr lang="en-US" altLang="zh-TW" sz="2800" dirty="0" err="1" smtClean="0"/>
              <a:t>Koren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/ Roberto </a:t>
            </a:r>
            <a:r>
              <a:rPr lang="en-US" altLang="zh-TW" sz="2800" dirty="0" err="1"/>
              <a:t>Turrin</a:t>
            </a:r>
            <a:r>
              <a:rPr lang="en-US" altLang="zh-TW" sz="2800" dirty="0"/>
              <a:t>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0283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報告者：陳克威</a:t>
            </a:r>
            <a:endParaRPr lang="en-US" altLang="zh-TW" sz="2400" dirty="0" smtClean="0"/>
          </a:p>
          <a:p>
            <a:r>
              <a:rPr lang="zh-TW" altLang="en-US" sz="2400" dirty="0" smtClean="0"/>
              <a:t>日　期：</a:t>
            </a:r>
            <a:r>
              <a:rPr lang="en-US" altLang="zh-TW" sz="2400" dirty="0" smtClean="0"/>
              <a:t>2019/11/29</a:t>
            </a:r>
            <a:endParaRPr lang="en-US" altLang="zh-TW" sz="2400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Testing Methodology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05740" y="5915888"/>
            <a:ext cx="4784034" cy="83789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Thead</a:t>
            </a:r>
            <a:r>
              <a:rPr lang="en-US" dirty="0" smtClean="0"/>
              <a:t>  			</a:t>
            </a:r>
            <a:r>
              <a:rPr lang="en-US" altLang="zh-TW" dirty="0" err="1" smtClean="0"/>
              <a:t>Tlong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916" y="1499170"/>
            <a:ext cx="5684165" cy="4430304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H="1" flipV="1">
            <a:off x="4929809" y="6011006"/>
            <a:ext cx="1" cy="3687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6685722" y="6037777"/>
            <a:ext cx="1" cy="3687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96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Algorithms</a:t>
            </a:r>
            <a:endParaRPr lang="zh-TW" alt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Algorithms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CF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(1) neighborhood approach.</a:t>
            </a:r>
          </a:p>
          <a:p>
            <a:pPr marL="457200" lvl="1" indent="0">
              <a:buNone/>
            </a:pPr>
            <a:r>
              <a:rPr lang="zh-TW" altLang="en-US" dirty="0" smtClean="0"/>
              <a:t>       </a:t>
            </a:r>
            <a:r>
              <a:rPr lang="en-US" altLang="zh-TW" sz="1800" dirty="0" smtClean="0"/>
              <a:t>(2) latent </a:t>
            </a:r>
            <a:r>
              <a:rPr lang="en-US" altLang="zh-TW" sz="1800" dirty="0"/>
              <a:t>factor approach. </a:t>
            </a:r>
            <a:endParaRPr lang="en-US" sz="18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1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Algorithms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Non-personalized </a:t>
            </a:r>
            <a:r>
              <a:rPr lang="en-US" dirty="0" smtClean="0"/>
              <a:t>models</a:t>
            </a:r>
          </a:p>
          <a:p>
            <a:endParaRPr lang="en-US" dirty="0"/>
          </a:p>
          <a:p>
            <a:r>
              <a:rPr lang="en-US" altLang="zh-TW" dirty="0" smtClean="0"/>
              <a:t>(1)</a:t>
            </a:r>
            <a:r>
              <a:rPr lang="zh-TW" altLang="en-US" dirty="0" smtClean="0"/>
              <a:t> </a:t>
            </a:r>
            <a:r>
              <a:rPr lang="en-US" altLang="zh-TW" dirty="0"/>
              <a:t>Movie Average (</a:t>
            </a:r>
            <a:r>
              <a:rPr lang="en-US" altLang="zh-TW" dirty="0" err="1"/>
              <a:t>MovieAvg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(2)</a:t>
            </a:r>
            <a:r>
              <a:rPr lang="zh-TW" altLang="en-US" dirty="0" smtClean="0"/>
              <a:t> </a:t>
            </a:r>
            <a:r>
              <a:rPr lang="en-US" altLang="zh-TW" dirty="0"/>
              <a:t>Top Popular (</a:t>
            </a:r>
            <a:r>
              <a:rPr lang="en-US" altLang="zh-TW" dirty="0" err="1"/>
              <a:t>TopPop</a:t>
            </a:r>
            <a:r>
              <a:rPr lang="en-US" altLang="zh-TW" dirty="0"/>
              <a:t>)</a:t>
            </a:r>
            <a:endParaRPr 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360" y="635606"/>
            <a:ext cx="4585970" cy="536656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219440" y="1036320"/>
            <a:ext cx="538480" cy="223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219440" y="2854960"/>
            <a:ext cx="538480" cy="223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8219440" y="4612640"/>
            <a:ext cx="538480" cy="223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4391331" y="3952240"/>
            <a:ext cx="1989149" cy="3487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44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Algorithms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Non-personalized </a:t>
            </a:r>
            <a:r>
              <a:rPr lang="en-US" dirty="0" smtClean="0"/>
              <a:t>models</a:t>
            </a:r>
          </a:p>
          <a:p>
            <a:endParaRPr lang="en-US" dirty="0"/>
          </a:p>
          <a:p>
            <a:r>
              <a:rPr lang="en-US" altLang="zh-TW" dirty="0" smtClean="0"/>
              <a:t>(1)</a:t>
            </a:r>
            <a:r>
              <a:rPr lang="zh-TW" altLang="en-US" dirty="0" smtClean="0"/>
              <a:t> </a:t>
            </a:r>
            <a:r>
              <a:rPr lang="en-US" altLang="zh-TW" dirty="0"/>
              <a:t>Movie Average (</a:t>
            </a:r>
            <a:r>
              <a:rPr lang="en-US" altLang="zh-TW" dirty="0" err="1"/>
              <a:t>MovieAvg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(2)</a:t>
            </a:r>
            <a:r>
              <a:rPr lang="zh-TW" altLang="en-US" dirty="0" smtClean="0"/>
              <a:t> </a:t>
            </a:r>
            <a:r>
              <a:rPr lang="en-US" altLang="zh-TW" dirty="0"/>
              <a:t>Top Popular (</a:t>
            </a:r>
            <a:r>
              <a:rPr lang="en-US" altLang="zh-TW" dirty="0" err="1"/>
              <a:t>TopPop</a:t>
            </a:r>
            <a:r>
              <a:rPr lang="en-US" altLang="zh-TW" dirty="0"/>
              <a:t>)</a:t>
            </a:r>
            <a:endParaRPr 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160" y="318482"/>
            <a:ext cx="4805851" cy="5613840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3995091" y="4368800"/>
            <a:ext cx="2415869" cy="3487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371840" y="1748122"/>
            <a:ext cx="1016000" cy="253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371840" y="3774830"/>
            <a:ext cx="1016000" cy="253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371840" y="5580770"/>
            <a:ext cx="1016000" cy="253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87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Algorithms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Neighborhood </a:t>
            </a:r>
            <a:r>
              <a:rPr lang="en-US" dirty="0" smtClean="0"/>
              <a:t>models</a:t>
            </a:r>
          </a:p>
          <a:p>
            <a:endParaRPr lang="en-US" dirty="0"/>
          </a:p>
          <a:p>
            <a:r>
              <a:rPr lang="en-US" dirty="0" smtClean="0"/>
              <a:t>(1) user-based</a:t>
            </a:r>
          </a:p>
          <a:p>
            <a:r>
              <a:rPr lang="en-US" dirty="0" smtClean="0"/>
              <a:t>(2) item-based</a:t>
            </a:r>
          </a:p>
          <a:p>
            <a:pPr lvl="1"/>
            <a:r>
              <a:rPr lang="en-US" dirty="0" smtClean="0"/>
              <a:t>Interpretability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可解釋性</a:t>
            </a:r>
            <a:r>
              <a:rPr lang="en-US" altLang="zh-TW" dirty="0" smtClean="0"/>
              <a:t>)</a:t>
            </a:r>
          </a:p>
          <a:p>
            <a:pPr lvl="1"/>
            <a:r>
              <a:rPr lang="en-US" dirty="0"/>
              <a:t>Number of </a:t>
            </a:r>
            <a:r>
              <a:rPr lang="en-US" dirty="0" smtClean="0"/>
              <a:t>users &gt; </a:t>
            </a:r>
            <a:r>
              <a:rPr lang="en-US" dirty="0"/>
              <a:t>number of </a:t>
            </a:r>
            <a:r>
              <a:rPr lang="en-US" dirty="0" smtClean="0"/>
              <a:t>items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5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Algorithms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similarity between item </a:t>
            </a:r>
            <a:r>
              <a:rPr lang="en-US" dirty="0" err="1"/>
              <a:t>i</a:t>
            </a:r>
            <a:r>
              <a:rPr lang="en-US" dirty="0"/>
              <a:t> and item </a:t>
            </a:r>
            <a:r>
              <a:rPr lang="en-US" dirty="0" smtClean="0"/>
              <a:t>j : </a:t>
            </a:r>
          </a:p>
          <a:p>
            <a:endParaRPr lang="en-US" dirty="0" smtClean="0"/>
          </a:p>
          <a:p>
            <a:r>
              <a:rPr lang="en-US" dirty="0" smtClean="0"/>
              <a:t>Cosine</a:t>
            </a:r>
          </a:p>
          <a:p>
            <a:r>
              <a:rPr lang="en-US" dirty="0" smtClean="0"/>
              <a:t>Adjusted cosine</a:t>
            </a:r>
          </a:p>
          <a:p>
            <a:r>
              <a:rPr lang="en-US" dirty="0"/>
              <a:t>Pearson correlation coefficient</a:t>
            </a:r>
            <a:endParaRPr 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23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Algorithms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nij</a:t>
            </a:r>
            <a:r>
              <a:rPr lang="en-US" altLang="zh-TW" dirty="0" smtClean="0"/>
              <a:t> = number </a:t>
            </a:r>
            <a:r>
              <a:rPr lang="en-US" altLang="zh-TW" dirty="0"/>
              <a:t>of common raters </a:t>
            </a:r>
          </a:p>
          <a:p>
            <a:r>
              <a:rPr lang="en-US" altLang="zh-TW" dirty="0" err="1" smtClean="0"/>
              <a:t>sij</a:t>
            </a:r>
            <a:r>
              <a:rPr lang="en-US" altLang="zh-TW" dirty="0" smtClean="0"/>
              <a:t> = the </a:t>
            </a:r>
            <a:r>
              <a:rPr lang="en-US" altLang="zh-TW" dirty="0"/>
              <a:t>similarity between item </a:t>
            </a:r>
            <a:r>
              <a:rPr lang="en-US" altLang="zh-TW" dirty="0" err="1"/>
              <a:t>i</a:t>
            </a:r>
            <a:r>
              <a:rPr lang="en-US" altLang="zh-TW" dirty="0"/>
              <a:t> and item </a:t>
            </a:r>
            <a:r>
              <a:rPr lang="en-US" altLang="zh-TW" dirty="0" smtClean="0"/>
              <a:t>j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shrunk </a:t>
            </a:r>
            <a:r>
              <a:rPr lang="en-US" altLang="zh-TW" dirty="0"/>
              <a:t>similarity </a:t>
            </a:r>
            <a:r>
              <a:rPr lang="en-US" altLang="zh-TW" dirty="0" err="1" smtClean="0"/>
              <a:t>dij</a:t>
            </a:r>
            <a:r>
              <a:rPr lang="en-US" altLang="zh-TW" dirty="0" smtClean="0"/>
              <a:t> : </a:t>
            </a:r>
          </a:p>
          <a:p>
            <a:endParaRPr lang="en-US" dirty="0"/>
          </a:p>
          <a:p>
            <a:r>
              <a:rPr lang="en-US" altLang="zh-TW" dirty="0"/>
              <a:t>A typical value of λ1 is 100.</a:t>
            </a:r>
            <a:endParaRPr 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839" y="3896618"/>
            <a:ext cx="32480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7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Algorithms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kNN</a:t>
            </a:r>
            <a:r>
              <a:rPr lang="en-US" dirty="0" smtClean="0"/>
              <a:t> :</a:t>
            </a:r>
          </a:p>
          <a:p>
            <a:r>
              <a:rPr lang="en-US" altLang="zh-TW" dirty="0"/>
              <a:t>When predicting rating </a:t>
            </a:r>
            <a:r>
              <a:rPr lang="en-US" altLang="zh-TW" dirty="0" err="1"/>
              <a:t>rui</a:t>
            </a:r>
            <a:r>
              <a:rPr lang="en-US" altLang="zh-TW" dirty="0" smtClean="0"/>
              <a:t>, we </a:t>
            </a:r>
            <a:r>
              <a:rPr lang="en-US" altLang="zh-TW" dirty="0"/>
              <a:t>consider only the k items rated by u that are the most similar to </a:t>
            </a:r>
            <a:r>
              <a:rPr lang="en-US" altLang="zh-TW" dirty="0" err="1"/>
              <a:t>i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r>
              <a:rPr lang="en-US" altLang="zh-TW" dirty="0" smtClean="0"/>
              <a:t>We </a:t>
            </a:r>
            <a:r>
              <a:rPr lang="en-US" altLang="zh-TW" dirty="0"/>
              <a:t>denote the set of most similar items by D k (</a:t>
            </a:r>
            <a:r>
              <a:rPr lang="en-US" altLang="zh-TW" dirty="0" err="1"/>
              <a:t>u;i</a:t>
            </a:r>
            <a:r>
              <a:rPr lang="en-US" altLang="zh-TW" dirty="0"/>
              <a:t>).</a:t>
            </a:r>
            <a:endParaRPr 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3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Algorithms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8712" y="2637155"/>
            <a:ext cx="10554574" cy="3636511"/>
          </a:xfrm>
        </p:spPr>
        <p:txBody>
          <a:bodyPr/>
          <a:lstStyle/>
          <a:p>
            <a:r>
              <a:rPr lang="en-US" dirty="0"/>
              <a:t>Correlation Neighborhood (</a:t>
            </a:r>
            <a:r>
              <a:rPr lang="en-US" dirty="0" err="1"/>
              <a:t>CorNgbr</a:t>
            </a:r>
            <a:r>
              <a:rPr lang="en-US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sij</a:t>
            </a:r>
            <a:r>
              <a:rPr lang="en-US" altLang="zh-TW" dirty="0" smtClean="0"/>
              <a:t> =</a:t>
            </a:r>
            <a:r>
              <a:rPr lang="zh-TW" altLang="en-US" dirty="0" smtClean="0"/>
              <a:t> </a:t>
            </a:r>
            <a:r>
              <a:rPr lang="en-US" altLang="zh-TW" dirty="0" smtClean="0"/>
              <a:t>Pearson </a:t>
            </a:r>
            <a:r>
              <a:rPr lang="en-US" altLang="zh-TW" dirty="0"/>
              <a:t>correlation </a:t>
            </a:r>
            <a:r>
              <a:rPr lang="en-US" altLang="zh-TW" dirty="0" smtClean="0"/>
              <a:t>coefficient.</a:t>
            </a: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Reference : Factorization </a:t>
            </a:r>
            <a:r>
              <a:rPr lang="en-US" altLang="zh-TW" dirty="0"/>
              <a:t>Meets the Neighborhood: a Multifaceted Collaborative Filtering Model</a:t>
            </a:r>
            <a:endParaRPr 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401" y="2637155"/>
            <a:ext cx="5505450" cy="12382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401" y="4425815"/>
            <a:ext cx="2962275" cy="742950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H="1">
            <a:off x="2275840" y="4797290"/>
            <a:ext cx="2915920" cy="6484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73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dirty="0"/>
              <a:t>Testing </a:t>
            </a:r>
            <a:r>
              <a:rPr lang="en-US" altLang="zh-TW" dirty="0" smtClean="0"/>
              <a:t>Methodology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r>
              <a:rPr lang="en-US" altLang="zh-TW" dirty="0" smtClean="0"/>
              <a:t>Results</a:t>
            </a:r>
          </a:p>
          <a:p>
            <a:r>
              <a:rPr lang="en-US" altLang="zh-TW" dirty="0"/>
              <a:t>Discussion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PureSVD</a:t>
            </a:r>
            <a:endParaRPr lang="en-US" altLang="zh-TW" dirty="0" smtClean="0"/>
          </a:p>
          <a:p>
            <a:r>
              <a:rPr lang="en-US" altLang="zh-TW" smtClean="0"/>
              <a:t>Conclusions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2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Algorithms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Non-normalized Cosine </a:t>
            </a:r>
            <a:r>
              <a:rPr lang="en-US" altLang="zh-TW" dirty="0" smtClean="0"/>
              <a:t>Neighborhood : </a:t>
            </a:r>
          </a:p>
          <a:p>
            <a:endParaRPr lang="en-US" dirty="0"/>
          </a:p>
          <a:p>
            <a:r>
              <a:rPr lang="en-US" altLang="zh-TW" dirty="0" err="1"/>
              <a:t>sij</a:t>
            </a:r>
            <a:r>
              <a:rPr lang="en-US" altLang="zh-TW" dirty="0"/>
              <a:t> </a:t>
            </a:r>
            <a:r>
              <a:rPr lang="en-US" altLang="zh-TW" dirty="0" smtClean="0"/>
              <a:t>= cosine </a:t>
            </a:r>
            <a:r>
              <a:rPr lang="en-US" altLang="zh-TW" dirty="0"/>
              <a:t>similarity. </a:t>
            </a:r>
            <a:endParaRPr 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817" y="3382364"/>
            <a:ext cx="5327978" cy="117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Algorithms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Latent Factor </a:t>
            </a:r>
            <a:r>
              <a:rPr lang="en-US" altLang="zh-TW" dirty="0" smtClean="0"/>
              <a:t>Models :</a:t>
            </a:r>
          </a:p>
          <a:p>
            <a:endParaRPr lang="en-US" dirty="0"/>
          </a:p>
          <a:p>
            <a:r>
              <a:rPr lang="en-US" altLang="zh-TW" dirty="0"/>
              <a:t>Asymmetric-SVD (</a:t>
            </a:r>
            <a:r>
              <a:rPr lang="en-US" altLang="zh-TW" dirty="0" err="1"/>
              <a:t>AsySVD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SVD++</a:t>
            </a:r>
            <a:endParaRPr 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467" y="3037433"/>
            <a:ext cx="2529194" cy="62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1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Algorithms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3153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PureSVD</a:t>
            </a:r>
            <a:r>
              <a:rPr lang="en-US" altLang="zh-TW" dirty="0" smtClean="0"/>
              <a:t> :</a:t>
            </a:r>
          </a:p>
          <a:p>
            <a:endParaRPr lang="en-US" altLang="zh-TW" dirty="0"/>
          </a:p>
          <a:p>
            <a:r>
              <a:rPr lang="pt-BR" altLang="zh-TW" dirty="0"/>
              <a:t>U </a:t>
            </a:r>
            <a:r>
              <a:rPr lang="pt-BR" altLang="zh-TW" dirty="0" smtClean="0"/>
              <a:t>= </a:t>
            </a:r>
            <a:r>
              <a:rPr lang="pt-BR" altLang="zh-TW" dirty="0"/>
              <a:t>n × f</a:t>
            </a:r>
            <a:r>
              <a:rPr lang="en-US" altLang="zh-TW" dirty="0" smtClean="0"/>
              <a:t> </a:t>
            </a:r>
          </a:p>
          <a:p>
            <a:r>
              <a:rPr lang="en-US" altLang="zh-TW" dirty="0"/>
              <a:t>Σ = f × </a:t>
            </a:r>
            <a:r>
              <a:rPr lang="en-US" altLang="zh-TW" dirty="0" smtClean="0"/>
              <a:t>f</a:t>
            </a:r>
          </a:p>
          <a:p>
            <a:r>
              <a:rPr lang="en-US" altLang="zh-TW" dirty="0"/>
              <a:t>Q =</a:t>
            </a:r>
            <a:r>
              <a:rPr lang="en-US" altLang="zh-TW" dirty="0" smtClean="0"/>
              <a:t> </a:t>
            </a:r>
            <a:r>
              <a:rPr lang="en-US" altLang="zh-TW" dirty="0"/>
              <a:t>m × </a:t>
            </a:r>
            <a:r>
              <a:rPr lang="en-US" altLang="zh-TW" dirty="0" smtClean="0"/>
              <a:t>f</a:t>
            </a:r>
          </a:p>
          <a:p>
            <a:endParaRPr lang="en-US" altLang="zh-TW" dirty="0" smtClean="0"/>
          </a:p>
          <a:p>
            <a:r>
              <a:rPr lang="en-US" altLang="zh-TW" dirty="0"/>
              <a:t>we used a non-multithreaded SVD package, </a:t>
            </a:r>
            <a:r>
              <a:rPr lang="en-US" altLang="zh-TW" dirty="0" smtClean="0"/>
              <a:t>which </a:t>
            </a:r>
            <a:r>
              <a:rPr lang="en-US" altLang="zh-TW" dirty="0"/>
              <a:t>factorized the 480K users by 17,770 movies Netflix dataset under 10 minutes on an i7 PC (f = 150</a:t>
            </a:r>
            <a:r>
              <a:rPr lang="en-US" altLang="zh-TW" dirty="0" smtClean="0"/>
              <a:t>).</a:t>
            </a:r>
          </a:p>
          <a:p>
            <a:endParaRPr lang="en-US" altLang="zh-TW" dirty="0"/>
          </a:p>
          <a:p>
            <a:r>
              <a:rPr lang="en-US" altLang="zh-TW" dirty="0" err="1" smtClean="0"/>
              <a:t>PureSVD</a:t>
            </a:r>
            <a:r>
              <a:rPr lang="en-US" altLang="zh-TW" dirty="0" smtClean="0"/>
              <a:t> without </a:t>
            </a:r>
            <a:r>
              <a:rPr lang="en-US" altLang="zh-TW" dirty="0"/>
              <a:t>any user-specific parameterization. </a:t>
            </a:r>
            <a:endParaRPr lang="en-US" altLang="zh-TW" dirty="0" smtClean="0"/>
          </a:p>
          <a:p>
            <a:r>
              <a:rPr lang="en-US" altLang="zh-TW" dirty="0" smtClean="0"/>
              <a:t>Not </a:t>
            </a:r>
            <a:r>
              <a:rPr lang="en-US" altLang="zh-TW" dirty="0"/>
              <a:t>require </a:t>
            </a:r>
            <a:r>
              <a:rPr lang="en-US" altLang="zh-TW" dirty="0" smtClean="0"/>
              <a:t>tuning </a:t>
            </a:r>
            <a:r>
              <a:rPr lang="en-US" altLang="zh-TW" dirty="0"/>
              <a:t>learning constants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350" y="2307309"/>
            <a:ext cx="24765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</a:t>
            </a:r>
            <a:endParaRPr lang="zh-TW" alt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Netflix RMSE: </a:t>
            </a:r>
          </a:p>
          <a:p>
            <a:endParaRPr lang="en-US" dirty="0" smtClean="0"/>
          </a:p>
          <a:p>
            <a:r>
              <a:rPr lang="en-US" dirty="0" smtClean="0"/>
              <a:t>(1) </a:t>
            </a:r>
            <a:r>
              <a:rPr lang="en-US" dirty="0" err="1" smtClean="0"/>
              <a:t>MovieAvg</a:t>
            </a:r>
            <a:r>
              <a:rPr lang="en-US" dirty="0"/>
              <a:t> : </a:t>
            </a:r>
            <a:r>
              <a:rPr lang="en-US" dirty="0" smtClean="0"/>
              <a:t>1.053</a:t>
            </a:r>
          </a:p>
          <a:p>
            <a:r>
              <a:rPr lang="en-US" dirty="0" smtClean="0"/>
              <a:t>(2) </a:t>
            </a:r>
            <a:r>
              <a:rPr lang="en-US" dirty="0" err="1" smtClean="0"/>
              <a:t>TopPop</a:t>
            </a:r>
            <a:endParaRPr lang="en-US" dirty="0" smtClean="0"/>
          </a:p>
          <a:p>
            <a:r>
              <a:rPr lang="en-US" dirty="0"/>
              <a:t>(</a:t>
            </a:r>
            <a:r>
              <a:rPr lang="en-US" dirty="0" smtClean="0"/>
              <a:t>3) </a:t>
            </a:r>
            <a:r>
              <a:rPr lang="en-US" dirty="0" err="1" smtClean="0"/>
              <a:t>CorNgbr</a:t>
            </a:r>
            <a:r>
              <a:rPr lang="en-US" dirty="0" smtClean="0"/>
              <a:t> : 0.9406</a:t>
            </a:r>
          </a:p>
          <a:p>
            <a:r>
              <a:rPr lang="en-US" dirty="0" smtClean="0"/>
              <a:t>(4) </a:t>
            </a:r>
            <a:r>
              <a:rPr lang="en-US" dirty="0" err="1" smtClean="0"/>
              <a:t>NNCosNgbr</a:t>
            </a:r>
            <a:endParaRPr lang="en-US" dirty="0" smtClean="0"/>
          </a:p>
          <a:p>
            <a:r>
              <a:rPr lang="en-US" dirty="0"/>
              <a:t>(5) </a:t>
            </a:r>
            <a:r>
              <a:rPr lang="en-US" dirty="0" err="1" smtClean="0"/>
              <a:t>AsySVD</a:t>
            </a:r>
            <a:r>
              <a:rPr lang="en-US" dirty="0" smtClean="0"/>
              <a:t> (f=200) : 0.9000</a:t>
            </a:r>
          </a:p>
          <a:p>
            <a:r>
              <a:rPr lang="en-US" dirty="0"/>
              <a:t>(6) SVD </a:t>
            </a:r>
            <a:r>
              <a:rPr lang="en-US" dirty="0" smtClean="0"/>
              <a:t>++ (f=200) : 0.8911</a:t>
            </a:r>
          </a:p>
          <a:p>
            <a:r>
              <a:rPr lang="en-US" dirty="0"/>
              <a:t>(7) </a:t>
            </a:r>
            <a:r>
              <a:rPr lang="en-US" dirty="0" err="1" smtClean="0"/>
              <a:t>PureSVD</a:t>
            </a:r>
            <a:r>
              <a:rPr lang="en-US" dirty="0" smtClean="0"/>
              <a:t> 50</a:t>
            </a:r>
          </a:p>
          <a:p>
            <a:r>
              <a:rPr lang="en-US" dirty="0" smtClean="0"/>
              <a:t>(8) </a:t>
            </a:r>
            <a:r>
              <a:rPr lang="en-US" dirty="0" err="1" smtClean="0"/>
              <a:t>PureSVD</a:t>
            </a:r>
            <a:r>
              <a:rPr lang="en-US" dirty="0" smtClean="0"/>
              <a:t> 150 (</a:t>
            </a:r>
            <a:r>
              <a:rPr lang="en-US" dirty="0" err="1" smtClean="0"/>
              <a:t>MovieLens</a:t>
            </a:r>
            <a:r>
              <a:rPr lang="en-US" dirty="0" smtClean="0"/>
              <a:t>) / 300 (Netflix)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930" y="2633617"/>
            <a:ext cx="59055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866" y="1458673"/>
            <a:ext cx="8470265" cy="494781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778240" y="5931128"/>
            <a:ext cx="924560" cy="29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22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199" y="1417638"/>
            <a:ext cx="9049385" cy="488972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417125" y="5858798"/>
            <a:ext cx="2261206" cy="264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58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063" y="1417638"/>
            <a:ext cx="8885872" cy="503039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920480" y="6034619"/>
            <a:ext cx="924560" cy="29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46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21" y="1470715"/>
            <a:ext cx="9520555" cy="513965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15525" y="6148965"/>
            <a:ext cx="2261206" cy="264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 - </a:t>
            </a:r>
            <a:r>
              <a:rPr lang="en-US" altLang="zh-TW" dirty="0" err="1"/>
              <a:t>PureSVD</a:t>
            </a:r>
            <a:endParaRPr lang="zh-TW" alt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10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Discussion - </a:t>
            </a:r>
            <a:r>
              <a:rPr lang="en-US" altLang="zh-TW" dirty="0" err="1"/>
              <a:t>PureSVD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(1) </a:t>
            </a:r>
            <a:r>
              <a:rPr lang="en-US" altLang="zh-TW" dirty="0" err="1" smtClean="0"/>
              <a:t>PureSVD</a:t>
            </a:r>
            <a:r>
              <a:rPr lang="zh-TW" altLang="en-US" dirty="0" smtClean="0"/>
              <a:t> 在 </a:t>
            </a:r>
            <a:r>
              <a:rPr lang="en-US" altLang="zh-TW" dirty="0" err="1" smtClean="0"/>
              <a:t>Movielens</a:t>
            </a:r>
            <a:r>
              <a:rPr lang="en-US" altLang="zh-TW" dirty="0" smtClean="0"/>
              <a:t> / Netflix</a:t>
            </a:r>
            <a:r>
              <a:rPr lang="zh-TW" altLang="en-US" dirty="0" smtClean="0"/>
              <a:t> 上的表現最好，即使它簡單、也沒有對</a:t>
            </a:r>
            <a:r>
              <a:rPr lang="en-US" altLang="zh-TW" dirty="0" smtClean="0"/>
              <a:t>RMSE</a:t>
            </a:r>
            <a:r>
              <a:rPr lang="zh-TW" altLang="en-US" dirty="0" smtClean="0"/>
              <a:t>作優化。</a:t>
            </a:r>
            <a:endParaRPr lang="en-US" altLang="zh-TW" dirty="0" smtClean="0"/>
          </a:p>
          <a:p>
            <a:r>
              <a:rPr lang="en-US" altLang="zh-TW" dirty="0" smtClean="0"/>
              <a:t>(2)</a:t>
            </a:r>
            <a:r>
              <a:rPr lang="zh-TW" altLang="en-US" dirty="0" smtClean="0"/>
              <a:t> 直接使用現有</a:t>
            </a:r>
            <a:r>
              <a:rPr lang="en-US" altLang="zh-TW" dirty="0" smtClean="0"/>
              <a:t>SVD</a:t>
            </a:r>
            <a:r>
              <a:rPr lang="zh-TW" altLang="en-US" dirty="0" smtClean="0"/>
              <a:t> </a:t>
            </a:r>
            <a:r>
              <a:rPr lang="en-US" altLang="zh-TW" dirty="0" smtClean="0"/>
              <a:t>package</a:t>
            </a:r>
            <a:r>
              <a:rPr lang="zh-TW" altLang="en-US" dirty="0" smtClean="0"/>
              <a:t>就可以實作，也不需要調整參數。</a:t>
            </a:r>
            <a:endParaRPr lang="en-US" altLang="zh-TW" dirty="0" smtClean="0"/>
          </a:p>
          <a:p>
            <a:r>
              <a:rPr lang="en-US" altLang="zh-TW" dirty="0" smtClean="0"/>
              <a:t>(3)</a:t>
            </a:r>
            <a:r>
              <a:rPr lang="zh-TW" altLang="en-US" dirty="0" smtClean="0"/>
              <a:t> 在長尾的部份，當</a:t>
            </a:r>
            <a:r>
              <a:rPr lang="en-US" altLang="zh-TW" dirty="0" err="1" smtClean="0"/>
              <a:t>PureSVD</a:t>
            </a:r>
            <a:r>
              <a:rPr lang="zh-TW" altLang="en-US" dirty="0"/>
              <a:t>模型尺寸的</a:t>
            </a:r>
            <a:r>
              <a:rPr lang="zh-TW" altLang="en-US" dirty="0" smtClean="0"/>
              <a:t>提高時，準確性也會提高。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2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Conclusions</a:t>
            </a:r>
            <a:endParaRPr lang="zh-TW" alt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7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Evaluation of recommender has long been divided between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accuracy </a:t>
            </a:r>
            <a:r>
              <a:rPr lang="en-US" altLang="zh-TW" dirty="0"/>
              <a:t>metrics (e.g., precision/recall)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error </a:t>
            </a:r>
            <a:r>
              <a:rPr lang="en-US" altLang="zh-TW" dirty="0"/>
              <a:t>metrics (notably, RMSE and MAE). 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However, it is well recognized that </a:t>
            </a:r>
            <a:r>
              <a:rPr lang="en-US" altLang="zh-TW" dirty="0">
                <a:solidFill>
                  <a:srgbClr val="FF0000"/>
                </a:solidFill>
              </a:rPr>
              <a:t>accuracy measures </a:t>
            </a:r>
            <a:r>
              <a:rPr lang="en-US" altLang="zh-TW" dirty="0"/>
              <a:t>may be a </a:t>
            </a:r>
            <a:r>
              <a:rPr lang="en-US" altLang="zh-TW" dirty="0">
                <a:solidFill>
                  <a:srgbClr val="FF0000"/>
                </a:solidFill>
              </a:rPr>
              <a:t>more natural </a:t>
            </a:r>
            <a:r>
              <a:rPr lang="en-US" altLang="zh-TW" dirty="0"/>
              <a:t>yardstick, as they directly assess the quality of </a:t>
            </a:r>
            <a:r>
              <a:rPr lang="en-US" altLang="zh-TW" dirty="0">
                <a:solidFill>
                  <a:srgbClr val="FF0000"/>
                </a:solidFill>
              </a:rPr>
              <a:t>top-N</a:t>
            </a:r>
            <a:r>
              <a:rPr lang="en-US" altLang="zh-TW" dirty="0"/>
              <a:t> recommendations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71553"/>
          </a:xfrm>
        </p:spPr>
        <p:txBody>
          <a:bodyPr>
            <a:normAutofit/>
          </a:bodyPr>
          <a:lstStyle/>
          <a:p>
            <a:r>
              <a:rPr lang="en-US" altLang="zh-TW" dirty="0"/>
              <a:t>There is </a:t>
            </a:r>
            <a:r>
              <a:rPr lang="en-US" altLang="zh-TW" dirty="0">
                <a:solidFill>
                  <a:srgbClr val="FF0000"/>
                </a:solidFill>
              </a:rPr>
              <a:t>no monotonic relation </a:t>
            </a:r>
            <a:r>
              <a:rPr lang="en-US" altLang="zh-TW" dirty="0"/>
              <a:t>between error metrics and accuracy metrics.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We have presented simple and efficient variants of known algorithms, </a:t>
            </a:r>
          </a:p>
          <a:p>
            <a:pPr marL="0" indent="0">
              <a:buNone/>
            </a:pPr>
            <a:r>
              <a:rPr lang="en-US" altLang="zh-TW" dirty="0"/>
              <a:t>      which are useless in RMSE terms, and yet deliver superior results when pursuing top-N accuracy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sz="18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8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careless construction of the test set would make recall and precision strongly biased towards non personalized algorithms. </a:t>
            </a:r>
          </a:p>
          <a:p>
            <a:endParaRPr lang="en-US" altLang="zh-TW" dirty="0"/>
          </a:p>
          <a:p>
            <a:r>
              <a:rPr lang="en-US" altLang="zh-TW" dirty="0"/>
              <a:t>An easy solution, which we adopted, was excluding the extremely popular items from the test set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(</a:t>
            </a:r>
            <a:r>
              <a:rPr lang="en-US" altLang="zh-TW" dirty="0"/>
              <a:t>while retaining ∼98% of the items). 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7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resulting test set, which emphasizes the rather important nontrivial items, seems to shape better with our expectations. </a:t>
            </a:r>
          </a:p>
          <a:p>
            <a:endParaRPr lang="en-US" altLang="zh-TW" dirty="0"/>
          </a:p>
          <a:p>
            <a:r>
              <a:rPr lang="en-US" altLang="zh-TW" dirty="0"/>
              <a:t>First, it correctly </a:t>
            </a:r>
            <a:r>
              <a:rPr lang="en-US" altLang="zh-TW" dirty="0">
                <a:solidFill>
                  <a:srgbClr val="FF0000"/>
                </a:solidFill>
              </a:rPr>
              <a:t>shows the lower value of non-personalized algorithms</a:t>
            </a:r>
            <a:r>
              <a:rPr lang="en-US" altLang="zh-TW" dirty="0"/>
              <a:t>. </a:t>
            </a:r>
          </a:p>
          <a:p>
            <a:endParaRPr lang="en-US" altLang="zh-TW" dirty="0"/>
          </a:p>
          <a:p>
            <a:r>
              <a:rPr lang="en-US" altLang="zh-TW" dirty="0"/>
              <a:t>Second, it shows a good behavior for the widely used correlation-based </a:t>
            </a:r>
            <a:r>
              <a:rPr lang="en-US" altLang="zh-TW" dirty="0" err="1"/>
              <a:t>kNN</a:t>
            </a:r>
            <a:r>
              <a:rPr lang="en-US" altLang="zh-TW" dirty="0"/>
              <a:t> approach, which otherwise (when evaluated on the full set of items) exhibits extremely poor results, strongly confronting the accepted practice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2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sz="3200" dirty="0" smtClean="0"/>
              <a:t>Thanks </a:t>
            </a:r>
            <a:r>
              <a:rPr lang="en-US" altLang="zh-TW" sz="3200" dirty="0"/>
              <a:t>for </a:t>
            </a:r>
            <a:r>
              <a:rPr lang="en-US" altLang="zh-TW" sz="3200" dirty="0" smtClean="0"/>
              <a:t>listening.</a:t>
            </a:r>
            <a:br>
              <a:rPr lang="en-US" altLang="zh-TW" sz="3200" dirty="0" smtClean="0"/>
            </a:b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0283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報告者：陳克威</a:t>
            </a:r>
            <a:endParaRPr lang="en-US" altLang="zh-TW" sz="2400" dirty="0"/>
          </a:p>
          <a:p>
            <a:r>
              <a:rPr lang="zh-TW" altLang="en-US" sz="2400" dirty="0"/>
              <a:t>日　期：</a:t>
            </a:r>
            <a:r>
              <a:rPr lang="en-US" altLang="zh-TW" sz="2400" dirty="0"/>
              <a:t>2019/11/29</a:t>
            </a:r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41789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Top-N</a:t>
            </a:r>
          </a:p>
          <a:p>
            <a:endParaRPr lang="en-US" dirty="0" smtClean="0"/>
          </a:p>
          <a:p>
            <a:r>
              <a:rPr lang="en-US" dirty="0" smtClean="0"/>
              <a:t>RMSE / MAE (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Precision / Recall (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051" y="849118"/>
            <a:ext cx="7076247" cy="5020577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2107097" y="3220278"/>
            <a:ext cx="2637181" cy="1179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altLang="zh-TW" dirty="0" smtClean="0"/>
              <a:t>1</a:t>
            </a:r>
            <a:r>
              <a:rPr lang="en-US" dirty="0" smtClean="0"/>
              <a:t>) </a:t>
            </a:r>
            <a:r>
              <a:rPr lang="en-US" dirty="0"/>
              <a:t>we show that there is </a:t>
            </a:r>
            <a:r>
              <a:rPr lang="en-US" dirty="0">
                <a:solidFill>
                  <a:srgbClr val="FF0000"/>
                </a:solidFill>
              </a:rPr>
              <a:t>no trivial relationship </a:t>
            </a:r>
            <a:r>
              <a:rPr lang="en-US" dirty="0"/>
              <a:t>between </a:t>
            </a:r>
            <a:r>
              <a:rPr lang="en-US" dirty="0">
                <a:solidFill>
                  <a:srgbClr val="FF0000"/>
                </a:solidFill>
              </a:rPr>
              <a:t>error metrics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accuracy </a:t>
            </a:r>
            <a:r>
              <a:rPr lang="en-US" dirty="0" smtClean="0">
                <a:solidFill>
                  <a:srgbClr val="FF0000"/>
                </a:solidFill>
              </a:rPr>
              <a:t>metrics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altLang="zh-TW" dirty="0"/>
              <a:t>2</a:t>
            </a:r>
            <a:r>
              <a:rPr lang="en-US" dirty="0" smtClean="0"/>
              <a:t>) </a:t>
            </a:r>
            <a:r>
              <a:rPr lang="en-US" dirty="0"/>
              <a:t>we propose a careful construction of the </a:t>
            </a:r>
            <a:r>
              <a:rPr lang="en-US" dirty="0">
                <a:solidFill>
                  <a:srgbClr val="FF0000"/>
                </a:solidFill>
              </a:rPr>
              <a:t>test set </a:t>
            </a:r>
            <a:r>
              <a:rPr lang="en-US" dirty="0"/>
              <a:t>for not biasing accuracy </a:t>
            </a:r>
            <a:r>
              <a:rPr lang="en-US" dirty="0" smtClean="0"/>
              <a:t>metrics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altLang="zh-TW" dirty="0"/>
              <a:t>3</a:t>
            </a:r>
            <a:r>
              <a:rPr lang="en-US" dirty="0" smtClean="0"/>
              <a:t>) </a:t>
            </a:r>
            <a:r>
              <a:rPr lang="en-US" dirty="0"/>
              <a:t>we introduce </a:t>
            </a:r>
            <a:r>
              <a:rPr lang="en-US" dirty="0">
                <a:solidFill>
                  <a:srgbClr val="FF0000"/>
                </a:solidFill>
              </a:rPr>
              <a:t>new variants of existing algorithms </a:t>
            </a:r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improve top-N performance </a:t>
            </a:r>
            <a:r>
              <a:rPr lang="en-US" dirty="0"/>
              <a:t>together with other practical benefits</a:t>
            </a:r>
            <a:r>
              <a:rPr lang="en-US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3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Testing Methodology</a:t>
            </a:r>
            <a:endParaRPr lang="zh-TW" alt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Testing Methodology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 : Netflix / </a:t>
            </a:r>
            <a:r>
              <a:rPr lang="en-US" dirty="0" err="1" smtClean="0"/>
              <a:t>MovieLens</a:t>
            </a:r>
            <a:endParaRPr lang="en-US" dirty="0" smtClean="0"/>
          </a:p>
          <a:p>
            <a:endParaRPr lang="en-US" dirty="0" smtClean="0"/>
          </a:p>
          <a:p>
            <a:r>
              <a:rPr lang="en-US" altLang="zh-TW" dirty="0"/>
              <a:t>Training set </a:t>
            </a:r>
            <a:r>
              <a:rPr lang="en-US" altLang="zh-TW" dirty="0" smtClean="0">
                <a:solidFill>
                  <a:srgbClr val="FF0000"/>
                </a:solidFill>
              </a:rPr>
              <a:t>M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Test </a:t>
            </a:r>
            <a:r>
              <a:rPr lang="en-US" dirty="0"/>
              <a:t>set </a:t>
            </a:r>
            <a:r>
              <a:rPr lang="en-US" dirty="0">
                <a:solidFill>
                  <a:srgbClr val="FF0000"/>
                </a:solidFill>
              </a:rPr>
              <a:t>T </a:t>
            </a:r>
            <a:r>
              <a:rPr lang="en-US" dirty="0"/>
              <a:t>(The test set T contains </a:t>
            </a:r>
            <a:r>
              <a:rPr lang="en-US" dirty="0">
                <a:solidFill>
                  <a:srgbClr val="FF0000"/>
                </a:solidFill>
              </a:rPr>
              <a:t>only 5-stars </a:t>
            </a:r>
            <a:r>
              <a:rPr lang="en-US" dirty="0"/>
              <a:t>ratings</a:t>
            </a:r>
            <a:r>
              <a:rPr lang="en-US" dirty="0" smtClean="0"/>
              <a:t>.)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Netflix : M = </a:t>
            </a:r>
            <a:r>
              <a:rPr lang="en-US" altLang="zh-TW" dirty="0"/>
              <a:t>100M ratings, </a:t>
            </a:r>
            <a:r>
              <a:rPr lang="en-US" altLang="zh-TW" dirty="0" smtClean="0"/>
              <a:t>T = 384,573 ratings. (from 1.4M)</a:t>
            </a:r>
          </a:p>
          <a:p>
            <a:r>
              <a:rPr lang="en-US" dirty="0" err="1" smtClean="0"/>
              <a:t>MovieLens</a:t>
            </a:r>
            <a:r>
              <a:rPr lang="en-US" dirty="0" smtClean="0"/>
              <a:t> : </a:t>
            </a:r>
            <a:r>
              <a:rPr lang="en-US" altLang="zh-TW" dirty="0"/>
              <a:t>M = </a:t>
            </a:r>
            <a:r>
              <a:rPr lang="en-US" altLang="zh-TW" dirty="0" smtClean="0"/>
              <a:t>98.6%, </a:t>
            </a:r>
            <a:r>
              <a:rPr lang="en-US" dirty="0" smtClean="0"/>
              <a:t>T = ? (from 1.4%).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Testing Methodology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0623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first train the model over the ratings in M. </a:t>
            </a:r>
            <a:endParaRPr lang="en-US" dirty="0" smtClean="0"/>
          </a:p>
          <a:p>
            <a:r>
              <a:rPr lang="en-US" dirty="0" smtClean="0"/>
              <a:t>Then</a:t>
            </a:r>
            <a:r>
              <a:rPr lang="en-US" dirty="0"/>
              <a:t>, for each item </a:t>
            </a:r>
            <a:r>
              <a:rPr lang="en-US" dirty="0" err="1"/>
              <a:t>i</a:t>
            </a:r>
            <a:r>
              <a:rPr lang="en-US" dirty="0"/>
              <a:t> rated 5-stars by user u in </a:t>
            </a:r>
            <a:r>
              <a:rPr lang="en-US" dirty="0" smtClean="0"/>
              <a:t>T : </a:t>
            </a:r>
          </a:p>
          <a:p>
            <a:endParaRPr lang="en-US" dirty="0"/>
          </a:p>
          <a:p>
            <a:r>
              <a:rPr lang="en-US" dirty="0" smtClean="0"/>
              <a:t>(1)</a:t>
            </a:r>
            <a:r>
              <a:rPr lang="en-US" altLang="zh-TW" dirty="0"/>
              <a:t> </a:t>
            </a:r>
            <a:r>
              <a:rPr lang="en-US" altLang="zh-TW" dirty="0" smtClean="0"/>
              <a:t>Randomly </a:t>
            </a:r>
            <a:r>
              <a:rPr lang="en-US" altLang="zh-TW" dirty="0"/>
              <a:t>select 1000 additional items unrated by user u. We may assume that most of them will not be of interest to user u.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(2)</a:t>
            </a:r>
            <a:r>
              <a:rPr lang="zh-TW" altLang="en-US" dirty="0" smtClean="0"/>
              <a:t> </a:t>
            </a:r>
            <a:r>
              <a:rPr lang="en-US" altLang="zh-TW" dirty="0" smtClean="0"/>
              <a:t>Predict </a:t>
            </a:r>
            <a:r>
              <a:rPr lang="en-US" altLang="zh-TW" dirty="0"/>
              <a:t>the ratings for the test item </a:t>
            </a:r>
            <a:r>
              <a:rPr lang="en-US" altLang="zh-TW" dirty="0" err="1"/>
              <a:t>i</a:t>
            </a:r>
            <a:r>
              <a:rPr lang="en-US" altLang="zh-TW" dirty="0"/>
              <a:t> and for the additional 1000 items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(3)</a:t>
            </a:r>
            <a:r>
              <a:rPr lang="zh-TW" altLang="en-US" dirty="0" smtClean="0"/>
              <a:t> </a:t>
            </a:r>
            <a:r>
              <a:rPr lang="en-US" altLang="zh-TW" dirty="0" smtClean="0"/>
              <a:t>Rank them and </a:t>
            </a:r>
            <a:r>
              <a:rPr lang="en-US" altLang="zh-TW" dirty="0"/>
              <a:t>l</a:t>
            </a:r>
            <a:r>
              <a:rPr lang="en-US" altLang="zh-TW" dirty="0" smtClean="0"/>
              <a:t>et </a:t>
            </a:r>
            <a:r>
              <a:rPr lang="en-US" altLang="zh-TW" dirty="0"/>
              <a:t>p denote the rank of the test </a:t>
            </a:r>
            <a:r>
              <a:rPr lang="en-US" altLang="zh-TW" dirty="0" smtClean="0"/>
              <a:t>item.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(4)</a:t>
            </a:r>
            <a:r>
              <a:rPr lang="zh-TW" altLang="en-US" dirty="0" smtClean="0"/>
              <a:t> </a:t>
            </a:r>
            <a:r>
              <a:rPr lang="en-US" altLang="zh-TW" dirty="0"/>
              <a:t>We form a top-N recommendation list by picking the N top ranked items from the list. If p ≤ N we have a </a:t>
            </a:r>
            <a:r>
              <a:rPr lang="en-US" altLang="zh-TW" dirty="0" smtClean="0"/>
              <a:t>hit</a:t>
            </a:r>
            <a:endParaRPr 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筆跡 4"/>
              <p14:cNvContentPartPr/>
              <p14:nvPr/>
            </p14:nvContentPartPr>
            <p14:xfrm>
              <a:off x="6730920" y="1409760"/>
              <a:ext cx="2146680" cy="1518120"/>
            </p14:xfrm>
          </p:contentPart>
        </mc:Choice>
        <mc:Fallback xmlns="">
          <p:pic>
            <p:nvPicPr>
              <p:cNvPr id="5" name="筆跡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21560" y="1400400"/>
                <a:ext cx="2165400" cy="153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14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Testing Methodology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: 0 or 1</a:t>
            </a:r>
          </a:p>
          <a:p>
            <a:r>
              <a:rPr lang="en-US" dirty="0" smtClean="0"/>
              <a:t>Precision  </a:t>
            </a:r>
            <a:r>
              <a:rPr lang="en-US" dirty="0"/>
              <a:t>0 or </a:t>
            </a:r>
            <a:r>
              <a:rPr lang="en-US" dirty="0" smtClean="0"/>
              <a:t>1/N</a:t>
            </a:r>
          </a:p>
          <a:p>
            <a:endParaRPr lang="en-US" dirty="0"/>
          </a:p>
          <a:p>
            <a:r>
              <a:rPr lang="en-US" dirty="0"/>
              <a:t>Overall </a:t>
            </a:r>
            <a:r>
              <a:rPr lang="en-US" dirty="0" smtClean="0"/>
              <a:t>average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778" y="3151921"/>
            <a:ext cx="5243413" cy="1777241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2941983" y="4134678"/>
            <a:ext cx="2027582" cy="5168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80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自訂 2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1567</TotalTime>
  <Words>1238</Words>
  <Application>Microsoft Office PowerPoint</Application>
  <PresentationFormat>寬螢幕</PresentationFormat>
  <Paragraphs>261</Paragraphs>
  <Slides>36</Slides>
  <Notes>36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1" baseType="lpstr">
      <vt:lpstr>新細明體</vt:lpstr>
      <vt:lpstr>Calibri</vt:lpstr>
      <vt:lpstr>Times New Roman</vt:lpstr>
      <vt:lpstr>Wingdings 2</vt:lpstr>
      <vt:lpstr>Quotable</vt:lpstr>
      <vt:lpstr>Performance of Recommender Algorithms on Top-N Recommendation Tasks  ACM RecSys 2010  Paolo Cremonesi / Yehuda Koren / Roberto Turrin </vt:lpstr>
      <vt:lpstr>Outline</vt:lpstr>
      <vt:lpstr>Introduction</vt:lpstr>
      <vt:lpstr>Introduction</vt:lpstr>
      <vt:lpstr>Introduction</vt:lpstr>
      <vt:lpstr>Testing Methodology</vt:lpstr>
      <vt:lpstr>Testing Methodology</vt:lpstr>
      <vt:lpstr>Testing Methodology</vt:lpstr>
      <vt:lpstr>Testing Methodology</vt:lpstr>
      <vt:lpstr>Testing Methodology</vt:lpstr>
      <vt:lpstr>Collaborative Algorithms</vt:lpstr>
      <vt:lpstr>Collaborative Algorithms</vt:lpstr>
      <vt:lpstr>Collaborative Algorithms</vt:lpstr>
      <vt:lpstr>Collaborative Algorithms</vt:lpstr>
      <vt:lpstr>Collaborative Algorithms</vt:lpstr>
      <vt:lpstr>Collaborative Algorithms</vt:lpstr>
      <vt:lpstr>Collaborative Algorithms</vt:lpstr>
      <vt:lpstr>Collaborative Algorithms</vt:lpstr>
      <vt:lpstr>Collaborative Algorithms</vt:lpstr>
      <vt:lpstr>Collaborative Algorithms</vt:lpstr>
      <vt:lpstr>Collaborative Algorithms</vt:lpstr>
      <vt:lpstr>Collaborative Algorithms</vt:lpstr>
      <vt:lpstr>Results</vt:lpstr>
      <vt:lpstr>Results</vt:lpstr>
      <vt:lpstr>Results</vt:lpstr>
      <vt:lpstr>Results</vt:lpstr>
      <vt:lpstr>Results</vt:lpstr>
      <vt:lpstr>Results</vt:lpstr>
      <vt:lpstr>Discussion - PureSVD</vt:lpstr>
      <vt:lpstr>Discussion - PureSVD</vt:lpstr>
      <vt:lpstr>Conclusions</vt:lpstr>
      <vt:lpstr>Conclusions</vt:lpstr>
      <vt:lpstr>Conclusions</vt:lpstr>
      <vt:lpstr>Conclusions</vt:lpstr>
      <vt:lpstr>Conclusions</vt:lpstr>
      <vt:lpstr>Thanks for listening.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makinglab</cp:lastModifiedBy>
  <cp:revision>280</cp:revision>
  <dcterms:created xsi:type="dcterms:W3CDTF">2014-08-26T23:49:58Z</dcterms:created>
  <dcterms:modified xsi:type="dcterms:W3CDTF">2019-11-29T02:05:54Z</dcterms:modified>
</cp:coreProperties>
</file>