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256" r:id="rId2"/>
    <p:sldId id="260" r:id="rId3"/>
    <p:sldId id="277" r:id="rId4"/>
    <p:sldId id="286" r:id="rId5"/>
    <p:sldId id="302" r:id="rId6"/>
    <p:sldId id="287" r:id="rId7"/>
    <p:sldId id="288" r:id="rId8"/>
    <p:sldId id="290" r:id="rId9"/>
    <p:sldId id="289" r:id="rId10"/>
    <p:sldId id="291" r:id="rId11"/>
    <p:sldId id="292" r:id="rId12"/>
    <p:sldId id="294" r:id="rId13"/>
    <p:sldId id="295" r:id="rId14"/>
    <p:sldId id="296" r:id="rId15"/>
    <p:sldId id="297" r:id="rId16"/>
    <p:sldId id="298" r:id="rId17"/>
    <p:sldId id="304" r:id="rId18"/>
    <p:sldId id="299" r:id="rId19"/>
    <p:sldId id="300" r:id="rId20"/>
    <p:sldId id="301" r:id="rId21"/>
    <p:sldId id="280" r:id="rId22"/>
    <p:sldId id="303"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76591" autoAdjust="0"/>
  </p:normalViewPr>
  <p:slideViewPr>
    <p:cSldViewPr snapToGrid="0">
      <p:cViewPr varScale="1">
        <p:scale>
          <a:sx n="92" d="100"/>
          <a:sy n="92" d="100"/>
        </p:scale>
        <p:origin x="990" y="90"/>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32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44DCF-B715-4BF0-9605-DCF6CFBC483B}" type="datetimeFigureOut">
              <a:rPr lang="zh-TW" altLang="en-US" smtClean="0"/>
              <a:pPr/>
              <a:t>2019/3/7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20E51C-C8D9-4218-A5D5-FF621EE79BA1}" type="slidenum">
              <a:rPr lang="zh-TW" altLang="en-US" smtClean="0"/>
              <a:pPr/>
              <a:t>‹#›</a:t>
            </a:fld>
            <a:endParaRPr lang="zh-TW" altLang="en-US"/>
          </a:p>
        </p:txBody>
      </p:sp>
    </p:spTree>
    <p:extLst>
      <p:ext uri="{BB962C8B-B14F-4D97-AF65-F5344CB8AC3E}">
        <p14:creationId xmlns:p14="http://schemas.microsoft.com/office/powerpoint/2010/main" val="3718856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C852C-8358-4ADF-8BD5-BDE872E87BA0}" type="datetimeFigureOut">
              <a:rPr lang="zh-TW" altLang="en-US" smtClean="0"/>
              <a:pPr/>
              <a:t>2019/3/7</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8E76A-8774-4D97-8D95-484EFAB6D6E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mtClean="0"/>
              <a:t>segments </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10</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11</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創建成功軟件至關重要，因為它們可以讓用戶和開發人員想要的功能達成一致。</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12</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13</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14</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mtClean="0"/>
              <a:t>(1)For</a:t>
            </a:r>
            <a:r>
              <a:rPr lang="zh-TW" altLang="en-US" smtClean="0"/>
              <a:t> 每個商品</a:t>
            </a:r>
            <a:endParaRPr lang="en-US" altLang="zh-TW" smtClean="0"/>
          </a:p>
          <a:p>
            <a:r>
              <a:rPr lang="en-US" altLang="zh-TW" smtClean="0"/>
              <a:t>(2)For</a:t>
            </a:r>
            <a:r>
              <a:rPr lang="en-US" altLang="zh-TW" baseline="0" smtClean="0"/>
              <a:t> </a:t>
            </a:r>
            <a:r>
              <a:rPr lang="zh-TW" altLang="en-US" baseline="0" smtClean="0"/>
              <a:t>每個買了這個商品的人</a:t>
            </a:r>
            <a:endParaRPr lang="en-US" altLang="zh-TW" baseline="0" smtClean="0"/>
          </a:p>
          <a:p>
            <a:r>
              <a:rPr lang="en-US" altLang="zh-TW" baseline="0" smtClean="0"/>
              <a:t>(3)For</a:t>
            </a:r>
            <a:r>
              <a:rPr lang="zh-TW" altLang="en-US" baseline="0" smtClean="0"/>
              <a:t> 這個人還買了什麼商品</a:t>
            </a:r>
            <a:endParaRPr lang="en-US" altLang="zh-TW" baseline="0" smtClean="0"/>
          </a:p>
          <a:p>
            <a:r>
              <a:rPr lang="en-US" altLang="zh-TW" baseline="0" smtClean="0"/>
              <a:t>(4)</a:t>
            </a:r>
            <a:r>
              <a:rPr lang="zh-TW" altLang="en-US" baseline="0" smtClean="0"/>
              <a:t>記下這個顧客買了</a:t>
            </a:r>
            <a:r>
              <a:rPr lang="en-US" altLang="zh-TW" baseline="0" smtClean="0"/>
              <a:t>I1</a:t>
            </a:r>
            <a:r>
              <a:rPr lang="zh-TW" altLang="en-US" baseline="0" smtClean="0"/>
              <a:t>與</a:t>
            </a:r>
            <a:r>
              <a:rPr lang="en-US" altLang="zh-TW" baseline="0" smtClean="0"/>
              <a:t>I2</a:t>
            </a:r>
          </a:p>
          <a:p>
            <a:r>
              <a:rPr lang="en-US" altLang="zh-TW" baseline="0" smtClean="0"/>
              <a:t>(4)</a:t>
            </a:r>
            <a:r>
              <a:rPr lang="zh-TW" altLang="en-US" baseline="0" smtClean="0"/>
              <a:t>計算這些商品與</a:t>
            </a:r>
            <a:r>
              <a:rPr lang="en-US" altLang="zh-TW" baseline="0" smtClean="0"/>
              <a:t>I1</a:t>
            </a:r>
            <a:r>
              <a:rPr lang="zh-TW" altLang="en-US" baseline="0" smtClean="0"/>
              <a:t>的相似度</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15</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mtClean="0"/>
              <a:t>N=</a:t>
            </a:r>
            <a:r>
              <a:rPr lang="zh-TW" altLang="en-US" smtClean="0"/>
              <a:t>商品數量，</a:t>
            </a:r>
            <a:r>
              <a:rPr lang="en-US" altLang="zh-TW" smtClean="0"/>
              <a:t>M=</a:t>
            </a:r>
            <a:r>
              <a:rPr lang="zh-TW" altLang="en-US" smtClean="0"/>
              <a:t>顧客</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16</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17</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18</a:t>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19</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a:t>
            </a:fld>
            <a:endParaRPr lang="zh-TW" altLang="en-US"/>
          </a:p>
        </p:txBody>
      </p:sp>
    </p:spTree>
    <p:extLst>
      <p:ext uri="{BB962C8B-B14F-4D97-AF65-F5344CB8AC3E}">
        <p14:creationId xmlns:p14="http://schemas.microsoft.com/office/powerpoint/2010/main" val="3416763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smtClean="0"/>
              <a:t>Scalability</a:t>
            </a:r>
            <a:r>
              <a:rPr lang="zh-TW" altLang="en-US" smtClean="0"/>
              <a:t>解釋</a:t>
            </a:r>
            <a:r>
              <a:rPr lang="en-US" altLang="zh-TW" smtClean="0"/>
              <a:t>:</a:t>
            </a:r>
            <a:r>
              <a:rPr lang="zh-TW" altLang="en-US" smtClean="0"/>
              <a:t> 當資料量和使用者數量多時計算量和時間會很大，要提供即時反饋有點難度</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20</a:t>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t/>
            </a:r>
            <a:br>
              <a:rPr lang="en-US" dirty="0" smtClean="0"/>
            </a:b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21</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22</a:t>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23</a:t>
            </a:fld>
            <a:endParaRPr lang="zh-TW" altLang="en-US"/>
          </a:p>
        </p:txBody>
      </p:sp>
    </p:spTree>
    <p:extLst>
      <p:ext uri="{BB962C8B-B14F-4D97-AF65-F5344CB8AC3E}">
        <p14:creationId xmlns:p14="http://schemas.microsoft.com/office/powerpoint/2010/main" val="1222794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3</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4</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5</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6</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smtClean="0">
                <a:solidFill>
                  <a:schemeClr val="tx1"/>
                </a:solidFill>
                <a:latin typeface="+mn-lt"/>
                <a:ea typeface="+mn-ea"/>
                <a:cs typeface="+mn-cs"/>
              </a:rPr>
              <a:t>資料稀疏，難以處理大資料量影響即時結果</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7</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smtClean="0">
                <a:solidFill>
                  <a:schemeClr val="tx1"/>
                </a:solidFill>
                <a:latin typeface="+mn-lt"/>
                <a:ea typeface="+mn-ea"/>
                <a:cs typeface="+mn-cs"/>
              </a:rPr>
              <a:t>資料稀疏，難以處理大資料量影響即時結果</a:t>
            </a:r>
            <a:endParaRPr lang="zh-TW" altLang="en-US"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8</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8C53A3-5171-423A-8976-0062FE356E76}" type="datetime1">
              <a:rPr lang="en-US" altLang="zh-TW" smtClean="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FBCB6-1E1C-4130-94D7-8CE879D5DD9E}" type="datetime1">
              <a:rPr lang="en-US" altLang="zh-TW" smtClean="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A95374E-C29E-449D-AA9F-0602C3AC7D16}" type="datetime1">
              <a:rPr lang="en-US" altLang="zh-TW" smtClean="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81C65214-6C3A-4EA8-8804-8298BFB1DC59}" type="datetime1">
              <a:rPr lang="en-US" altLang="zh-TW" smtClean="0"/>
              <a:pPr/>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F02B35-1DDF-43FD-8DF9-E5CCF6C478C5}" type="datetime1">
              <a:rPr lang="en-US" altLang="zh-TW" smtClean="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8CA68-6291-4E63-BE11-5E89112840D3}" type="datetime1">
              <a:rPr lang="en-US" altLang="zh-TW" smtClean="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CC885-5BA2-4877-ADF5-E25168266F76}" type="datetime1">
              <a:rPr lang="en-US" altLang="zh-TW" smtClean="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9ACC4-2215-4986-8CFC-F5CFC1EAF098}" type="datetime1">
              <a:rPr lang="en-US" altLang="zh-TW" smtClean="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D2F9BC-B2CA-4ABC-90CA-3B1BE93DF321}" type="datetime1">
              <a:rPr lang="en-US" altLang="zh-TW" smtClean="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67EA22-2AF6-4ABD-B225-B032EBD066F4}" type="datetime1">
              <a:rPr lang="en-US" altLang="zh-TW" smtClean="0"/>
              <a:pPr/>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B0369-FA67-4697-BF77-802782B4EC2A}" type="datetime1">
              <a:rPr lang="en-US" altLang="zh-TW" smtClean="0"/>
              <a:pPr/>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8DF0-A775-4166-A622-4CA3531C0A7A}" type="datetime1">
              <a:rPr lang="en-US" altLang="zh-TW" smtClean="0"/>
              <a:pPr/>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53E28-80C8-423C-8A59-E34F7C8E09EE}" type="datetime1">
              <a:rPr lang="en-US" altLang="zh-TW" smtClean="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4792CAD-B362-41D7-8337-F06C89F78DCF}" type="datetime1">
              <a:rPr lang="en-US" altLang="zh-TW" smtClean="0"/>
              <a:pPr/>
              <a:t>3/7/2019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017A3B-E479-4192-9197-5F642A53F051}" type="datetime1">
              <a:rPr lang="en-US" altLang="zh-TW" smtClean="0"/>
              <a:pPr/>
              <a:t>3/7/2019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smtClean="0"/>
              <a:t>Amazon.com recommendations </a:t>
            </a:r>
            <a:br>
              <a:rPr lang="en-US" sz="3200" smtClean="0"/>
            </a:br>
            <a:r>
              <a:rPr lang="en-US" sz="3200" smtClean="0"/>
              <a:t>item-to-item collaborative filtering</a:t>
            </a:r>
            <a:r>
              <a:rPr lang="en-US" altLang="zh-TW" sz="3200" dirty="0" smtClean="0"/>
              <a:t/>
            </a:r>
            <a:br>
              <a:rPr lang="en-US" altLang="zh-TW" sz="3200" dirty="0" smtClean="0"/>
            </a:br>
            <a:r>
              <a:rPr lang="en-US" altLang="zh-TW" sz="3200"/>
              <a:t/>
            </a:r>
            <a:br>
              <a:rPr lang="en-US" altLang="zh-TW" sz="3200"/>
            </a:br>
            <a:r>
              <a:rPr lang="en-US" sz="3200" smtClean="0"/>
              <a:t>Greg Linden, Brent Smith, and Jeremy York • Amazon.com</a:t>
            </a:r>
            <a:endParaRPr lang="en-US" sz="3200" dirty="0"/>
          </a:p>
        </p:txBody>
      </p:sp>
      <p:sp>
        <p:nvSpPr>
          <p:cNvPr id="3" name="Subtitle 2"/>
          <p:cNvSpPr>
            <a:spLocks noGrp="1"/>
          </p:cNvSpPr>
          <p:nvPr>
            <p:ph type="subTitle" idx="1"/>
          </p:nvPr>
        </p:nvSpPr>
        <p:spPr>
          <a:xfrm>
            <a:off x="810001" y="5280846"/>
            <a:ext cx="10572000" cy="1302833"/>
          </a:xfrm>
        </p:spPr>
        <p:txBody>
          <a:bodyPr>
            <a:normAutofit/>
          </a:bodyPr>
          <a:lstStyle/>
          <a:p>
            <a:r>
              <a:rPr lang="zh-TW" altLang="en-US" sz="2400" smtClean="0"/>
              <a:t>報告人：陳</a:t>
            </a:r>
            <a:r>
              <a:rPr lang="zh-TW" altLang="en-US" sz="2400" dirty="0" smtClean="0"/>
              <a:t>克威</a:t>
            </a:r>
            <a:endParaRPr lang="en-US" altLang="zh-TW" sz="2400" dirty="0" smtClean="0"/>
          </a:p>
          <a:p>
            <a:r>
              <a:rPr lang="zh-TW" altLang="en-US" sz="2400" dirty="0" smtClean="0"/>
              <a:t>日　期</a:t>
            </a:r>
            <a:r>
              <a:rPr lang="zh-TW" altLang="en-US" sz="2400" smtClean="0"/>
              <a:t>：</a:t>
            </a:r>
            <a:r>
              <a:rPr lang="en-US" altLang="zh-TW" sz="2400" smtClean="0"/>
              <a:t>2019/03/07</a:t>
            </a:r>
            <a:endParaRPr lang="en-US" altLang="zh-TW" sz="2400" dirty="0"/>
          </a:p>
          <a:p>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0290025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Cluster Models</a:t>
            </a:r>
          </a:p>
        </p:txBody>
      </p:sp>
      <p:sp>
        <p:nvSpPr>
          <p:cNvPr id="3" name="內容版面配置區 2"/>
          <p:cNvSpPr>
            <a:spLocks noGrp="1"/>
          </p:cNvSpPr>
          <p:nvPr>
            <p:ph idx="1"/>
          </p:nvPr>
        </p:nvSpPr>
        <p:spPr/>
        <p:txBody>
          <a:bodyPr/>
          <a:lstStyle/>
          <a:p>
            <a:r>
              <a:rPr lang="en-US" altLang="zh-TW" dirty="0" smtClean="0"/>
              <a:t>cluster models</a:t>
            </a:r>
            <a:r>
              <a:rPr lang="zh-TW" altLang="en-US" dirty="0" smtClean="0"/>
              <a:t> 是先用歷史資料得到一個模型，再用此模型進行預測。</a:t>
            </a:r>
            <a:endParaRPr lang="en-US" altLang="zh-TW" dirty="0" smtClean="0"/>
          </a:p>
          <a:p>
            <a:r>
              <a:rPr lang="zh-TW" altLang="en-US" dirty="0" smtClean="0"/>
              <a:t>對於非常大的數據集，特別是那些具有高維度的數據集，還需要做</a:t>
            </a:r>
            <a:r>
              <a:rPr lang="en-US" altLang="zh-TW" dirty="0" smtClean="0"/>
              <a:t>sampling</a:t>
            </a:r>
            <a:r>
              <a:rPr lang="zh-TW" altLang="en-US" dirty="0" smtClean="0"/>
              <a:t>或</a:t>
            </a:r>
            <a:endParaRPr lang="en-US" altLang="zh-TW" dirty="0" smtClean="0"/>
          </a:p>
          <a:p>
            <a:pPr>
              <a:buNone/>
            </a:pPr>
            <a:r>
              <a:rPr lang="en-US" altLang="zh-TW" dirty="0" smtClean="0"/>
              <a:t>	dimensionality reduction</a:t>
            </a:r>
          </a:p>
          <a:p>
            <a:r>
              <a:rPr lang="zh-TW" altLang="en-US" dirty="0" smtClean="0"/>
              <a:t>由於</a:t>
            </a:r>
            <a:r>
              <a:rPr lang="en-US" altLang="zh-TW" dirty="0" smtClean="0"/>
              <a:t>cluster models</a:t>
            </a:r>
            <a:r>
              <a:rPr lang="zh-TW" altLang="en-US" dirty="0" smtClean="0"/>
              <a:t>找到類似的顧客不是</a:t>
            </a:r>
            <a:r>
              <a:rPr lang="zh-TW" altLang="en-US" dirty="0" smtClean="0"/>
              <a:t>最相似</a:t>
            </a:r>
            <a:r>
              <a:rPr lang="zh-TW" altLang="en-US" dirty="0" smtClean="0"/>
              <a:t>的</a:t>
            </a:r>
            <a:r>
              <a:rPr lang="zh-TW" altLang="en-US" dirty="0"/>
              <a:t>顧客</a:t>
            </a:r>
            <a:r>
              <a:rPr lang="en-US" altLang="zh-TW" dirty="0" smtClean="0"/>
              <a:t>(</a:t>
            </a:r>
            <a:r>
              <a:rPr lang="zh-TW" altLang="en-US" dirty="0" smtClean="0"/>
              <a:t>是群</a:t>
            </a:r>
            <a:r>
              <a:rPr lang="zh-TW" altLang="en-US" dirty="0" smtClean="0"/>
              <a:t>之</a:t>
            </a:r>
            <a:r>
              <a:rPr lang="zh-TW" altLang="en-US" dirty="0"/>
              <a:t>間</a:t>
            </a:r>
            <a:r>
              <a:rPr lang="zh-TW" altLang="en-US" dirty="0" smtClean="0"/>
              <a:t>相似</a:t>
            </a:r>
            <a:r>
              <a:rPr lang="en-US" altLang="zh-TW" dirty="0" smtClean="0"/>
              <a:t>)</a:t>
            </a:r>
            <a:r>
              <a:rPr lang="zh-TW" altLang="en-US" dirty="0" smtClean="0"/>
              <a:t>，</a:t>
            </a:r>
            <a:endParaRPr lang="en-US" altLang="zh-TW" dirty="0" smtClean="0"/>
          </a:p>
          <a:p>
            <a:pPr>
              <a:buNone/>
            </a:pPr>
            <a:r>
              <a:rPr lang="en-US" altLang="zh-TW" dirty="0" smtClean="0"/>
              <a:t>	</a:t>
            </a:r>
            <a:r>
              <a:rPr lang="zh-TW" altLang="en-US" dirty="0" smtClean="0"/>
              <a:t>因此他們生成的推薦常常都不太相關。</a:t>
            </a:r>
            <a:endParaRPr lang="en-US" altLang="zh-TW" dirty="0" smtClean="0"/>
          </a:p>
          <a:p>
            <a:pPr>
              <a:buNone/>
            </a:pPr>
            <a:endParaRPr lang="en-US" altLang="zh-TW" dirty="0"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Search-Based Methods</a:t>
            </a:r>
          </a:p>
        </p:txBody>
      </p:sp>
      <p:sp>
        <p:nvSpPr>
          <p:cNvPr id="3" name="內容版面配置區 2"/>
          <p:cNvSpPr>
            <a:spLocks noGrp="1"/>
          </p:cNvSpPr>
          <p:nvPr>
            <p:ph idx="1"/>
          </p:nvPr>
        </p:nvSpPr>
        <p:spPr/>
        <p:txBody>
          <a:bodyPr/>
          <a:lstStyle/>
          <a:p>
            <a:r>
              <a:rPr lang="zh-TW" altLang="en-US" dirty="0" smtClean="0"/>
              <a:t>利用顧客所購買和評價的商品，找出其他同一類型、作者或主題的商品</a:t>
            </a:r>
            <a:endParaRPr lang="en-US" altLang="zh-TW" dirty="0" smtClean="0"/>
          </a:p>
          <a:p>
            <a:r>
              <a:rPr lang="zh-TW" altLang="en-US" dirty="0" smtClean="0"/>
              <a:t>如果顧客購買或評價的商品很少，能有不錯的性能和擴展性</a:t>
            </a:r>
            <a:endParaRPr lang="en-US" altLang="zh-TW" dirty="0" smtClean="0"/>
          </a:p>
          <a:p>
            <a:r>
              <a:rPr lang="zh-TW" altLang="en-US" dirty="0" smtClean="0"/>
              <a:t>若購買的商品數量很多，該算法必須使用數據的子集或摘要，從而降低推薦質量。</a:t>
            </a:r>
            <a:endParaRPr lang="en-US" altLang="zh-TW" dirty="0" smtClean="0"/>
          </a:p>
          <a:p>
            <a:r>
              <a:rPr lang="zh-TW" altLang="en-US" dirty="0" smtClean="0"/>
              <a:t>這些建議往往過於籠統（如暢銷的戲劇</a:t>
            </a:r>
            <a:r>
              <a:rPr lang="en-US" altLang="zh-TW" dirty="0" smtClean="0"/>
              <a:t>DVD</a:t>
            </a:r>
            <a:r>
              <a:rPr lang="zh-TW" altLang="en-US" dirty="0" smtClean="0"/>
              <a:t>影片）或過於狹隘（如同一作者的所有書籍）</a:t>
            </a:r>
            <a:endParaRPr lang="en-US" altLang="zh-TW" dirty="0" smtClean="0"/>
          </a:p>
          <a:p>
            <a:r>
              <a:rPr lang="en-US" altLang="zh-TW" dirty="0" smtClean="0"/>
              <a:t>Recommender system </a:t>
            </a:r>
            <a:r>
              <a:rPr lang="zh-TW" altLang="en-US" dirty="0" smtClean="0"/>
              <a:t>應該要幫助</a:t>
            </a:r>
            <a:r>
              <a:rPr lang="zh-TW" altLang="en-US" dirty="0" smtClean="0"/>
              <a:t>顧客找到並發現新的、相關的和有趣的項目，</a:t>
            </a:r>
            <a:endParaRPr lang="en-US" altLang="zh-TW" dirty="0" smtClean="0"/>
          </a:p>
          <a:p>
            <a:pPr>
              <a:buNone/>
            </a:pPr>
            <a:r>
              <a:rPr lang="en-US" altLang="zh-TW" dirty="0" smtClean="0"/>
              <a:t>	</a:t>
            </a:r>
            <a:r>
              <a:rPr lang="zh-TW" altLang="en-US" dirty="0" smtClean="0"/>
              <a:t>而同一作者或同一主題類別的熱門項目不能夠實現此目標</a:t>
            </a:r>
            <a:endParaRPr lang="en-US" altLang="zh-TW" dirty="0"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Item-to-Item Collaborative Filtering</a:t>
            </a:r>
          </a:p>
        </p:txBody>
      </p:sp>
      <p:sp>
        <p:nvSpPr>
          <p:cNvPr id="3" name="內容版面配置區 2"/>
          <p:cNvSpPr>
            <a:spLocks noGrp="1"/>
          </p:cNvSpPr>
          <p:nvPr>
            <p:ph idx="1"/>
          </p:nvPr>
        </p:nvSpPr>
        <p:spPr/>
        <p:txBody>
          <a:bodyPr/>
          <a:lstStyle/>
          <a:p>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2050" name="Picture 2"/>
          <p:cNvPicPr>
            <a:picLocks noChangeAspect="1" noChangeArrowheads="1"/>
          </p:cNvPicPr>
          <p:nvPr/>
        </p:nvPicPr>
        <p:blipFill>
          <a:blip r:embed="rId3"/>
          <a:srcRect/>
          <a:stretch>
            <a:fillRect/>
          </a:stretch>
        </p:blipFill>
        <p:spPr bwMode="auto">
          <a:xfrm>
            <a:off x="1306850" y="2144684"/>
            <a:ext cx="9568871" cy="442237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Item-to-Item Collaborative Filtering</a:t>
            </a:r>
          </a:p>
        </p:txBody>
      </p:sp>
      <p:sp>
        <p:nvSpPr>
          <p:cNvPr id="3" name="內容版面配置區 2"/>
          <p:cNvSpPr>
            <a:spLocks noGrp="1"/>
          </p:cNvSpPr>
          <p:nvPr>
            <p:ph idx="1"/>
          </p:nvPr>
        </p:nvSpPr>
        <p:spPr/>
        <p:txBody>
          <a:bodyPr>
            <a:noAutofit/>
          </a:bodyPr>
          <a:lstStyle/>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zh-TW" altLang="en-US" smtClean="0"/>
              <a:t>購物車的推薦系統</a:t>
            </a:r>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2051" name="Picture 3"/>
          <p:cNvPicPr>
            <a:picLocks noChangeAspect="1" noChangeArrowheads="1"/>
          </p:cNvPicPr>
          <p:nvPr/>
        </p:nvPicPr>
        <p:blipFill>
          <a:blip r:embed="rId3"/>
          <a:srcRect/>
          <a:stretch>
            <a:fillRect/>
          </a:stretch>
        </p:blipFill>
        <p:spPr bwMode="auto">
          <a:xfrm>
            <a:off x="747515" y="2095669"/>
            <a:ext cx="10725040" cy="333574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How It Works </a:t>
            </a:r>
          </a:p>
        </p:txBody>
      </p:sp>
      <p:sp>
        <p:nvSpPr>
          <p:cNvPr id="3" name="內容版面配置區 2"/>
          <p:cNvSpPr>
            <a:spLocks noGrp="1"/>
          </p:cNvSpPr>
          <p:nvPr>
            <p:ph idx="1"/>
          </p:nvPr>
        </p:nvSpPr>
        <p:spPr/>
        <p:txBody>
          <a:bodyPr/>
          <a:lstStyle/>
          <a:p>
            <a:r>
              <a:rPr lang="en-US" altLang="zh-TW" smtClean="0"/>
              <a:t>ItemCF</a:t>
            </a:r>
            <a:r>
              <a:rPr lang="zh-TW" altLang="en-US" smtClean="0"/>
              <a:t>利用顧客購買和評價的商品，找出類似的商品組合成推薦列表。</a:t>
            </a:r>
            <a:endParaRPr lang="en-US" altLang="zh-TW" smtClean="0"/>
          </a:p>
          <a:p>
            <a:r>
              <a:rPr lang="en-US" altLang="zh-TW" smtClean="0"/>
              <a:t>ItemCF</a:t>
            </a:r>
            <a:r>
              <a:rPr lang="zh-TW" altLang="en-US" smtClean="0"/>
              <a:t>透過尋找顧客傾向一起購買的商品來建構</a:t>
            </a:r>
            <a:r>
              <a:rPr lang="en-US" altLang="zh-TW" smtClean="0"/>
              <a:t>“</a:t>
            </a:r>
            <a:r>
              <a:rPr lang="en-US" smtClean="0"/>
              <a:t>similar-items table</a:t>
            </a:r>
            <a:r>
              <a:rPr lang="en-US" altLang="zh-TW" smtClean="0"/>
              <a:t>”</a:t>
            </a:r>
          </a:p>
          <a:p>
            <a:r>
              <a:rPr lang="zh-TW" altLang="en-US" smtClean="0"/>
              <a:t>透過迭代所有商品計算每對商品的相似性來建購 </a:t>
            </a:r>
            <a:r>
              <a:rPr lang="en-US" altLang="zh-TW" smtClean="0"/>
              <a:t>product-to-product matrix </a:t>
            </a:r>
            <a:r>
              <a:rPr lang="zh-TW" altLang="en-US" smtClean="0"/>
              <a:t>。 </a:t>
            </a:r>
            <a:endParaRPr lang="en-US" altLang="zh-TW" smtClean="0"/>
          </a:p>
          <a:p>
            <a:endParaRPr lang="en-US" altLang="zh-TW" smtClean="0"/>
          </a:p>
          <a:p>
            <a:r>
              <a:rPr lang="zh-TW" altLang="en-US" smtClean="0"/>
              <a:t>許多 </a:t>
            </a:r>
            <a:r>
              <a:rPr lang="en-US" altLang="zh-TW" smtClean="0"/>
              <a:t>product pairs</a:t>
            </a:r>
            <a:r>
              <a:rPr lang="zh-TW" altLang="en-US" smtClean="0"/>
              <a:t> 沒有一起購買的顧客，因此該方法在</a:t>
            </a:r>
            <a:r>
              <a:rPr lang="en-US" altLang="zh-TW" smtClean="0"/>
              <a:t>processing time</a:t>
            </a:r>
            <a:r>
              <a:rPr lang="zh-TW" altLang="en-US" smtClean="0"/>
              <a:t>和</a:t>
            </a:r>
            <a:r>
              <a:rPr lang="en-US" altLang="zh-TW" smtClean="0"/>
              <a:t>memory</a:t>
            </a:r>
            <a:r>
              <a:rPr lang="zh-TW" altLang="en-US" smtClean="0"/>
              <a:t>的使用上佔得不大。</a:t>
            </a:r>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How It Works </a:t>
            </a:r>
          </a:p>
        </p:txBody>
      </p:sp>
      <p:sp>
        <p:nvSpPr>
          <p:cNvPr id="3" name="內容版面配置區 2"/>
          <p:cNvSpPr>
            <a:spLocks noGrp="1"/>
          </p:cNvSpPr>
          <p:nvPr>
            <p:ph idx="1"/>
          </p:nvPr>
        </p:nvSpPr>
        <p:spPr/>
        <p:txBody>
          <a:bodyPr/>
          <a:lstStyle/>
          <a:p>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3074" name="Picture 2"/>
          <p:cNvPicPr>
            <a:picLocks noChangeAspect="1" noChangeArrowheads="1"/>
          </p:cNvPicPr>
          <p:nvPr/>
        </p:nvPicPr>
        <p:blipFill>
          <a:blip r:embed="rId3"/>
          <a:srcRect/>
          <a:stretch>
            <a:fillRect/>
          </a:stretch>
        </p:blipFill>
        <p:spPr bwMode="auto">
          <a:xfrm>
            <a:off x="2155421" y="2364713"/>
            <a:ext cx="7839052" cy="405271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How It Works </a:t>
            </a:r>
          </a:p>
        </p:txBody>
      </p:sp>
      <p:sp>
        <p:nvSpPr>
          <p:cNvPr id="3" name="內容版面配置區 2"/>
          <p:cNvSpPr>
            <a:spLocks noGrp="1"/>
          </p:cNvSpPr>
          <p:nvPr>
            <p:ph idx="1"/>
          </p:nvPr>
        </p:nvSpPr>
        <p:spPr/>
        <p:txBody>
          <a:bodyPr/>
          <a:lstStyle/>
          <a:p>
            <a:r>
              <a:rPr lang="zh-TW" altLang="en-US" dirty="0" smtClean="0"/>
              <a:t>有許多方法可以計算相似度，常見的方法是剛剛提到的</a:t>
            </a:r>
            <a:r>
              <a:rPr lang="en-US" altLang="zh-TW" dirty="0" smtClean="0"/>
              <a:t>cosine measure</a:t>
            </a:r>
          </a:p>
          <a:p>
            <a:r>
              <a:rPr lang="en-US" altLang="zh-TW" dirty="0" smtClean="0"/>
              <a:t>offline </a:t>
            </a:r>
            <a:r>
              <a:rPr lang="zh-TW" altLang="en-US" dirty="0" smtClean="0"/>
              <a:t>計算這些相似度很耗時，</a:t>
            </a:r>
            <a:r>
              <a:rPr lang="en-US" dirty="0" smtClean="0"/>
              <a:t> </a:t>
            </a:r>
            <a:r>
              <a:rPr lang="zh-TW" altLang="en-US" dirty="0" smtClean="0"/>
              <a:t>最糟的情況是</a:t>
            </a:r>
            <a:r>
              <a:rPr lang="en-US" dirty="0" smtClean="0"/>
              <a:t>O(N^2 M)</a:t>
            </a:r>
            <a:r>
              <a:rPr lang="zh-TW" altLang="en-US" dirty="0" smtClean="0"/>
              <a:t>，但實際上則接近</a:t>
            </a:r>
            <a:r>
              <a:rPr lang="en-US" altLang="zh-TW" dirty="0" smtClean="0"/>
              <a:t>O(NM)</a:t>
            </a:r>
          </a:p>
          <a:p>
            <a:r>
              <a:rPr lang="zh-TW" altLang="en-US" dirty="0" smtClean="0"/>
              <a:t>利用這個</a:t>
            </a:r>
            <a:r>
              <a:rPr lang="en-US" dirty="0" smtClean="0"/>
              <a:t>similar-items table</a:t>
            </a:r>
            <a:r>
              <a:rPr lang="zh-TW" altLang="en-US" dirty="0" smtClean="0"/>
              <a:t>，</a:t>
            </a:r>
            <a:r>
              <a:rPr lang="en-US" altLang="zh-TW" dirty="0" err="1" smtClean="0"/>
              <a:t>ItemCF</a:t>
            </a:r>
            <a:r>
              <a:rPr lang="zh-TW" altLang="en-US" dirty="0" smtClean="0"/>
              <a:t>找出顧客購買和評價的商品後找出相似商品，</a:t>
            </a:r>
            <a:endParaRPr lang="en-US" altLang="zh-TW" dirty="0" smtClean="0"/>
          </a:p>
          <a:p>
            <a:pPr>
              <a:buNone/>
            </a:pPr>
            <a:r>
              <a:rPr lang="en-US" altLang="zh-TW" dirty="0" smtClean="0"/>
              <a:t>	</a:t>
            </a:r>
            <a:r>
              <a:rPr lang="zh-TW" altLang="en-US" dirty="0" smtClean="0"/>
              <a:t>聚集這些商品後推薦最受歡迎或相關的商品。 </a:t>
            </a:r>
            <a:endParaRPr lang="en-US" altLang="zh-TW" dirty="0" smtClean="0"/>
          </a:p>
          <a:p>
            <a:r>
              <a:rPr lang="zh-TW" altLang="en-US" dirty="0" smtClean="0"/>
              <a:t>此計算非常快，僅取決於用戶購買或評價的商品數。</a:t>
            </a:r>
            <a:endParaRPr lang="en-US" altLang="zh-TW" dirty="0"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smtClean="0"/>
              <a:t>Scalability</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Scalability: A Comparison</a:t>
            </a:r>
          </a:p>
        </p:txBody>
      </p:sp>
      <p:sp>
        <p:nvSpPr>
          <p:cNvPr id="3" name="內容版面配置區 2"/>
          <p:cNvSpPr>
            <a:spLocks noGrp="1"/>
          </p:cNvSpPr>
          <p:nvPr>
            <p:ph idx="1"/>
          </p:nvPr>
        </p:nvSpPr>
        <p:spPr/>
        <p:txBody>
          <a:bodyPr>
            <a:normAutofit/>
          </a:bodyPr>
          <a:lstStyle/>
          <a:p>
            <a:r>
              <a:rPr lang="en-US" altLang="zh-TW" dirty="0" smtClean="0"/>
              <a:t>Amazon.com has more than </a:t>
            </a:r>
            <a:r>
              <a:rPr lang="en-US" altLang="zh-TW" dirty="0" smtClean="0">
                <a:solidFill>
                  <a:srgbClr val="FF0000"/>
                </a:solidFill>
              </a:rPr>
              <a:t>29 million customers</a:t>
            </a:r>
            <a:r>
              <a:rPr lang="en-US" altLang="zh-TW" dirty="0" smtClean="0"/>
              <a:t> and </a:t>
            </a:r>
            <a:r>
              <a:rPr lang="en-US" altLang="zh-TW" dirty="0" smtClean="0">
                <a:solidFill>
                  <a:srgbClr val="FF0000"/>
                </a:solidFill>
              </a:rPr>
              <a:t>several million catalog items</a:t>
            </a:r>
            <a:r>
              <a:rPr lang="en-US" altLang="zh-TW" dirty="0" smtClean="0"/>
              <a:t>.</a:t>
            </a:r>
          </a:p>
          <a:p>
            <a:r>
              <a:rPr lang="en-US" altLang="zh-TW" dirty="0" smtClean="0"/>
              <a:t>Almost all existing algorithms were evaluated over small data sets.</a:t>
            </a:r>
          </a:p>
          <a:p>
            <a:r>
              <a:rPr lang="en-US" altLang="zh-TW" dirty="0" smtClean="0"/>
              <a:t>The </a:t>
            </a:r>
            <a:r>
              <a:rPr lang="en-US" altLang="zh-TW" dirty="0" err="1" smtClean="0"/>
              <a:t>MovieLens</a:t>
            </a:r>
            <a:r>
              <a:rPr lang="en-US" altLang="zh-TW" dirty="0" smtClean="0"/>
              <a:t> data set contains 35,000 customers and 3,000 items.</a:t>
            </a:r>
          </a:p>
          <a:p>
            <a:r>
              <a:rPr lang="en-US" altLang="zh-TW" dirty="0" smtClean="0"/>
              <a:t>The </a:t>
            </a:r>
            <a:r>
              <a:rPr lang="en-US" altLang="zh-TW" dirty="0" err="1" smtClean="0"/>
              <a:t>EachMovie</a:t>
            </a:r>
            <a:r>
              <a:rPr lang="en-US" altLang="zh-TW" dirty="0" smtClean="0"/>
              <a:t> data set contains 4,000 customers and 1,600 items.</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18</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Scalability: A Comparison</a:t>
            </a:r>
          </a:p>
        </p:txBody>
      </p:sp>
      <p:sp>
        <p:nvSpPr>
          <p:cNvPr id="3" name="內容版面配置區 2"/>
          <p:cNvSpPr>
            <a:spLocks noGrp="1"/>
          </p:cNvSpPr>
          <p:nvPr>
            <p:ph idx="1"/>
          </p:nvPr>
        </p:nvSpPr>
        <p:spPr/>
        <p:txBody>
          <a:bodyPr>
            <a:normAutofit/>
          </a:bodyPr>
          <a:lstStyle/>
          <a:p>
            <a:r>
              <a:rPr lang="en-US" smtClean="0"/>
              <a:t>Traditional Collaborative Filtering</a:t>
            </a:r>
            <a:r>
              <a:rPr lang="zh-TW" altLang="en-US" smtClean="0"/>
              <a:t> 很少或根本沒有</a:t>
            </a:r>
            <a:r>
              <a:rPr lang="en-US" altLang="zh-TW" smtClean="0"/>
              <a:t>offline</a:t>
            </a:r>
            <a:r>
              <a:rPr lang="zh-TW" altLang="en-US" smtClean="0"/>
              <a:t>計算，</a:t>
            </a:r>
            <a:r>
              <a:rPr lang="en-US" altLang="zh-TW" smtClean="0"/>
              <a:t>online</a:t>
            </a:r>
            <a:r>
              <a:rPr lang="zh-TW" altLang="en-US" smtClean="0"/>
              <a:t>的計算規模會跟顧客與商品數量成正比。這在大型數據集上是不切實際的，除非它使用 </a:t>
            </a:r>
            <a:r>
              <a:rPr lang="en-US" altLang="zh-TW" smtClean="0"/>
              <a:t>dimensionality reduction</a:t>
            </a:r>
            <a:r>
              <a:rPr lang="zh-TW" altLang="en-US" smtClean="0"/>
              <a:t>、</a:t>
            </a:r>
            <a:r>
              <a:rPr lang="en-US" altLang="zh-TW" smtClean="0"/>
              <a:t>sampling</a:t>
            </a:r>
            <a:r>
              <a:rPr lang="zh-TW" altLang="en-US" smtClean="0"/>
              <a:t> 或 </a:t>
            </a:r>
            <a:r>
              <a:rPr lang="en-US" altLang="zh-TW" smtClean="0"/>
              <a:t>partitioning</a:t>
            </a:r>
            <a:r>
              <a:rPr lang="zh-TW" altLang="en-US" smtClean="0"/>
              <a:t>，但這些方法都會降低推薦質量。</a:t>
            </a:r>
            <a:endParaRPr lang="en-US" altLang="zh-TW" smtClean="0"/>
          </a:p>
          <a:p>
            <a:r>
              <a:rPr lang="en-US" altLang="zh-TW" smtClean="0"/>
              <a:t>Cluster models</a:t>
            </a:r>
            <a:r>
              <a:rPr lang="zh-TW" altLang="en-US" smtClean="0"/>
              <a:t> 可以在</a:t>
            </a:r>
            <a:r>
              <a:rPr lang="en-US" altLang="zh-TW" smtClean="0"/>
              <a:t>offline</a:t>
            </a:r>
            <a:r>
              <a:rPr lang="zh-TW" altLang="en-US" smtClean="0"/>
              <a:t>執行大部分的運算，但是推薦質量很差。</a:t>
            </a:r>
            <a:endParaRPr lang="en-US" altLang="zh-TW" smtClean="0"/>
          </a:p>
          <a:p>
            <a:r>
              <a:rPr lang="en-US" altLang="zh-TW" smtClean="0"/>
              <a:t>Search-based models</a:t>
            </a:r>
            <a:r>
              <a:rPr lang="zh-TW" altLang="en-US" smtClean="0"/>
              <a:t> 可以離線建購關鍵字，類別和作者的索引，但是不能提供有趣的，有針對性標題的推薦，對於擁有大量購買和評價的顧客，它們的</a:t>
            </a:r>
            <a:r>
              <a:rPr lang="en-US" altLang="zh-TW" smtClean="0"/>
              <a:t>scale</a:t>
            </a:r>
            <a:r>
              <a:rPr lang="zh-TW" altLang="en-US" smtClean="0"/>
              <a:t>也很差。</a:t>
            </a:r>
            <a:endParaRPr lang="en-US" altLang="zh-TW" smtClean="0"/>
          </a:p>
          <a:p>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19</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Outline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Introduction</a:t>
            </a:r>
          </a:p>
          <a:p>
            <a:r>
              <a:rPr lang="en-US" smtClean="0"/>
              <a:t>Recommendation Algorithms</a:t>
            </a:r>
            <a:endParaRPr lang="zh-TW" altLang="en-US" dirty="0" smtClean="0"/>
          </a:p>
          <a:p>
            <a:r>
              <a:rPr lang="en-US" smtClean="0"/>
              <a:t>Scalability: A Comparison</a:t>
            </a:r>
          </a:p>
          <a:p>
            <a:r>
              <a:rPr lang="en-US" altLang="zh-TW" smtClean="0">
                <a:latin typeface="Times New Roman" panose="02020603050405020304" pitchFamily="18" charset="0"/>
                <a:cs typeface="Times New Roman" panose="02020603050405020304" pitchFamily="18" charset="0"/>
              </a:rPr>
              <a:t>Conclusions</a:t>
            </a:r>
            <a:endParaRPr lang="en-US" altLang="zh-TW" dirty="0" smtClean="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85402775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Scalability: A Comparison</a:t>
            </a:r>
          </a:p>
        </p:txBody>
      </p:sp>
      <p:sp>
        <p:nvSpPr>
          <p:cNvPr id="3" name="內容版面配置區 2"/>
          <p:cNvSpPr>
            <a:spLocks noGrp="1"/>
          </p:cNvSpPr>
          <p:nvPr>
            <p:ph idx="1"/>
          </p:nvPr>
        </p:nvSpPr>
        <p:spPr/>
        <p:txBody>
          <a:bodyPr>
            <a:normAutofit/>
          </a:bodyPr>
          <a:lstStyle/>
          <a:p>
            <a:r>
              <a:rPr lang="en-US" altLang="zh-TW" smtClean="0"/>
              <a:t>ItemCF</a:t>
            </a:r>
            <a:r>
              <a:rPr lang="zh-TW" altLang="en-US" smtClean="0"/>
              <a:t>的</a:t>
            </a:r>
            <a:r>
              <a:rPr lang="en-US" altLang="zh-TW" smtClean="0"/>
              <a:t>Scalability</a:t>
            </a:r>
            <a:r>
              <a:rPr lang="zh-TW" altLang="en-US" smtClean="0"/>
              <a:t>和</a:t>
            </a:r>
            <a:r>
              <a:rPr lang="en-US" altLang="zh-TW" smtClean="0"/>
              <a:t>performance</a:t>
            </a:r>
            <a:r>
              <a:rPr lang="zh-TW" altLang="en-US" smtClean="0"/>
              <a:t>的關鍵在於它在</a:t>
            </a:r>
            <a:r>
              <a:rPr lang="en-US" altLang="zh-TW" smtClean="0"/>
              <a:t>Offline</a:t>
            </a:r>
            <a:r>
              <a:rPr lang="zh-TW" altLang="en-US" smtClean="0"/>
              <a:t>創建了</a:t>
            </a:r>
            <a:r>
              <a:rPr lang="en-US" altLang="zh-TW" smtClean="0"/>
              <a:t>similar-items table </a:t>
            </a:r>
            <a:r>
              <a:rPr lang="zh-TW" altLang="en-US" smtClean="0"/>
              <a:t>。 </a:t>
            </a:r>
            <a:endParaRPr lang="en-US" altLang="zh-TW" smtClean="0"/>
          </a:p>
          <a:p>
            <a:r>
              <a:rPr lang="en-US" altLang="zh-TW" smtClean="0"/>
              <a:t>ItemCF</a:t>
            </a:r>
            <a:r>
              <a:rPr lang="zh-TW" altLang="en-US" smtClean="0"/>
              <a:t>找出顧客購買和評價的類似商品與商品總數或顧客總數無關，它僅取決於用戶購買或評價的商品數量。 </a:t>
            </a:r>
            <a:endParaRPr lang="en-US" altLang="zh-TW" smtClean="0"/>
          </a:p>
          <a:p>
            <a:r>
              <a:rPr lang="zh-TW" altLang="en-US" smtClean="0"/>
              <a:t>因此，即使對於極大的數據集，</a:t>
            </a:r>
            <a:r>
              <a:rPr lang="en-US" altLang="zh-TW" smtClean="0"/>
              <a:t>ItemCF</a:t>
            </a:r>
            <a:r>
              <a:rPr lang="zh-TW" altLang="en-US" smtClean="0"/>
              <a:t>也能執行很快。 由於</a:t>
            </a:r>
            <a:r>
              <a:rPr lang="en-US" altLang="zh-TW" smtClean="0"/>
              <a:t>ItemCF</a:t>
            </a:r>
            <a:r>
              <a:rPr lang="zh-TW" altLang="en-US" smtClean="0"/>
              <a:t>推薦高度相關的類似項目，因此推薦質量非常好。 </a:t>
            </a:r>
            <a:endParaRPr lang="en-US" altLang="zh-TW" smtClean="0"/>
          </a:p>
          <a:p>
            <a:r>
              <a:rPr lang="zh-TW" altLang="en-US" smtClean="0"/>
              <a:t>與</a:t>
            </a:r>
            <a:r>
              <a:rPr lang="en-US" smtClean="0"/>
              <a:t>Traditional Collaborative Filtering</a:t>
            </a:r>
            <a:r>
              <a:rPr lang="zh-TW" altLang="en-US" smtClean="0"/>
              <a:t> 不同，</a:t>
            </a:r>
            <a:r>
              <a:rPr lang="en-US" altLang="zh-TW" smtClean="0"/>
              <a:t> ItemCF</a:t>
            </a:r>
            <a:r>
              <a:rPr lang="zh-TW" altLang="en-US" smtClean="0"/>
              <a:t>在有限的顧客數據下也表現良好，可根據少至兩個或三個商品生成高質量的推薦。</a:t>
            </a:r>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Conclusions</a:t>
            </a:r>
            <a:endParaRPr lang="zh-TW" altLang="en-US" dirty="0">
              <a:latin typeface="Times New Roman" panose="02020603050405020304" pitchFamily="18" charset="0"/>
              <a:cs typeface="Times New Roman" panose="02020603050405020304" pitchFamily="18" charset="0"/>
            </a:endParaRPr>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21</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Conclusions</a:t>
            </a:r>
            <a:endParaRPr lang="en-US" smtClean="0"/>
          </a:p>
        </p:txBody>
      </p:sp>
      <p:sp>
        <p:nvSpPr>
          <p:cNvPr id="3" name="內容版面配置區 2"/>
          <p:cNvSpPr>
            <a:spLocks noGrp="1"/>
          </p:cNvSpPr>
          <p:nvPr>
            <p:ph idx="1"/>
          </p:nvPr>
        </p:nvSpPr>
        <p:spPr/>
        <p:txBody>
          <a:bodyPr>
            <a:normAutofit/>
          </a:bodyPr>
          <a:lstStyle/>
          <a:p>
            <a:r>
              <a:rPr lang="zh-TW" altLang="en-US" smtClean="0"/>
              <a:t>在未來，我們期望零售行業更廣泛地將推薦算法應用於線上與線下的目標營銷</a:t>
            </a:r>
            <a:r>
              <a:rPr lang="en-US" altLang="zh-TW" smtClean="0"/>
              <a:t>(targeted marketing)</a:t>
            </a:r>
            <a:r>
              <a:rPr lang="zh-TW" altLang="en-US" smtClean="0"/>
              <a:t>。 </a:t>
            </a:r>
            <a:endParaRPr lang="en-US" altLang="zh-TW" smtClean="0"/>
          </a:p>
          <a:p>
            <a:r>
              <a:rPr lang="zh-TW" altLang="en-US" smtClean="0"/>
              <a:t>這也使得線下零售商能夠使用郵件，優惠券和其他形式與客戶溝通。</a:t>
            </a:r>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22</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dirty="0" smtClean="0"/>
              <a:t>Thanks </a:t>
            </a:r>
            <a:r>
              <a:rPr lang="en-US" altLang="zh-TW" sz="3200" dirty="0"/>
              <a:t>for </a:t>
            </a:r>
            <a:r>
              <a:rPr lang="en-US" altLang="zh-TW" sz="3200" dirty="0" smtClean="0"/>
              <a:t>listening.</a:t>
            </a:r>
            <a:br>
              <a:rPr lang="en-US" altLang="zh-TW" sz="3200" dirty="0" smtClean="0"/>
            </a:br>
            <a:r>
              <a:rPr lang="en-US" altLang="zh-TW" sz="3200" dirty="0" smtClean="0"/>
              <a:t/>
            </a:r>
            <a:br>
              <a:rPr lang="en-US" altLang="zh-TW" sz="3200" dirty="0" smtClean="0"/>
            </a:br>
            <a:r>
              <a:rPr lang="en-US" sz="3200" dirty="0" smtClean="0"/>
              <a:t/>
            </a:r>
            <a:br>
              <a:rPr lang="en-US" sz="3200" dirty="0" smtClean="0"/>
            </a:br>
            <a:endParaRPr lang="en-US" sz="32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Subtitle 2"/>
          <p:cNvSpPr>
            <a:spLocks noGrp="1"/>
          </p:cNvSpPr>
          <p:nvPr>
            <p:ph type="subTitle" idx="1"/>
          </p:nvPr>
        </p:nvSpPr>
        <p:spPr>
          <a:xfrm>
            <a:off x="810001" y="5280846"/>
            <a:ext cx="10572000" cy="1302833"/>
          </a:xfrm>
        </p:spPr>
        <p:txBody>
          <a:bodyPr>
            <a:normAutofit/>
          </a:bodyPr>
          <a:lstStyle/>
          <a:p>
            <a:r>
              <a:rPr lang="zh-TW" altLang="en-US" sz="2400" smtClean="0"/>
              <a:t>報告人：陳</a:t>
            </a:r>
            <a:r>
              <a:rPr lang="zh-TW" altLang="en-US" sz="2400" dirty="0" smtClean="0"/>
              <a:t>克威</a:t>
            </a:r>
            <a:endParaRPr lang="en-US" altLang="zh-TW" sz="2400" dirty="0" smtClean="0"/>
          </a:p>
          <a:p>
            <a:r>
              <a:rPr lang="zh-TW" altLang="en-US" sz="2400" dirty="0" smtClean="0"/>
              <a:t>日　期</a:t>
            </a:r>
            <a:r>
              <a:rPr lang="zh-TW" altLang="en-US" sz="2400" smtClean="0"/>
              <a:t>：</a:t>
            </a:r>
            <a:r>
              <a:rPr lang="en-US" altLang="zh-TW" sz="2400" smtClean="0"/>
              <a:t>2019/03/07</a:t>
            </a:r>
            <a:endParaRPr lang="en-US" altLang="zh-TW" sz="2400" dirty="0" smtClean="0"/>
          </a:p>
          <a:p>
            <a:endParaRPr lang="en-US" dirty="0"/>
          </a:p>
        </p:txBody>
      </p:sp>
    </p:spTree>
    <p:extLst>
      <p:ext uri="{BB962C8B-B14F-4D97-AF65-F5344CB8AC3E}">
        <p14:creationId xmlns:p14="http://schemas.microsoft.com/office/powerpoint/2010/main" val="34178905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原電商推薦系統所遇到的挑戰</a:t>
            </a:r>
            <a:endParaRPr lang="zh-TW" altLang="en-US" dirty="0"/>
          </a:p>
        </p:txBody>
      </p:sp>
      <p:sp>
        <p:nvSpPr>
          <p:cNvPr id="3" name="內容版面配置區 2"/>
          <p:cNvSpPr>
            <a:spLocks noGrp="1"/>
          </p:cNvSpPr>
          <p:nvPr>
            <p:ph idx="1"/>
          </p:nvPr>
        </p:nvSpPr>
        <p:spPr/>
        <p:txBody>
          <a:bodyPr/>
          <a:lstStyle/>
          <a:p>
            <a:r>
              <a:rPr lang="zh-TW" altLang="en-US" smtClean="0"/>
              <a:t>千萬級的顧客數和數百萬不同的商品</a:t>
            </a:r>
            <a:endParaRPr lang="en-US" altLang="zh-TW" smtClean="0"/>
          </a:p>
          <a:p>
            <a:r>
              <a:rPr lang="zh-TW" altLang="en-US" smtClean="0"/>
              <a:t>要在半秒內提供高品質的推薦</a:t>
            </a:r>
            <a:endParaRPr lang="en-US" altLang="zh-TW" smtClean="0"/>
          </a:p>
          <a:p>
            <a:r>
              <a:rPr lang="zh-TW" altLang="en-US" smtClean="0"/>
              <a:t>新顧客的問題</a:t>
            </a:r>
            <a:r>
              <a:rPr lang="en-US" altLang="zh-TW" smtClean="0"/>
              <a:t>(cold start)</a:t>
            </a:r>
          </a:p>
          <a:p>
            <a:r>
              <a:rPr lang="zh-TW" altLang="en-US" smtClean="0"/>
              <a:t>舊顧客的購買、評分資料太多導致的問題</a:t>
            </a:r>
            <a:endParaRPr lang="en-US" altLang="zh-TW" smtClean="0"/>
          </a:p>
          <a:p>
            <a:r>
              <a:rPr lang="zh-TW" altLang="en-US" smtClean="0"/>
              <a:t>顧客資料不太穩定</a:t>
            </a:r>
            <a:r>
              <a:rPr lang="en-US" altLang="zh-TW" smtClean="0"/>
              <a:t>(</a:t>
            </a:r>
            <a:r>
              <a:rPr lang="zh-TW" altLang="en-US" smtClean="0"/>
              <a:t>每次互動後立即更新推薦</a:t>
            </a:r>
            <a:r>
              <a:rPr lang="en-US" altLang="zh-TW" smtClean="0"/>
              <a:t>)</a:t>
            </a:r>
          </a:p>
          <a:p>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smtClean="0"/>
              <a:t>Recommendation Algorithms</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Recommendation Algorithms</a:t>
            </a:r>
            <a:endParaRPr lang="zh-TW" altLang="en-US" dirty="0"/>
          </a:p>
        </p:txBody>
      </p:sp>
      <p:sp>
        <p:nvSpPr>
          <p:cNvPr id="3" name="內容版面配置區 2"/>
          <p:cNvSpPr>
            <a:spLocks noGrp="1"/>
          </p:cNvSpPr>
          <p:nvPr>
            <p:ph idx="1"/>
          </p:nvPr>
        </p:nvSpPr>
        <p:spPr/>
        <p:txBody>
          <a:bodyPr/>
          <a:lstStyle/>
          <a:p>
            <a:r>
              <a:rPr lang="en-US" smtClean="0"/>
              <a:t>Traditional Collaborative Filtering</a:t>
            </a:r>
          </a:p>
          <a:p>
            <a:r>
              <a:rPr lang="en-US" smtClean="0"/>
              <a:t>Cluster Models</a:t>
            </a:r>
          </a:p>
          <a:p>
            <a:r>
              <a:rPr lang="en-US" smtClean="0"/>
              <a:t>Search-Based Methods</a:t>
            </a:r>
          </a:p>
          <a:p>
            <a:r>
              <a:rPr lang="en-US" smtClean="0"/>
              <a:t>Item-to-Item Collaborative Filtering</a:t>
            </a:r>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Traditional Collaborative Filtering</a:t>
            </a:r>
          </a:p>
        </p:txBody>
      </p:sp>
      <p:sp>
        <p:nvSpPr>
          <p:cNvPr id="3" name="內容版面配置區 2"/>
          <p:cNvSpPr>
            <a:spLocks noGrp="1"/>
          </p:cNvSpPr>
          <p:nvPr>
            <p:ph idx="1"/>
          </p:nvPr>
        </p:nvSpPr>
        <p:spPr/>
        <p:txBody>
          <a:bodyPr/>
          <a:lstStyle/>
          <a:p>
            <a:r>
              <a:rPr lang="zh-TW" altLang="en-US" smtClean="0"/>
              <a:t>一般將顧客視為 </a:t>
            </a:r>
            <a:r>
              <a:rPr lang="en-US" smtClean="0"/>
              <a:t>N-dimensional vector of</a:t>
            </a:r>
            <a:r>
              <a:rPr lang="zh-TW" altLang="en-US" smtClean="0"/>
              <a:t> </a:t>
            </a:r>
            <a:r>
              <a:rPr lang="en-US" smtClean="0"/>
              <a:t>items</a:t>
            </a:r>
          </a:p>
          <a:p>
            <a:r>
              <a:rPr lang="en-US" altLang="zh-TW" smtClean="0"/>
              <a:t>Vector</a:t>
            </a:r>
            <a:r>
              <a:rPr lang="zh-TW" altLang="en-US" smtClean="0"/>
              <a:t>的組成為購買該物品或正評價、以及負評價</a:t>
            </a:r>
            <a:endParaRPr lang="en-US" altLang="zh-TW" smtClean="0"/>
          </a:p>
          <a:p>
            <a:r>
              <a:rPr lang="zh-TW" altLang="en-US" smtClean="0"/>
              <a:t>通常會再乘上</a:t>
            </a:r>
            <a:r>
              <a:rPr lang="en-US" altLang="zh-TW" smtClean="0"/>
              <a:t>inverse frequency(</a:t>
            </a:r>
            <a:r>
              <a:rPr lang="zh-TW" altLang="en-US" smtClean="0"/>
              <a:t>購買或評價商品的顧客數量的倒數</a:t>
            </a:r>
            <a:r>
              <a:rPr lang="en-US" altLang="zh-TW" smtClean="0"/>
              <a:t>)</a:t>
            </a:r>
            <a:r>
              <a:rPr lang="zh-TW" altLang="en-US" smtClean="0"/>
              <a:t>來補償冷門與熱門商品</a:t>
            </a:r>
            <a:endParaRPr lang="en-US" altLang="zh-TW" smtClean="0"/>
          </a:p>
          <a:p>
            <a:r>
              <a:rPr lang="zh-TW" altLang="en-US" smtClean="0"/>
              <a:t>這種</a:t>
            </a:r>
            <a:r>
              <a:rPr lang="en-US" altLang="zh-TW" smtClean="0"/>
              <a:t>Vector</a:t>
            </a:r>
            <a:r>
              <a:rPr lang="zh-TW" altLang="en-US" smtClean="0"/>
              <a:t>通常很稀疏</a:t>
            </a:r>
            <a:r>
              <a:rPr lang="en-US" altLang="zh-TW" smtClean="0"/>
              <a:t>(</a:t>
            </a:r>
            <a:r>
              <a:rPr lang="en-US" smtClean="0"/>
              <a:t>sparse</a:t>
            </a:r>
            <a:r>
              <a:rPr lang="en-US" altLang="zh-TW" smtClean="0"/>
              <a:t>)</a:t>
            </a:r>
          </a:p>
          <a:p>
            <a:r>
              <a:rPr lang="zh-TW" altLang="en-US" smtClean="0"/>
              <a:t>常見顧客相似度的方法如：</a:t>
            </a:r>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026" name="Picture 2"/>
          <p:cNvPicPr>
            <a:picLocks noChangeAspect="1" noChangeArrowheads="1"/>
          </p:cNvPicPr>
          <p:nvPr/>
        </p:nvPicPr>
        <p:blipFill>
          <a:blip r:embed="rId3"/>
          <a:srcRect/>
          <a:stretch>
            <a:fillRect/>
          </a:stretch>
        </p:blipFill>
        <p:spPr bwMode="auto">
          <a:xfrm>
            <a:off x="4682316" y="4679806"/>
            <a:ext cx="5328977" cy="157136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Traditional Collaborative Filtering</a:t>
            </a:r>
          </a:p>
        </p:txBody>
      </p:sp>
      <p:sp>
        <p:nvSpPr>
          <p:cNvPr id="3" name="內容版面配置區 2"/>
          <p:cNvSpPr>
            <a:spLocks noGrp="1"/>
          </p:cNvSpPr>
          <p:nvPr>
            <p:ph idx="1"/>
          </p:nvPr>
        </p:nvSpPr>
        <p:spPr/>
        <p:txBody>
          <a:bodyPr/>
          <a:lstStyle/>
          <a:p>
            <a:r>
              <a:rPr lang="en-US" altLang="zh-TW" smtClean="0"/>
              <a:t>M</a:t>
            </a:r>
            <a:r>
              <a:rPr lang="zh-TW" altLang="en-US" smtClean="0"/>
              <a:t> </a:t>
            </a:r>
            <a:r>
              <a:rPr lang="en-US" altLang="zh-TW" smtClean="0"/>
              <a:t>=</a:t>
            </a:r>
            <a:r>
              <a:rPr lang="zh-TW" altLang="en-US" smtClean="0"/>
              <a:t> 顧客數量 、 </a:t>
            </a:r>
            <a:r>
              <a:rPr lang="en-US" altLang="zh-TW" smtClean="0"/>
              <a:t>N</a:t>
            </a:r>
            <a:r>
              <a:rPr lang="zh-TW" altLang="en-US" smtClean="0"/>
              <a:t> </a:t>
            </a:r>
            <a:r>
              <a:rPr lang="en-US" altLang="zh-TW" smtClean="0"/>
              <a:t>=</a:t>
            </a:r>
            <a:r>
              <a:rPr lang="zh-TW" altLang="en-US" smtClean="0"/>
              <a:t> 商品數量</a:t>
            </a:r>
            <a:endParaRPr lang="en-US" altLang="zh-TW" smtClean="0"/>
          </a:p>
          <a:p>
            <a:endParaRPr lang="en-US" altLang="zh-TW" smtClean="0"/>
          </a:p>
          <a:p>
            <a:r>
              <a:rPr lang="zh-TW" altLang="en-US" smtClean="0"/>
              <a:t>計算複雜度</a:t>
            </a:r>
            <a:r>
              <a:rPr lang="en-US" altLang="zh-TW" smtClean="0"/>
              <a:t>:</a:t>
            </a:r>
            <a:r>
              <a:rPr lang="zh-TW" altLang="en-US" smtClean="0"/>
              <a:t> </a:t>
            </a:r>
            <a:r>
              <a:rPr lang="en-US" smtClean="0"/>
              <a:t>O(MN)</a:t>
            </a:r>
            <a:r>
              <a:rPr lang="zh-TW" altLang="en-US" smtClean="0"/>
              <a:t> </a:t>
            </a:r>
            <a:r>
              <a:rPr lang="en-US" altLang="zh-TW" smtClean="0"/>
              <a:t>(</a:t>
            </a:r>
            <a:r>
              <a:rPr lang="zh-TW" altLang="en-US" smtClean="0"/>
              <a:t>最差的情況</a:t>
            </a:r>
            <a:r>
              <a:rPr lang="en-US" altLang="zh-TW" smtClean="0"/>
              <a:t>)</a:t>
            </a:r>
            <a:r>
              <a:rPr lang="zh-TW" altLang="en-US" smtClean="0"/>
              <a:t>，實際情況則接近</a:t>
            </a:r>
            <a:r>
              <a:rPr lang="en-US" altLang="zh-TW" smtClean="0"/>
              <a:t>O(M + N)</a:t>
            </a:r>
          </a:p>
          <a:p>
            <a:r>
              <a:rPr lang="en-US" altLang="zh-TW" smtClean="0"/>
              <a:t>Scanning</a:t>
            </a:r>
            <a:r>
              <a:rPr lang="zh-TW" altLang="en-US" smtClean="0"/>
              <a:t>每個顧客的複雜度大概是</a:t>
            </a:r>
            <a:r>
              <a:rPr lang="en-US" altLang="zh-TW" smtClean="0"/>
              <a:t>O(M)</a:t>
            </a:r>
            <a:r>
              <a:rPr lang="zh-TW" altLang="en-US" smtClean="0"/>
              <a:t>而不是</a:t>
            </a:r>
            <a:r>
              <a:rPr lang="en-US" altLang="zh-TW" smtClean="0"/>
              <a:t>O(MN)</a:t>
            </a:r>
            <a:r>
              <a:rPr lang="zh-TW" altLang="en-US" smtClean="0"/>
              <a:t>，</a:t>
            </a:r>
            <a:r>
              <a:rPr lang="en-US" altLang="zh-TW" smtClean="0"/>
              <a:t>(</a:t>
            </a:r>
            <a:r>
              <a:rPr lang="zh-TW" altLang="en-US" smtClean="0"/>
              <a:t>不論總商品的數量大小有多大</a:t>
            </a:r>
            <a:r>
              <a:rPr lang="en-US" altLang="zh-TW" smtClean="0"/>
              <a:t>)</a:t>
            </a:r>
          </a:p>
          <a:p>
            <a:r>
              <a:rPr lang="zh-TW" altLang="en-US" smtClean="0"/>
              <a:t>少部分的顧客因為買很多，複雜度為</a:t>
            </a:r>
            <a:r>
              <a:rPr lang="en-US" smtClean="0"/>
              <a:t>O(N)</a:t>
            </a:r>
          </a:p>
          <a:p>
            <a:r>
              <a:rPr lang="zh-TW" altLang="en-US" smtClean="0"/>
              <a:t>所以綜合起來大約為</a:t>
            </a:r>
            <a:r>
              <a:rPr lang="en-US" altLang="zh-TW" smtClean="0"/>
              <a:t>O(M + N)</a:t>
            </a:r>
          </a:p>
          <a:p>
            <a:endParaRPr lang="en-US" altLang="zh-TW" smtClean="0"/>
          </a:p>
          <a:p>
            <a:r>
              <a:rPr lang="zh-TW" altLang="en-US" smtClean="0"/>
              <a:t>即使如此，在大量顧客與商品的情況下，這些算法有嚴重的性能</a:t>
            </a:r>
            <a:r>
              <a:rPr lang="en-US" altLang="zh-TW" smtClean="0"/>
              <a:t>(</a:t>
            </a:r>
            <a:r>
              <a:rPr lang="en-US" smtClean="0"/>
              <a:t>performance</a:t>
            </a:r>
            <a:r>
              <a:rPr lang="en-US" altLang="zh-TW" smtClean="0"/>
              <a:t>)</a:t>
            </a:r>
            <a:r>
              <a:rPr lang="zh-TW" altLang="en-US" smtClean="0"/>
              <a:t>與擴展</a:t>
            </a:r>
            <a:r>
              <a:rPr lang="en-US" altLang="zh-TW" smtClean="0"/>
              <a:t>(</a:t>
            </a:r>
            <a:r>
              <a:rPr lang="en-US" smtClean="0"/>
              <a:t>scaling</a:t>
            </a:r>
            <a:r>
              <a:rPr lang="en-US" altLang="zh-TW" smtClean="0"/>
              <a:t>)</a:t>
            </a:r>
            <a:r>
              <a:rPr lang="zh-TW" altLang="en-US" smtClean="0"/>
              <a:t>問題</a:t>
            </a:r>
            <a:endParaRPr lang="en-US" altLang="zh-TW" smtClean="0"/>
          </a:p>
          <a:p>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8</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Traditional Collaborative Filtering</a:t>
            </a:r>
          </a:p>
        </p:txBody>
      </p:sp>
      <p:sp>
        <p:nvSpPr>
          <p:cNvPr id="3" name="內容版面配置區 2"/>
          <p:cNvSpPr>
            <a:spLocks noGrp="1"/>
          </p:cNvSpPr>
          <p:nvPr>
            <p:ph idx="1"/>
          </p:nvPr>
        </p:nvSpPr>
        <p:spPr/>
        <p:txBody>
          <a:bodyPr/>
          <a:lstStyle/>
          <a:p>
            <a:r>
              <a:rPr lang="en-US" altLang="zh-TW" smtClean="0"/>
              <a:t>M</a:t>
            </a:r>
            <a:r>
              <a:rPr lang="zh-TW" altLang="en-US" smtClean="0"/>
              <a:t> </a:t>
            </a:r>
            <a:r>
              <a:rPr lang="en-US" altLang="zh-TW" smtClean="0"/>
              <a:t>=</a:t>
            </a:r>
            <a:r>
              <a:rPr lang="zh-TW" altLang="en-US" smtClean="0"/>
              <a:t> 顧客數量 、 </a:t>
            </a:r>
            <a:r>
              <a:rPr lang="en-US" altLang="zh-TW" smtClean="0"/>
              <a:t>N</a:t>
            </a:r>
            <a:r>
              <a:rPr lang="zh-TW" altLang="en-US" smtClean="0"/>
              <a:t> </a:t>
            </a:r>
            <a:r>
              <a:rPr lang="en-US" altLang="zh-TW" smtClean="0"/>
              <a:t>=</a:t>
            </a:r>
            <a:r>
              <a:rPr lang="zh-TW" altLang="en-US" smtClean="0"/>
              <a:t> 商品數量</a:t>
            </a:r>
            <a:endParaRPr lang="en-US" altLang="zh-TW" smtClean="0"/>
          </a:p>
          <a:p>
            <a:endParaRPr lang="en-US" altLang="zh-TW" smtClean="0"/>
          </a:p>
          <a:p>
            <a:r>
              <a:rPr lang="zh-TW" altLang="en-US" smtClean="0"/>
              <a:t>常見的解決方法：</a:t>
            </a:r>
            <a:endParaRPr lang="en-US" altLang="zh-TW" smtClean="0"/>
          </a:p>
          <a:p>
            <a:r>
              <a:rPr lang="zh-TW" altLang="en-US" smtClean="0"/>
              <a:t>透過隨機抽樣來減少</a:t>
            </a:r>
            <a:r>
              <a:rPr lang="en-US" altLang="zh-TW" smtClean="0"/>
              <a:t>M</a:t>
            </a:r>
            <a:r>
              <a:rPr lang="zh-TW" altLang="en-US" smtClean="0"/>
              <a:t>、透過去除受歡迎或不受歡迎的商品來減少</a:t>
            </a:r>
            <a:r>
              <a:rPr lang="en-US" altLang="zh-TW" smtClean="0"/>
              <a:t>N</a:t>
            </a:r>
          </a:p>
          <a:p>
            <a:r>
              <a:rPr lang="en-US" altLang="zh-TW" smtClean="0"/>
              <a:t>clustering </a:t>
            </a:r>
            <a:r>
              <a:rPr lang="zh-TW" altLang="en-US" smtClean="0"/>
              <a:t>或 主成分分析</a:t>
            </a:r>
            <a:r>
              <a:rPr lang="en-US" altLang="zh-TW" smtClean="0"/>
              <a:t>(principal component analysis) </a:t>
            </a:r>
            <a:r>
              <a:rPr lang="zh-TW" altLang="en-US" smtClean="0"/>
              <a:t>也可以用來減少</a:t>
            </a:r>
            <a:r>
              <a:rPr lang="en-US" altLang="zh-TW" smtClean="0"/>
              <a:t> M </a:t>
            </a:r>
            <a:r>
              <a:rPr lang="zh-TW" altLang="en-US" smtClean="0"/>
              <a:t>或 </a:t>
            </a:r>
            <a:r>
              <a:rPr lang="en-US" altLang="zh-TW" smtClean="0"/>
              <a:t>N</a:t>
            </a:r>
            <a:r>
              <a:rPr lang="zh-TW" altLang="en-US" smtClean="0"/>
              <a:t>，</a:t>
            </a:r>
            <a:endParaRPr lang="en-US" altLang="zh-TW" smtClean="0"/>
          </a:p>
          <a:p>
            <a:pPr>
              <a:buNone/>
            </a:pPr>
            <a:r>
              <a:rPr lang="en-US" altLang="zh-TW" smtClean="0"/>
              <a:t>	</a:t>
            </a:r>
            <a:r>
              <a:rPr lang="zh-TW" altLang="en-US" smtClean="0"/>
              <a:t>不過這些方法都會影響到推薦品質、或是有副作用</a:t>
            </a:r>
            <a:r>
              <a:rPr lang="en-US" altLang="zh-TW" smtClean="0"/>
              <a:t>(</a:t>
            </a:r>
            <a:r>
              <a:rPr lang="zh-TW" altLang="en-US" smtClean="0"/>
              <a:t>限制在特定產品或主題、無法推薦等</a:t>
            </a:r>
            <a:r>
              <a:rPr lang="en-US" altLang="zh-TW" smtClean="0"/>
              <a:t>)</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自訂 2">
      <a:majorFont>
        <a:latin typeface="Times New Roman"/>
        <a:ea typeface="新細明體"/>
        <a:cs typeface=""/>
      </a:majorFont>
      <a:minorFont>
        <a:latin typeface="Times New Roman"/>
        <a:ea typeface="新細明體"/>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719</TotalTime>
  <Words>1122</Words>
  <Application>Microsoft Office PowerPoint</Application>
  <PresentationFormat>寬螢幕</PresentationFormat>
  <Paragraphs>161</Paragraphs>
  <Slides>23</Slides>
  <Notes>23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23</vt:i4>
      </vt:variant>
    </vt:vector>
  </HeadingPairs>
  <TitlesOfParts>
    <vt:vector size="28" baseType="lpstr">
      <vt:lpstr>新細明體</vt:lpstr>
      <vt:lpstr>Calibri</vt:lpstr>
      <vt:lpstr>Times New Roman</vt:lpstr>
      <vt:lpstr>Wingdings 2</vt:lpstr>
      <vt:lpstr>Quotable</vt:lpstr>
      <vt:lpstr>Amazon.com recommendations  item-to-item collaborative filtering  Greg Linden, Brent Smith, and Jeremy York • Amazon.com</vt:lpstr>
      <vt:lpstr>Outline</vt:lpstr>
      <vt:lpstr>Introduction</vt:lpstr>
      <vt:lpstr>原電商推薦系統所遇到的挑戰</vt:lpstr>
      <vt:lpstr>Recommendation Algorithms</vt:lpstr>
      <vt:lpstr>Recommendation Algorithms</vt:lpstr>
      <vt:lpstr>Traditional Collaborative Filtering</vt:lpstr>
      <vt:lpstr>Traditional Collaborative Filtering</vt:lpstr>
      <vt:lpstr>Traditional Collaborative Filtering</vt:lpstr>
      <vt:lpstr>Cluster Models</vt:lpstr>
      <vt:lpstr>Search-Based Methods</vt:lpstr>
      <vt:lpstr>Item-to-Item Collaborative Filtering</vt:lpstr>
      <vt:lpstr>Item-to-Item Collaborative Filtering</vt:lpstr>
      <vt:lpstr>How It Works </vt:lpstr>
      <vt:lpstr>How It Works </vt:lpstr>
      <vt:lpstr>How It Works </vt:lpstr>
      <vt:lpstr>Scalability</vt:lpstr>
      <vt:lpstr>Scalability: A Comparison</vt:lpstr>
      <vt:lpstr>Scalability: A Comparison</vt:lpstr>
      <vt:lpstr>Scalability: A Comparison</vt:lpstr>
      <vt:lpstr>Conclusions</vt:lpstr>
      <vt:lpstr>Conclusions</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makinglab</cp:lastModifiedBy>
  <cp:revision>202</cp:revision>
  <dcterms:created xsi:type="dcterms:W3CDTF">2014-08-26T23:49:58Z</dcterms:created>
  <dcterms:modified xsi:type="dcterms:W3CDTF">2019-03-07T02:29:39Z</dcterms:modified>
</cp:coreProperties>
</file>