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0" r:id="rId3"/>
    <p:sldId id="277" r:id="rId4"/>
    <p:sldId id="327" r:id="rId5"/>
    <p:sldId id="328" r:id="rId6"/>
    <p:sldId id="304" r:id="rId7"/>
    <p:sldId id="307" r:id="rId8"/>
    <p:sldId id="329" r:id="rId9"/>
    <p:sldId id="330" r:id="rId10"/>
    <p:sldId id="331" r:id="rId11"/>
    <p:sldId id="280" r:id="rId12"/>
    <p:sldId id="332" r:id="rId13"/>
    <p:sldId id="321" r:id="rId14"/>
    <p:sldId id="322" r:id="rId15"/>
    <p:sldId id="337" r:id="rId16"/>
    <p:sldId id="333" r:id="rId17"/>
    <p:sldId id="334" r:id="rId18"/>
    <p:sldId id="335" r:id="rId19"/>
    <p:sldId id="336" r:id="rId20"/>
    <p:sldId id="28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7" autoAdjust="0"/>
    <p:restoredTop sz="77312" autoAdjust="0"/>
  </p:normalViewPr>
  <p:slideViewPr>
    <p:cSldViewPr snapToGrid="0">
      <p:cViewPr varScale="1">
        <p:scale>
          <a:sx n="76" d="100"/>
          <a:sy n="76" d="100"/>
        </p:scale>
        <p:origin x="103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210"/>
    </p:cViewPr>
  </p:notesTextViewPr>
  <p:notesViewPr>
    <p:cSldViewPr snapToGrid="0">
      <p:cViewPr varScale="1">
        <p:scale>
          <a:sx n="77" d="100"/>
          <a:sy n="77" d="100"/>
        </p:scale>
        <p:origin x="32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44DCF-B715-4BF0-9605-DCF6CFBC483B}" type="datetimeFigureOut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0E51C-C8D9-4218-A5D5-FF621EE79B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856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C852C-8358-4ADF-8BD5-BDE872E87BA0}" type="datetimeFigureOut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8E76A-8774-4D97-8D95-484EFAB6D6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作者</a:t>
            </a:r>
            <a:r>
              <a:rPr lang="zh-TW" altLang="en-US" dirty="0" smtClean="0"/>
              <a:t>：來自丹麥 </a:t>
            </a:r>
            <a:r>
              <a:rPr lang="en-US" altLang="zh-TW" dirty="0" smtClean="0"/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心理學家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zh-TW" dirty="0" smtClean="0"/>
          </a:p>
          <a:p>
            <a:r>
              <a:rPr lang="en-US" altLang="zh-TW" dirty="0" smtClean="0"/>
              <a:t>2017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RecSys</a:t>
            </a:r>
            <a:r>
              <a:rPr lang="zh-TW" altLang="en-US" dirty="0" smtClean="0"/>
              <a:t> 的 </a:t>
            </a:r>
            <a:r>
              <a:rPr lang="en-US" sz="1200" dirty="0" smtClean="0"/>
              <a:t>Conference </a:t>
            </a:r>
            <a:r>
              <a:rPr lang="zh-TW" altLang="en-US" sz="1200" dirty="0" smtClean="0"/>
              <a:t>論文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定義</a:t>
            </a:r>
            <a:r>
              <a:rPr lang="en-US" altLang="zh-TW" dirty="0" smtClean="0"/>
              <a:t>NDR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(</a:t>
            </a:r>
            <a:r>
              <a:rPr lang="en-US" altLang="zh-TW" dirty="0" smtClean="0"/>
              <a:t>1)USER</a:t>
            </a:r>
            <a:r>
              <a:rPr lang="zh-TW" altLang="en-US" dirty="0" smtClean="0"/>
              <a:t>有對於推薦方面的敘述（</a:t>
            </a:r>
            <a:r>
              <a:rPr lang="en-US" altLang="zh-TW" dirty="0" smtClean="0"/>
              <a:t>&gt; = 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個句子</a:t>
            </a:r>
            <a:r>
              <a:rPr lang="zh-TW" altLang="en-US" dirty="0" smtClean="0"/>
              <a:t>）或是可以使用</a:t>
            </a:r>
            <a:r>
              <a:rPr lang="en-US" altLang="zh-TW" dirty="0" smtClean="0"/>
              <a:t>context(</a:t>
            </a:r>
            <a:r>
              <a:rPr lang="zh-TW" altLang="en-US" dirty="0" smtClean="0"/>
              <a:t>上下文</a:t>
            </a:r>
            <a:r>
              <a:rPr lang="en-US" altLang="zh-TW" dirty="0" smtClean="0"/>
              <a:t>)(optional)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(2)</a:t>
            </a:r>
            <a:r>
              <a:rPr lang="zh-TW" altLang="en-US" dirty="0" smtClean="0"/>
              <a:t> 關於</a:t>
            </a:r>
            <a:r>
              <a:rPr lang="en-US" altLang="zh-TW" dirty="0" smtClean="0"/>
              <a:t>USER</a:t>
            </a:r>
            <a:r>
              <a:rPr lang="zh-TW" altLang="en-US" dirty="0" smtClean="0"/>
              <a:t>喜好</a:t>
            </a:r>
            <a:r>
              <a:rPr lang="zh-TW" altLang="en-US" dirty="0" smtClean="0"/>
              <a:t>信息，像是以前</a:t>
            </a:r>
            <a:r>
              <a:rPr lang="zh-TW" altLang="en-US" dirty="0" smtClean="0"/>
              <a:t>買過的東西 或 用戶提供的 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 正</a:t>
            </a:r>
            <a:r>
              <a:rPr lang="en-US" altLang="zh-TW" dirty="0" smtClean="0"/>
              <a:t>/</a:t>
            </a:r>
            <a:r>
              <a:rPr lang="zh-TW" altLang="en-US" dirty="0" smtClean="0"/>
              <a:t>負面的例子。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這個敘述必須是公開的推薦請求，而不是尋找特定</a:t>
            </a:r>
            <a:r>
              <a:rPr lang="zh-TW" altLang="en-US" dirty="0" smtClean="0"/>
              <a:t>的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188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(3)</a:t>
            </a:r>
            <a:r>
              <a:rPr lang="zh-TW" altLang="en-US" dirty="0" smtClean="0"/>
              <a:t>對話推薦、評論推薦，通過對話和互動來獲得更多信息。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188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442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這有多常見</a:t>
            </a:r>
            <a:r>
              <a:rPr lang="en-US" altLang="zh-TW" dirty="0" smtClean="0"/>
              <a:t>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▸明確的輸入和反饋總是需要更多的努力→敘述的數量更少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▸並不意味著這是一個不常見的問題！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 </a:t>
            </a:r>
            <a:r>
              <a:rPr lang="en-US" altLang="zh-TW" dirty="0" smtClean="0"/>
              <a:t>- </a:t>
            </a:r>
            <a:r>
              <a:rPr lang="zh-TW" altLang="en-US" dirty="0" smtClean="0"/>
              <a:t>當前系統在</a:t>
            </a:r>
            <a:r>
              <a:rPr lang="en-US" altLang="zh-TW" dirty="0" smtClean="0"/>
              <a:t>interface</a:t>
            </a:r>
            <a:r>
              <a:rPr lang="zh-TW" altLang="en-US" dirty="0" smtClean="0"/>
              <a:t>和功能方面不支持</a:t>
            </a:r>
            <a:r>
              <a:rPr lang="en-US" altLang="zh-TW" dirty="0" smtClean="0"/>
              <a:t>NDR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 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279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▸</a:t>
            </a:r>
            <a:r>
              <a:rPr lang="en-US" altLang="zh-TW" dirty="0" smtClean="0"/>
              <a:t>NDR</a:t>
            </a:r>
            <a:r>
              <a:rPr lang="zh-TW" altLang="en-US" dirty="0" smtClean="0"/>
              <a:t>的一個有效來源是 線上論壇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- </a:t>
            </a:r>
            <a:r>
              <a:rPr lang="zh-TW" altLang="en-US" dirty="0" smtClean="0"/>
              <a:t>例：</a:t>
            </a:r>
            <a:r>
              <a:rPr lang="en-US" altLang="zh-TW" dirty="0" err="1" smtClean="0"/>
              <a:t>LibraryThing</a:t>
            </a:r>
            <a:r>
              <a:rPr lang="zh-TW" altLang="en-US" dirty="0" smtClean="0"/>
              <a:t>的書籍論壇（</a:t>
            </a:r>
            <a:r>
              <a:rPr lang="en-US" altLang="zh-TW" dirty="0" smtClean="0"/>
              <a:t>193K</a:t>
            </a:r>
            <a:r>
              <a:rPr lang="zh-TW" altLang="en-US" dirty="0" smtClean="0"/>
              <a:t>主題，</a:t>
            </a:r>
            <a:r>
              <a:rPr lang="en-US" altLang="zh-TW" dirty="0" smtClean="0"/>
              <a:t>6.1M</a:t>
            </a:r>
            <a:r>
              <a:rPr lang="zh-TW" altLang="en-US" dirty="0" smtClean="0"/>
              <a:t>帖子，</a:t>
            </a:r>
            <a:r>
              <a:rPr lang="en-US" altLang="zh-TW" dirty="0" smtClean="0"/>
              <a:t>2M</a:t>
            </a:r>
            <a:r>
              <a:rPr lang="zh-TW" altLang="en-US" dirty="0" smtClean="0"/>
              <a:t>用戶）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■</a:t>
            </a:r>
            <a:r>
              <a:rPr lang="en-US" altLang="zh-TW" dirty="0" smtClean="0"/>
              <a:t>3,924</a:t>
            </a:r>
            <a:r>
              <a:rPr lang="zh-TW" altLang="en-US" dirty="0" smtClean="0"/>
              <a:t>個論壇帖子的帶註釋隨機樣本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■</a:t>
            </a:r>
            <a:r>
              <a:rPr lang="en-US" altLang="zh-TW" dirty="0" smtClean="0"/>
              <a:t>13.1</a:t>
            </a:r>
            <a:r>
              <a:rPr lang="zh-TW" altLang="en-US" dirty="0" smtClean="0"/>
              <a:t>％（</a:t>
            </a:r>
            <a:r>
              <a:rPr lang="en-US" altLang="zh-TW" dirty="0" smtClean="0"/>
              <a:t>n = 517</a:t>
            </a:r>
            <a:r>
              <a:rPr lang="zh-TW" altLang="en-US" dirty="0" smtClean="0"/>
              <a:t>）是</a:t>
            </a:r>
            <a:r>
              <a:rPr lang="zh-TW" altLang="en-US" dirty="0" smtClean="0"/>
              <a:t>書籍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發現</a:t>
            </a:r>
            <a:r>
              <a:rPr lang="zh-TW" altLang="en-US" dirty="0" smtClean="0"/>
              <a:t>→約</a:t>
            </a:r>
            <a:r>
              <a:rPr lang="en-US" altLang="zh-TW" dirty="0" smtClean="0"/>
              <a:t>25000</a:t>
            </a:r>
            <a:r>
              <a:rPr lang="zh-TW" altLang="en-US" dirty="0" smtClean="0"/>
              <a:t>個敘述請求在</a:t>
            </a:r>
            <a:r>
              <a:rPr lang="en-US" altLang="zh-TW" dirty="0" smtClean="0"/>
              <a:t>LT</a:t>
            </a:r>
            <a:endParaRPr lang="zh-TW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■其他網站或其他領域也有相同的事情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■</a:t>
            </a:r>
            <a:r>
              <a:rPr lang="en-US" altLang="zh-TW" dirty="0" smtClean="0"/>
              <a:t>Web</a:t>
            </a:r>
            <a:r>
              <a:rPr lang="zh-TW" altLang="en-US" dirty="0" smtClean="0"/>
              <a:t>上有數</a:t>
            </a:r>
            <a:r>
              <a:rPr lang="zh-TW" altLang="en-US" dirty="0" smtClean="0"/>
              <a:t>十萬個豐富的請求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■數百萬複雜的推薦需求未得到滿足？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279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（</a:t>
            </a:r>
            <a:r>
              <a:rPr lang="en-US" altLang="zh-TW" dirty="0" smtClean="0"/>
              <a:t>1</a:t>
            </a:r>
            <a:r>
              <a:rPr lang="zh-TW" altLang="en-US" dirty="0" smtClean="0"/>
              <a:t>）已經知道物品的推薦</a:t>
            </a:r>
            <a:r>
              <a:rPr lang="zh-TW" altLang="en-US" dirty="0" smtClean="0"/>
              <a:t>請求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（</a:t>
            </a:r>
            <a:r>
              <a:rPr lang="en-US" altLang="zh-TW" dirty="0" smtClean="0"/>
              <a:t>2</a:t>
            </a:r>
            <a:r>
              <a:rPr lang="zh-TW" altLang="en-US" dirty="0" smtClean="0"/>
              <a:t>）至少是一個完整的句子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（</a:t>
            </a:r>
            <a:r>
              <a:rPr lang="en-US" altLang="zh-TW" dirty="0" smtClean="0"/>
              <a:t>3</a:t>
            </a:r>
            <a:r>
              <a:rPr lang="zh-TW" altLang="en-US" dirty="0" smtClean="0"/>
              <a:t>）</a:t>
            </a:r>
            <a:r>
              <a:rPr lang="zh-TW" altLang="en-US" dirty="0" smtClean="0"/>
              <a:t>提及</a:t>
            </a:r>
            <a:r>
              <a:rPr lang="en-US" altLang="zh-TW" dirty="0" smtClean="0"/>
              <a:t>(mention)example</a:t>
            </a:r>
            <a:r>
              <a:rPr lang="zh-TW" altLang="en-US" dirty="0" smtClean="0"/>
              <a:t>書籍</a:t>
            </a:r>
            <a:r>
              <a:rPr lang="zh-TW" altLang="en-US" dirty="0" smtClean="0"/>
              <a:t>或作者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（</a:t>
            </a:r>
            <a:r>
              <a:rPr lang="en-US" altLang="zh-TW" dirty="0" smtClean="0"/>
              <a:t>4</a:t>
            </a:r>
            <a:r>
              <a:rPr lang="zh-TW" altLang="en-US" dirty="0" smtClean="0"/>
              <a:t>）</a:t>
            </a:r>
            <a:r>
              <a:rPr lang="zh-TW" altLang="en-US" dirty="0" smtClean="0"/>
              <a:t>提及</a:t>
            </a:r>
            <a:r>
              <a:rPr lang="en-US" altLang="zh-TW" dirty="0" smtClean="0"/>
              <a:t>(mention)</a:t>
            </a:r>
            <a:r>
              <a:rPr lang="zh-TW" altLang="en-US" dirty="0" smtClean="0"/>
              <a:t>使用</a:t>
            </a:r>
            <a:r>
              <a:rPr lang="zh-TW" altLang="en-US" dirty="0" smtClean="0"/>
              <a:t>背景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去除掉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他們已經知道要找什麼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後。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279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對於書籍來說</a:t>
            </a:r>
            <a:r>
              <a:rPr lang="en-US" altLang="zh-TW" dirty="0" smtClean="0"/>
              <a:t>Narrative</a:t>
            </a:r>
            <a:r>
              <a:rPr lang="zh-TW" altLang="en-US" dirty="0" smtClean="0"/>
              <a:t>內有哪些元素？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方面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分佈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交互關係。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第一名：</a:t>
            </a:r>
            <a:r>
              <a:rPr lang="en-US" altLang="zh-TW" dirty="0" smtClean="0"/>
              <a:t>content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USER</a:t>
            </a:r>
            <a:r>
              <a:rPr lang="zh-TW" altLang="en-US" dirty="0" smtClean="0"/>
              <a:t>有描述下一本書的特徵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第二名：</a:t>
            </a:r>
            <a:r>
              <a:rPr lang="en-US" altLang="zh-TW" dirty="0" smtClean="0"/>
              <a:t>Familiarity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USER</a:t>
            </a:r>
            <a:r>
              <a:rPr lang="zh-TW" altLang="en-US" dirty="0" smtClean="0"/>
              <a:t>提到過去讀過的書、作者的例子，然後請求推薦。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279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442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開發其他領域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(</a:t>
            </a:r>
            <a:r>
              <a:rPr lang="en-US" altLang="zh-TW" dirty="0" smtClean="0"/>
              <a:t>1)</a:t>
            </a:r>
            <a:r>
              <a:rPr lang="zh-TW" altLang="en-US" dirty="0" smtClean="0"/>
              <a:t>可以做 </a:t>
            </a:r>
            <a:r>
              <a:rPr lang="en-US" altLang="zh-TW" dirty="0" smtClean="0"/>
              <a:t>Interface</a:t>
            </a:r>
            <a:r>
              <a:rPr lang="zh-TW" altLang="en-US" dirty="0" smtClean="0"/>
              <a:t> </a:t>
            </a:r>
            <a:r>
              <a:rPr lang="en-US" altLang="zh-TW" dirty="0" smtClean="0"/>
              <a:t>design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了解在複雜問題中的信息</a:t>
            </a:r>
            <a:r>
              <a:rPr lang="en-US" altLang="zh-TW" dirty="0" smtClean="0"/>
              <a:t>(signal)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(1)</a:t>
            </a:r>
            <a:r>
              <a:rPr lang="zh-TW" altLang="en-US" dirty="0" smtClean="0"/>
              <a:t>我們如何取出</a:t>
            </a:r>
            <a:r>
              <a:rPr lang="en-US" altLang="zh-TW" dirty="0" smtClean="0"/>
              <a:t>signal(NLP</a:t>
            </a:r>
            <a:r>
              <a:rPr lang="zh-TW" altLang="en-US" dirty="0" smtClean="0"/>
              <a:t>、</a:t>
            </a:r>
            <a:r>
              <a:rPr lang="en-US" altLang="zh-TW" dirty="0" smtClean="0"/>
              <a:t>text</a:t>
            </a:r>
            <a:r>
              <a:rPr lang="zh-TW" altLang="en-US" dirty="0" smtClean="0"/>
              <a:t> </a:t>
            </a:r>
            <a:r>
              <a:rPr lang="en-US" altLang="zh-TW" dirty="0" smtClean="0"/>
              <a:t>mining</a:t>
            </a:r>
            <a:r>
              <a:rPr lang="zh-TW" altLang="en-US" smtClean="0"/>
              <a:t>、語義分析</a:t>
            </a:r>
            <a:r>
              <a:rPr lang="en-US" altLang="zh-TW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(2)</a:t>
            </a:r>
            <a:r>
              <a:rPr lang="zh-TW" altLang="en-US" dirty="0" smtClean="0"/>
              <a:t>如何可靠的取出</a:t>
            </a:r>
            <a:r>
              <a:rPr lang="en-US" altLang="zh-TW" dirty="0" smtClean="0"/>
              <a:t>signal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滿足複雜的需求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(1)</a:t>
            </a:r>
            <a:r>
              <a:rPr lang="zh-TW" altLang="en-US" dirty="0" smtClean="0"/>
              <a:t>開發可以將這些</a:t>
            </a:r>
            <a:r>
              <a:rPr lang="en-US" altLang="zh-TW" dirty="0" smtClean="0"/>
              <a:t>signal</a:t>
            </a:r>
            <a:r>
              <a:rPr lang="zh-TW" altLang="en-US" dirty="0" smtClean="0"/>
              <a:t>納入考量的算法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(2)</a:t>
            </a:r>
            <a:r>
              <a:rPr lang="zh-TW" altLang="en-US" dirty="0" smtClean="0"/>
              <a:t>這些</a:t>
            </a:r>
            <a:r>
              <a:rPr lang="en-US" altLang="zh-TW" dirty="0" smtClean="0"/>
              <a:t>signal</a:t>
            </a:r>
            <a:r>
              <a:rPr lang="zh-TW" altLang="en-US" dirty="0" smtClean="0"/>
              <a:t>如何提升推薦品質</a:t>
            </a:r>
            <a:r>
              <a:rPr lang="en-US" altLang="zh-TW" dirty="0" smtClean="0"/>
              <a:t>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27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7638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794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(1)</a:t>
            </a:r>
            <a:r>
              <a:rPr lang="zh-TW" altLang="en-US" dirty="0" smtClean="0"/>
              <a:t>過去的算法都是</a:t>
            </a:r>
            <a:r>
              <a:rPr lang="zh-TW" altLang="en-US" dirty="0" smtClean="0"/>
              <a:t>比較直接的</a:t>
            </a:r>
            <a:r>
              <a:rPr lang="zh-TW" altLang="en-US" dirty="0" smtClean="0"/>
              <a:t>情況</a:t>
            </a:r>
            <a:r>
              <a:rPr lang="en-US" altLang="zh-TW" dirty="0" smtClean="0"/>
              <a:t>:</a:t>
            </a:r>
            <a:r>
              <a:rPr lang="zh-TW" altLang="en-US" dirty="0" smtClean="0"/>
              <a:t> 用過去的喜好預測</a:t>
            </a:r>
            <a:r>
              <a:rPr lang="zh-TW" altLang="en-US" dirty="0" smtClean="0"/>
              <a:t>未來</a:t>
            </a:r>
            <a:r>
              <a:rPr lang="en-US" altLang="zh-TW" dirty="0" smtClean="0"/>
              <a:t>USER</a:t>
            </a:r>
            <a:r>
              <a:rPr lang="zh-TW" altLang="en-US" dirty="0" smtClean="0"/>
              <a:t>喜歡的</a:t>
            </a:r>
            <a:r>
              <a:rPr lang="zh-TW" altLang="en-US" dirty="0" smtClean="0"/>
              <a:t>東西</a:t>
            </a:r>
            <a:endParaRPr lang="en-US" altLang="zh-TW" dirty="0" smtClean="0"/>
          </a:p>
          <a:p>
            <a:r>
              <a:rPr lang="en-US" altLang="zh-TW" dirty="0" smtClean="0"/>
              <a:t>(2)</a:t>
            </a:r>
            <a:r>
              <a:rPr lang="zh-TW" altLang="en-US" dirty="0" smtClean="0"/>
              <a:t>但推薦常常是更複雜的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en-US" altLang="zh-TW" dirty="0" smtClean="0"/>
              <a:t>3)</a:t>
            </a:r>
            <a:r>
              <a:rPr lang="zh-TW" altLang="en-US" dirty="0" smtClean="0"/>
              <a:t>需要考慮到</a:t>
            </a:r>
            <a:r>
              <a:rPr lang="en-US" altLang="zh-TW" dirty="0" smtClean="0"/>
              <a:t>context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en-US" altLang="zh-TW" dirty="0" smtClean="0"/>
              <a:t>4)</a:t>
            </a:r>
            <a:r>
              <a:rPr lang="zh-TW" altLang="en-US" baseline="0" dirty="0" smtClean="0"/>
              <a:t>限制</a:t>
            </a:r>
            <a:r>
              <a:rPr lang="en-US" altLang="zh-TW" baseline="0" dirty="0" smtClean="0"/>
              <a:t>(</a:t>
            </a:r>
            <a:r>
              <a:rPr lang="en-US" altLang="zh-TW" dirty="0" smtClean="0"/>
              <a:t>Constraints)</a:t>
            </a:r>
            <a:r>
              <a:rPr lang="zh-TW" altLang="en-US" dirty="0" smtClean="0"/>
              <a:t>對推薦很有用</a:t>
            </a:r>
            <a:endParaRPr lang="en-US" altLang="zh-TW" baseline="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097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097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Why is this interesting?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(</a:t>
            </a:r>
            <a:r>
              <a:rPr lang="en-US" altLang="zh-TW" dirty="0" smtClean="0"/>
              <a:t>1)</a:t>
            </a:r>
            <a:r>
              <a:rPr lang="zh-TW" altLang="en-US" dirty="0" smtClean="0"/>
              <a:t>具挑戰性、尚未解決的問題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(2)</a:t>
            </a:r>
            <a:r>
              <a:rPr lang="zh-TW" altLang="en-US" dirty="0" smtClean="0"/>
              <a:t>更好的理解</a:t>
            </a:r>
            <a:r>
              <a:rPr lang="en-US" altLang="zh-TW" dirty="0" smtClean="0"/>
              <a:t>narratives</a:t>
            </a:r>
            <a:r>
              <a:rPr lang="zh-TW" altLang="en-US" dirty="0" smtClean="0"/>
              <a:t>可以幫助我們做推薦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與現有的推薦系統有相關連結度：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(1</a:t>
            </a:r>
            <a:r>
              <a:rPr lang="en-US" altLang="zh-TW" dirty="0" smtClean="0"/>
              <a:t>)</a:t>
            </a:r>
            <a:r>
              <a:rPr lang="en-US" altLang="zh-TW" b="1" dirty="0" smtClean="0"/>
              <a:t> Conversational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(2)</a:t>
            </a:r>
            <a:r>
              <a:rPr lang="zh-TW" altLang="en-US" dirty="0" smtClean="0"/>
              <a:t>基於評判的推薦，</a:t>
            </a:r>
            <a:r>
              <a:rPr lang="en-US" altLang="zh-TW" dirty="0" smtClean="0"/>
              <a:t>(USER</a:t>
            </a:r>
            <a:r>
              <a:rPr lang="zh-TW" altLang="en-US" dirty="0" smtClean="0"/>
              <a:t>對推薦的物品做反饋、評論</a:t>
            </a:r>
            <a:r>
              <a:rPr lang="en-US" altLang="zh-TW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(3)</a:t>
            </a:r>
            <a:r>
              <a:rPr lang="zh-TW" altLang="en-US" dirty="0" smtClean="0"/>
              <a:t>根據語義學做推薦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188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essential (</a:t>
            </a:r>
            <a:r>
              <a:rPr lang="zh-TW" altLang="en-US" dirty="0" smtClean="0"/>
              <a:t>必要的</a:t>
            </a:r>
            <a:r>
              <a:rPr lang="en-US" altLang="zh-TW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(1)User</a:t>
            </a:r>
            <a:r>
              <a:rPr lang="zh-TW" altLang="en-US" dirty="0" smtClean="0"/>
              <a:t>的喜好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TW" altLang="en-US" dirty="0" smtClean="0"/>
              <a:t> </a:t>
            </a:r>
            <a:r>
              <a:rPr lang="en-US" altLang="zh-TW" dirty="0" smtClean="0"/>
              <a:t>User</a:t>
            </a:r>
            <a:r>
              <a:rPr lang="zh-TW" altLang="en-US" dirty="0" smtClean="0"/>
              <a:t>的資料包括顯性、隱性的</a:t>
            </a:r>
            <a:r>
              <a:rPr lang="en-US" altLang="zh-TW" dirty="0" smtClean="0"/>
              <a:t>feedback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TW" altLang="en-US" dirty="0" smtClean="0"/>
              <a:t> 交易資料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包含</a:t>
            </a:r>
            <a:r>
              <a:rPr lang="en-US" altLang="zh-TW" dirty="0" smtClean="0"/>
              <a:t>user</a:t>
            </a:r>
            <a:r>
              <a:rPr lang="zh-TW" altLang="en-US" dirty="0" smtClean="0"/>
              <a:t>的喜好</a:t>
            </a:r>
            <a:r>
              <a:rPr lang="en-US" altLang="zh-TW" dirty="0" smtClean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188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(1</a:t>
            </a:r>
            <a:r>
              <a:rPr lang="en-US" altLang="zh-TW" dirty="0" smtClean="0"/>
              <a:t>)</a:t>
            </a:r>
            <a:r>
              <a:rPr lang="zh-TW" altLang="en-US" dirty="0" smtClean="0"/>
              <a:t>通常是一個</a:t>
            </a:r>
            <a:r>
              <a:rPr lang="zh-TW" altLang="en-US" dirty="0" smtClean="0"/>
              <a:t>或多</a:t>
            </a:r>
            <a:r>
              <a:rPr lang="zh-TW" altLang="en-US" dirty="0" smtClean="0"/>
              <a:t>個自然語言</a:t>
            </a:r>
            <a:r>
              <a:rPr lang="zh-TW" altLang="en-US" dirty="0" smtClean="0"/>
              <a:t>句子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(2)</a:t>
            </a:r>
            <a:r>
              <a:rPr lang="zh-TW" altLang="en-US" dirty="0" smtClean="0"/>
              <a:t>結合多</a:t>
            </a:r>
            <a:r>
              <a:rPr lang="zh-TW" altLang="en-US" dirty="0" smtClean="0"/>
              <a:t>個關聯性方面</a:t>
            </a:r>
            <a:r>
              <a:rPr lang="zh-TW" altLang="en-US" dirty="0" smtClean="0"/>
              <a:t>的敘述可被視為基於約束的推薦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--</a:t>
            </a:r>
            <a:r>
              <a:rPr lang="zh-TW" altLang="en-US" dirty="0" smtClean="0"/>
              <a:t> 例如</a:t>
            </a:r>
            <a:r>
              <a:rPr lang="en-US" altLang="zh-TW" dirty="0" smtClean="0"/>
              <a:t>USER</a:t>
            </a:r>
            <a:r>
              <a:rPr lang="zh-TW" altLang="en-US" dirty="0" smtClean="0"/>
              <a:t>正在</a:t>
            </a:r>
            <a:r>
              <a:rPr lang="zh-TW" altLang="en-US" dirty="0" smtClean="0"/>
              <a:t>尋找第二次世界大戰中的暢銷書小說的用戶。</a:t>
            </a:r>
            <a:r>
              <a:rPr lang="en-US" altLang="zh-TW" dirty="0" smtClean="0"/>
              <a:t>(For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book club)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(</a:t>
            </a:r>
            <a:r>
              <a:rPr lang="en-US" altLang="zh-TW" baseline="0" dirty="0" smtClean="0"/>
              <a:t>3)</a:t>
            </a:r>
            <a:r>
              <a:rPr lang="zh-TW" altLang="en-US" baseline="0" dirty="0" smtClean="0"/>
              <a:t>有提供</a:t>
            </a:r>
            <a:r>
              <a:rPr lang="en-US" altLang="zh-TW" baseline="0" dirty="0" smtClean="0"/>
              <a:t>example items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188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53A3-5171-423A-8976-0062FE356E76}" type="datetime1">
              <a:rPr lang="en-US" altLang="zh-TW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BCB6-1E1C-4130-94D7-8CE879D5DD9E}" type="datetime1">
              <a:rPr lang="en-US" altLang="zh-TW" smtClean="0"/>
              <a:pPr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374E-C29E-449D-AA9F-0602C3AC7D16}" type="datetime1">
              <a:rPr lang="en-US" altLang="zh-TW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65214-6C3A-4EA8-8804-8298BFB1DC59}" type="datetime1">
              <a:rPr lang="en-US" altLang="zh-TW" smtClean="0"/>
              <a:pPr/>
              <a:t>4/25/2019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2B35-1DDF-43FD-8DF9-E5CCF6C478C5}" type="datetime1">
              <a:rPr lang="en-US" altLang="zh-TW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CA68-6291-4E63-BE11-5E89112840D3}" type="datetime1">
              <a:rPr lang="en-US" altLang="zh-TW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C885-5BA2-4877-ADF5-E25168266F76}" type="datetime1">
              <a:rPr lang="en-US" altLang="zh-TW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ACC4-2215-4986-8CFC-F5CFC1EAF098}" type="datetime1">
              <a:rPr lang="en-US" altLang="zh-TW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F9BC-B2CA-4ABC-90CA-3B1BE93DF321}" type="datetime1">
              <a:rPr lang="en-US" altLang="zh-TW" smtClean="0"/>
              <a:pPr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EA22-2AF6-4ABD-B225-B032EBD066F4}" type="datetime1">
              <a:rPr lang="en-US" altLang="zh-TW" smtClean="0"/>
              <a:pPr/>
              <a:t>4/25/2019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0369-FA67-4697-BF77-802782B4EC2A}" type="datetime1">
              <a:rPr lang="en-US" altLang="zh-TW" smtClean="0"/>
              <a:pPr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8DF0-A775-4166-A622-4CA3531C0A7A}" type="datetime1">
              <a:rPr lang="en-US" altLang="zh-TW" smtClean="0"/>
              <a:pPr/>
              <a:t>4/25/2019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3E28-80C8-423C-8A59-E34F7C8E09EE}" type="datetime1">
              <a:rPr lang="en-US" altLang="zh-TW" smtClean="0"/>
              <a:pPr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4792CAD-B362-41D7-8337-F06C89F78DCF}" type="datetime1">
              <a:rPr lang="en-US" altLang="zh-TW" smtClean="0"/>
              <a:pPr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017A3B-E479-4192-9197-5F642A53F051}" type="datetime1">
              <a:rPr lang="en-US" altLang="zh-TW" smtClean="0"/>
              <a:pPr/>
              <a:t>4/25/2019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Defining and Supporting </a:t>
            </a:r>
            <a:br>
              <a:rPr lang="en-US" sz="3200" dirty="0" smtClean="0"/>
            </a:br>
            <a:r>
              <a:rPr lang="en-US" sz="3200" dirty="0" smtClean="0"/>
              <a:t>Narrative-driven Recommendation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2400" dirty="0" err="1" smtClean="0"/>
              <a:t>Toine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Bogers</a:t>
            </a:r>
            <a:r>
              <a:rPr lang="zh-TW" altLang="en-US" sz="2400" dirty="0" smtClean="0"/>
              <a:t> </a:t>
            </a:r>
            <a:r>
              <a:rPr lang="de-DE" sz="2400" dirty="0" smtClean="0"/>
              <a:t>; </a:t>
            </a:r>
            <a:r>
              <a:rPr lang="en-US" altLang="zh-TW" sz="2400" dirty="0" err="1" smtClean="0"/>
              <a:t>Marijn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Koolen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en-US" sz="2000" dirty="0"/>
              <a:t>Published in: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RecSys</a:t>
            </a:r>
            <a:r>
              <a:rPr lang="en-US" sz="2000" dirty="0" smtClean="0"/>
              <a:t> '17 Proceedings of the Eleventh ACM Conference on Recommender Systems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02833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報告人：陳克威</a:t>
            </a:r>
            <a:endParaRPr lang="en-US" altLang="zh-TW" sz="2400" dirty="0" smtClean="0"/>
          </a:p>
          <a:p>
            <a:r>
              <a:rPr lang="zh-TW" altLang="en-US" sz="2400" dirty="0" smtClean="0"/>
              <a:t>日　期</a:t>
            </a:r>
            <a:r>
              <a:rPr lang="zh-TW" altLang="en-US" sz="2400" smtClean="0"/>
              <a:t>：</a:t>
            </a:r>
            <a:r>
              <a:rPr lang="en-US" altLang="zh-TW" sz="2400" smtClean="0"/>
              <a:t>2019/04/25</a:t>
            </a:r>
            <a:endParaRPr lang="en-US" altLang="zh-TW" sz="2400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smtClean="0"/>
              <a:t>NARRATIVE-DRIVEN RECOMMENDATION</a:t>
            </a:r>
            <a:endParaRPr lang="en-US" altLang="zh-TW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[</a:t>
            </a:r>
            <a:r>
              <a:rPr lang="en-US" altLang="zh-TW" dirty="0" smtClean="0"/>
              <a:t>Define </a:t>
            </a:r>
            <a:r>
              <a:rPr lang="en-US" altLang="zh-TW" dirty="0" smtClean="0"/>
              <a:t>Narrative-driven </a:t>
            </a:r>
            <a:r>
              <a:rPr lang="en-US" altLang="zh-TW" dirty="0" smtClean="0"/>
              <a:t>recommendation]</a:t>
            </a:r>
            <a:endParaRPr lang="en-US" altLang="zh-TW" dirty="0" smtClean="0"/>
          </a:p>
          <a:p>
            <a:r>
              <a:rPr lang="en-US" altLang="zh-TW" dirty="0" smtClean="0"/>
              <a:t> Narrative-driven recommendation is a recommendation scenario that contains :</a:t>
            </a:r>
          </a:p>
          <a:p>
            <a:r>
              <a:rPr lang="en-US" altLang="zh-TW" dirty="0" smtClean="0"/>
              <a:t>(1) A narrative description of the aspects of items desired by the users (&gt;=1 sentence) along with an optional context of use.</a:t>
            </a:r>
          </a:p>
          <a:p>
            <a:r>
              <a:rPr lang="en-US" altLang="zh-TW" dirty="0" smtClean="0"/>
              <a:t>(2) Information about user preferences, either in the form of a transaction log of user preferences or user-provided positive and/or negative examples of other items. </a:t>
            </a:r>
          </a:p>
          <a:p>
            <a:r>
              <a:rPr lang="en-US" altLang="zh-TW" dirty="0" smtClean="0"/>
              <a:t>The narrative must describe a open request for recommendations as opposed to locating a specific item.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28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RELATED</a:t>
            </a:r>
            <a:r>
              <a:rPr lang="zh-TW" altLang="en-US" smtClean="0"/>
              <a:t> </a:t>
            </a:r>
            <a:r>
              <a:rPr lang="en-US" altLang="zh-TW" smtClean="0"/>
              <a:t>WORK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zh-TW" altLang="en-US" sz="4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smtClean="0"/>
              <a:t>RELATED</a:t>
            </a:r>
            <a:r>
              <a:rPr lang="zh-TW" altLang="en-US" sz="3600" smtClean="0"/>
              <a:t> </a:t>
            </a:r>
            <a:r>
              <a:rPr lang="en-US" altLang="zh-TW" sz="3600" smtClean="0"/>
              <a:t>WORK</a:t>
            </a:r>
            <a:endParaRPr lang="en-US" altLang="zh-TW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(1)</a:t>
            </a:r>
            <a:r>
              <a:rPr lang="en-US" altLang="zh-TW" dirty="0" err="1" smtClean="0"/>
              <a:t>Adomavicius</a:t>
            </a:r>
            <a:r>
              <a:rPr lang="en-US" altLang="zh-TW" dirty="0" smtClean="0"/>
              <a:t> et al.</a:t>
            </a:r>
            <a:r>
              <a:rPr lang="zh-TW" altLang="en-US" dirty="0" smtClean="0"/>
              <a:t> </a:t>
            </a:r>
            <a:r>
              <a:rPr lang="en-US" altLang="zh-TW" dirty="0" smtClean="0"/>
              <a:t>introduced REQUEST, </a:t>
            </a:r>
            <a:r>
              <a:rPr lang="en-US" altLang="zh-TW" dirty="0" smtClean="0">
                <a:solidFill>
                  <a:srgbClr val="FF0000"/>
                </a:solidFill>
              </a:rPr>
              <a:t>a structured query language </a:t>
            </a:r>
            <a:r>
              <a:rPr lang="en-US" altLang="zh-TW" dirty="0" smtClean="0"/>
              <a:t>for customizing recommendations.</a:t>
            </a:r>
          </a:p>
          <a:p>
            <a:r>
              <a:rPr lang="en-US" altLang="zh-TW" dirty="0" smtClean="0"/>
              <a:t>(2) Hariri et al. proposed a query-driven </a:t>
            </a:r>
            <a:r>
              <a:rPr lang="en-US" altLang="zh-TW" dirty="0" smtClean="0">
                <a:solidFill>
                  <a:srgbClr val="FF0000"/>
                </a:solidFill>
              </a:rPr>
              <a:t>context-aware</a:t>
            </a:r>
            <a:r>
              <a:rPr lang="en-US" altLang="zh-TW" dirty="0" smtClean="0"/>
              <a:t> recommender system that provides recommendations based on a user’s preference profile.</a:t>
            </a:r>
          </a:p>
          <a:p>
            <a:r>
              <a:rPr lang="en-US" altLang="zh-TW" dirty="0" smtClean="0"/>
              <a:t>(3) NDR is related to </a:t>
            </a:r>
            <a:r>
              <a:rPr lang="en-US" altLang="zh-TW" dirty="0" smtClean="0">
                <a:solidFill>
                  <a:srgbClr val="FF0000"/>
                </a:solidFill>
              </a:rPr>
              <a:t>conversational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solidFill>
                  <a:srgbClr val="FF0000"/>
                </a:solidFill>
              </a:rPr>
              <a:t>critiquing-based recommender systems</a:t>
            </a:r>
            <a:r>
              <a:rPr lang="en-US" altLang="zh-TW" dirty="0" smtClean="0"/>
              <a:t>, which aim to elicit more information about user needs through dialog and interaction.</a:t>
            </a:r>
          </a:p>
          <a:p>
            <a:r>
              <a:rPr lang="en-US" altLang="zh-TW" dirty="0" smtClean="0"/>
              <a:t>(4) </a:t>
            </a:r>
            <a:r>
              <a:rPr lang="en-US" altLang="zh-TW" dirty="0" err="1" smtClean="0"/>
              <a:t>Bogers</a:t>
            </a:r>
            <a:r>
              <a:rPr lang="en-US" altLang="zh-TW" dirty="0" smtClean="0"/>
              <a:t> performed a similar analysis of </a:t>
            </a:r>
            <a:r>
              <a:rPr lang="en-US" altLang="zh-TW" dirty="0" smtClean="0">
                <a:solidFill>
                  <a:srgbClr val="FF0000"/>
                </a:solidFill>
              </a:rPr>
              <a:t>narrative movie requests </a:t>
            </a:r>
            <a:r>
              <a:rPr lang="en-US" altLang="zh-TW" dirty="0" smtClean="0"/>
              <a:t>on a collection of IMDB forum threads.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28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ANALYZING NARRATIVE REQUESTS</a:t>
            </a:r>
            <a:endParaRPr lang="en-US" altLang="zh-TW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zh-TW" altLang="en-US" sz="4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19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smtClean="0"/>
              <a:t>ANALYZING NARRATIVE REQUESTS</a:t>
            </a:r>
            <a:endParaRPr lang="en-US" altLang="zh-TW" b="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HOW COMMON IS THIS?</a:t>
            </a:r>
          </a:p>
          <a:p>
            <a:r>
              <a:rPr lang="en-US" altLang="zh-TW" dirty="0" smtClean="0"/>
              <a:t>▸ Explicit input &amp; feedback always require </a:t>
            </a:r>
            <a:r>
              <a:rPr lang="en-US" altLang="zh-TW" dirty="0" smtClean="0">
                <a:solidFill>
                  <a:srgbClr val="FF0000"/>
                </a:solidFill>
              </a:rPr>
              <a:t>more effort</a:t>
            </a:r>
            <a:r>
              <a:rPr lang="en-US" altLang="zh-TW" dirty="0" smtClean="0"/>
              <a:t> → volume of </a:t>
            </a:r>
            <a:r>
              <a:rPr lang="zh-TW" altLang="en-US" dirty="0" smtClean="0"/>
              <a:t> </a:t>
            </a:r>
            <a:r>
              <a:rPr lang="en-US" altLang="zh-TW" dirty="0" smtClean="0"/>
              <a:t>narratives is </a:t>
            </a:r>
            <a:r>
              <a:rPr lang="en-US" altLang="zh-TW" dirty="0" smtClean="0">
                <a:solidFill>
                  <a:srgbClr val="FF0000"/>
                </a:solidFill>
              </a:rPr>
              <a:t>lower</a:t>
            </a:r>
          </a:p>
          <a:p>
            <a:r>
              <a:rPr lang="en-US" altLang="zh-TW" dirty="0" smtClean="0"/>
              <a:t>▸ Does not mean it is an uncommon problem!</a:t>
            </a:r>
          </a:p>
          <a:p>
            <a:r>
              <a:rPr lang="en-US" altLang="zh-TW" dirty="0" smtClean="0"/>
              <a:t>– Current systems </a:t>
            </a:r>
            <a:r>
              <a:rPr lang="en-US" altLang="zh-TW" dirty="0" smtClean="0">
                <a:solidFill>
                  <a:srgbClr val="FF0000"/>
                </a:solidFill>
              </a:rPr>
              <a:t>do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not support 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NDR in terms of 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interface</a:t>
            </a:r>
            <a:r>
              <a:rPr lang="en-US" altLang="zh-TW" dirty="0" smtClean="0"/>
              <a:t> &amp; </a:t>
            </a:r>
            <a:r>
              <a:rPr lang="en-US" altLang="zh-TW" dirty="0" smtClean="0">
                <a:solidFill>
                  <a:srgbClr val="FF0000"/>
                </a:solidFill>
              </a:rPr>
              <a:t>functionality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410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smtClean="0"/>
              <a:t>ANALYZING NARRATIVE REQUESTS</a:t>
            </a:r>
            <a:endParaRPr lang="en-US" altLang="zh-TW" b="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▸ One productive source of narrative needs are </a:t>
            </a:r>
            <a:r>
              <a:rPr lang="en-US" altLang="zh-TW" dirty="0">
                <a:solidFill>
                  <a:srgbClr val="FF0000"/>
                </a:solidFill>
              </a:rPr>
              <a:t>online discussion forums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– </a:t>
            </a:r>
            <a:r>
              <a:rPr lang="en-US" altLang="zh-TW" dirty="0" smtClean="0"/>
              <a:t>Example: </a:t>
            </a:r>
            <a:r>
              <a:rPr lang="en-US" altLang="zh-TW" dirty="0" err="1" smtClean="0"/>
              <a:t>LibraryThing’s</a:t>
            </a:r>
            <a:r>
              <a:rPr lang="en-US" altLang="zh-TW" dirty="0" smtClean="0"/>
              <a:t> book discussion forums (193K threads, 6.1M posts, 2M users)</a:t>
            </a:r>
          </a:p>
          <a:p>
            <a:r>
              <a:rPr lang="en-US" altLang="zh-TW" dirty="0" smtClean="0"/>
              <a:t>■ Annotated random sample of 3,924 forum threads</a:t>
            </a:r>
          </a:p>
          <a:p>
            <a:r>
              <a:rPr lang="en-US" altLang="zh-TW" dirty="0" smtClean="0"/>
              <a:t>■ 13.1% (n = 517) were requests for books to discover → ~25K narrative requests on LT</a:t>
            </a:r>
          </a:p>
          <a:p>
            <a:r>
              <a:rPr lang="en-US" altLang="zh-TW" dirty="0" smtClean="0"/>
              <a:t>■ Same story on rival websites and other domains</a:t>
            </a:r>
          </a:p>
          <a:p>
            <a:r>
              <a:rPr lang="en-US" altLang="zh-TW" dirty="0" smtClean="0"/>
              <a:t>■ Hundreds of </a:t>
            </a:r>
            <a:r>
              <a:rPr lang="en-US" altLang="zh-TW" dirty="0" smtClean="0"/>
              <a:t>thousands(</a:t>
            </a:r>
            <a:r>
              <a:rPr lang="zh-TW" altLang="en-US" dirty="0" smtClean="0"/>
              <a:t>數十萬</a:t>
            </a:r>
            <a:r>
              <a:rPr lang="en-US" altLang="zh-TW" dirty="0" smtClean="0"/>
              <a:t>) </a:t>
            </a:r>
            <a:r>
              <a:rPr lang="en-US" altLang="zh-TW" dirty="0" smtClean="0"/>
              <a:t>of rich requests available on the Web</a:t>
            </a:r>
          </a:p>
          <a:p>
            <a:r>
              <a:rPr lang="en-US" altLang="zh-TW" dirty="0" smtClean="0"/>
              <a:t>■ Millions of complex recommendation needs going unmet?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410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smtClean="0"/>
              <a:t>ANALYZING NARRATIVE REQUESTS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 do they look like?</a:t>
            </a:r>
          </a:p>
          <a:p>
            <a:r>
              <a:rPr lang="en-US" altLang="zh-TW" dirty="0" smtClean="0"/>
              <a:t>(1) represent a known-item search or a narrative recommendation request</a:t>
            </a:r>
          </a:p>
          <a:p>
            <a:r>
              <a:rPr lang="en-US" altLang="zh-TW" dirty="0" smtClean="0"/>
              <a:t>(2) are at least a full sentence</a:t>
            </a:r>
          </a:p>
          <a:p>
            <a:r>
              <a:rPr lang="en-US" altLang="zh-TW" dirty="0" smtClean="0"/>
              <a:t>(3) mention example books or authors</a:t>
            </a:r>
          </a:p>
          <a:p>
            <a:r>
              <a:rPr lang="en-US" altLang="zh-TW" dirty="0" smtClean="0"/>
              <a:t>(4) mention the context of use</a:t>
            </a:r>
          </a:p>
          <a:p>
            <a:r>
              <a:rPr lang="en-US" altLang="zh-TW" dirty="0" smtClean="0"/>
              <a:t>Of the 1,457 forum requests, 483 (or 33.2%) are known-item needs, leaving 974 pure narrative requests.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21312" y="5142503"/>
            <a:ext cx="4142868" cy="1715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60410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smtClean="0"/>
              <a:t>ANALYZING NARRATIVE REQUESTS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– Accessibility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書的語言、長度、難度</a:t>
            </a:r>
            <a:endParaRPr lang="en-US" altLang="zh-TW" dirty="0" smtClean="0"/>
          </a:p>
          <a:p>
            <a:r>
              <a:rPr lang="en-US" altLang="zh-TW" dirty="0" smtClean="0"/>
              <a:t>– Content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內容的主題、情節等</a:t>
            </a:r>
            <a:endParaRPr lang="en-US" altLang="zh-TW" dirty="0" smtClean="0"/>
          </a:p>
          <a:p>
            <a:r>
              <a:rPr lang="en-US" altLang="zh-TW" dirty="0" smtClean="0"/>
              <a:t>– Engagement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特定情況下需要用的書</a:t>
            </a:r>
            <a:endParaRPr lang="en-US" altLang="zh-TW" dirty="0" smtClean="0"/>
          </a:p>
          <a:p>
            <a:r>
              <a:rPr lang="en-US" altLang="zh-TW" dirty="0" smtClean="0"/>
              <a:t>– Familiarity :</a:t>
            </a:r>
            <a:r>
              <a:rPr lang="zh-TW" altLang="en-US" dirty="0" smtClean="0"/>
              <a:t> 熟悉的、相關於之前讀過的書</a:t>
            </a:r>
            <a:endParaRPr lang="en-US" altLang="zh-TW" dirty="0" smtClean="0"/>
          </a:p>
          <a:p>
            <a:r>
              <a:rPr lang="en-US" altLang="zh-TW" dirty="0" smtClean="0"/>
              <a:t>– Metadata :</a:t>
            </a:r>
            <a:r>
              <a:rPr lang="zh-TW" altLang="en-US" dirty="0" smtClean="0"/>
              <a:t> 特定的作者、出版商、年份</a:t>
            </a:r>
            <a:endParaRPr lang="en-US" altLang="zh-TW" dirty="0" smtClean="0"/>
          </a:p>
          <a:p>
            <a:r>
              <a:rPr lang="en-US" altLang="zh-TW" dirty="0" smtClean="0"/>
              <a:t>– Novelty :</a:t>
            </a:r>
            <a:r>
              <a:rPr lang="zh-TW" altLang="en-US" dirty="0" smtClean="0"/>
              <a:t> 對讀者來說是很新穎的書</a:t>
            </a:r>
            <a:endParaRPr lang="en-US" altLang="zh-TW" dirty="0" smtClean="0"/>
          </a:p>
          <a:p>
            <a:r>
              <a:rPr lang="en-US" altLang="zh-TW" dirty="0" smtClean="0"/>
              <a:t>– Socio-Cultural :</a:t>
            </a:r>
            <a:r>
              <a:rPr lang="zh-TW" altLang="en-US" dirty="0" smtClean="0"/>
              <a:t> 與某些背景、社會文化相關的書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95867" y="2304353"/>
            <a:ext cx="5674979" cy="3167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60410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DISCUSSION</a:t>
            </a:r>
            <a:endParaRPr lang="en-US" altLang="zh-TW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zh-TW" altLang="en-US" sz="4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19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DISCUSSION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dirty="0" smtClean="0"/>
              <a:t>▸ Future work is needed on</a:t>
            </a:r>
          </a:p>
          <a:p>
            <a:r>
              <a:rPr lang="en-US" altLang="zh-TW" dirty="0" smtClean="0"/>
              <a:t> Exploring complex needs in other domains (games, travel, music, movies, …)</a:t>
            </a:r>
          </a:p>
          <a:p>
            <a:pPr>
              <a:buNone/>
            </a:pPr>
            <a:r>
              <a:rPr lang="en-US" altLang="zh-TW" dirty="0" smtClean="0"/>
              <a:t>	-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Conversational recommendation, critiquing, interface design</a:t>
            </a:r>
          </a:p>
          <a:p>
            <a:r>
              <a:rPr lang="en-US" altLang="zh-TW" dirty="0" smtClean="0"/>
              <a:t>Understanding signals present in complex needs</a:t>
            </a:r>
          </a:p>
          <a:p>
            <a:pPr>
              <a:buNone/>
            </a:pPr>
            <a:r>
              <a:rPr lang="en-US" altLang="zh-TW" dirty="0" smtClean="0"/>
              <a:t>	- How do we extract this signal (NLP, text mining, semantic analysis)</a:t>
            </a:r>
          </a:p>
          <a:p>
            <a:pPr>
              <a:buNone/>
            </a:pPr>
            <a:r>
              <a:rPr lang="en-US" altLang="zh-TW" dirty="0" smtClean="0"/>
              <a:t>	- How reliably can we extract this signal?</a:t>
            </a:r>
          </a:p>
          <a:p>
            <a:r>
              <a:rPr lang="en-US" altLang="zh-TW" dirty="0" smtClean="0"/>
              <a:t>Satisfying complex needs</a:t>
            </a:r>
          </a:p>
          <a:p>
            <a:pPr>
              <a:buNone/>
            </a:pPr>
            <a:r>
              <a:rPr lang="en-US" altLang="zh-TW" dirty="0" smtClean="0"/>
              <a:t>	- Developing algorithms that can incorporate such aspects beyond preferences</a:t>
            </a:r>
          </a:p>
          <a:p>
            <a:pPr>
              <a:buNone/>
            </a:pPr>
            <a:r>
              <a:rPr lang="en-US" altLang="zh-TW" dirty="0" smtClean="0"/>
              <a:t>	- How does this signal help to improve recommendation quality?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410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TW" smtClean="0"/>
              <a:t>NARRATIVE-DRIVEN RECOMMENDATION</a:t>
            </a:r>
          </a:p>
          <a:p>
            <a:r>
              <a:rPr lang="en-US" altLang="zh-TW" smtClean="0"/>
              <a:t>RELATED</a:t>
            </a:r>
            <a:r>
              <a:rPr lang="zh-TW" altLang="en-US" smtClean="0"/>
              <a:t> </a:t>
            </a:r>
            <a:r>
              <a:rPr lang="en-US" altLang="zh-TW" smtClean="0"/>
              <a:t>WORK</a:t>
            </a:r>
          </a:p>
          <a:p>
            <a:r>
              <a:rPr lang="en-US" altLang="zh-TW" smtClean="0"/>
              <a:t>ANALYZING NARRATIVE REQUESTS</a:t>
            </a:r>
          </a:p>
          <a:p>
            <a:r>
              <a:rPr lang="en-US" altLang="zh-TW" smtClean="0"/>
              <a:t>DISCUSSION</a:t>
            </a: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27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sz="3200" dirty="0" smtClean="0"/>
              <a:t>Thanks </a:t>
            </a:r>
            <a:r>
              <a:rPr lang="en-US" altLang="zh-TW" sz="3200" dirty="0"/>
              <a:t>for </a:t>
            </a:r>
            <a:r>
              <a:rPr lang="en-US" altLang="zh-TW" sz="3200" dirty="0" smtClean="0"/>
              <a:t>listening.</a:t>
            </a:r>
            <a:br>
              <a:rPr lang="en-US" altLang="zh-TW" sz="3200" dirty="0" smtClean="0"/>
            </a:b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02833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報告人：陳克威</a:t>
            </a:r>
            <a:endParaRPr lang="en-US" altLang="zh-TW" sz="2400" dirty="0" smtClean="0"/>
          </a:p>
          <a:p>
            <a:r>
              <a:rPr lang="zh-TW" altLang="en-US" sz="2400" dirty="0" smtClean="0"/>
              <a:t>日　期</a:t>
            </a:r>
            <a:r>
              <a:rPr lang="zh-TW" altLang="en-US" sz="2400" smtClean="0"/>
              <a:t>：</a:t>
            </a:r>
            <a:r>
              <a:rPr lang="en-US" altLang="zh-TW" sz="2400" smtClean="0"/>
              <a:t>2019/04/25</a:t>
            </a:r>
            <a:endParaRPr lang="en-US" altLang="zh-TW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90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zh-TW" altLang="en-US" sz="4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/>
          <p:cNvSpPr txBox="1">
            <a:spLocks/>
          </p:cNvSpPr>
          <p:nvPr/>
        </p:nvSpPr>
        <p:spPr>
          <a:xfrm>
            <a:off x="827424" y="3882198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Research into recommendation algorithms has made great strides</a:t>
            </a:r>
            <a:r>
              <a:rPr lang="zh-TW" altLang="en-US" dirty="0" smtClean="0"/>
              <a:t> </a:t>
            </a:r>
            <a:r>
              <a:rPr lang="en-US" altLang="zh-TW" dirty="0" smtClean="0"/>
              <a:t>in recent years.</a:t>
            </a:r>
          </a:p>
          <a:p>
            <a:r>
              <a:rPr lang="en-US" altLang="zh-TW" dirty="0" smtClean="0"/>
              <a:t>However, these algorithms are typically applied in relatively straightforward scenarios: </a:t>
            </a:r>
          </a:p>
          <a:p>
            <a:pPr>
              <a:buNone/>
            </a:pPr>
            <a:r>
              <a:rPr lang="en-US" altLang="zh-TW" dirty="0" smtClean="0"/>
              <a:t>	given information about a user’s </a:t>
            </a:r>
            <a:r>
              <a:rPr lang="en-US" altLang="zh-TW" dirty="0" smtClean="0">
                <a:solidFill>
                  <a:srgbClr val="FF0000"/>
                </a:solidFill>
              </a:rPr>
              <a:t>past preferences</a:t>
            </a:r>
            <a:r>
              <a:rPr lang="en-US" altLang="zh-TW" dirty="0" smtClean="0"/>
              <a:t>, what will they like </a:t>
            </a:r>
            <a:r>
              <a:rPr lang="en-US" altLang="zh-TW" dirty="0" smtClean="0">
                <a:solidFill>
                  <a:srgbClr val="FF0000"/>
                </a:solidFill>
              </a:rPr>
              <a:t>in the future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Recommendation is often </a:t>
            </a:r>
            <a:r>
              <a:rPr lang="en-US" altLang="zh-TW" dirty="0" smtClean="0">
                <a:solidFill>
                  <a:srgbClr val="FF0000"/>
                </a:solidFill>
              </a:rPr>
              <a:t>more complex</a:t>
            </a:r>
            <a:r>
              <a:rPr lang="en-US" altLang="zh-TW" dirty="0" smtClean="0"/>
              <a:t>.</a:t>
            </a:r>
          </a:p>
          <a:p>
            <a:pPr>
              <a:buNone/>
            </a:pPr>
            <a:r>
              <a:rPr lang="en-US" altLang="zh-TW" dirty="0" smtClean="0"/>
              <a:t>	-Evaluation of list of recommended items takes place in </a:t>
            </a:r>
            <a:r>
              <a:rPr lang="en-US" altLang="zh-TW" dirty="0" smtClean="0">
                <a:solidFill>
                  <a:srgbClr val="FF0000"/>
                </a:solidFill>
              </a:rPr>
              <a:t>context.</a:t>
            </a:r>
          </a:p>
          <a:p>
            <a:pPr>
              <a:buNone/>
            </a:pPr>
            <a:r>
              <a:rPr lang="en-US" altLang="zh-TW" b="1" dirty="0" smtClean="0"/>
              <a:t>	-</a:t>
            </a:r>
            <a:r>
              <a:rPr lang="en-US" altLang="zh-TW" dirty="0" smtClean="0"/>
              <a:t>Many </a:t>
            </a:r>
            <a:r>
              <a:rPr lang="en-US" altLang="zh-TW" dirty="0" smtClean="0">
                <a:solidFill>
                  <a:srgbClr val="FF0000"/>
                </a:solidFill>
              </a:rPr>
              <a:t>constraints</a:t>
            </a:r>
            <a:r>
              <a:rPr lang="en-US" altLang="zh-TW" dirty="0" smtClean="0"/>
              <a:t> placed on which recommendations are interesting.</a:t>
            </a:r>
          </a:p>
        </p:txBody>
      </p:sp>
    </p:spTree>
    <p:extLst>
      <p:ext uri="{BB962C8B-B14F-4D97-AF65-F5344CB8AC3E}">
        <p14:creationId xmlns:p14="http://schemas.microsoft.com/office/powerpoint/2010/main" val="3149580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/>
          <p:cNvSpPr txBox="1">
            <a:spLocks/>
          </p:cNvSpPr>
          <p:nvPr/>
        </p:nvSpPr>
        <p:spPr>
          <a:xfrm>
            <a:off x="827424" y="3882198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define a specific type of recommendation scenario called</a:t>
            </a:r>
            <a:r>
              <a:rPr lang="en-US" altLang="zh-TW" dirty="0" smtClean="0">
                <a:solidFill>
                  <a:srgbClr val="FF0000"/>
                </a:solidFill>
              </a:rPr>
              <a:t> narrative-driven recommendation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Scenario where users provide :</a:t>
            </a:r>
          </a:p>
          <a:p>
            <a:r>
              <a:rPr lang="en-US" altLang="zh-TW" dirty="0" smtClean="0"/>
              <a:t>(1) A rich narrative description of their recommendation need.</a:t>
            </a:r>
          </a:p>
          <a:p>
            <a:r>
              <a:rPr lang="en-US" altLang="zh-TW" dirty="0" smtClean="0"/>
              <a:t>(2) An overview of  past preferences.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“I’m looking for </a:t>
            </a:r>
            <a:r>
              <a:rPr lang="en-US" altLang="zh-TW" dirty="0" smtClean="0">
                <a:solidFill>
                  <a:srgbClr val="FF0000"/>
                </a:solidFill>
              </a:rPr>
              <a:t>manly books about manly issues</a:t>
            </a:r>
            <a:r>
              <a:rPr lang="en-US" altLang="zh-TW" dirty="0" smtClean="0"/>
              <a:t>, that aren’t too gritty, but make you think as much as you laugh. So far these </a:t>
            </a:r>
            <a:r>
              <a:rPr lang="en-US" altLang="zh-TW" dirty="0" smtClean="0">
                <a:solidFill>
                  <a:srgbClr val="FF0000"/>
                </a:solidFill>
              </a:rPr>
              <a:t>examples</a:t>
            </a:r>
            <a:r>
              <a:rPr lang="en-US" altLang="zh-TW" dirty="0" smtClean="0"/>
              <a:t> I have on my bookshelf: </a:t>
            </a:r>
            <a:r>
              <a:rPr lang="en-US" altLang="zh-TW" dirty="0" smtClean="0">
                <a:solidFill>
                  <a:srgbClr val="FF0000"/>
                </a:solidFill>
              </a:rPr>
              <a:t>‘About a Boy’ </a:t>
            </a:r>
            <a:r>
              <a:rPr lang="en-US" altLang="zh-TW" dirty="0" smtClean="0"/>
              <a:t>and</a:t>
            </a:r>
            <a:r>
              <a:rPr lang="en-US" altLang="zh-TW" dirty="0" smtClean="0">
                <a:solidFill>
                  <a:srgbClr val="FF0000"/>
                </a:solidFill>
              </a:rPr>
              <a:t> ‘High Fidelity’ by Nick Hornby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‘Train Man’ by </a:t>
            </a:r>
            <a:r>
              <a:rPr lang="en-US" altLang="zh-TW" dirty="0" err="1" smtClean="0">
                <a:solidFill>
                  <a:srgbClr val="FF0000"/>
                </a:solidFill>
              </a:rPr>
              <a:t>Hitori</a:t>
            </a:r>
            <a:r>
              <a:rPr lang="en-US" altLang="zh-TW" dirty="0" smtClean="0">
                <a:solidFill>
                  <a:srgbClr val="FF0000"/>
                </a:solidFill>
              </a:rPr>
              <a:t> Nakano</a:t>
            </a:r>
            <a:r>
              <a:rPr lang="en-US" altLang="zh-TW" dirty="0" smtClean="0"/>
              <a:t>. Have you any other manly books for manly men such as I?” (ID-B24040).</a:t>
            </a:r>
          </a:p>
        </p:txBody>
      </p:sp>
    </p:spTree>
    <p:extLst>
      <p:ext uri="{BB962C8B-B14F-4D97-AF65-F5344CB8AC3E}">
        <p14:creationId xmlns:p14="http://schemas.microsoft.com/office/powerpoint/2010/main" val="3149580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NARRATIVE-DRIVEN RECOMMENDATION</a:t>
            </a:r>
            <a:endParaRPr lang="en-US" altLang="zh-TW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zh-TW" altLang="en-US" sz="4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smtClean="0"/>
              <a:t>NARRATIVE-DRIVEN RECOMMENDATION</a:t>
            </a:r>
            <a:endParaRPr lang="en-US" altLang="zh-TW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4754" y="2575214"/>
            <a:ext cx="10554574" cy="363651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Why is this interesting?</a:t>
            </a:r>
          </a:p>
          <a:p>
            <a:pPr>
              <a:buNone/>
            </a:pPr>
            <a:r>
              <a:rPr lang="en-US" altLang="zh-TW" dirty="0" smtClean="0"/>
              <a:t>	-</a:t>
            </a:r>
            <a:r>
              <a:rPr lang="zh-TW" altLang="en-US" dirty="0" smtClean="0"/>
              <a:t> </a:t>
            </a:r>
            <a:r>
              <a:rPr lang="en-US" altLang="zh-TW" dirty="0" smtClean="0"/>
              <a:t>Challenging problem that is currently going unsolved.</a:t>
            </a:r>
          </a:p>
          <a:p>
            <a:pPr>
              <a:buNone/>
            </a:pPr>
            <a:r>
              <a:rPr lang="en-US" altLang="zh-TW" dirty="0" smtClean="0"/>
              <a:t>	-</a:t>
            </a:r>
            <a:r>
              <a:rPr lang="zh-TW" altLang="en-US" dirty="0" smtClean="0"/>
              <a:t> </a:t>
            </a:r>
            <a:r>
              <a:rPr lang="en-US" altLang="zh-TW" dirty="0" smtClean="0"/>
              <a:t>Better understanding of need narratives could teach us about recommendation (needs) in general.</a:t>
            </a:r>
          </a:p>
          <a:p>
            <a:pPr>
              <a:buNone/>
            </a:pPr>
            <a:endParaRPr lang="en-US" altLang="zh-TW" dirty="0" smtClean="0"/>
          </a:p>
          <a:p>
            <a:r>
              <a:rPr lang="en-US" altLang="zh-TW" dirty="0" smtClean="0"/>
              <a:t>Connections to many existing sub-domains in recommender system</a:t>
            </a:r>
          </a:p>
          <a:p>
            <a:pPr>
              <a:buNone/>
            </a:pPr>
            <a:r>
              <a:rPr lang="en-US" altLang="zh-TW" dirty="0" smtClean="0"/>
              <a:t>	- </a:t>
            </a:r>
            <a:r>
              <a:rPr lang="en-US" altLang="zh-TW" b="1" dirty="0" smtClean="0"/>
              <a:t>Conversational recommenders</a:t>
            </a:r>
          </a:p>
          <a:p>
            <a:pPr>
              <a:buNone/>
            </a:pPr>
            <a:r>
              <a:rPr lang="en-US" altLang="zh-TW" dirty="0" smtClean="0"/>
              <a:t>	- </a:t>
            </a:r>
            <a:r>
              <a:rPr lang="en-US" altLang="zh-TW" b="1" dirty="0" smtClean="0"/>
              <a:t>Critiquing-based recommenders</a:t>
            </a:r>
          </a:p>
          <a:p>
            <a:pPr>
              <a:buNone/>
            </a:pPr>
            <a:r>
              <a:rPr lang="en-US" altLang="zh-TW" dirty="0" smtClean="0"/>
              <a:t>	- </a:t>
            </a:r>
            <a:r>
              <a:rPr lang="en-US" altLang="zh-TW" b="1" dirty="0" smtClean="0"/>
              <a:t>Semantic </a:t>
            </a:r>
            <a:r>
              <a:rPr lang="en-US" altLang="zh-TW" b="1" dirty="0" smtClean="0"/>
              <a:t>recommenders</a:t>
            </a:r>
            <a:endParaRPr lang="en-US" altLang="zh-TW" b="1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28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smtClean="0"/>
              <a:t>NARRATIVE-DRIVEN RECOMMENDATION</a:t>
            </a:r>
            <a:endParaRPr lang="en-US" altLang="zh-TW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TW" dirty="0" smtClean="0"/>
          </a:p>
          <a:p>
            <a:r>
              <a:rPr lang="en-US" altLang="zh-TW" dirty="0" smtClean="0"/>
              <a:t>We argue that NDR has</a:t>
            </a:r>
            <a:r>
              <a:rPr lang="zh-TW" altLang="en-US" dirty="0" smtClean="0"/>
              <a:t> </a:t>
            </a:r>
            <a:r>
              <a:rPr lang="en-US" altLang="zh-TW" dirty="0" smtClean="0"/>
              <a:t>two essential components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(1) Information about user preferences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dirty="0" smtClean="0"/>
              <a:t>		-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User profiles containing explicit or implicit feedback.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dirty="0" smtClean="0"/>
              <a:t>		-</a:t>
            </a:r>
            <a:r>
              <a:rPr lang="zh-TW" altLang="en-US" dirty="0" smtClean="0"/>
              <a:t> </a:t>
            </a:r>
            <a:r>
              <a:rPr lang="en-US" altLang="zh-TW" dirty="0" smtClean="0"/>
              <a:t>Transaction logs containing user preferences</a:t>
            </a:r>
            <a:r>
              <a:rPr lang="en-US" altLang="zh-TW" dirty="0" smtClean="0"/>
              <a:t>.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28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smtClean="0"/>
              <a:t>NARRATIVE-DRIVEN RECOMMENDATION</a:t>
            </a:r>
            <a:endParaRPr lang="en-US" altLang="zh-TW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(2) Narrative description of user need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	-</a:t>
            </a:r>
            <a:r>
              <a:rPr lang="zh-TW" altLang="en-US" dirty="0" smtClean="0"/>
              <a:t> </a:t>
            </a:r>
            <a:r>
              <a:rPr lang="en-US" altLang="zh-TW" dirty="0" smtClean="0"/>
              <a:t>We </a:t>
            </a:r>
            <a:r>
              <a:rPr lang="en-US" altLang="zh-TW" dirty="0" smtClean="0"/>
              <a:t>are typically dealing with a </a:t>
            </a:r>
            <a:r>
              <a:rPr lang="en-US" altLang="zh-TW" dirty="0" smtClean="0">
                <a:solidFill>
                  <a:srgbClr val="FF0000"/>
                </a:solidFill>
              </a:rPr>
              <a:t>longer description </a:t>
            </a:r>
            <a:r>
              <a:rPr lang="en-US" altLang="zh-TW" dirty="0" smtClean="0"/>
              <a:t>of one or more natural language sentences in NDR.</a:t>
            </a:r>
          </a:p>
          <a:p>
            <a:pPr marL="0" indent="0">
              <a:buNone/>
            </a:pPr>
            <a:r>
              <a:rPr lang="en-US" altLang="zh-TW" dirty="0" smtClean="0"/>
              <a:t>		-</a:t>
            </a:r>
            <a:r>
              <a:rPr lang="zh-TW" altLang="en-US" dirty="0" smtClean="0"/>
              <a:t> </a:t>
            </a:r>
            <a:r>
              <a:rPr lang="en-US" altLang="zh-TW" dirty="0" smtClean="0"/>
              <a:t>Narratives </a:t>
            </a:r>
            <a:r>
              <a:rPr lang="en-US" altLang="zh-TW" dirty="0" smtClean="0">
                <a:solidFill>
                  <a:srgbClr val="FF0000"/>
                </a:solidFill>
              </a:rPr>
              <a:t>combining multiple relevance aspects </a:t>
            </a:r>
            <a:r>
              <a:rPr lang="en-US" altLang="zh-TW" dirty="0" smtClean="0"/>
              <a:t>can be seen as complex examples of </a:t>
            </a:r>
            <a:r>
              <a:rPr lang="en-US" altLang="zh-TW" dirty="0" smtClean="0">
                <a:solidFill>
                  <a:srgbClr val="FF0000"/>
                </a:solidFill>
              </a:rPr>
              <a:t>constraint-			based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recommendation</a:t>
            </a:r>
            <a:r>
              <a:rPr lang="en-US" altLang="zh-TW" dirty="0" smtClean="0"/>
              <a:t>, such as users who are looking for bestseller novels set in World War II for </a:t>
            </a:r>
            <a:r>
              <a:rPr lang="en-US" altLang="zh-TW" dirty="0" smtClean="0"/>
              <a:t>			their </a:t>
            </a:r>
            <a:r>
              <a:rPr lang="en-US" altLang="zh-TW" dirty="0" smtClean="0"/>
              <a:t>book club.</a:t>
            </a:r>
          </a:p>
          <a:p>
            <a:pPr marL="0" indent="0">
              <a:buNone/>
            </a:pPr>
            <a:r>
              <a:rPr lang="en-US" altLang="zh-TW" dirty="0" smtClean="0"/>
              <a:t>		-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providing </a:t>
            </a:r>
            <a:r>
              <a:rPr lang="en-US" altLang="zh-TW" dirty="0" smtClean="0"/>
              <a:t>positive or negative example items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28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自訂 2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1294</TotalTime>
  <Words>1339</Words>
  <Application>Microsoft Office PowerPoint</Application>
  <PresentationFormat>寬螢幕</PresentationFormat>
  <Paragraphs>208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新細明體</vt:lpstr>
      <vt:lpstr>Calibri</vt:lpstr>
      <vt:lpstr>Times New Roman</vt:lpstr>
      <vt:lpstr>Wingdings 2</vt:lpstr>
      <vt:lpstr>Quotable</vt:lpstr>
      <vt:lpstr>Defining and Supporting  Narrative-driven Recommendation  Toine Bogers ; Marijn Koolen  Published in:  RecSys '17 Proceedings of the Eleventh ACM Conference on Recommender Systems</vt:lpstr>
      <vt:lpstr>Outline</vt:lpstr>
      <vt:lpstr>Introduction</vt:lpstr>
      <vt:lpstr>Introduction</vt:lpstr>
      <vt:lpstr>Introduction</vt:lpstr>
      <vt:lpstr>NARRATIVE-DRIVEN RECOMMENDATION</vt:lpstr>
      <vt:lpstr>NARRATIVE-DRIVEN RECOMMENDATION</vt:lpstr>
      <vt:lpstr>NARRATIVE-DRIVEN RECOMMENDATION</vt:lpstr>
      <vt:lpstr>NARRATIVE-DRIVEN RECOMMENDATION</vt:lpstr>
      <vt:lpstr>NARRATIVE-DRIVEN RECOMMENDATION</vt:lpstr>
      <vt:lpstr>RELATED WORK</vt:lpstr>
      <vt:lpstr>RELATED WORK</vt:lpstr>
      <vt:lpstr>ANALYZING NARRATIVE REQUESTS</vt:lpstr>
      <vt:lpstr>ANALYZING NARRATIVE REQUESTS</vt:lpstr>
      <vt:lpstr>ANALYZING NARRATIVE REQUESTS</vt:lpstr>
      <vt:lpstr>ANALYZING NARRATIVE REQUESTS</vt:lpstr>
      <vt:lpstr>ANALYZING NARRATIVE REQUESTS</vt:lpstr>
      <vt:lpstr>DISCUSSION</vt:lpstr>
      <vt:lpstr>DISCUSSION</vt:lpstr>
      <vt:lpstr>Thanks for listening.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makinglab</cp:lastModifiedBy>
  <cp:revision>417</cp:revision>
  <dcterms:created xsi:type="dcterms:W3CDTF">2014-08-26T23:49:58Z</dcterms:created>
  <dcterms:modified xsi:type="dcterms:W3CDTF">2019-04-25T01:05:57Z</dcterms:modified>
</cp:coreProperties>
</file>