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handoutMasterIdLst>
    <p:handoutMasterId r:id="rId25"/>
  </p:handoutMasterIdLst>
  <p:sldIdLst>
    <p:sldId id="256" r:id="rId2"/>
    <p:sldId id="277" r:id="rId3"/>
    <p:sldId id="329" r:id="rId4"/>
    <p:sldId id="330" r:id="rId5"/>
    <p:sldId id="339" r:id="rId6"/>
    <p:sldId id="340" r:id="rId7"/>
    <p:sldId id="341" r:id="rId8"/>
    <p:sldId id="331" r:id="rId9"/>
    <p:sldId id="332" r:id="rId10"/>
    <p:sldId id="333" r:id="rId11"/>
    <p:sldId id="334" r:id="rId12"/>
    <p:sldId id="338" r:id="rId13"/>
    <p:sldId id="335" r:id="rId14"/>
    <p:sldId id="336" r:id="rId15"/>
    <p:sldId id="337" r:id="rId16"/>
    <p:sldId id="343" r:id="rId17"/>
    <p:sldId id="344" r:id="rId18"/>
    <p:sldId id="345" r:id="rId19"/>
    <p:sldId id="347" r:id="rId20"/>
    <p:sldId id="346" r:id="rId21"/>
    <p:sldId id="348"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97" autoAdjust="0"/>
    <p:restoredTop sz="77312" autoAdjust="0"/>
  </p:normalViewPr>
  <p:slideViewPr>
    <p:cSldViewPr snapToGrid="0">
      <p:cViewPr varScale="1">
        <p:scale>
          <a:sx n="93" d="100"/>
          <a:sy n="93" d="100"/>
        </p:scale>
        <p:origin x="954" y="66"/>
      </p:cViewPr>
      <p:guideLst>
        <p:guide orient="horz" pos="2160"/>
        <p:guide pos="3840"/>
      </p:guideLst>
    </p:cSldViewPr>
  </p:slideViewPr>
  <p:notesTextViewPr>
    <p:cViewPr>
      <p:scale>
        <a:sx n="1" d="1"/>
        <a:sy n="1" d="1"/>
      </p:scale>
      <p:origin x="0" y="0"/>
    </p:cViewPr>
  </p:notesTextViewPr>
  <p:notesViewPr>
    <p:cSldViewPr snapToGrid="0">
      <p:cViewPr varScale="1">
        <p:scale>
          <a:sx n="77" d="100"/>
          <a:sy n="77" d="100"/>
        </p:scale>
        <p:origin x="32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E44DCF-B715-4BF0-9605-DCF6CFBC483B}" type="datetimeFigureOut">
              <a:rPr lang="zh-TW" altLang="en-US" smtClean="0"/>
              <a:pPr/>
              <a:t>2019/5/9</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20E51C-C8D9-4218-A5D5-FF621EE79BA1}" type="slidenum">
              <a:rPr lang="zh-TW" altLang="en-US" smtClean="0"/>
              <a:pPr/>
              <a:t>‹#›</a:t>
            </a:fld>
            <a:endParaRPr lang="zh-TW" altLang="en-US"/>
          </a:p>
        </p:txBody>
      </p:sp>
    </p:spTree>
    <p:extLst>
      <p:ext uri="{BB962C8B-B14F-4D97-AF65-F5344CB8AC3E}">
        <p14:creationId xmlns:p14="http://schemas.microsoft.com/office/powerpoint/2010/main" val="37188560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C852C-8358-4ADF-8BD5-BDE872E87BA0}" type="datetimeFigureOut">
              <a:rPr lang="zh-TW" altLang="en-US" smtClean="0"/>
              <a:pPr/>
              <a:t>2019/5/9</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8E76A-8774-4D97-8D95-484EFAB6D6E7}"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10</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sz="1200" b="0" i="0" kern="1200" smtClean="0">
              <a:solidFill>
                <a:schemeClr val="tx1"/>
              </a:solidFill>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11</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其中</a:t>
            </a:r>
            <a:r>
              <a:rPr lang="en-US" altLang="zh-TW" smtClean="0"/>
              <a:t>cki</a:t>
            </a:r>
            <a:r>
              <a:rPr lang="zh-TW" altLang="en-US" smtClean="0"/>
              <a:t>是布爾變量，如果第</a:t>
            </a:r>
            <a:r>
              <a:rPr lang="en-US" altLang="zh-TW" smtClean="0"/>
              <a:t>i</a:t>
            </a:r>
            <a:r>
              <a:rPr lang="zh-TW" altLang="en-US" smtClean="0"/>
              <a:t>個特徵是第</a:t>
            </a:r>
            <a:r>
              <a:rPr lang="en-US" altLang="zh-TW" smtClean="0"/>
              <a:t>k</a:t>
            </a:r>
            <a:r>
              <a:rPr lang="zh-TW" altLang="en-US" smtClean="0"/>
              <a:t>個變換</a:t>
            </a:r>
            <a:r>
              <a:rPr lang="el-GR" altLang="zh-TW" smtClean="0"/>
              <a:t>φ</a:t>
            </a:r>
            <a:r>
              <a:rPr lang="en-US" altLang="zh-TW" smtClean="0"/>
              <a:t>k</a:t>
            </a:r>
            <a:r>
              <a:rPr lang="zh-TW" altLang="en-US" smtClean="0"/>
              <a:t>的一部分則為</a:t>
            </a:r>
            <a:r>
              <a:rPr lang="en-US" altLang="zh-TW" smtClean="0"/>
              <a:t>1</a:t>
            </a:r>
            <a:r>
              <a:rPr lang="zh-TW" altLang="en-US" smtClean="0"/>
              <a:t>，否則為</a:t>
            </a:r>
            <a:r>
              <a:rPr lang="en-US" altLang="zh-TW" smtClean="0"/>
              <a:t>0</a:t>
            </a:r>
            <a:r>
              <a:rPr lang="zh-TW" altLang="en-US" smtClean="0"/>
              <a:t>。</a:t>
            </a:r>
          </a:p>
          <a:p>
            <a:endParaRPr lang="zh-TW" altLang="en-US" smtClean="0"/>
          </a:p>
          <a:p>
            <a:r>
              <a:rPr lang="zh-TW" altLang="en-US" smtClean="0"/>
              <a:t>對於二元特徵，當且僅當組成特徵（“</a:t>
            </a:r>
            <a:r>
              <a:rPr lang="en-US" altLang="zh-TW" smtClean="0"/>
              <a:t>gender = female”</a:t>
            </a:r>
            <a:r>
              <a:rPr lang="zh-TW" altLang="en-US" smtClean="0"/>
              <a:t>和“</a:t>
            </a:r>
            <a:r>
              <a:rPr lang="en-US" altLang="zh-TW" smtClean="0"/>
              <a:t>language = en”</a:t>
            </a:r>
            <a:r>
              <a:rPr lang="zh-TW" altLang="en-US" smtClean="0"/>
              <a:t>）都是</a:t>
            </a:r>
            <a:r>
              <a:rPr lang="en-US" altLang="zh-TW" smtClean="0"/>
              <a:t>1</a:t>
            </a:r>
            <a:r>
              <a:rPr lang="zh-TW" altLang="en-US" smtClean="0"/>
              <a:t>時，跨產品轉換（例如，“</a:t>
            </a:r>
            <a:r>
              <a:rPr lang="en-US" altLang="zh-TW" smtClean="0"/>
              <a:t>AND</a:t>
            </a:r>
            <a:r>
              <a:rPr lang="zh-TW" altLang="en-US" smtClean="0"/>
              <a:t>（</a:t>
            </a:r>
            <a:r>
              <a:rPr lang="en-US" altLang="zh-TW" smtClean="0"/>
              <a:t>gender = female</a:t>
            </a:r>
            <a:r>
              <a:rPr lang="zh-TW" altLang="en-US" smtClean="0"/>
              <a:t>，</a:t>
            </a:r>
            <a:r>
              <a:rPr lang="en-US" altLang="zh-TW" smtClean="0"/>
              <a:t>language = en</a:t>
            </a:r>
            <a:r>
              <a:rPr lang="zh-TW" altLang="en-US" smtClean="0"/>
              <a:t>）”）為</a:t>
            </a:r>
            <a:r>
              <a:rPr lang="en-US" altLang="zh-TW" smtClean="0"/>
              <a:t>1 </a:t>
            </a:r>
            <a:r>
              <a:rPr lang="zh-TW" altLang="en-US" smtClean="0"/>
              <a:t>，否則為</a:t>
            </a:r>
            <a:r>
              <a:rPr lang="en-US" altLang="zh-TW" smtClean="0"/>
              <a:t>0</a:t>
            </a:r>
            <a:r>
              <a:rPr lang="zh-TW" altLang="en-US" smtClean="0"/>
              <a:t>。</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12</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sz="1200" b="0" i="0" kern="1200" smtClean="0">
              <a:solidFill>
                <a:schemeClr val="tx1"/>
              </a:solidFill>
              <a:latin typeface="+mn-lt"/>
              <a:ea typeface="+mn-ea"/>
              <a:cs typeface="+mn-cs"/>
            </a:endParaRPr>
          </a:p>
          <a:p>
            <a:r>
              <a:rPr lang="en-US" altLang="zh-TW" smtClean="0"/>
              <a:t>Activetion Function =  ReLu</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13</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sz="1200" b="0" i="0" kern="1200" smtClean="0">
              <a:solidFill>
                <a:schemeClr val="tx1"/>
              </a:solidFill>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14</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sz="1200" b="0" i="0" kern="1200" smtClean="0">
              <a:solidFill>
                <a:schemeClr val="tx1"/>
              </a:solidFill>
              <a:latin typeface="+mn-lt"/>
              <a:ea typeface="+mn-ea"/>
              <a:cs typeface="+mn-cs"/>
            </a:endParaRPr>
          </a:p>
          <a:p>
            <a:r>
              <a:rPr lang="en-US" altLang="zh-TW" smtClean="0"/>
              <a:t>sigmoid</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15</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16</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Data Generate</a:t>
            </a:r>
            <a:r>
              <a:rPr lang="zh-TW" altLang="en-US" dirty="0" smtClean="0"/>
              <a:t>的部分主要是做資料前處理，像是</a:t>
            </a:r>
            <a:r>
              <a:rPr lang="en-US" altLang="zh-TW" dirty="0" smtClean="0"/>
              <a:t>one hot encoding , </a:t>
            </a:r>
            <a:r>
              <a:rPr lang="zh-TW" altLang="en-US" dirty="0" smtClean="0"/>
              <a:t>字串轉換以及離散化</a:t>
            </a:r>
            <a:r>
              <a:rPr lang="zh-TW" altLang="en-US" dirty="0" smtClean="0"/>
              <a:t>。</a:t>
            </a:r>
            <a:endParaRPr lang="en-US" altLang="zh-TW" dirty="0" smtClean="0"/>
          </a:p>
          <a:p>
            <a:endParaRPr lang="en-US" altLang="zh-TW" dirty="0" smtClean="0"/>
          </a:p>
          <a:p>
            <a:r>
              <a:rPr lang="en-US" altLang="zh-TW" dirty="0" smtClean="0"/>
              <a:t>Vocabularies, which are tables mapping categorical feature strings to integer IDs,</a:t>
            </a:r>
            <a:endParaRPr lang="en-US" altLang="zh-TW" dirty="0" smtClean="0"/>
          </a:p>
          <a:p>
            <a:endParaRPr lang="zh-TW" altLang="en-US" dirty="0" smtClean="0"/>
          </a:p>
          <a:p>
            <a:r>
              <a:rPr lang="en-US" altLang="zh-TW" dirty="0" smtClean="0"/>
              <a:t>Model train</a:t>
            </a:r>
            <a:r>
              <a:rPr lang="zh-TW" altLang="en-US" dirty="0" smtClean="0"/>
              <a:t>的部分就是他會做</a:t>
            </a:r>
            <a:r>
              <a:rPr lang="en-US" altLang="zh-TW" dirty="0" smtClean="0"/>
              <a:t>online learning</a:t>
            </a:r>
            <a:r>
              <a:rPr lang="zh-TW" altLang="en-US" dirty="0" smtClean="0"/>
              <a:t>，只要有新的資料進來，他就會將過去的權重拿出來，繼續學習微調權重</a:t>
            </a:r>
            <a:r>
              <a:rPr lang="zh-TW" altLang="en-US" dirty="0" smtClean="0"/>
              <a:t>。</a:t>
            </a:r>
            <a:endParaRPr lang="en-US" altLang="zh-TW" dirty="0" smtClean="0"/>
          </a:p>
          <a:p>
            <a:endParaRPr lang="zh-TW" altLang="en-US" dirty="0" smtClean="0"/>
          </a:p>
          <a:p>
            <a:r>
              <a:rPr lang="en-US" altLang="zh-TW" dirty="0" smtClean="0"/>
              <a:t>Model serving</a:t>
            </a:r>
            <a:r>
              <a:rPr lang="zh-TW" altLang="en-US" dirty="0" smtClean="0"/>
              <a:t>的部分是希望能在</a:t>
            </a:r>
            <a:r>
              <a:rPr lang="en-US" altLang="zh-TW" dirty="0" smtClean="0"/>
              <a:t>10ms</a:t>
            </a:r>
            <a:r>
              <a:rPr lang="zh-TW" altLang="en-US" dirty="0" smtClean="0"/>
              <a:t>去做</a:t>
            </a:r>
            <a:r>
              <a:rPr lang="en-US" altLang="zh-TW" dirty="0" smtClean="0"/>
              <a:t>response</a:t>
            </a:r>
            <a:r>
              <a:rPr lang="zh-TW" altLang="en-US" dirty="0" smtClean="0"/>
              <a:t>，因此他們使用</a:t>
            </a:r>
            <a:r>
              <a:rPr lang="en-US" altLang="zh-TW" dirty="0" smtClean="0"/>
              <a:t>multithreading </a:t>
            </a:r>
            <a:r>
              <a:rPr lang="zh-TW" altLang="en-US" dirty="0" smtClean="0"/>
              <a:t>以及</a:t>
            </a:r>
            <a:r>
              <a:rPr lang="en-US" altLang="zh-TW" dirty="0" smtClean="0"/>
              <a:t>batch</a:t>
            </a:r>
            <a:r>
              <a:rPr lang="zh-TW" altLang="en-US" dirty="0" smtClean="0"/>
              <a:t>設定進行加速</a:t>
            </a:r>
            <a:r>
              <a:rPr lang="zh-TW" altLang="en-US" dirty="0" smtClean="0"/>
              <a:t>。</a:t>
            </a:r>
            <a:endParaRPr lang="en-US" altLang="zh-TW" dirty="0" smtClean="0"/>
          </a:p>
          <a:p>
            <a:endParaRPr lang="en-US" altLang="zh-TW" dirty="0" smtClean="0"/>
          </a:p>
          <a:p>
            <a:r>
              <a:rPr lang="en-US" altLang="zh-TW" dirty="0" smtClean="0"/>
              <a:t>Wide</a:t>
            </a:r>
            <a:r>
              <a:rPr lang="zh-TW" altLang="en-US" dirty="0" smtClean="0"/>
              <a:t>＆</a:t>
            </a:r>
            <a:r>
              <a:rPr lang="en-US" altLang="zh-TW" dirty="0" smtClean="0"/>
              <a:t>Deep</a:t>
            </a:r>
            <a:r>
              <a:rPr lang="zh-TW" altLang="en-US" dirty="0" smtClean="0"/>
              <a:t>模型接受了超過</a:t>
            </a:r>
            <a:r>
              <a:rPr lang="en-US" altLang="zh-TW" dirty="0" smtClean="0"/>
              <a:t>5000</a:t>
            </a:r>
            <a:r>
              <a:rPr lang="zh-TW" altLang="en-US" dirty="0" smtClean="0"/>
              <a:t>億個示例的培訓。 每當一組新的訓練數據到達時，該模型需要重新訓練。</a:t>
            </a:r>
            <a:endParaRPr lang="en-US" altLang="zh-TW" dirty="0" smtClean="0"/>
          </a:p>
          <a:p>
            <a:r>
              <a:rPr lang="zh-TW" altLang="en-US" dirty="0" smtClean="0"/>
              <a:t>然而，每次從頭開始重新訓練都是計算上昂貴的，並且延遲了從數據到達到服務更新模型的時間。 </a:t>
            </a:r>
            <a:endParaRPr lang="en-US" altLang="zh-TW" dirty="0" smtClean="0"/>
          </a:p>
          <a:p>
            <a:r>
              <a:rPr lang="zh-TW" altLang="en-US" dirty="0" smtClean="0"/>
              <a:t>為了應對這一挑戰，我們實施了一個熱啟動系統，該系統使用先前模型中的嵌入和線性模型權重初始化新模型。</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17</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200" b="0" i="0" kern="1200" dirty="0" smtClean="0">
                <a:solidFill>
                  <a:schemeClr val="tx1"/>
                </a:solidFill>
                <a:latin typeface="+mn-lt"/>
                <a:ea typeface="+mn-ea"/>
                <a:cs typeface="+mn-cs"/>
              </a:rPr>
              <a:t>Model Training</a:t>
            </a:r>
            <a:endParaRPr lang="en-US" altLang="zh-TW" sz="1200" b="0" i="0" kern="120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18</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19</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a:t>
            </a:fld>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sz="1200" b="0" i="0" kern="1200" smtClean="0">
              <a:solidFill>
                <a:schemeClr val="tx1"/>
              </a:solidFill>
              <a:latin typeface="+mn-lt"/>
              <a:ea typeface="+mn-ea"/>
              <a:cs typeface="+mn-cs"/>
            </a:endParaRPr>
          </a:p>
          <a:p>
            <a:r>
              <a:rPr lang="en-US" altLang="zh-TW" smtClean="0"/>
              <a:t>A/B Test</a:t>
            </a:r>
            <a:r>
              <a:rPr lang="en-US" altLang="zh-TW" baseline="0" smtClean="0"/>
              <a:t> for</a:t>
            </a:r>
            <a:r>
              <a:rPr lang="en-US" altLang="zh-TW" smtClean="0"/>
              <a:t> 3weeks</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20</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sz="1200" b="0" i="0" kern="1200" smtClean="0">
              <a:solidFill>
                <a:schemeClr val="tx1"/>
              </a:solidFill>
              <a:latin typeface="+mn-lt"/>
              <a:ea typeface="+mn-ea"/>
              <a:cs typeface="+mn-cs"/>
            </a:endParaRPr>
          </a:p>
          <a:p>
            <a:r>
              <a:rPr lang="en-US" altLang="zh-TW" smtClean="0"/>
              <a:t>A/B Test</a:t>
            </a:r>
            <a:r>
              <a:rPr lang="en-US" altLang="zh-TW" baseline="0" smtClean="0"/>
              <a:t> for</a:t>
            </a:r>
            <a:r>
              <a:rPr lang="en-US" altLang="zh-TW" smtClean="0"/>
              <a:t> 3weeks</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21</a:t>
            </a:fld>
            <a:endParaRPr lang="zh-TW" altLang="en-US"/>
          </a:p>
        </p:txBody>
      </p:sp>
    </p:spTree>
    <p:extLst>
      <p:ext uri="{BB962C8B-B14F-4D97-AF65-F5344CB8AC3E}">
        <p14:creationId xmlns:p14="http://schemas.microsoft.com/office/powerpoint/2010/main" val="4107279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22</a:t>
            </a:fld>
            <a:endParaRPr lang="zh-TW" altLang="en-US"/>
          </a:p>
        </p:txBody>
      </p:sp>
    </p:spTree>
    <p:extLst>
      <p:ext uri="{BB962C8B-B14F-4D97-AF65-F5344CB8AC3E}">
        <p14:creationId xmlns:p14="http://schemas.microsoft.com/office/powerpoint/2010/main" val="1222794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推薦系統可以被視為搜索排名系統，其中輸入查詢是一組用戶和上下文信息，並且輸出是項目的排序列表。</a:t>
            </a:r>
          </a:p>
          <a:p>
            <a:endParaRPr lang="zh-TW" altLang="en-US" smtClean="0"/>
          </a:p>
          <a:p>
            <a:r>
              <a:rPr lang="zh-TW" altLang="en-US" smtClean="0"/>
              <a:t>給定查詢，推薦任務是在數據庫中查找相關項目，然後基於某些目標（例如點擊或購買）對項目進行排名。</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3</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mtClean="0"/>
              <a:t>與一般搜索排名問題類似，推薦系統中的一個挑戰是實現記憶和概括。</a:t>
            </a:r>
          </a:p>
          <a:p>
            <a:endParaRPr lang="zh-TW" altLang="en-US" smtClean="0"/>
          </a:p>
          <a:p>
            <a:r>
              <a:rPr lang="en-US" altLang="zh-TW" smtClean="0">
                <a:solidFill>
                  <a:srgbClr val="FF0000"/>
                </a:solidFill>
              </a:rPr>
              <a:t>Memorization</a:t>
            </a:r>
            <a:r>
              <a:rPr lang="zh-TW" altLang="en-US" smtClean="0"/>
              <a:t>可以鬆散地定義為學習項目或特徵的頻繁共現並利用歷史數據中可用的相關性。</a:t>
            </a:r>
          </a:p>
          <a:p>
            <a:endParaRPr lang="zh-TW" altLang="en-US" smtClean="0"/>
          </a:p>
          <a:p>
            <a:r>
              <a:rPr lang="en-US" altLang="zh-TW" smtClean="0">
                <a:solidFill>
                  <a:srgbClr val="FF0000"/>
                </a:solidFill>
              </a:rPr>
              <a:t>Generalization</a:t>
            </a:r>
            <a:r>
              <a:rPr lang="zh-TW" altLang="en-US" smtClean="0"/>
              <a:t>是基於相關的傳遞性，並探索過去從未或很少發生的新特徵組合。</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4</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邏輯</a:t>
            </a:r>
            <a:r>
              <a:rPr lang="zh-TW" altLang="en-US" dirty="0" smtClean="0"/>
              <a:t>回歸的廣義線性模型被廣泛使用，因為它們簡單，可擴展且可解釋。</a:t>
            </a:r>
          </a:p>
          <a:p>
            <a:endParaRPr lang="zh-TW" altLang="en-US" dirty="0" smtClean="0"/>
          </a:p>
          <a:p>
            <a:r>
              <a:rPr lang="zh-TW" altLang="en-US" dirty="0" smtClean="0"/>
              <a:t>模型通常使用單熱編碼訓練二值化稀疏特徵。 例如，如果用戶安裝了</a:t>
            </a:r>
            <a:r>
              <a:rPr lang="en-US" altLang="zh-TW" dirty="0" smtClean="0"/>
              <a:t>Netflix</a:t>
            </a:r>
            <a:r>
              <a:rPr lang="zh-TW" altLang="en-US" dirty="0" smtClean="0"/>
              <a:t>，則二進制功能“</a:t>
            </a:r>
            <a:r>
              <a:rPr lang="en-US" altLang="zh-TW" dirty="0" err="1" smtClean="0"/>
              <a:t>user_installed_app</a:t>
            </a:r>
            <a:r>
              <a:rPr lang="en-US" altLang="zh-TW" dirty="0" smtClean="0"/>
              <a:t> = </a:t>
            </a:r>
            <a:r>
              <a:rPr lang="en-US" altLang="zh-TW" dirty="0" err="1" smtClean="0"/>
              <a:t>netflix</a:t>
            </a:r>
            <a:r>
              <a:rPr lang="en-US" altLang="zh-TW" dirty="0" smtClean="0"/>
              <a:t>”</a:t>
            </a:r>
            <a:r>
              <a:rPr lang="zh-TW" altLang="en-US" dirty="0" smtClean="0"/>
              <a:t>的值為</a:t>
            </a:r>
            <a:r>
              <a:rPr lang="en-US" altLang="zh-TW" dirty="0" smtClean="0"/>
              <a:t>1</a:t>
            </a:r>
            <a:r>
              <a:rPr lang="zh-TW" altLang="en-US" dirty="0" smtClean="0"/>
              <a:t>。</a:t>
            </a:r>
          </a:p>
          <a:p>
            <a:endParaRPr lang="zh-TW" altLang="en-US" dirty="0" smtClean="0"/>
          </a:p>
          <a:p>
            <a:r>
              <a:rPr lang="zh-TW" altLang="en-US" dirty="0" smtClean="0"/>
              <a:t>使用稀疏功能上的跨產品轉換可以有效地實現記憶，例如</a:t>
            </a:r>
            <a:r>
              <a:rPr lang="en-US" altLang="zh-TW" dirty="0" smtClean="0"/>
              <a:t>AND</a:t>
            </a:r>
            <a:r>
              <a:rPr lang="zh-TW" altLang="en-US" dirty="0" smtClean="0"/>
              <a:t>（</a:t>
            </a:r>
            <a:r>
              <a:rPr lang="en-US" altLang="zh-TW" dirty="0" err="1" smtClean="0"/>
              <a:t>user_installed_app</a:t>
            </a:r>
            <a:r>
              <a:rPr lang="en-US" altLang="zh-TW" dirty="0" smtClean="0"/>
              <a:t> = </a:t>
            </a:r>
            <a:r>
              <a:rPr lang="en-US" altLang="zh-TW" dirty="0" err="1" smtClean="0"/>
              <a:t>netflix</a:t>
            </a:r>
            <a:r>
              <a:rPr lang="zh-TW" altLang="en-US" dirty="0" smtClean="0"/>
              <a:t>，</a:t>
            </a:r>
            <a:r>
              <a:rPr lang="en-US" altLang="zh-TW" dirty="0" err="1" smtClean="0"/>
              <a:t>impression_app</a:t>
            </a:r>
            <a:r>
              <a:rPr lang="en-US" altLang="zh-TW" dirty="0" smtClean="0"/>
              <a:t> = </a:t>
            </a:r>
            <a:r>
              <a:rPr lang="en-US" altLang="zh-TW" dirty="0" err="1" smtClean="0"/>
              <a:t>pandora</a:t>
            </a:r>
            <a:r>
              <a:rPr lang="en-US" altLang="zh-TW" dirty="0" smtClean="0"/>
              <a:t>“</a:t>
            </a:r>
            <a:r>
              <a:rPr lang="zh-TW" altLang="en-US" dirty="0" smtClean="0"/>
              <a:t>），如果用戶安裝了</a:t>
            </a:r>
            <a:r>
              <a:rPr lang="en-US" altLang="zh-TW" dirty="0" smtClean="0"/>
              <a:t>Netflix</a:t>
            </a:r>
            <a:r>
              <a:rPr lang="zh-TW" altLang="en-US" dirty="0" smtClean="0"/>
              <a:t>，則其值為</a:t>
            </a:r>
            <a:r>
              <a:rPr lang="en-US" altLang="zh-TW" dirty="0" smtClean="0"/>
              <a:t>1</a:t>
            </a:r>
            <a:r>
              <a:rPr lang="zh-TW" altLang="en-US" dirty="0" smtClean="0"/>
              <a:t>，然後顯示為</a:t>
            </a:r>
            <a:r>
              <a:rPr lang="en-US" altLang="zh-TW" dirty="0" smtClean="0"/>
              <a:t>Pandora</a:t>
            </a:r>
            <a:r>
              <a:rPr lang="zh-TW" altLang="en-US" dirty="0" smtClean="0"/>
              <a:t>。</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5</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dirty="0" smtClean="0"/>
              <a:t>這解釋了特徵對的共現如何與目標標籤相關聯。</a:t>
            </a:r>
          </a:p>
          <a:p>
            <a:endParaRPr lang="zh-TW" altLang="en-US" dirty="0" smtClean="0"/>
          </a:p>
          <a:p>
            <a:r>
              <a:rPr lang="zh-TW" altLang="en-US" dirty="0" smtClean="0"/>
              <a:t>可以使用不太精細的功能（例如</a:t>
            </a:r>
            <a:r>
              <a:rPr lang="en-US" altLang="zh-TW" dirty="0" smtClean="0"/>
              <a:t>AND</a:t>
            </a:r>
            <a:r>
              <a:rPr lang="zh-TW" altLang="en-US" dirty="0" smtClean="0"/>
              <a:t>（</a:t>
            </a:r>
            <a:r>
              <a:rPr lang="en-US" altLang="zh-TW" dirty="0" err="1" smtClean="0"/>
              <a:t>user_installed_category</a:t>
            </a:r>
            <a:r>
              <a:rPr lang="en-US" altLang="zh-TW" dirty="0" smtClean="0"/>
              <a:t> = video</a:t>
            </a:r>
            <a:r>
              <a:rPr lang="zh-TW" altLang="en-US" dirty="0" smtClean="0"/>
              <a:t>，</a:t>
            </a:r>
            <a:r>
              <a:rPr lang="en-US" altLang="zh-TW" dirty="0" err="1" smtClean="0"/>
              <a:t>impression_category</a:t>
            </a:r>
            <a:r>
              <a:rPr lang="en-US" altLang="zh-TW" dirty="0" smtClean="0"/>
              <a:t> = music</a:t>
            </a:r>
            <a:r>
              <a:rPr lang="zh-TW" altLang="en-US" dirty="0" smtClean="0"/>
              <a:t>））添加泛化，</a:t>
            </a:r>
            <a:endParaRPr lang="en-US" altLang="zh-TW" dirty="0" smtClean="0"/>
          </a:p>
          <a:p>
            <a:r>
              <a:rPr lang="zh-TW" altLang="en-US" dirty="0" smtClean="0"/>
              <a:t>但通常需要手動功能工程。</a:t>
            </a:r>
          </a:p>
          <a:p>
            <a:endParaRPr lang="zh-TW" altLang="en-US" dirty="0" smtClean="0"/>
          </a:p>
          <a:p>
            <a:r>
              <a:rPr lang="zh-TW" altLang="en-US" dirty="0" smtClean="0"/>
              <a:t>跨產品轉換的一個限制是它們不會推廣到未出現在訓練數據中的查詢項功能對。</a:t>
            </a:r>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6</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fontAlgn="t"/>
            <a:r>
              <a:rPr lang="zh-TW" altLang="en-US" sz="1200" b="0" i="0" kern="1200" dirty="0" smtClean="0">
                <a:solidFill>
                  <a:schemeClr val="tx1"/>
                </a:solidFill>
                <a:latin typeface="+mn-lt"/>
                <a:ea typeface="+mn-ea"/>
                <a:cs typeface="+mn-cs"/>
              </a:rPr>
              <a:t>可以</a:t>
            </a:r>
            <a:r>
              <a:rPr lang="zh-TW" altLang="en-US" sz="1200" b="0" i="0" kern="1200" dirty="0" smtClean="0">
                <a:solidFill>
                  <a:schemeClr val="tx1"/>
                </a:solidFill>
                <a:latin typeface="+mn-lt"/>
                <a:ea typeface="+mn-ea"/>
                <a:cs typeface="+mn-cs"/>
              </a:rPr>
              <a:t>通過為每個查詢和項目特徵學習低維密集嵌入向量來概括到先前未見過的查詢項目特徵對，同時減少特徵工程的</a:t>
            </a:r>
            <a:r>
              <a:rPr lang="zh-TW" altLang="en-US" sz="1200" b="0" i="0" kern="1200" dirty="0" smtClean="0">
                <a:solidFill>
                  <a:schemeClr val="tx1"/>
                </a:solidFill>
                <a:latin typeface="+mn-lt"/>
                <a:ea typeface="+mn-ea"/>
                <a:cs typeface="+mn-cs"/>
              </a:rPr>
              <a:t>負擔。</a:t>
            </a:r>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7</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8</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因為要在</a:t>
            </a:r>
            <a:r>
              <a:rPr lang="en-US" altLang="zh-TW" sz="1200" b="0" i="0" kern="1200" dirty="0" smtClean="0">
                <a:solidFill>
                  <a:schemeClr val="tx1"/>
                </a:solidFill>
                <a:latin typeface="+mn-lt"/>
                <a:ea typeface="+mn-ea"/>
                <a:cs typeface="+mn-cs"/>
              </a:rPr>
              <a:t>10ms</a:t>
            </a:r>
            <a:r>
              <a:rPr lang="zh-TW" altLang="en-US" sz="1200" b="0" i="0" kern="1200" dirty="0" smtClean="0">
                <a:solidFill>
                  <a:schemeClr val="tx1"/>
                </a:solidFill>
                <a:latin typeface="+mn-lt"/>
                <a:ea typeface="+mn-ea"/>
                <a:cs typeface="+mn-cs"/>
              </a:rPr>
              <a:t>內處理，所以不可能全部</a:t>
            </a:r>
            <a:r>
              <a:rPr lang="en-US" altLang="zh-TW" sz="1200" b="0" i="0" kern="1200" dirty="0" smtClean="0">
                <a:solidFill>
                  <a:schemeClr val="tx1"/>
                </a:solidFill>
                <a:latin typeface="+mn-lt"/>
                <a:ea typeface="+mn-ea"/>
                <a:cs typeface="+mn-cs"/>
              </a:rPr>
              <a:t>app</a:t>
            </a:r>
            <a:r>
              <a:rPr lang="zh-TW" altLang="en-US" sz="1200" b="0" i="0" kern="1200" dirty="0" smtClean="0">
                <a:solidFill>
                  <a:schemeClr val="tx1"/>
                </a:solidFill>
                <a:latin typeface="+mn-lt"/>
                <a:ea typeface="+mn-ea"/>
                <a:cs typeface="+mn-cs"/>
              </a:rPr>
              <a:t>都評分，所以第一步要先檢索，</a:t>
            </a:r>
            <a:endParaRPr lang="en-US" altLang="zh-TW" sz="1200" b="0" i="0" kern="1200" dirty="0" smtClean="0">
              <a:solidFill>
                <a:schemeClr val="tx1"/>
              </a:solidFill>
              <a:latin typeface="+mn-lt"/>
              <a:ea typeface="+mn-ea"/>
              <a:cs typeface="+mn-cs"/>
            </a:endParaRPr>
          </a:p>
          <a:p>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檢索系統，通常是</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機器學習模型</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和</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人類定義規則</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的組合。</a:t>
            </a:r>
            <a:endParaRPr lang="en-US" altLang="zh-TW" sz="1200" b="0" i="0" kern="1200" dirty="0" smtClean="0">
              <a:solidFill>
                <a:schemeClr val="tx1"/>
              </a:solidFill>
              <a:latin typeface="+mn-lt"/>
              <a:ea typeface="+mn-ea"/>
              <a:cs typeface="+mn-cs"/>
            </a:endParaRPr>
          </a:p>
          <a:p>
            <a:endParaRPr lang="en-US" altLang="zh-TW"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latin typeface="+mn-lt"/>
                <a:ea typeface="+mn-ea"/>
                <a:cs typeface="+mn-cs"/>
              </a:rPr>
              <a:t>user_</a:t>
            </a:r>
            <a:r>
              <a:rPr lang="en-US" sz="1200" b="0" i="0" kern="1200" dirty="0" err="1" smtClean="0">
                <a:solidFill>
                  <a:schemeClr val="tx1"/>
                </a:solidFill>
                <a:latin typeface="+mn-lt"/>
                <a:ea typeface="+mn-ea"/>
                <a:cs typeface="+mn-cs"/>
              </a:rPr>
              <a:t>profile</a:t>
            </a:r>
            <a:r>
              <a:rPr lang="en-US"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性別</a:t>
            </a:r>
            <a:r>
              <a:rPr lang="en-US" altLang="zh-TW" sz="1200" b="0" i="0" kern="1200" dirty="0" smtClean="0">
                <a:solidFill>
                  <a:schemeClr val="tx1"/>
                </a:solidFill>
                <a:latin typeface="+mn-lt"/>
                <a:ea typeface="+mn-ea"/>
                <a:cs typeface="+mn-cs"/>
              </a:rPr>
              <a:t>, </a:t>
            </a:r>
            <a:r>
              <a:rPr lang="zh-TW" altLang="en-US" sz="1200" b="0" i="0" kern="1200" dirty="0" smtClean="0">
                <a:solidFill>
                  <a:schemeClr val="tx1"/>
                </a:solidFill>
                <a:latin typeface="+mn-lt"/>
                <a:ea typeface="+mn-ea"/>
                <a:cs typeface="+mn-cs"/>
              </a:rPr>
              <a:t>年齡</a:t>
            </a:r>
            <a:r>
              <a:rPr lang="en-US" altLang="zh-TW" sz="1200" b="0" i="0" kern="1200" dirty="0" smtClean="0">
                <a:solidFill>
                  <a:schemeClr val="tx1"/>
                </a:solidFill>
                <a:latin typeface="+mn-lt"/>
                <a:ea typeface="+mn-ea"/>
                <a:cs typeface="+mn-cs"/>
              </a:rPr>
              <a:t>, </a:t>
            </a:r>
            <a:r>
              <a:rPr lang="zh-TW" altLang="en-US" sz="1200" b="0" i="0" kern="1200" dirty="0" smtClean="0">
                <a:solidFill>
                  <a:schemeClr val="tx1"/>
                </a:solidFill>
                <a:latin typeface="+mn-lt"/>
                <a:ea typeface="+mn-ea"/>
                <a:cs typeface="+mn-cs"/>
              </a:rPr>
              <a:t>語言</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context(</a:t>
            </a:r>
            <a:r>
              <a:rPr lang="zh-TW" altLang="en-US" sz="1200" b="0" i="0" kern="1200" dirty="0" smtClean="0">
                <a:solidFill>
                  <a:schemeClr val="tx1"/>
                </a:solidFill>
                <a:latin typeface="+mn-lt"/>
                <a:ea typeface="+mn-ea"/>
                <a:cs typeface="+mn-cs"/>
              </a:rPr>
              <a:t>國家</a:t>
            </a:r>
            <a:r>
              <a:rPr lang="en-US" altLang="zh-TW" sz="1200" b="0" i="0" kern="1200" dirty="0" smtClean="0">
                <a:solidFill>
                  <a:schemeClr val="tx1"/>
                </a:solidFill>
                <a:latin typeface="+mn-lt"/>
                <a:ea typeface="+mn-ea"/>
                <a:cs typeface="+mn-cs"/>
              </a:rPr>
              <a:t>, </a:t>
            </a:r>
            <a:r>
              <a:rPr lang="zh-TW" altLang="en-US" sz="1200" b="0" i="0" kern="1200" dirty="0" smtClean="0">
                <a:solidFill>
                  <a:schemeClr val="tx1"/>
                </a:solidFill>
                <a:latin typeface="+mn-lt"/>
                <a:ea typeface="+mn-ea"/>
                <a:cs typeface="+mn-cs"/>
              </a:rPr>
              <a:t>當下時間</a:t>
            </a:r>
            <a:r>
              <a:rPr lang="en-US" altLang="zh-TW" sz="1200" b="0" i="0" kern="1200" dirty="0" smtClean="0">
                <a:solidFill>
                  <a:schemeClr val="tx1"/>
                </a:solidFill>
                <a:latin typeface="+mn-lt"/>
                <a:ea typeface="+mn-ea"/>
                <a:cs typeface="+mn-cs"/>
              </a:rPr>
              <a:t>, </a:t>
            </a:r>
            <a:r>
              <a:rPr lang="zh-TW" altLang="en-US" sz="1200" b="0" i="0" kern="1200" dirty="0" smtClean="0">
                <a:solidFill>
                  <a:schemeClr val="tx1"/>
                </a:solidFill>
                <a:latin typeface="+mn-lt"/>
                <a:ea typeface="+mn-ea"/>
                <a:cs typeface="+mn-cs"/>
              </a:rPr>
              <a:t>設備</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a:t>
            </a:r>
            <a:endParaRPr lang="en-US" altLang="zh-TW" sz="1200" b="0" i="0" kern="1200" dirty="0" smtClean="0">
              <a:solidFill>
                <a:schemeClr val="tx1"/>
              </a:solidFill>
              <a:latin typeface="+mn-lt"/>
              <a:ea typeface="+mn-ea"/>
              <a:cs typeface="+mn-cs"/>
            </a:endParaRPr>
          </a:p>
          <a:p>
            <a:endParaRPr lang="en-US" altLang="zh-TW" sz="1200" b="0" i="0" kern="1200" dirty="0" smtClean="0">
              <a:solidFill>
                <a:schemeClr val="tx1"/>
              </a:solidFill>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AC28E76A-8774-4D97-8D95-484EFAB6D6E7}" type="slidenum">
              <a:rPr lang="zh-TW" altLang="en-US" smtClean="0"/>
              <a:pPr/>
              <a:t>9</a:t>
            </a:fld>
            <a:endParaRPr lang="zh-TW" altLang="en-US"/>
          </a:p>
        </p:txBody>
      </p:sp>
    </p:spTree>
    <p:extLst>
      <p:ext uri="{BB962C8B-B14F-4D97-AF65-F5344CB8AC3E}">
        <p14:creationId xmlns:p14="http://schemas.microsoft.com/office/powerpoint/2010/main" val="384709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8C53A3-5171-423A-8976-0062FE356E76}" type="datetime1">
              <a:rPr lang="en-US" altLang="zh-TW"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0FBCB6-1E1C-4130-94D7-8CE879D5DD9E}" type="datetime1">
              <a:rPr lang="en-US" altLang="zh-TW" smtClean="0"/>
              <a:pPr/>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A95374E-C29E-449D-AA9F-0602C3AC7D16}" type="datetime1">
              <a:rPr lang="en-US" altLang="zh-TW"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81C65214-6C3A-4EA8-8804-8298BFB1DC59}" type="datetime1">
              <a:rPr lang="en-US" altLang="zh-TW" smtClean="0"/>
              <a:pPr/>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F02B35-1DDF-43FD-8DF9-E5CCF6C478C5}" type="datetime1">
              <a:rPr lang="en-US" altLang="zh-TW"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48CA68-6291-4E63-BE11-5E89112840D3}" type="datetime1">
              <a:rPr lang="en-US" altLang="zh-TW"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CCC885-5BA2-4877-ADF5-E25168266F76}" type="datetime1">
              <a:rPr lang="en-US" altLang="zh-TW"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C9ACC4-2215-4986-8CFC-F5CFC1EAF098}" type="datetime1">
              <a:rPr lang="en-US" altLang="zh-TW" smtClean="0"/>
              <a:pPr/>
              <a:t>5/9/2019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D2F9BC-B2CA-4ABC-90CA-3B1BE93DF321}" type="datetime1">
              <a:rPr lang="en-US" altLang="zh-TW" smtClean="0"/>
              <a:pPr/>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67EA22-2AF6-4ABD-B225-B032EBD066F4}" type="datetime1">
              <a:rPr lang="en-US" altLang="zh-TW" smtClean="0"/>
              <a:pPr/>
              <a:t>5/9/2019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8B0369-FA67-4697-BF77-802782B4EC2A}" type="datetime1">
              <a:rPr lang="en-US" altLang="zh-TW" smtClean="0"/>
              <a:pPr/>
              <a:t>5/9/2019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48DF0-A775-4166-A622-4CA3531C0A7A}" type="datetime1">
              <a:rPr lang="en-US" altLang="zh-TW" smtClean="0"/>
              <a:pPr/>
              <a:t>5/9/2019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153E28-80C8-423C-8A59-E34F7C8E09EE}" type="datetime1">
              <a:rPr lang="en-US" altLang="zh-TW" smtClean="0"/>
              <a:pPr/>
              <a:t>5/9/2019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4792CAD-B362-41D7-8337-F06C89F78DCF}" type="datetime1">
              <a:rPr lang="en-US" altLang="zh-TW" smtClean="0"/>
              <a:pPr/>
              <a:t>5/9/2019</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3017A3B-E479-4192-9197-5F642A53F051}" type="datetime1">
              <a:rPr lang="en-US" altLang="zh-TW" smtClean="0"/>
              <a:pPr/>
              <a:t>5/9/2019</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200" smtClean="0"/>
              <a:t>Wide &amp; Deep Learning for Recommender Systems</a:t>
            </a:r>
            <a:r>
              <a:rPr lang="en-US" sz="3200" dirty="0" smtClean="0"/>
              <a:t/>
            </a:r>
            <a:br>
              <a:rPr lang="en-US" sz="3200" dirty="0" smtClean="0"/>
            </a:br>
            <a:r>
              <a:rPr lang="en-US" altLang="zh-TW" sz="3200" smtClean="0"/>
              <a:t/>
            </a:r>
            <a:br>
              <a:rPr lang="en-US" altLang="zh-TW" sz="3200" smtClean="0"/>
            </a:br>
            <a:r>
              <a:rPr lang="en-US" sz="2400" smtClean="0"/>
              <a:t>Heng-Tze Cheng</a:t>
            </a:r>
            <a:br>
              <a:rPr lang="en-US" sz="2400" smtClean="0"/>
            </a:br>
            <a:r>
              <a:rPr lang="de-DE" sz="3200" dirty="0" smtClean="0"/>
              <a:t/>
            </a:r>
            <a:br>
              <a:rPr lang="de-DE" sz="3200" dirty="0" smtClean="0"/>
            </a:br>
            <a:r>
              <a:rPr lang="en-US" sz="2000" dirty="0"/>
              <a:t>Published in: </a:t>
            </a:r>
            <a:r>
              <a:rPr lang="en-US" sz="2000" smtClean="0"/>
              <a:t/>
            </a:r>
            <a:br>
              <a:rPr lang="en-US" sz="2000" smtClean="0"/>
            </a:br>
            <a:r>
              <a:rPr lang="en-US" sz="2000" smtClean="0"/>
              <a:t>Proceedings of the 1st Workshop on Deep Learning for Recommender Systems</a:t>
            </a:r>
            <a:endParaRPr lang="en-US" sz="2000" dirty="0"/>
          </a:p>
        </p:txBody>
      </p:sp>
      <p:sp>
        <p:nvSpPr>
          <p:cNvPr id="3" name="Subtitle 2"/>
          <p:cNvSpPr>
            <a:spLocks noGrp="1"/>
          </p:cNvSpPr>
          <p:nvPr>
            <p:ph type="subTitle" idx="1"/>
          </p:nvPr>
        </p:nvSpPr>
        <p:spPr>
          <a:xfrm>
            <a:off x="810001" y="5280846"/>
            <a:ext cx="10572000" cy="1302833"/>
          </a:xfrm>
        </p:spPr>
        <p:txBody>
          <a:bodyPr>
            <a:normAutofit/>
          </a:bodyPr>
          <a:lstStyle/>
          <a:p>
            <a:r>
              <a:rPr lang="zh-TW" altLang="en-US" sz="2400" smtClean="0"/>
              <a:t>報告者：</a:t>
            </a:r>
            <a:r>
              <a:rPr lang="zh-TW" altLang="en-US" sz="2400" dirty="0" smtClean="0"/>
              <a:t>陳克威</a:t>
            </a:r>
            <a:endParaRPr lang="en-US" altLang="zh-TW" sz="2400" dirty="0" smtClean="0"/>
          </a:p>
          <a:p>
            <a:r>
              <a:rPr lang="zh-TW" altLang="en-US" sz="2400" dirty="0" smtClean="0"/>
              <a:t>日　</a:t>
            </a:r>
            <a:r>
              <a:rPr lang="zh-TW" altLang="en-US" sz="2400" smtClean="0"/>
              <a:t>期：</a:t>
            </a:r>
            <a:fld id="{13120861-87B3-4DFE-ABF7-8FE9A63570F9}" type="datetime1">
              <a:rPr lang="zh-TW" altLang="en-US" sz="2400" smtClean="0"/>
              <a:t>2019/5/9</a:t>
            </a:fld>
            <a:endParaRPr lang="en-US" altLang="zh-TW" sz="2400" dirty="0"/>
          </a:p>
          <a:p>
            <a:endParaRPr 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0290025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sz="3600" smtClean="0"/>
              <a:t>WIDE &amp; DEEP LEARNING </a:t>
            </a:r>
            <a:endParaRPr lang="zh-TW" altLang="en-US" sz="3600"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sz="3600" smtClean="0"/>
              <a:t>WIDE</a:t>
            </a:r>
            <a:endParaRPr lang="zh-TW" altLang="en-US" sz="36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內容版面配置區 6"/>
          <p:cNvSpPr>
            <a:spLocks noGrp="1"/>
          </p:cNvSpPr>
          <p:nvPr>
            <p:ph idx="1"/>
          </p:nvPr>
        </p:nvSpPr>
        <p:spPr>
          <a:xfrm>
            <a:off x="818712" y="2222287"/>
            <a:ext cx="10554574" cy="4268454"/>
          </a:xfrm>
        </p:spPr>
        <p:txBody>
          <a:bodyPr/>
          <a:lstStyle/>
          <a:p>
            <a:r>
              <a:rPr lang="en-US" altLang="zh-TW" smtClean="0"/>
              <a:t>The wide component is a generalized linear model of the form y = wT x + b, as illustrated in Figure 1 (left).</a:t>
            </a:r>
          </a:p>
          <a:p>
            <a:r>
              <a:rPr lang="en-US" altLang="zh-TW" smtClean="0"/>
              <a:t>y is the prediction, </a:t>
            </a:r>
          </a:p>
          <a:p>
            <a:r>
              <a:rPr lang="en-US" altLang="zh-TW" smtClean="0"/>
              <a:t>x = [x1, x2, ..., xd] is a vector of d features, </a:t>
            </a:r>
          </a:p>
          <a:p>
            <a:r>
              <a:rPr lang="en-US" altLang="zh-TW" smtClean="0"/>
              <a:t>w = [w1, w2, ..., wd] are the model parameters and b is the bias.</a:t>
            </a:r>
          </a:p>
        </p:txBody>
      </p:sp>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sz="3600" smtClean="0"/>
              <a:t>WIDE</a:t>
            </a:r>
            <a:endParaRPr lang="zh-TW" altLang="en-US" sz="36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內容版面配置區 6"/>
          <p:cNvSpPr>
            <a:spLocks noGrp="1"/>
          </p:cNvSpPr>
          <p:nvPr>
            <p:ph idx="1"/>
          </p:nvPr>
        </p:nvSpPr>
        <p:spPr>
          <a:xfrm>
            <a:off x="818712" y="2222287"/>
            <a:ext cx="10554574" cy="4268454"/>
          </a:xfrm>
        </p:spPr>
        <p:txBody>
          <a:bodyPr/>
          <a:lstStyle/>
          <a:p>
            <a:r>
              <a:rPr lang="en-US" altLang="zh-TW" smtClean="0"/>
              <a:t>The feature set includes raw input features and transformed features. </a:t>
            </a:r>
          </a:p>
          <a:p>
            <a:r>
              <a:rPr lang="en-US" altLang="zh-TW" smtClean="0"/>
              <a:t>One of the most important transformations is the </a:t>
            </a:r>
            <a:r>
              <a:rPr lang="en-US" altLang="zh-TW" smtClean="0">
                <a:solidFill>
                  <a:srgbClr val="FF0000"/>
                </a:solidFill>
              </a:rPr>
              <a:t>cross-product transformation.</a:t>
            </a:r>
            <a:r>
              <a:rPr lang="zh-TW" altLang="en-US" smtClean="0">
                <a:solidFill>
                  <a:srgbClr val="FF0000"/>
                </a:solidFill>
              </a:rPr>
              <a:t> </a:t>
            </a:r>
            <a:endParaRPr lang="en-US" altLang="zh-TW" smtClean="0"/>
          </a:p>
          <a:p>
            <a:endParaRPr lang="en-US" altLang="zh-TW" smtClean="0"/>
          </a:p>
          <a:p>
            <a:r>
              <a:rPr lang="en-US" altLang="zh-TW" smtClean="0"/>
              <a:t>where cki is a boolean variable that is 1 if the i-th feature is part of the k-th transformation φk, and 0 otherwise. </a:t>
            </a:r>
          </a:p>
          <a:p>
            <a:r>
              <a:rPr lang="en-US" altLang="zh-TW" smtClean="0"/>
              <a:t>For binary features, a cross-product transformation (e.g., “</a:t>
            </a:r>
            <a:r>
              <a:rPr lang="en-US" altLang="zh-TW" smtClean="0">
                <a:solidFill>
                  <a:srgbClr val="FF0000"/>
                </a:solidFill>
              </a:rPr>
              <a:t>AND(gender=female, language=en</a:t>
            </a:r>
            <a:r>
              <a:rPr lang="en-US" altLang="zh-TW" smtClean="0"/>
              <a:t>)”) is 1 if and only if the constituent features (“gender=female” and “language=en”) are all 1, and 0 otherwise. </a:t>
            </a:r>
          </a:p>
          <a:p>
            <a:endParaRPr lang="en-US" altLang="zh-TW" smtClean="0"/>
          </a:p>
        </p:txBody>
      </p:sp>
      <p:pic>
        <p:nvPicPr>
          <p:cNvPr id="3074" name="Picture 2"/>
          <p:cNvPicPr>
            <a:picLocks noChangeAspect="1" noChangeArrowheads="1"/>
          </p:cNvPicPr>
          <p:nvPr/>
        </p:nvPicPr>
        <p:blipFill>
          <a:blip r:embed="rId3"/>
          <a:srcRect/>
          <a:stretch>
            <a:fillRect/>
          </a:stretch>
        </p:blipFill>
        <p:spPr bwMode="auto">
          <a:xfrm>
            <a:off x="6765490" y="250305"/>
            <a:ext cx="5087221" cy="1458574"/>
          </a:xfrm>
          <a:prstGeom prst="rect">
            <a:avLst/>
          </a:prstGeom>
          <a:noFill/>
          <a:ln w="9525">
            <a:noFill/>
            <a:miter lim="800000"/>
            <a:headEnd/>
            <a:tailEnd/>
          </a:ln>
          <a:effectLst/>
        </p:spPr>
      </p:pic>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sz="3600" smtClean="0"/>
              <a:t>DEEP</a:t>
            </a:r>
            <a:endParaRPr lang="zh-TW" altLang="en-US" sz="36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13</a:t>
            </a:fld>
            <a:endParaRPr lang="en-US" dirty="0"/>
          </a:p>
        </p:txBody>
      </p:sp>
      <p:sp>
        <p:nvSpPr>
          <p:cNvPr id="7" name="內容版面配置區 6"/>
          <p:cNvSpPr>
            <a:spLocks noGrp="1"/>
          </p:cNvSpPr>
          <p:nvPr>
            <p:ph idx="1"/>
          </p:nvPr>
        </p:nvSpPr>
        <p:spPr/>
        <p:txBody>
          <a:bodyPr/>
          <a:lstStyle/>
          <a:p>
            <a:r>
              <a:rPr lang="en-US" altLang="zh-TW" smtClean="0"/>
              <a:t>sparse, high-dimensional categorical features</a:t>
            </a:r>
            <a:r>
              <a:rPr lang="zh-TW" altLang="en-US" smtClean="0"/>
              <a:t> </a:t>
            </a:r>
            <a:r>
              <a:rPr lang="en-US" altLang="zh-TW" smtClean="0"/>
              <a:t>(“language=en”)</a:t>
            </a:r>
          </a:p>
          <a:p>
            <a:endParaRPr lang="en-US" altLang="zh-TW" smtClean="0"/>
          </a:p>
          <a:p>
            <a:r>
              <a:rPr lang="en-US" altLang="zh-TW" smtClean="0"/>
              <a:t>embedding vector</a:t>
            </a:r>
            <a:r>
              <a:rPr lang="zh-TW" altLang="en-US" smtClean="0"/>
              <a:t> </a:t>
            </a:r>
            <a:r>
              <a:rPr lang="en-US" altLang="zh-TW" smtClean="0"/>
              <a:t>(O(10) to O(100).)</a:t>
            </a:r>
          </a:p>
        </p:txBody>
      </p:sp>
      <p:cxnSp>
        <p:nvCxnSpPr>
          <p:cNvPr id="11" name="直線單箭頭接點 10"/>
          <p:cNvCxnSpPr/>
          <p:nvPr/>
        </p:nvCxnSpPr>
        <p:spPr>
          <a:xfrm rot="10800000" flipV="1">
            <a:off x="4961745" y="4002373"/>
            <a:ext cx="1154243" cy="4796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3"/>
          <a:srcRect/>
          <a:stretch>
            <a:fillRect/>
          </a:stretch>
        </p:blipFill>
        <p:spPr bwMode="auto">
          <a:xfrm>
            <a:off x="6620112" y="4249712"/>
            <a:ext cx="4007916" cy="911753"/>
          </a:xfrm>
          <a:prstGeom prst="rect">
            <a:avLst/>
          </a:prstGeom>
          <a:noFill/>
          <a:ln w="9525">
            <a:noFill/>
            <a:miter lim="800000"/>
            <a:headEnd/>
            <a:tailEnd/>
          </a:ln>
          <a:effectLst/>
        </p:spPr>
      </p:pic>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sz="3600" smtClean="0"/>
              <a:t>Joint Training of  Wide &amp; Deep Model </a:t>
            </a:r>
            <a:endParaRPr lang="zh-TW" altLang="en-US" sz="36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內容版面配置區 6"/>
          <p:cNvSpPr>
            <a:spLocks noGrp="1"/>
          </p:cNvSpPr>
          <p:nvPr>
            <p:ph idx="1"/>
          </p:nvPr>
        </p:nvSpPr>
        <p:spPr/>
        <p:txBody>
          <a:bodyPr/>
          <a:lstStyle/>
          <a:p>
            <a:r>
              <a:rPr lang="en-US" altLang="zh-TW" smtClean="0"/>
              <a:t>The wide component and deep component are </a:t>
            </a:r>
            <a:r>
              <a:rPr lang="en-US" altLang="zh-TW" smtClean="0">
                <a:solidFill>
                  <a:srgbClr val="FF0000"/>
                </a:solidFill>
              </a:rPr>
              <a:t>combined</a:t>
            </a:r>
            <a:r>
              <a:rPr lang="en-US" altLang="zh-TW" smtClean="0"/>
              <a:t> using a weighted sum of their output log odds as the prediction, which is then fed to one common logistic loss function for joint training. </a:t>
            </a:r>
          </a:p>
          <a:p>
            <a:endParaRPr lang="en-US" altLang="zh-TW" smtClean="0"/>
          </a:p>
          <a:p>
            <a:r>
              <a:rPr lang="en-US" altLang="zh-TW" smtClean="0"/>
              <a:t>Note that there is a distinction between </a:t>
            </a:r>
            <a:r>
              <a:rPr lang="en-US" altLang="zh-TW" smtClean="0">
                <a:solidFill>
                  <a:srgbClr val="FF0000"/>
                </a:solidFill>
              </a:rPr>
              <a:t>joint training </a:t>
            </a:r>
            <a:r>
              <a:rPr lang="en-US" altLang="zh-TW" smtClean="0"/>
              <a:t>and </a:t>
            </a:r>
            <a:r>
              <a:rPr lang="en-US" altLang="zh-TW" smtClean="0">
                <a:solidFill>
                  <a:srgbClr val="FF0000"/>
                </a:solidFill>
              </a:rPr>
              <a:t>ensemble</a:t>
            </a:r>
            <a:r>
              <a:rPr lang="en-US" altLang="zh-TW" smtClean="0"/>
              <a:t>. </a:t>
            </a:r>
          </a:p>
        </p:txBody>
      </p:sp>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sz="3600" smtClean="0"/>
              <a:t>Joint Training of  Wide &amp; Deep Model </a:t>
            </a:r>
            <a:endParaRPr lang="zh-TW" altLang="en-US" sz="36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15</a:t>
            </a:fld>
            <a:endParaRPr lang="en-US" dirty="0"/>
          </a:p>
        </p:txBody>
      </p:sp>
      <p:sp>
        <p:nvSpPr>
          <p:cNvPr id="7" name="內容版面配置區 6"/>
          <p:cNvSpPr>
            <a:spLocks noGrp="1"/>
          </p:cNvSpPr>
          <p:nvPr>
            <p:ph idx="1"/>
          </p:nvPr>
        </p:nvSpPr>
        <p:spPr/>
        <p:txBody>
          <a:bodyPr/>
          <a:lstStyle/>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r>
              <a:rPr lang="en-US" altLang="zh-TW" smtClean="0"/>
              <a:t>optimizer (wide): Followthe-regularized-leader (FTRL)</a:t>
            </a:r>
          </a:p>
          <a:p>
            <a:r>
              <a:rPr lang="en-US" altLang="zh-TW" smtClean="0"/>
              <a:t>optimizer (deep): AdaGrad</a:t>
            </a:r>
          </a:p>
          <a:p>
            <a:r>
              <a:rPr lang="en-US" smtClean="0"/>
              <a:t>logistic loss function</a:t>
            </a:r>
            <a:endParaRPr lang="en-US" altLang="zh-TW" smtClean="0"/>
          </a:p>
        </p:txBody>
      </p:sp>
      <p:pic>
        <p:nvPicPr>
          <p:cNvPr id="8" name="Picture 2"/>
          <p:cNvPicPr>
            <a:picLocks noChangeAspect="1" noChangeArrowheads="1"/>
          </p:cNvPicPr>
          <p:nvPr/>
        </p:nvPicPr>
        <p:blipFill>
          <a:blip r:embed="rId3"/>
          <a:srcRect/>
          <a:stretch>
            <a:fillRect/>
          </a:stretch>
        </p:blipFill>
        <p:spPr bwMode="auto">
          <a:xfrm>
            <a:off x="389744" y="1678977"/>
            <a:ext cx="11227378" cy="2818072"/>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4181474" y="5337826"/>
            <a:ext cx="7274901" cy="778161"/>
          </a:xfrm>
          <a:prstGeom prst="rect">
            <a:avLst/>
          </a:prstGeom>
          <a:noFill/>
          <a:ln w="9525">
            <a:noFill/>
            <a:miter lim="800000"/>
            <a:headEnd/>
            <a:tailEnd/>
          </a:ln>
          <a:effectLst/>
        </p:spPr>
      </p:pic>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sz="3600" smtClean="0"/>
              <a:t>SYSTEM IMPLEMENTATION </a:t>
            </a:r>
            <a:endParaRPr lang="zh-TW" altLang="en-US" sz="3600"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sz="3600" smtClean="0"/>
              <a:t>SYSTEM IMPLEMENTATION </a:t>
            </a:r>
            <a:endParaRPr lang="zh-TW" altLang="en-US" sz="36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內容版面配置區 6"/>
          <p:cNvSpPr>
            <a:spLocks noGrp="1"/>
          </p:cNvSpPr>
          <p:nvPr>
            <p:ph idx="1"/>
          </p:nvPr>
        </p:nvSpPr>
        <p:spPr/>
        <p:txBody>
          <a:bodyPr/>
          <a:lstStyle/>
          <a:p>
            <a:endParaRPr lang="en-US" altLang="zh-TW" smtClean="0"/>
          </a:p>
        </p:txBody>
      </p:sp>
      <p:pic>
        <p:nvPicPr>
          <p:cNvPr id="6147" name="Picture 3"/>
          <p:cNvPicPr>
            <a:picLocks noChangeAspect="1" noChangeArrowheads="1"/>
          </p:cNvPicPr>
          <p:nvPr/>
        </p:nvPicPr>
        <p:blipFill>
          <a:blip r:embed="rId3"/>
          <a:srcRect/>
          <a:stretch>
            <a:fillRect/>
          </a:stretch>
        </p:blipFill>
        <p:spPr bwMode="auto">
          <a:xfrm>
            <a:off x="2073562" y="2633583"/>
            <a:ext cx="7872844" cy="3722245"/>
          </a:xfrm>
          <a:prstGeom prst="rect">
            <a:avLst/>
          </a:prstGeom>
          <a:noFill/>
          <a:ln w="9525">
            <a:noFill/>
            <a:miter lim="800000"/>
            <a:headEnd/>
            <a:tailEnd/>
          </a:ln>
          <a:effectLst/>
        </p:spPr>
      </p:pic>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sz="3600" smtClean="0"/>
              <a:t>SYSTEM IMPLEMENTATION </a:t>
            </a:r>
            <a:endParaRPr lang="zh-TW" altLang="en-US" sz="36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內容版面配置區 6"/>
          <p:cNvSpPr>
            <a:spLocks noGrp="1"/>
          </p:cNvSpPr>
          <p:nvPr>
            <p:ph idx="1"/>
          </p:nvPr>
        </p:nvSpPr>
        <p:spPr/>
        <p:txBody>
          <a:bodyPr/>
          <a:lstStyle/>
          <a:p>
            <a:endParaRPr lang="en-US" altLang="zh-TW" smtClean="0"/>
          </a:p>
        </p:txBody>
      </p:sp>
      <p:pic>
        <p:nvPicPr>
          <p:cNvPr id="6148" name="Picture 4"/>
          <p:cNvPicPr>
            <a:picLocks noChangeAspect="1" noChangeArrowheads="1"/>
          </p:cNvPicPr>
          <p:nvPr/>
        </p:nvPicPr>
        <p:blipFill>
          <a:blip r:embed="rId3"/>
          <a:srcRect/>
          <a:stretch>
            <a:fillRect/>
          </a:stretch>
        </p:blipFill>
        <p:spPr bwMode="auto">
          <a:xfrm>
            <a:off x="2048812" y="2218935"/>
            <a:ext cx="8355588" cy="4121904"/>
          </a:xfrm>
          <a:prstGeom prst="rect">
            <a:avLst/>
          </a:prstGeom>
          <a:noFill/>
          <a:ln w="9525">
            <a:noFill/>
            <a:miter lim="800000"/>
            <a:headEnd/>
            <a:tailEnd/>
          </a:ln>
          <a:effectLst/>
        </p:spPr>
      </p:pic>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sz="3600" smtClean="0"/>
              <a:t>EXPERIMENT RESULTS</a:t>
            </a:r>
            <a:endParaRPr lang="zh-TW" altLang="en-US" sz="3600"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19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latin typeface="Times New Roman" panose="02020603050405020304" pitchFamily="18" charset="0"/>
                <a:cs typeface="Times New Roman" panose="02020603050405020304" pitchFamily="18" charset="0"/>
              </a:rPr>
              <a:t>Introduction</a:t>
            </a:r>
            <a:endParaRPr lang="zh-TW" altLang="en-US"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sz="3600" smtClean="0"/>
              <a:t>EXPERIMENT RESULTS</a:t>
            </a:r>
            <a:endParaRPr lang="zh-TW" altLang="en-US" sz="36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20</a:t>
            </a:fld>
            <a:endParaRPr lang="en-US" dirty="0"/>
          </a:p>
        </p:txBody>
      </p:sp>
      <p:sp>
        <p:nvSpPr>
          <p:cNvPr id="7" name="內容版面配置區 6"/>
          <p:cNvSpPr>
            <a:spLocks noGrp="1"/>
          </p:cNvSpPr>
          <p:nvPr>
            <p:ph idx="1"/>
          </p:nvPr>
        </p:nvSpPr>
        <p:spPr/>
        <p:txBody>
          <a:bodyPr/>
          <a:lstStyle/>
          <a:p>
            <a:endParaRPr lang="en-US" altLang="zh-TW" smtClean="0"/>
          </a:p>
        </p:txBody>
      </p:sp>
      <p:pic>
        <p:nvPicPr>
          <p:cNvPr id="7170" name="Picture 2"/>
          <p:cNvPicPr>
            <a:picLocks noChangeAspect="1" noChangeArrowheads="1"/>
          </p:cNvPicPr>
          <p:nvPr/>
        </p:nvPicPr>
        <p:blipFill>
          <a:blip r:embed="rId3"/>
          <a:srcRect/>
          <a:stretch>
            <a:fillRect/>
          </a:stretch>
        </p:blipFill>
        <p:spPr bwMode="auto">
          <a:xfrm>
            <a:off x="1533994" y="2473976"/>
            <a:ext cx="8774811" cy="3226477"/>
          </a:xfrm>
          <a:prstGeom prst="rect">
            <a:avLst/>
          </a:prstGeom>
          <a:noFill/>
          <a:ln w="9525">
            <a:noFill/>
            <a:miter lim="800000"/>
            <a:headEnd/>
            <a:tailEnd/>
          </a:ln>
          <a:effectLst/>
        </p:spPr>
      </p:pic>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sz="3600" smtClean="0"/>
              <a:t>EXPERIMENT RESULTS</a:t>
            </a:r>
            <a:endParaRPr lang="zh-TW" altLang="en-US" sz="36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21</a:t>
            </a:fld>
            <a:endParaRPr lang="en-US" dirty="0"/>
          </a:p>
        </p:txBody>
      </p:sp>
      <p:sp>
        <p:nvSpPr>
          <p:cNvPr id="7" name="內容版面配置區 6"/>
          <p:cNvSpPr>
            <a:spLocks noGrp="1"/>
          </p:cNvSpPr>
          <p:nvPr>
            <p:ph idx="1"/>
          </p:nvPr>
        </p:nvSpPr>
        <p:spPr/>
        <p:txBody>
          <a:bodyPr/>
          <a:lstStyle/>
          <a:p>
            <a:endParaRPr lang="en-US" altLang="zh-TW" smtClean="0"/>
          </a:p>
        </p:txBody>
      </p:sp>
      <p:pic>
        <p:nvPicPr>
          <p:cNvPr id="8" name="圖片 7"/>
          <p:cNvPicPr>
            <a:picLocks noChangeAspect="1"/>
          </p:cNvPicPr>
          <p:nvPr/>
        </p:nvPicPr>
        <p:blipFill>
          <a:blip r:embed="rId3"/>
          <a:stretch>
            <a:fillRect/>
          </a:stretch>
        </p:blipFill>
        <p:spPr>
          <a:xfrm>
            <a:off x="2222312" y="2803870"/>
            <a:ext cx="7764798" cy="2473343"/>
          </a:xfrm>
          <a:prstGeom prst="rect">
            <a:avLst/>
          </a:prstGeom>
        </p:spPr>
      </p:pic>
    </p:spTree>
    <p:extLst>
      <p:ext uri="{BB962C8B-B14F-4D97-AF65-F5344CB8AC3E}">
        <p14:creationId xmlns:p14="http://schemas.microsoft.com/office/powerpoint/2010/main" val="6122786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altLang="zh-TW" sz="3200" dirty="0" smtClean="0"/>
              <a:t>Thanks </a:t>
            </a:r>
            <a:r>
              <a:rPr lang="en-US" altLang="zh-TW" sz="3200" dirty="0"/>
              <a:t>for </a:t>
            </a:r>
            <a:r>
              <a:rPr lang="en-US" altLang="zh-TW" sz="3200" dirty="0" smtClean="0"/>
              <a:t>listening.</a:t>
            </a:r>
            <a:br>
              <a:rPr lang="en-US" altLang="zh-TW" sz="3200" dirty="0" smtClean="0"/>
            </a:br>
            <a:r>
              <a:rPr lang="en-US" altLang="zh-TW" sz="3200" dirty="0" smtClean="0"/>
              <a:t/>
            </a:r>
            <a:br>
              <a:rPr lang="en-US" altLang="zh-TW" sz="3200" dirty="0" smtClean="0"/>
            </a:br>
            <a:r>
              <a:rPr lang="en-US" sz="3200" dirty="0" smtClean="0"/>
              <a:t/>
            </a:r>
            <a:br>
              <a:rPr lang="en-US" sz="3200" dirty="0" smtClean="0"/>
            </a:br>
            <a:endParaRPr lang="en-US" sz="32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22</a:t>
            </a:fld>
            <a:endParaRPr lang="en-US" dirty="0"/>
          </a:p>
        </p:txBody>
      </p:sp>
      <p:sp>
        <p:nvSpPr>
          <p:cNvPr id="7" name="Subtitle 2"/>
          <p:cNvSpPr>
            <a:spLocks noGrp="1"/>
          </p:cNvSpPr>
          <p:nvPr>
            <p:ph type="subTitle" idx="1"/>
          </p:nvPr>
        </p:nvSpPr>
        <p:spPr>
          <a:xfrm>
            <a:off x="810001" y="5280846"/>
            <a:ext cx="10572000" cy="1302833"/>
          </a:xfrm>
        </p:spPr>
        <p:txBody>
          <a:bodyPr>
            <a:normAutofit/>
          </a:bodyPr>
          <a:lstStyle/>
          <a:p>
            <a:r>
              <a:rPr lang="zh-TW" altLang="en-US" sz="2400" smtClean="0"/>
              <a:t>報告者：</a:t>
            </a:r>
            <a:r>
              <a:rPr lang="zh-TW" altLang="en-US" sz="2400" dirty="0" smtClean="0"/>
              <a:t>陳克威</a:t>
            </a:r>
            <a:endParaRPr lang="en-US" altLang="zh-TW" sz="2400" dirty="0" smtClean="0"/>
          </a:p>
          <a:p>
            <a:r>
              <a:rPr lang="zh-TW" altLang="en-US" sz="2400" dirty="0" smtClean="0"/>
              <a:t>日　</a:t>
            </a:r>
            <a:r>
              <a:rPr lang="zh-TW" altLang="en-US" sz="2400" smtClean="0"/>
              <a:t>期：</a:t>
            </a:r>
            <a:fld id="{26720E42-F9DE-41DE-9372-AF5BC39FAB3E}" type="datetime1">
              <a:rPr lang="zh-TW" altLang="en-US" sz="2400" smtClean="0"/>
              <a:t>2019/5/9</a:t>
            </a:fld>
            <a:endParaRPr lang="en-US" altLang="zh-TW" sz="2400" dirty="0" smtClean="0"/>
          </a:p>
          <a:p>
            <a:endParaRPr lang="en-US" dirty="0"/>
          </a:p>
        </p:txBody>
      </p:sp>
    </p:spTree>
    <p:extLst>
      <p:ext uri="{BB962C8B-B14F-4D97-AF65-F5344CB8AC3E}">
        <p14:creationId xmlns:p14="http://schemas.microsoft.com/office/powerpoint/2010/main" val="34178905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7" name="內容版面配置區 6"/>
          <p:cNvSpPr>
            <a:spLocks noGrp="1"/>
          </p:cNvSpPr>
          <p:nvPr>
            <p:ph idx="1"/>
          </p:nvPr>
        </p:nvSpPr>
        <p:spPr/>
        <p:txBody>
          <a:bodyPr/>
          <a:lstStyle/>
          <a:p>
            <a:r>
              <a:rPr lang="en-US" altLang="zh-TW" smtClean="0"/>
              <a:t>A recommender system can be viewed as a </a:t>
            </a:r>
            <a:r>
              <a:rPr lang="en-US" altLang="zh-TW" smtClean="0">
                <a:solidFill>
                  <a:srgbClr val="FF0000"/>
                </a:solidFill>
              </a:rPr>
              <a:t>search ranking system</a:t>
            </a:r>
            <a:r>
              <a:rPr lang="en-US" altLang="zh-TW" smtClean="0"/>
              <a:t>, where the input query is a set of </a:t>
            </a:r>
            <a:r>
              <a:rPr lang="en-US" altLang="zh-TW" smtClean="0">
                <a:solidFill>
                  <a:srgbClr val="FF0000"/>
                </a:solidFill>
              </a:rPr>
              <a:t>user</a:t>
            </a:r>
            <a:r>
              <a:rPr lang="en-US" altLang="zh-TW" smtClean="0"/>
              <a:t> and </a:t>
            </a:r>
            <a:r>
              <a:rPr lang="en-US" altLang="zh-TW" smtClean="0">
                <a:solidFill>
                  <a:srgbClr val="FF0000"/>
                </a:solidFill>
              </a:rPr>
              <a:t>contextual</a:t>
            </a:r>
            <a:r>
              <a:rPr lang="en-US" altLang="zh-TW" smtClean="0"/>
              <a:t> information, and the output is a ranked list of items. </a:t>
            </a:r>
          </a:p>
          <a:p>
            <a:endParaRPr lang="en-US" altLang="zh-TW" smtClean="0"/>
          </a:p>
          <a:p>
            <a:r>
              <a:rPr lang="en-US" altLang="zh-TW" smtClean="0"/>
              <a:t>Given a query, the recommendation task is to find the relevant items in a database and then rank the items based on certain objectives, such as clicks or purchases.</a:t>
            </a:r>
            <a:endParaRPr lang="en-US" altLang="zh-TW" dirty="0" smtClean="0"/>
          </a:p>
        </p:txBody>
      </p:sp>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內容版面配置區 6"/>
          <p:cNvSpPr>
            <a:spLocks noGrp="1"/>
          </p:cNvSpPr>
          <p:nvPr>
            <p:ph idx="1"/>
          </p:nvPr>
        </p:nvSpPr>
        <p:spPr/>
        <p:txBody>
          <a:bodyPr/>
          <a:lstStyle/>
          <a:p>
            <a:r>
              <a:rPr lang="en-US" altLang="zh-TW" smtClean="0"/>
              <a:t>One challenge in recommender systems, similar to the general search ranking problem, is to achieve both </a:t>
            </a:r>
            <a:r>
              <a:rPr lang="en-US" altLang="zh-TW" smtClean="0">
                <a:solidFill>
                  <a:srgbClr val="FF0000"/>
                </a:solidFill>
              </a:rPr>
              <a:t>memorization</a:t>
            </a:r>
            <a:r>
              <a:rPr lang="en-US" altLang="zh-TW" smtClean="0"/>
              <a:t> and </a:t>
            </a:r>
            <a:r>
              <a:rPr lang="en-US" altLang="zh-TW" smtClean="0">
                <a:solidFill>
                  <a:srgbClr val="FF0000"/>
                </a:solidFill>
              </a:rPr>
              <a:t>generalization</a:t>
            </a:r>
            <a:r>
              <a:rPr lang="en-US" altLang="zh-TW" smtClean="0"/>
              <a:t>.</a:t>
            </a:r>
          </a:p>
          <a:p>
            <a:endParaRPr lang="en-US" altLang="zh-TW" smtClean="0"/>
          </a:p>
          <a:p>
            <a:r>
              <a:rPr lang="en-US" altLang="zh-TW" smtClean="0">
                <a:solidFill>
                  <a:srgbClr val="FF0000"/>
                </a:solidFill>
              </a:rPr>
              <a:t>Memorization</a:t>
            </a:r>
            <a:r>
              <a:rPr lang="en-US" altLang="zh-TW" smtClean="0"/>
              <a:t> can be loosely defined as learning </a:t>
            </a:r>
            <a:r>
              <a:rPr lang="en-US" altLang="zh-TW" smtClean="0">
                <a:solidFill>
                  <a:srgbClr val="FF0000"/>
                </a:solidFill>
              </a:rPr>
              <a:t>the frequent co-occurrence </a:t>
            </a:r>
            <a:r>
              <a:rPr lang="en-US" altLang="zh-TW" smtClean="0"/>
              <a:t>of items or features and exploiting the correlation available in the historical data. </a:t>
            </a:r>
          </a:p>
          <a:p>
            <a:endParaRPr lang="en-US" altLang="zh-TW" smtClean="0"/>
          </a:p>
          <a:p>
            <a:r>
              <a:rPr lang="en-US" altLang="zh-TW" smtClean="0">
                <a:solidFill>
                  <a:srgbClr val="FF0000"/>
                </a:solidFill>
              </a:rPr>
              <a:t>Generalization</a:t>
            </a:r>
            <a:r>
              <a:rPr lang="en-US" altLang="zh-TW" smtClean="0"/>
              <a:t>, on the other hand, is based on </a:t>
            </a:r>
            <a:r>
              <a:rPr lang="en-US" altLang="zh-TW" smtClean="0">
                <a:solidFill>
                  <a:srgbClr val="FF0000"/>
                </a:solidFill>
              </a:rPr>
              <a:t>transitivity</a:t>
            </a:r>
            <a:r>
              <a:rPr lang="en-US" altLang="zh-TW" smtClean="0"/>
              <a:t> of correlation and </a:t>
            </a:r>
            <a:r>
              <a:rPr lang="en-US" altLang="zh-TW" smtClean="0">
                <a:solidFill>
                  <a:srgbClr val="FF0000"/>
                </a:solidFill>
              </a:rPr>
              <a:t>explores new feature </a:t>
            </a:r>
            <a:r>
              <a:rPr lang="en-US" altLang="zh-TW" smtClean="0"/>
              <a:t>combinations that have never or rarely occurred in the past.</a:t>
            </a:r>
          </a:p>
        </p:txBody>
      </p:sp>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內容版面配置區 6"/>
          <p:cNvSpPr>
            <a:spLocks noGrp="1"/>
          </p:cNvSpPr>
          <p:nvPr>
            <p:ph idx="1"/>
          </p:nvPr>
        </p:nvSpPr>
        <p:spPr/>
        <p:txBody>
          <a:bodyPr/>
          <a:lstStyle/>
          <a:p>
            <a:r>
              <a:rPr lang="en-US" altLang="zh-TW" dirty="0" smtClean="0"/>
              <a:t>generalized linear models such as </a:t>
            </a:r>
            <a:r>
              <a:rPr lang="en-US" altLang="zh-TW" dirty="0" smtClean="0">
                <a:solidFill>
                  <a:srgbClr val="FF0000"/>
                </a:solidFill>
              </a:rPr>
              <a:t>logistic regression</a:t>
            </a:r>
            <a:r>
              <a:rPr lang="en-US" altLang="zh-TW" dirty="0" smtClean="0"/>
              <a:t> are widely used because they are </a:t>
            </a:r>
            <a:r>
              <a:rPr lang="en-US" altLang="zh-TW" dirty="0" smtClean="0">
                <a:solidFill>
                  <a:srgbClr val="FF0000"/>
                </a:solidFill>
              </a:rPr>
              <a:t>simple</a:t>
            </a:r>
            <a:r>
              <a:rPr lang="en-US" altLang="zh-TW" dirty="0" smtClean="0"/>
              <a:t>, </a:t>
            </a:r>
            <a:r>
              <a:rPr lang="en-US" altLang="zh-TW" dirty="0" smtClean="0">
                <a:solidFill>
                  <a:srgbClr val="FF0000"/>
                </a:solidFill>
              </a:rPr>
              <a:t>scalable</a:t>
            </a:r>
            <a:r>
              <a:rPr lang="en-US" altLang="zh-TW" dirty="0" smtClean="0"/>
              <a:t> and </a:t>
            </a:r>
            <a:r>
              <a:rPr lang="en-US" altLang="zh-TW" dirty="0" smtClean="0">
                <a:solidFill>
                  <a:srgbClr val="FF0000"/>
                </a:solidFill>
              </a:rPr>
              <a:t>interpretable</a:t>
            </a:r>
            <a:r>
              <a:rPr lang="en-US" altLang="zh-TW" dirty="0" smtClean="0"/>
              <a:t>.</a:t>
            </a:r>
            <a:endParaRPr lang="en-US" altLang="zh-TW" dirty="0" smtClean="0"/>
          </a:p>
          <a:p>
            <a:endParaRPr lang="en-US" altLang="zh-TW" dirty="0" smtClean="0"/>
          </a:p>
          <a:p>
            <a:r>
              <a:rPr lang="en-US" altLang="zh-TW" dirty="0" smtClean="0"/>
              <a:t>The models are often trained on </a:t>
            </a:r>
            <a:r>
              <a:rPr lang="en-US" altLang="zh-TW" dirty="0" err="1" smtClean="0"/>
              <a:t>binarized</a:t>
            </a:r>
            <a:r>
              <a:rPr lang="en-US" altLang="zh-TW" dirty="0" smtClean="0"/>
              <a:t> sparse features with </a:t>
            </a:r>
            <a:r>
              <a:rPr lang="en-US" altLang="zh-TW" dirty="0" smtClean="0">
                <a:solidFill>
                  <a:srgbClr val="FF0000"/>
                </a:solidFill>
              </a:rPr>
              <a:t>one-hot encoding</a:t>
            </a:r>
            <a:r>
              <a:rPr lang="en-US" altLang="zh-TW" dirty="0" smtClean="0"/>
              <a:t>. E.g., the binary feature “</a:t>
            </a:r>
            <a:r>
              <a:rPr lang="en-US" altLang="zh-TW" dirty="0" err="1" smtClean="0">
                <a:solidFill>
                  <a:srgbClr val="FF0000"/>
                </a:solidFill>
              </a:rPr>
              <a:t>user_installed_app</a:t>
            </a:r>
            <a:r>
              <a:rPr lang="en-US" altLang="zh-TW" dirty="0" smtClean="0">
                <a:solidFill>
                  <a:srgbClr val="FF0000"/>
                </a:solidFill>
              </a:rPr>
              <a:t>=</a:t>
            </a:r>
            <a:r>
              <a:rPr lang="en-US" altLang="zh-TW" dirty="0" err="1" smtClean="0">
                <a:solidFill>
                  <a:srgbClr val="FF0000"/>
                </a:solidFill>
              </a:rPr>
              <a:t>netflix</a:t>
            </a:r>
            <a:r>
              <a:rPr lang="en-US" altLang="zh-TW" dirty="0" smtClean="0"/>
              <a:t>” has value 1 if the user installed Netflix</a:t>
            </a:r>
            <a:r>
              <a:rPr lang="en-US" altLang="zh-TW" dirty="0" smtClean="0"/>
              <a:t>.</a:t>
            </a:r>
            <a:endParaRPr lang="en-US" altLang="zh-TW" dirty="0" smtClean="0"/>
          </a:p>
          <a:p>
            <a:endParaRPr lang="en-US" altLang="zh-TW" dirty="0" smtClean="0"/>
          </a:p>
          <a:p>
            <a:r>
              <a:rPr lang="en-US" altLang="zh-TW" dirty="0" smtClean="0">
                <a:solidFill>
                  <a:srgbClr val="FF0000"/>
                </a:solidFill>
              </a:rPr>
              <a:t>Memorization</a:t>
            </a:r>
            <a:r>
              <a:rPr lang="en-US" altLang="zh-TW" dirty="0" smtClean="0"/>
              <a:t> can be achieved effectively using cross-product transformations over sparse features, such as </a:t>
            </a:r>
            <a:r>
              <a:rPr lang="en-US" altLang="zh-TW" dirty="0" smtClean="0">
                <a:solidFill>
                  <a:srgbClr val="FF0000"/>
                </a:solidFill>
              </a:rPr>
              <a:t>AND(</a:t>
            </a:r>
            <a:r>
              <a:rPr lang="en-US" altLang="zh-TW" dirty="0" err="1" smtClean="0">
                <a:solidFill>
                  <a:srgbClr val="FF0000"/>
                </a:solidFill>
              </a:rPr>
              <a:t>user_installed_app</a:t>
            </a:r>
            <a:r>
              <a:rPr lang="en-US" altLang="zh-TW" dirty="0" smtClean="0">
                <a:solidFill>
                  <a:srgbClr val="FF0000"/>
                </a:solidFill>
              </a:rPr>
              <a:t>=</a:t>
            </a:r>
            <a:r>
              <a:rPr lang="en-US" altLang="zh-TW" dirty="0" err="1" smtClean="0">
                <a:solidFill>
                  <a:srgbClr val="FF0000"/>
                </a:solidFill>
              </a:rPr>
              <a:t>netflix</a:t>
            </a:r>
            <a:r>
              <a:rPr lang="en-US" altLang="zh-TW" dirty="0" smtClean="0">
                <a:solidFill>
                  <a:srgbClr val="FF0000"/>
                </a:solidFill>
              </a:rPr>
              <a:t>, </a:t>
            </a:r>
            <a:r>
              <a:rPr lang="en-US" altLang="zh-TW" dirty="0" err="1" smtClean="0">
                <a:solidFill>
                  <a:srgbClr val="FF0000"/>
                </a:solidFill>
              </a:rPr>
              <a:t>impression_app</a:t>
            </a:r>
            <a:r>
              <a:rPr lang="en-US" altLang="zh-TW" dirty="0" smtClean="0">
                <a:solidFill>
                  <a:srgbClr val="FF0000"/>
                </a:solidFill>
              </a:rPr>
              <a:t>=</a:t>
            </a:r>
            <a:r>
              <a:rPr lang="en-US" altLang="zh-TW" dirty="0" err="1" smtClean="0">
                <a:solidFill>
                  <a:srgbClr val="FF0000"/>
                </a:solidFill>
              </a:rPr>
              <a:t>pandora</a:t>
            </a:r>
            <a:r>
              <a:rPr lang="en-US" altLang="zh-TW" dirty="0" smtClean="0">
                <a:solidFill>
                  <a:srgbClr val="FF0000"/>
                </a:solidFill>
              </a:rPr>
              <a:t>”)</a:t>
            </a:r>
            <a:r>
              <a:rPr lang="en-US" altLang="zh-TW" dirty="0" smtClean="0"/>
              <a:t>, whose value is 1 if the user installed Netflix and then is later shown Pandora.</a:t>
            </a:r>
          </a:p>
        </p:txBody>
      </p:sp>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6</a:t>
            </a:fld>
            <a:endParaRPr lang="en-US" dirty="0"/>
          </a:p>
        </p:txBody>
      </p:sp>
      <p:sp>
        <p:nvSpPr>
          <p:cNvPr id="7" name="內容版面配置區 6"/>
          <p:cNvSpPr>
            <a:spLocks noGrp="1"/>
          </p:cNvSpPr>
          <p:nvPr>
            <p:ph idx="1"/>
          </p:nvPr>
        </p:nvSpPr>
        <p:spPr/>
        <p:txBody>
          <a:bodyPr/>
          <a:lstStyle/>
          <a:p>
            <a:r>
              <a:rPr lang="en-US" altLang="zh-TW" dirty="0" smtClean="0"/>
              <a:t>This explains how the </a:t>
            </a:r>
            <a:r>
              <a:rPr lang="en-US" altLang="zh-TW" dirty="0" smtClean="0">
                <a:solidFill>
                  <a:srgbClr val="FF0000"/>
                </a:solidFill>
              </a:rPr>
              <a:t>co-occurrence</a:t>
            </a:r>
            <a:r>
              <a:rPr lang="en-US" altLang="zh-TW" dirty="0" smtClean="0"/>
              <a:t> of a </a:t>
            </a:r>
            <a:r>
              <a:rPr lang="en-US" altLang="zh-TW" dirty="0" smtClean="0">
                <a:solidFill>
                  <a:srgbClr val="FF0000"/>
                </a:solidFill>
              </a:rPr>
              <a:t>feature pair correlates </a:t>
            </a:r>
            <a:r>
              <a:rPr lang="en-US" altLang="zh-TW" dirty="0" smtClean="0"/>
              <a:t>with the target label. </a:t>
            </a:r>
          </a:p>
          <a:p>
            <a:endParaRPr lang="en-US" altLang="zh-TW" dirty="0" smtClean="0"/>
          </a:p>
          <a:p>
            <a:r>
              <a:rPr lang="en-US" altLang="zh-TW" dirty="0" smtClean="0"/>
              <a:t>Generalization can be added by using features that are less granular, such as </a:t>
            </a:r>
            <a:r>
              <a:rPr lang="en-US" altLang="zh-TW" dirty="0" smtClean="0">
                <a:solidFill>
                  <a:srgbClr val="FF0000"/>
                </a:solidFill>
              </a:rPr>
              <a:t>AND(</a:t>
            </a:r>
            <a:r>
              <a:rPr lang="en-US" altLang="zh-TW" dirty="0" err="1" smtClean="0">
                <a:solidFill>
                  <a:srgbClr val="FF0000"/>
                </a:solidFill>
              </a:rPr>
              <a:t>user_installed_category</a:t>
            </a:r>
            <a:r>
              <a:rPr lang="en-US" altLang="zh-TW" dirty="0" smtClean="0">
                <a:solidFill>
                  <a:srgbClr val="FF0000"/>
                </a:solidFill>
              </a:rPr>
              <a:t>=video, </a:t>
            </a:r>
            <a:r>
              <a:rPr lang="en-US" altLang="zh-TW" dirty="0" err="1" smtClean="0">
                <a:solidFill>
                  <a:srgbClr val="FF0000"/>
                </a:solidFill>
              </a:rPr>
              <a:t>impression_category</a:t>
            </a:r>
            <a:r>
              <a:rPr lang="en-US" altLang="zh-TW" dirty="0" smtClean="0">
                <a:solidFill>
                  <a:srgbClr val="FF0000"/>
                </a:solidFill>
              </a:rPr>
              <a:t>=music), </a:t>
            </a:r>
            <a:r>
              <a:rPr lang="en-US" altLang="zh-TW" dirty="0" smtClean="0"/>
              <a:t>but manual feature engineering is often required. </a:t>
            </a:r>
          </a:p>
          <a:p>
            <a:endParaRPr lang="en-US" altLang="zh-TW" dirty="0" smtClean="0"/>
          </a:p>
          <a:p>
            <a:r>
              <a:rPr lang="en-US" altLang="zh-TW" dirty="0" smtClean="0"/>
              <a:t>One limitation of cross-product transformations is that they do not generalize to query-item feature pairs that have not appeared in the training data.</a:t>
            </a:r>
          </a:p>
        </p:txBody>
      </p:sp>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altLang="zh-TW" dirty="0"/>
              <a:t>Introduction</a:t>
            </a:r>
            <a:endParaRPr lang="zh-TW" altLang="en-US"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7</a:t>
            </a:fld>
            <a:endParaRPr lang="en-US" dirty="0"/>
          </a:p>
        </p:txBody>
      </p:sp>
      <p:sp>
        <p:nvSpPr>
          <p:cNvPr id="7" name="內容版面配置區 6"/>
          <p:cNvSpPr>
            <a:spLocks noGrp="1"/>
          </p:cNvSpPr>
          <p:nvPr>
            <p:ph idx="1"/>
          </p:nvPr>
        </p:nvSpPr>
        <p:spPr>
          <a:xfrm>
            <a:off x="818712" y="2222287"/>
            <a:ext cx="10554574" cy="3849740"/>
          </a:xfrm>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smtClean="0"/>
              <a:t>Embedding-based </a:t>
            </a:r>
            <a:r>
              <a:rPr lang="en-US" altLang="zh-TW" dirty="0" smtClean="0"/>
              <a:t>models, such as factorization machines or deep neural networks, </a:t>
            </a:r>
            <a:r>
              <a:rPr lang="en-US" altLang="zh-TW" dirty="0" smtClean="0">
                <a:solidFill>
                  <a:srgbClr val="FF0000"/>
                </a:solidFill>
              </a:rPr>
              <a:t>can generalize to previously unseen query-item feature pairs </a:t>
            </a:r>
            <a:r>
              <a:rPr lang="en-US" altLang="zh-TW" dirty="0" smtClean="0"/>
              <a:t>by learning a </a:t>
            </a:r>
            <a:r>
              <a:rPr lang="en-US" altLang="zh-TW" dirty="0" smtClean="0">
                <a:solidFill>
                  <a:srgbClr val="FF0000"/>
                </a:solidFill>
              </a:rPr>
              <a:t>low-dimensional dense embedding vector </a:t>
            </a:r>
            <a:r>
              <a:rPr lang="en-US" altLang="zh-TW" dirty="0" smtClean="0"/>
              <a:t>for each query and item feature, with less burden of feature engineering.</a:t>
            </a:r>
          </a:p>
        </p:txBody>
      </p:sp>
      <p:pic>
        <p:nvPicPr>
          <p:cNvPr id="8" name="Picture 2"/>
          <p:cNvPicPr>
            <a:picLocks noChangeAspect="1" noChangeArrowheads="1"/>
          </p:cNvPicPr>
          <p:nvPr/>
        </p:nvPicPr>
        <p:blipFill>
          <a:blip r:embed="rId3"/>
          <a:srcRect/>
          <a:stretch>
            <a:fillRect/>
          </a:stretch>
        </p:blipFill>
        <p:spPr bwMode="auto">
          <a:xfrm>
            <a:off x="458683" y="1670219"/>
            <a:ext cx="11151342" cy="2798987"/>
          </a:xfrm>
          <a:prstGeom prst="rect">
            <a:avLst/>
          </a:prstGeom>
          <a:noFill/>
          <a:ln w="9525">
            <a:noFill/>
            <a:miter lim="800000"/>
            <a:headEnd/>
            <a:tailEnd/>
          </a:ln>
          <a:effectLst/>
        </p:spPr>
      </p:pic>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z="3600" smtClean="0">
                <a:latin typeface="Times New Roman" panose="02020603050405020304" pitchFamily="18" charset="0"/>
                <a:cs typeface="Times New Roman" panose="02020603050405020304" pitchFamily="18" charset="0"/>
              </a:rPr>
              <a:t>RECOMMENDER SYSTEM OVERVIEW</a:t>
            </a:r>
            <a:endParaRPr lang="zh-TW" altLang="en-US" sz="3600" dirty="0"/>
          </a:p>
        </p:txBody>
      </p:sp>
      <p:sp>
        <p:nvSpPr>
          <p:cNvPr id="13" name="文字版面配置區 12"/>
          <p:cNvSpPr>
            <a:spLocks noGrp="1"/>
          </p:cNvSpPr>
          <p:nvPr>
            <p:ph type="body" idx="1"/>
          </p:nvPr>
        </p:nvSpPr>
        <p:spPr/>
        <p:txBody>
          <a:bodyPr>
            <a:noAutofit/>
          </a:bodyPr>
          <a:lstStyle/>
          <a:p>
            <a:endParaRPr lang="zh-TW" altLang="en-US" sz="48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8</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2"/>
          <p:cNvSpPr txBox="1">
            <a:spLocks/>
          </p:cNvSpPr>
          <p:nvPr/>
        </p:nvSpPr>
        <p:spPr>
          <a:xfrm>
            <a:off x="827424" y="3882198"/>
            <a:ext cx="10554574"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altLang="zh-TW" dirty="0" smtClean="0"/>
          </a:p>
        </p:txBody>
      </p:sp>
      <p:sp>
        <p:nvSpPr>
          <p:cNvPr id="2" name="標題 1"/>
          <p:cNvSpPr>
            <a:spLocks noGrp="1"/>
          </p:cNvSpPr>
          <p:nvPr>
            <p:ph type="title"/>
          </p:nvPr>
        </p:nvSpPr>
        <p:spPr/>
        <p:txBody>
          <a:bodyPr/>
          <a:lstStyle/>
          <a:p>
            <a:r>
              <a:rPr lang="en-US" altLang="zh-TW" sz="3600" smtClean="0"/>
              <a:t>RECOMMENDER SYSTEM OVERVIEW</a:t>
            </a:r>
            <a:endParaRPr lang="zh-TW" altLang="en-US" sz="3600" dirty="0"/>
          </a:p>
        </p:txBody>
      </p:sp>
      <p:sp>
        <p:nvSpPr>
          <p:cNvPr id="4" name="投影片編號版面配置區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7" name="內容版面配置區 6"/>
          <p:cNvSpPr>
            <a:spLocks noGrp="1"/>
          </p:cNvSpPr>
          <p:nvPr>
            <p:ph idx="1"/>
          </p:nvPr>
        </p:nvSpPr>
        <p:spPr/>
        <p:txBody>
          <a:bodyPr/>
          <a:lstStyle/>
          <a:p>
            <a:r>
              <a:rPr lang="en-US" altLang="zh-TW" smtClean="0"/>
              <a:t>Ranking :</a:t>
            </a:r>
          </a:p>
          <a:p>
            <a:pPr>
              <a:buNone/>
            </a:pPr>
            <a:r>
              <a:rPr lang="en-US" altLang="zh-TW" smtClean="0"/>
              <a:t>The scores are usually P(y|x)</a:t>
            </a:r>
          </a:p>
          <a:p>
            <a:pPr>
              <a:buNone/>
            </a:pPr>
            <a:r>
              <a:rPr lang="en-US" altLang="zh-TW" smtClean="0"/>
              <a:t>P(user action | features x)</a:t>
            </a:r>
          </a:p>
        </p:txBody>
      </p:sp>
      <p:pic>
        <p:nvPicPr>
          <p:cNvPr id="1026" name="Picture 2"/>
          <p:cNvPicPr>
            <a:picLocks noChangeAspect="1" noChangeArrowheads="1"/>
          </p:cNvPicPr>
          <p:nvPr/>
        </p:nvPicPr>
        <p:blipFill>
          <a:blip r:embed="rId3"/>
          <a:srcRect/>
          <a:stretch>
            <a:fillRect/>
          </a:stretch>
        </p:blipFill>
        <p:spPr bwMode="auto">
          <a:xfrm>
            <a:off x="4453402" y="1691682"/>
            <a:ext cx="7563937" cy="4381032"/>
          </a:xfrm>
          <a:prstGeom prst="rect">
            <a:avLst/>
          </a:prstGeom>
          <a:noFill/>
          <a:ln w="9525">
            <a:noFill/>
            <a:miter lim="800000"/>
            <a:headEnd/>
            <a:tailEnd/>
          </a:ln>
          <a:effectLst/>
        </p:spPr>
      </p:pic>
    </p:spTree>
    <p:extLst>
      <p:ext uri="{BB962C8B-B14F-4D97-AF65-F5344CB8AC3E}">
        <p14:creationId xmlns:p14="http://schemas.microsoft.com/office/powerpoint/2010/main" val="31495802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自訂 2">
      <a:majorFont>
        <a:latin typeface="Times New Roman"/>
        <a:ea typeface="新細明體"/>
        <a:cs typeface=""/>
      </a:majorFont>
      <a:minorFont>
        <a:latin typeface="Times New Roman"/>
        <a:ea typeface="新細明體"/>
        <a:cs typeface=""/>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TM03090434[[fn=木頭類型]]</Template>
  <TotalTime>1600</TotalTime>
  <Words>1177</Words>
  <Application>Microsoft Office PowerPoint</Application>
  <PresentationFormat>寬螢幕</PresentationFormat>
  <Paragraphs>170</Paragraphs>
  <Slides>22</Slides>
  <Notes>22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22</vt:i4>
      </vt:variant>
    </vt:vector>
  </HeadingPairs>
  <TitlesOfParts>
    <vt:vector size="27" baseType="lpstr">
      <vt:lpstr>新細明體</vt:lpstr>
      <vt:lpstr>Calibri</vt:lpstr>
      <vt:lpstr>Times New Roman</vt:lpstr>
      <vt:lpstr>Wingdings 2</vt:lpstr>
      <vt:lpstr>Quotable</vt:lpstr>
      <vt:lpstr>Wide &amp; Deep Learning for Recommender Systems  Heng-Tze Cheng  Published in:  Proceedings of the 1st Workshop on Deep Learning for Recommender Systems</vt:lpstr>
      <vt:lpstr>Introduction</vt:lpstr>
      <vt:lpstr>Introduction</vt:lpstr>
      <vt:lpstr>Introduction</vt:lpstr>
      <vt:lpstr>Introduction</vt:lpstr>
      <vt:lpstr>Introduction</vt:lpstr>
      <vt:lpstr>Introduction</vt:lpstr>
      <vt:lpstr>RECOMMENDER SYSTEM OVERVIEW</vt:lpstr>
      <vt:lpstr>RECOMMENDER SYSTEM OVERVIEW</vt:lpstr>
      <vt:lpstr>WIDE &amp; DEEP LEARNING </vt:lpstr>
      <vt:lpstr>WIDE</vt:lpstr>
      <vt:lpstr>WIDE</vt:lpstr>
      <vt:lpstr>DEEP</vt:lpstr>
      <vt:lpstr>Joint Training of  Wide &amp; Deep Model </vt:lpstr>
      <vt:lpstr>Joint Training of  Wide &amp; Deep Model </vt:lpstr>
      <vt:lpstr>SYSTEM IMPLEMENTATION </vt:lpstr>
      <vt:lpstr>SYSTEM IMPLEMENTATION </vt:lpstr>
      <vt:lpstr>SYSTEM IMPLEMENTATION </vt:lpstr>
      <vt:lpstr>EXPERIMENT RESULTS</vt:lpstr>
      <vt:lpstr>EXPERIMENT RESULTS</vt:lpstr>
      <vt:lpstr>EXPERIMENT RESULTS</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makinglab</cp:lastModifiedBy>
  <cp:revision>480</cp:revision>
  <dcterms:created xsi:type="dcterms:W3CDTF">2014-08-26T23:49:58Z</dcterms:created>
  <dcterms:modified xsi:type="dcterms:W3CDTF">2019-05-09T01:33:39Z</dcterms:modified>
</cp:coreProperties>
</file>