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260" r:id="rId3"/>
    <p:sldId id="277" r:id="rId4"/>
    <p:sldId id="261" r:id="rId5"/>
    <p:sldId id="276" r:id="rId6"/>
    <p:sldId id="285" r:id="rId7"/>
    <p:sldId id="286" r:id="rId8"/>
    <p:sldId id="293" r:id="rId9"/>
    <p:sldId id="295" r:id="rId10"/>
    <p:sldId id="296" r:id="rId11"/>
    <p:sldId id="297" r:id="rId12"/>
    <p:sldId id="298" r:id="rId13"/>
    <p:sldId id="299" r:id="rId14"/>
    <p:sldId id="280" r:id="rId15"/>
    <p:sldId id="301" r:id="rId16"/>
    <p:sldId id="302" r:id="rId17"/>
    <p:sldId id="300" r:id="rId18"/>
    <p:sldId id="303" r:id="rId19"/>
    <p:sldId id="304" r:id="rId20"/>
    <p:sldId id="305" r:id="rId21"/>
    <p:sldId id="306"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91" autoAdjust="0"/>
    <p:restoredTop sz="76591" autoAdjust="0"/>
  </p:normalViewPr>
  <p:slideViewPr>
    <p:cSldViewPr snapToGrid="0">
      <p:cViewPr varScale="1">
        <p:scale>
          <a:sx n="64" d="100"/>
          <a:sy n="64" d="100"/>
        </p:scale>
        <p:origin x="-570" y="-96"/>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222"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4DCF-B715-4BF0-9605-DCF6CFBC483B}" type="datetimeFigureOut">
              <a:rPr lang="zh-TW" altLang="en-US" smtClean="0"/>
              <a:pPr/>
              <a:t>2019/6/12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0E51C-C8D9-4218-A5D5-FF621EE79BA1}" type="slidenum">
              <a:rPr lang="zh-TW" altLang="en-US" smtClean="0"/>
              <a:pPr/>
              <a:t>‹#›</a:t>
            </a:fld>
            <a:endParaRPr lang="zh-TW" altLang="en-US"/>
          </a:p>
        </p:txBody>
      </p:sp>
    </p:spTree>
    <p:extLst>
      <p:ext uri="{BB962C8B-B14F-4D97-AF65-F5344CB8AC3E}">
        <p14:creationId xmlns="" xmlns:p14="http://schemas.microsoft.com/office/powerpoint/2010/main" val="3718856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852C-8358-4ADF-8BD5-BDE872E87BA0}" type="datetimeFigureOut">
              <a:rPr lang="zh-TW" altLang="en-US" smtClean="0"/>
              <a:pPr/>
              <a:t>2019/6/12</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E76A-8774-4D97-8D95-484EFAB6D6E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International Conference on Advanced Computer Science and Information Systems</a:t>
            </a:r>
            <a:r>
              <a:rPr lang="zh-TW" altLang="en-US" smtClean="0"/>
              <a:t> </a:t>
            </a:r>
            <a:endParaRPr lang="en-US" altLang="zh-TW" smtClean="0"/>
          </a:p>
          <a:p>
            <a:endParaRPr lang="en-US" altLang="zh-TW" smtClean="0"/>
          </a:p>
          <a:p>
            <a:r>
              <a:rPr lang="en-US" altLang="zh-TW" smtClean="0"/>
              <a:t>2016</a:t>
            </a:r>
            <a:r>
              <a:rPr lang="zh-TW" altLang="en-US" smtClean="0"/>
              <a:t> 印尼</a:t>
            </a:r>
            <a:r>
              <a:rPr lang="en-US" altLang="zh-TW" smtClean="0"/>
              <a:t>(</a:t>
            </a:r>
            <a:r>
              <a:rPr lang="sv-SE" altLang="zh-TW" sz="1200" smtClean="0"/>
              <a:t>Indonesia</a:t>
            </a:r>
            <a:r>
              <a:rPr lang="en-US" altLang="zh-TW" sz="1200" smtClean="0"/>
              <a:t>)</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10</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11</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產品名稱？</a:t>
            </a:r>
            <a:endParaRPr lang="en-US" altLang="zh-TW" smtClean="0"/>
          </a:p>
          <a:p>
            <a:endParaRPr lang="en-US" altLang="zh-TW" smtClean="0"/>
          </a:p>
          <a:p>
            <a:r>
              <a:rPr lang="zh-TW" altLang="en-US" smtClean="0"/>
              <a:t>人工標記　產品類別？</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12</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13</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
            </a:r>
            <a:br>
              <a:rPr lang="en-US" dirty="0" smtClean="0"/>
            </a:b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15</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16</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
            </a:r>
            <a:br>
              <a:rPr lang="en-US" dirty="0" smtClean="0"/>
            </a:b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17</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18</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19</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a:t>
            </a:fld>
            <a:endParaRPr lang="zh-TW" altLang="en-US"/>
          </a:p>
        </p:txBody>
      </p:sp>
    </p:spTree>
    <p:extLst>
      <p:ext uri="{BB962C8B-B14F-4D97-AF65-F5344CB8AC3E}">
        <p14:creationId xmlns="" xmlns:p14="http://schemas.microsoft.com/office/powerpoint/2010/main" val="341676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
            </a:r>
            <a:br>
              <a:rPr lang="en-US" dirty="0" smtClean="0"/>
            </a:b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20</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smtClean="0">
                <a:solidFill>
                  <a:schemeClr val="tx1"/>
                </a:solidFill>
                <a:latin typeface="+mn-lt"/>
                <a:ea typeface="+mn-ea"/>
                <a:cs typeface="+mn-cs"/>
              </a:rPr>
              <a:t>加權並行混合方法的實施可以應用於構建印度尼西亞電子商務的推薦系統。</a:t>
            </a:r>
            <a:endParaRPr lang="en-US" altLang="zh-TW" sz="1200" b="0" i="0" kern="1200" smtClean="0">
              <a:solidFill>
                <a:schemeClr val="tx1"/>
              </a:solidFill>
              <a:latin typeface="+mn-lt"/>
              <a:ea typeface="+mn-ea"/>
              <a:cs typeface="+mn-cs"/>
            </a:endParaRPr>
          </a:p>
          <a:p>
            <a:endParaRPr lang="en-US" altLang="zh-TW" sz="1200" b="0" i="0" kern="1200" smtClean="0">
              <a:solidFill>
                <a:schemeClr val="tx1"/>
              </a:solidFill>
              <a:latin typeface="+mn-lt"/>
              <a:ea typeface="+mn-ea"/>
              <a:cs typeface="+mn-cs"/>
            </a:endParaRPr>
          </a:p>
          <a:p>
            <a:r>
              <a:rPr lang="zh-TW" altLang="en-US" sz="1200" b="0" i="0" kern="1200" smtClean="0">
                <a:solidFill>
                  <a:schemeClr val="tx1"/>
                </a:solidFill>
                <a:latin typeface="+mn-lt"/>
                <a:ea typeface="+mn-ea"/>
                <a:cs typeface="+mn-cs"/>
              </a:rPr>
              <a:t>在這項研究中，我們實現了最高的</a:t>
            </a:r>
            <a:r>
              <a:rPr lang="en-US" altLang="zh-TW" sz="1200" b="0" i="0" kern="1200" smtClean="0">
                <a:solidFill>
                  <a:schemeClr val="tx1"/>
                </a:solidFill>
                <a:latin typeface="+mn-lt"/>
                <a:ea typeface="+mn-ea"/>
                <a:cs typeface="+mn-cs"/>
              </a:rPr>
              <a:t>F1 - </a:t>
            </a:r>
            <a:r>
              <a:rPr lang="zh-TW" altLang="en-US" sz="1200" b="0" i="0" kern="1200" smtClean="0">
                <a:solidFill>
                  <a:schemeClr val="tx1"/>
                </a:solidFill>
                <a:latin typeface="+mn-lt"/>
                <a:ea typeface="+mn-ea"/>
                <a:cs typeface="+mn-cs"/>
              </a:rPr>
              <a:t>測量</a:t>
            </a:r>
            <a:r>
              <a:rPr lang="en-US" altLang="zh-TW" sz="1200" b="0" i="0" kern="1200" smtClean="0">
                <a:solidFill>
                  <a:schemeClr val="tx1"/>
                </a:solidFill>
                <a:latin typeface="+mn-lt"/>
                <a:ea typeface="+mn-ea"/>
                <a:cs typeface="+mn-cs"/>
              </a:rPr>
              <a:t>9.99</a:t>
            </a:r>
            <a:r>
              <a:rPr lang="zh-TW" altLang="en-US" sz="1200" b="0" i="0" kern="1200" smtClean="0">
                <a:solidFill>
                  <a:schemeClr val="tx1"/>
                </a:solidFill>
                <a:latin typeface="+mn-lt"/>
                <a:ea typeface="+mn-ea"/>
                <a:cs typeface="+mn-cs"/>
              </a:rPr>
              <a:t>％。</a:t>
            </a:r>
            <a:endParaRPr lang="en-US" altLang="zh-TW" sz="1200" b="0" i="0" kern="1200" smtClean="0">
              <a:solidFill>
                <a:schemeClr val="tx1"/>
              </a:solidFill>
              <a:latin typeface="+mn-lt"/>
              <a:ea typeface="+mn-ea"/>
              <a:cs typeface="+mn-cs"/>
            </a:endParaRPr>
          </a:p>
          <a:p>
            <a:endParaRPr lang="en-US" altLang="zh-TW" sz="1200" b="0" i="0" kern="1200" smtClean="0">
              <a:solidFill>
                <a:schemeClr val="tx1"/>
              </a:solidFill>
              <a:latin typeface="+mn-lt"/>
              <a:ea typeface="+mn-ea"/>
              <a:cs typeface="+mn-cs"/>
            </a:endParaRPr>
          </a:p>
          <a:p>
            <a:r>
              <a:rPr lang="zh-TW" altLang="en-US" sz="1200" b="0" i="0" kern="1200" smtClean="0">
                <a:solidFill>
                  <a:schemeClr val="tx1"/>
                </a:solidFill>
                <a:latin typeface="+mn-lt"/>
                <a:ea typeface="+mn-ea"/>
                <a:cs typeface="+mn-cs"/>
              </a:rPr>
              <a:t>該評價結果與全球範圍內推薦系統的研究結果差別不大。</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21</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22</a:t>
            </a:fld>
            <a:endParaRPr lang="zh-TW" altLang="en-US"/>
          </a:p>
        </p:txBody>
      </p:sp>
    </p:spTree>
    <p:extLst>
      <p:ext uri="{BB962C8B-B14F-4D97-AF65-F5344CB8AC3E}">
        <p14:creationId xmlns="" xmlns:p14="http://schemas.microsoft.com/office/powerpoint/2010/main" val="122279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內容缺點：物品種類太侷限</a:t>
            </a:r>
            <a:endParaRPr lang="en-US" altLang="zh-TW" smtClean="0"/>
          </a:p>
          <a:p>
            <a:r>
              <a:rPr lang="zh-TW" altLang="en-US" smtClean="0"/>
              <a:t>協同缺點：冷啟動</a:t>
            </a:r>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6</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7</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8</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9</a:t>
            </a:fld>
            <a:endParaRPr lang="zh-TW" altLang="en-US"/>
          </a:p>
        </p:txBody>
      </p:sp>
    </p:spTree>
    <p:extLst>
      <p:ext uri="{BB962C8B-B14F-4D97-AF65-F5344CB8AC3E}">
        <p14:creationId xmlns="" xmlns:p14="http://schemas.microsoft.com/office/powerpoint/2010/main" val="199457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C53A3-5171-423A-8976-0062FE356E76}" type="datetime1">
              <a:rPr lang="en-US" altLang="zh-TW"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FBCB6-1E1C-4130-94D7-8CE879D5DD9E}" type="datetime1">
              <a:rPr lang="en-US" altLang="zh-TW"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A95374E-C29E-449D-AA9F-0602C3AC7D16}" type="datetime1">
              <a:rPr lang="en-US" altLang="zh-TW"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1C65214-6C3A-4EA8-8804-8298BFB1DC59}" type="datetime1">
              <a:rPr lang="en-US" altLang="zh-TW" smtClean="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02B35-1DDF-43FD-8DF9-E5CCF6C478C5}" type="datetime1">
              <a:rPr lang="en-US" altLang="zh-TW"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8CA68-6291-4E63-BE11-5E89112840D3}" type="datetime1">
              <a:rPr lang="en-US" altLang="zh-TW"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CC885-5BA2-4877-ADF5-E25168266F76}" type="datetime1">
              <a:rPr lang="en-US" altLang="zh-TW"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9ACC4-2215-4986-8CFC-F5CFC1EAF098}" type="datetime1">
              <a:rPr lang="en-US" altLang="zh-TW"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D2F9BC-B2CA-4ABC-90CA-3B1BE93DF321}" type="datetime1">
              <a:rPr lang="en-US" altLang="zh-TW"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7EA22-2AF6-4ABD-B225-B032EBD066F4}" type="datetime1">
              <a:rPr lang="en-US" altLang="zh-TW" smtClean="0"/>
              <a:pPr/>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0369-FA67-4697-BF77-802782B4EC2A}" type="datetime1">
              <a:rPr lang="en-US" altLang="zh-TW" smtClean="0"/>
              <a:pPr/>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8DF0-A775-4166-A622-4CA3531C0A7A}" type="datetime1">
              <a:rPr lang="en-US" altLang="zh-TW" smtClean="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53E28-80C8-423C-8A59-E34F7C8E09EE}" type="datetime1">
              <a:rPr lang="en-US" altLang="zh-TW"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792CAD-B362-41D7-8337-F06C89F78DCF}" type="datetime1">
              <a:rPr lang="en-US" altLang="zh-TW" smtClean="0"/>
              <a:pPr/>
              <a:t>6/12/2019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017A3B-E479-4192-9197-5F642A53F051}" type="datetime1">
              <a:rPr lang="en-US" altLang="zh-TW" smtClean="0"/>
              <a:pPr/>
              <a:t>6/12/2019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smtClean="0"/>
              <a:t>Implementation of weighted parallel hybrid recommender systems for e-commerce in Indonesia</a:t>
            </a:r>
            <a:r>
              <a:rPr lang="en-US" altLang="zh-TW" sz="3200" dirty="0" smtClean="0"/>
              <a:t/>
            </a:r>
            <a:br>
              <a:rPr lang="en-US" altLang="zh-TW" sz="3200" dirty="0" smtClean="0"/>
            </a:br>
            <a:r>
              <a:rPr lang="en-US" altLang="zh-TW" sz="3200"/>
              <a:t/>
            </a:r>
            <a:br>
              <a:rPr lang="en-US" altLang="zh-TW" sz="3200"/>
            </a:br>
            <a:r>
              <a:rPr lang="sv-SE" altLang="zh-TW" sz="2400" smtClean="0"/>
              <a:t>Mustika Aprilianti ; Rahmad Mahendra ; Indra Budi</a:t>
            </a:r>
            <a:br>
              <a:rPr lang="sv-SE" altLang="zh-TW" sz="2400" smtClean="0"/>
            </a:br>
            <a:r>
              <a:rPr lang="sv-SE" altLang="zh-TW" sz="2400" smtClean="0"/>
              <a:t/>
            </a:r>
            <a:br>
              <a:rPr lang="sv-SE" altLang="zh-TW" sz="2400" smtClean="0"/>
            </a:br>
            <a:r>
              <a:rPr lang="sv-SE" altLang="zh-TW" sz="2400" smtClean="0"/>
              <a:t>ICACSIS, 2016, Malang Indonesia</a:t>
            </a:r>
            <a:endParaRPr lang="en-US" sz="2400" dirty="0"/>
          </a:p>
        </p:txBody>
      </p:sp>
      <p:sp>
        <p:nvSpPr>
          <p:cNvPr id="3" name="Subtitle 2"/>
          <p:cNvSpPr>
            <a:spLocks noGrp="1"/>
          </p:cNvSpPr>
          <p:nvPr>
            <p:ph type="subTitle" idx="1"/>
          </p:nvPr>
        </p:nvSpPr>
        <p:spPr>
          <a:xfrm>
            <a:off x="810001" y="5280846"/>
            <a:ext cx="10572000" cy="1302833"/>
          </a:xfrm>
        </p:spPr>
        <p:txBody>
          <a:bodyPr>
            <a:normAutofit/>
          </a:bodyPr>
          <a:lstStyle/>
          <a:p>
            <a:r>
              <a:rPr lang="zh-TW" altLang="en-US" sz="2400" dirty="0" smtClean="0"/>
              <a:t>報告</a:t>
            </a:r>
            <a:r>
              <a:rPr lang="zh-TW" altLang="en-US" sz="2400" smtClean="0"/>
              <a:t>者：陳</a:t>
            </a:r>
            <a:r>
              <a:rPr lang="zh-TW" altLang="en-US" sz="2400" dirty="0" smtClean="0"/>
              <a:t>克威</a:t>
            </a:r>
            <a:endParaRPr lang="en-US" altLang="zh-TW" sz="2400" dirty="0" smtClean="0"/>
          </a:p>
          <a:p>
            <a:r>
              <a:rPr lang="zh-TW" altLang="en-US" sz="2400" dirty="0" smtClean="0"/>
              <a:t>日　期</a:t>
            </a:r>
            <a:r>
              <a:rPr lang="zh-TW" altLang="en-US" sz="2400" smtClean="0"/>
              <a:t>：</a:t>
            </a:r>
            <a:r>
              <a:rPr lang="en-US" altLang="zh-TW" sz="2400" smtClean="0"/>
              <a:t>2019/06/13</a:t>
            </a:r>
            <a:endParaRPr lang="en-US" altLang="zh-TW" sz="2400" dirty="0"/>
          </a:p>
          <a:p>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 xmlns:p14="http://schemas.microsoft.com/office/powerpoint/2010/main" val="2029002549"/>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A. Collaborative Filtering</a:t>
            </a:r>
            <a:endParaRPr lang="en-US"/>
          </a:p>
        </p:txBody>
      </p:sp>
      <p:sp>
        <p:nvSpPr>
          <p:cNvPr id="3" name="內容版面配置區 2"/>
          <p:cNvSpPr>
            <a:spLocks noGrp="1"/>
          </p:cNvSpPr>
          <p:nvPr>
            <p:ph idx="1"/>
          </p:nvPr>
        </p:nvSpPr>
        <p:spPr/>
        <p:txBody>
          <a:bodyPr/>
          <a:lstStyle/>
          <a:p>
            <a:endParaRPr lang="en-US"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098" name="Picture 2"/>
          <p:cNvPicPr>
            <a:picLocks noChangeAspect="1" noChangeArrowheads="1"/>
          </p:cNvPicPr>
          <p:nvPr/>
        </p:nvPicPr>
        <p:blipFill>
          <a:blip r:embed="rId3"/>
          <a:srcRect/>
          <a:stretch>
            <a:fillRect/>
          </a:stretch>
        </p:blipFill>
        <p:spPr bwMode="auto">
          <a:xfrm>
            <a:off x="7199335" y="2650214"/>
            <a:ext cx="4148217" cy="2559817"/>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722885" y="2663408"/>
            <a:ext cx="5704609" cy="2598139"/>
          </a:xfrm>
          <a:prstGeom prst="rect">
            <a:avLst/>
          </a:prstGeom>
          <a:noFill/>
          <a:ln w="9525">
            <a:noFill/>
            <a:miter lim="800000"/>
            <a:headEnd/>
            <a:tailEnd/>
          </a:ln>
          <a:effectLst/>
        </p:spPr>
      </p:pic>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B. Content-Based Filtering</a:t>
            </a:r>
            <a:endParaRPr lang="en-US"/>
          </a:p>
        </p:txBody>
      </p:sp>
      <p:sp>
        <p:nvSpPr>
          <p:cNvPr id="3" name="內容版面配置區 2"/>
          <p:cNvSpPr>
            <a:spLocks noGrp="1"/>
          </p:cNvSpPr>
          <p:nvPr>
            <p:ph idx="1"/>
          </p:nvPr>
        </p:nvSpPr>
        <p:spPr>
          <a:xfrm>
            <a:off x="818712" y="2447139"/>
            <a:ext cx="10554574" cy="3636511"/>
          </a:xfrm>
        </p:spPr>
        <p:txBody>
          <a:bodyPr>
            <a:normAutofit/>
          </a:bodyPr>
          <a:lstStyle/>
          <a:p>
            <a:r>
              <a:rPr lang="en-US" smtClean="0"/>
              <a:t>Content-based filtering approach needs two types of data models to produce a recommendation, </a:t>
            </a:r>
          </a:p>
          <a:p>
            <a:pPr>
              <a:buNone/>
            </a:pPr>
            <a:r>
              <a:rPr lang="en-US" smtClean="0"/>
              <a:t>	namely </a:t>
            </a:r>
            <a:r>
              <a:rPr lang="en-US" smtClean="0">
                <a:solidFill>
                  <a:srgbClr val="FF0000"/>
                </a:solidFill>
              </a:rPr>
              <a:t>user-model</a:t>
            </a:r>
            <a:r>
              <a:rPr lang="en-US" smtClean="0"/>
              <a:t> and </a:t>
            </a:r>
            <a:r>
              <a:rPr lang="en-US" smtClean="0">
                <a:solidFill>
                  <a:srgbClr val="FF0000"/>
                </a:solidFill>
              </a:rPr>
              <a:t>item model</a:t>
            </a:r>
            <a:r>
              <a:rPr lang="en-US" smtClean="0"/>
              <a:t>. </a:t>
            </a:r>
          </a:p>
          <a:p>
            <a:pPr>
              <a:buNone/>
            </a:pPr>
            <a:endParaRPr lang="en-US" smtClean="0"/>
          </a:p>
          <a:p>
            <a:r>
              <a:rPr lang="en-US" smtClean="0"/>
              <a:t>The </a:t>
            </a:r>
            <a:r>
              <a:rPr lang="en-US" smtClean="0">
                <a:solidFill>
                  <a:srgbClr val="FF0000"/>
                </a:solidFill>
              </a:rPr>
              <a:t>user-model</a:t>
            </a:r>
            <a:r>
              <a:rPr lang="en-US" smtClean="0"/>
              <a:t> used in this research is a </a:t>
            </a:r>
            <a:r>
              <a:rPr lang="en-US" smtClean="0">
                <a:solidFill>
                  <a:srgbClr val="FF0000"/>
                </a:solidFill>
              </a:rPr>
              <a:t>collection of the names of the products </a:t>
            </a:r>
            <a:r>
              <a:rPr lang="en-US" smtClean="0"/>
              <a:t>that have been purchased by the user, whereas the item-models only contain the name of the products. </a:t>
            </a:r>
          </a:p>
          <a:p>
            <a:endParaRPr lang="en-US" smtClean="0"/>
          </a:p>
          <a:p>
            <a:r>
              <a:rPr lang="en-US" smtClean="0"/>
              <a:t>For generating a recommendation, we need to compute similarity between user-model and item-model. </a:t>
            </a:r>
          </a:p>
          <a:p>
            <a:endParaRPr lang="en-US" smtClean="0"/>
          </a:p>
          <a:p>
            <a:r>
              <a:rPr lang="en-US" smtClean="0"/>
              <a:t>We use </a:t>
            </a:r>
            <a:r>
              <a:rPr lang="en-US" smtClean="0">
                <a:solidFill>
                  <a:srgbClr val="FF0000"/>
                </a:solidFill>
              </a:rPr>
              <a:t>cosine similarity </a:t>
            </a:r>
            <a:r>
              <a:rPr lang="en-US" smtClean="0"/>
              <a:t>formula to compute similarity in content-based filtering approach.</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B. Content-Based Filtering</a:t>
            </a:r>
            <a:endParaRPr lang="en-US"/>
          </a:p>
        </p:txBody>
      </p:sp>
      <p:sp>
        <p:nvSpPr>
          <p:cNvPr id="3" name="內容版面配置區 2"/>
          <p:cNvSpPr>
            <a:spLocks noGrp="1"/>
          </p:cNvSpPr>
          <p:nvPr>
            <p:ph idx="1"/>
          </p:nvPr>
        </p:nvSpPr>
        <p:spPr/>
        <p:txBody>
          <a:bodyPr>
            <a:normAutofit/>
          </a:bodyPr>
          <a:lstStyle/>
          <a:p>
            <a:endParaRPr lang="en-US"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146" name="Picture 2"/>
          <p:cNvPicPr>
            <a:picLocks noChangeAspect="1" noChangeArrowheads="1"/>
          </p:cNvPicPr>
          <p:nvPr/>
        </p:nvPicPr>
        <p:blipFill>
          <a:blip r:embed="rId3"/>
          <a:srcRect/>
          <a:stretch>
            <a:fillRect/>
          </a:stretch>
        </p:blipFill>
        <p:spPr bwMode="auto">
          <a:xfrm>
            <a:off x="951093" y="2351581"/>
            <a:ext cx="3998413" cy="3449611"/>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5519114" y="2436058"/>
            <a:ext cx="6026722" cy="1011680"/>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5516692" y="3942256"/>
            <a:ext cx="5188537" cy="1739015"/>
          </a:xfrm>
          <a:prstGeom prst="rect">
            <a:avLst/>
          </a:prstGeom>
          <a:noFill/>
          <a:ln w="9525">
            <a:noFill/>
            <a:miter lim="800000"/>
            <a:headEnd/>
            <a:tailEnd/>
          </a:ln>
          <a:effectLst/>
        </p:spPr>
      </p:pic>
      <p:sp>
        <p:nvSpPr>
          <p:cNvPr id="9" name="矩形 8"/>
          <p:cNvSpPr/>
          <p:nvPr/>
        </p:nvSpPr>
        <p:spPr>
          <a:xfrm>
            <a:off x="991850" y="4197246"/>
            <a:ext cx="3924925" cy="27232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矩形 10"/>
          <p:cNvSpPr/>
          <p:nvPr/>
        </p:nvSpPr>
        <p:spPr>
          <a:xfrm>
            <a:off x="994348" y="4574498"/>
            <a:ext cx="3924925" cy="27232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p:cNvSpPr/>
          <p:nvPr/>
        </p:nvSpPr>
        <p:spPr>
          <a:xfrm>
            <a:off x="1011836" y="3467724"/>
            <a:ext cx="3924925" cy="27232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C. Weighted Parallel Hybrid</a:t>
            </a:r>
            <a:endParaRPr lang="en-US"/>
          </a:p>
        </p:txBody>
      </p:sp>
      <p:sp>
        <p:nvSpPr>
          <p:cNvPr id="3" name="內容版面配置區 2"/>
          <p:cNvSpPr>
            <a:spLocks noGrp="1"/>
          </p:cNvSpPr>
          <p:nvPr>
            <p:ph idx="1"/>
          </p:nvPr>
        </p:nvSpPr>
        <p:spPr/>
        <p:txBody>
          <a:bodyPr/>
          <a:lstStyle/>
          <a:p>
            <a:r>
              <a:rPr lang="en-US" altLang="zh-TW" smtClean="0"/>
              <a:t>reck(u,i) is the recommendation results from k approach which is given the weight βk.</a:t>
            </a:r>
            <a:endParaRPr lang="en-US"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170" name="Picture 2"/>
          <p:cNvPicPr>
            <a:picLocks noChangeAspect="1" noChangeArrowheads="1"/>
          </p:cNvPicPr>
          <p:nvPr/>
        </p:nvPicPr>
        <p:blipFill>
          <a:blip r:embed="rId3"/>
          <a:srcRect/>
          <a:stretch>
            <a:fillRect/>
          </a:stretch>
        </p:blipFill>
        <p:spPr bwMode="auto">
          <a:xfrm>
            <a:off x="2118530" y="2799024"/>
            <a:ext cx="7514867" cy="903547"/>
          </a:xfrm>
          <a:prstGeom prst="rect">
            <a:avLst/>
          </a:prstGeom>
          <a:noFill/>
          <a:ln w="9525">
            <a:noFill/>
            <a:miter lim="800000"/>
            <a:headEnd/>
            <a:tailEnd/>
          </a:ln>
          <a:effectLst/>
        </p:spPr>
      </p:pic>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Data and Experiments</a:t>
            </a:r>
            <a:endParaRPr lang="zh-TW" altLang="en-US" dirty="0">
              <a:latin typeface="Times New Roman" panose="02020603050405020304" pitchFamily="18" charset="0"/>
              <a:cs typeface="Times New Roman" panose="02020603050405020304" pitchFamily="18" charset="0"/>
            </a:endParaRP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Data and Experiments</a:t>
            </a:r>
            <a:endParaRPr lang="en-US" dirty="0"/>
          </a:p>
        </p:txBody>
      </p:sp>
      <p:sp>
        <p:nvSpPr>
          <p:cNvPr id="3" name="內容版面配置區 2"/>
          <p:cNvSpPr>
            <a:spLocks noGrp="1"/>
          </p:cNvSpPr>
          <p:nvPr>
            <p:ph idx="1"/>
          </p:nvPr>
        </p:nvSpPr>
        <p:spPr/>
        <p:txBody>
          <a:bodyPr/>
          <a:lstStyle/>
          <a:p>
            <a:r>
              <a:rPr lang="en-US" altLang="zh-TW" smtClean="0"/>
              <a:t>The dataset in our experiments was derived from one of the largest C2C e-commerce company in Indonesia. </a:t>
            </a:r>
          </a:p>
          <a:p>
            <a:endParaRPr lang="en-US" altLang="zh-TW" smtClean="0"/>
          </a:p>
          <a:p>
            <a:r>
              <a:rPr lang="en-US" altLang="zh-TW" smtClean="0"/>
              <a:t>This data was retrieved from 18-months period, from January 2014 to June 2015. </a:t>
            </a:r>
          </a:p>
          <a:p>
            <a:endParaRPr lang="en-US" altLang="zh-TW" smtClean="0"/>
          </a:p>
          <a:p>
            <a:r>
              <a:rPr lang="en-US" altLang="zh-TW" smtClean="0"/>
              <a:t>The dataset was used in training phase and testing phase. </a:t>
            </a:r>
          </a:p>
          <a:p>
            <a:pPr>
              <a:buNone/>
            </a:pPr>
            <a:r>
              <a:rPr lang="en-US" altLang="zh-TW" smtClean="0"/>
              <a:t>	It consists of 1,246 user data, 64,476 transaction data, and 95,468 product data.</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Data and Experiments</a:t>
            </a:r>
            <a:endParaRPr lang="en-US" dirty="0"/>
          </a:p>
        </p:txBody>
      </p:sp>
      <p:sp>
        <p:nvSpPr>
          <p:cNvPr id="3" name="內容版面配置區 2"/>
          <p:cNvSpPr>
            <a:spLocks noGrp="1"/>
          </p:cNvSpPr>
          <p:nvPr>
            <p:ph idx="1"/>
          </p:nvPr>
        </p:nvSpPr>
        <p:spPr>
          <a:xfrm>
            <a:off x="818712" y="2222287"/>
            <a:ext cx="10543832" cy="4238474"/>
          </a:xfrm>
        </p:spPr>
        <p:txBody>
          <a:bodyPr>
            <a:normAutofit lnSpcReduction="10000"/>
          </a:bodyPr>
          <a:lstStyle/>
          <a:p>
            <a:r>
              <a:rPr lang="en-US" altLang="zh-TW" smtClean="0"/>
              <a:t>A. Bootstrapping Validation (bv)</a:t>
            </a:r>
          </a:p>
          <a:p>
            <a:r>
              <a:rPr lang="en-US" altLang="zh-TW" smtClean="0"/>
              <a:t>Sampling is performed by separating the testing data and training data randomly from the dataset. Testing data is 30% of the overall transactions done by each user.</a:t>
            </a:r>
          </a:p>
          <a:p>
            <a:endParaRPr lang="en-US" altLang="zh-TW" smtClean="0"/>
          </a:p>
          <a:p>
            <a:r>
              <a:rPr lang="en-US" altLang="zh-TW" smtClean="0"/>
              <a:t>B. Timing Series (ts)</a:t>
            </a:r>
          </a:p>
          <a:p>
            <a:r>
              <a:rPr lang="en-US" altLang="zh-TW" smtClean="0"/>
              <a:t>This sampling technique obtains the testing data and training data based on the time of purchase (month) in period of 18 months. Testing data contain all transactions from the users who have made purchase during the last 4 months, while the training data is all transaction during the first 14 months.</a:t>
            </a:r>
          </a:p>
          <a:p>
            <a:endParaRPr lang="en-US" altLang="zh-TW" smtClean="0"/>
          </a:p>
          <a:p>
            <a:r>
              <a:rPr lang="en-US" altLang="zh-TW" smtClean="0"/>
              <a:t>C. Systematic Sampling (ss)</a:t>
            </a:r>
          </a:p>
          <a:p>
            <a:r>
              <a:rPr lang="en-US" altLang="zh-TW" smtClean="0"/>
              <a:t>Systematic sampling is dividing the testing data and training data based on specific interval. We set value 2 as the interval data. Therefore, the training data is taken by odd-index, which is 0th, 2th, 4th and so 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Results and Discussion</a:t>
            </a:r>
            <a:endParaRPr lang="zh-TW" altLang="en-US" dirty="0">
              <a:latin typeface="Times New Roman" panose="02020603050405020304" pitchFamily="18" charset="0"/>
              <a:cs typeface="Times New Roman" panose="02020603050405020304" pitchFamily="18" charset="0"/>
            </a:endParaRP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Results and Discussion</a:t>
            </a:r>
            <a:endParaRPr lang="en-US" dirty="0"/>
          </a:p>
        </p:txBody>
      </p:sp>
      <p:sp>
        <p:nvSpPr>
          <p:cNvPr id="3" name="內容版面配置區 2"/>
          <p:cNvSpPr>
            <a:spLocks noGrp="1"/>
          </p:cNvSpPr>
          <p:nvPr>
            <p:ph idx="1"/>
          </p:nvPr>
        </p:nvSpPr>
        <p:spPr>
          <a:xfrm>
            <a:off x="728771" y="5486400"/>
            <a:ext cx="10554574" cy="1166877"/>
          </a:xfrm>
        </p:spPr>
        <p:txBody>
          <a:bodyPr/>
          <a:lstStyle/>
          <a:p>
            <a:r>
              <a:rPr lang="en-US" smtClean="0"/>
              <a:t>Figure 4 shows that combination of 0.8 for collaborative filtering and 0.2 for content-based filtering generates the best result in the experiment phase.</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8194" name="Picture 2"/>
          <p:cNvPicPr>
            <a:picLocks noChangeAspect="1" noChangeArrowheads="1"/>
          </p:cNvPicPr>
          <p:nvPr/>
        </p:nvPicPr>
        <p:blipFill>
          <a:blip r:embed="rId3"/>
          <a:srcRect/>
          <a:stretch>
            <a:fillRect/>
          </a:stretch>
        </p:blipFill>
        <p:spPr bwMode="auto">
          <a:xfrm>
            <a:off x="2727898" y="1511588"/>
            <a:ext cx="6424452" cy="388487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Results and Discussion</a:t>
            </a:r>
            <a:endParaRPr 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16387" name="Picture 3"/>
          <p:cNvPicPr>
            <a:picLocks noChangeAspect="1" noChangeArrowheads="1"/>
          </p:cNvPicPr>
          <p:nvPr/>
        </p:nvPicPr>
        <p:blipFill>
          <a:blip r:embed="rId3"/>
          <a:srcRect/>
          <a:stretch>
            <a:fillRect/>
          </a:stretch>
        </p:blipFill>
        <p:spPr bwMode="auto">
          <a:xfrm>
            <a:off x="2190750" y="2457841"/>
            <a:ext cx="7810500" cy="3381375"/>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Outline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Introduction</a:t>
            </a:r>
          </a:p>
          <a:p>
            <a:r>
              <a:rPr lang="en-US" altLang="zh-TW" smtClean="0">
                <a:latin typeface="Times New Roman" panose="02020603050405020304" pitchFamily="18" charset="0"/>
                <a:cs typeface="Times New Roman" panose="02020603050405020304" pitchFamily="18" charset="0"/>
              </a:rPr>
              <a:t>Model</a:t>
            </a:r>
          </a:p>
          <a:p>
            <a:r>
              <a:rPr lang="en-US" altLang="zh-TW" smtClean="0">
                <a:latin typeface="Times New Roman" panose="02020603050405020304" pitchFamily="18" charset="0"/>
                <a:cs typeface="Times New Roman" panose="02020603050405020304" pitchFamily="18" charset="0"/>
              </a:rPr>
              <a:t>Data </a:t>
            </a:r>
            <a:r>
              <a:rPr lang="en-US" altLang="zh-TW" smtClean="0">
                <a:latin typeface="Times New Roman" panose="02020603050405020304" pitchFamily="18" charset="0"/>
                <a:cs typeface="Times New Roman" panose="02020603050405020304" pitchFamily="18" charset="0"/>
              </a:rPr>
              <a:t>and </a:t>
            </a:r>
            <a:r>
              <a:rPr lang="en-US" altLang="zh-TW" smtClean="0">
                <a:latin typeface="Times New Roman" panose="02020603050405020304" pitchFamily="18" charset="0"/>
                <a:cs typeface="Times New Roman" panose="02020603050405020304" pitchFamily="18" charset="0"/>
              </a:rPr>
              <a:t>Experiments</a:t>
            </a:r>
          </a:p>
          <a:p>
            <a:r>
              <a:rPr lang="en-US" altLang="zh-TW" smtClean="0">
                <a:latin typeface="Times New Roman" panose="02020603050405020304" pitchFamily="18" charset="0"/>
                <a:cs typeface="Times New Roman" panose="02020603050405020304" pitchFamily="18" charset="0"/>
              </a:rPr>
              <a:t>Results and Discussion</a:t>
            </a:r>
          </a:p>
          <a:p>
            <a:r>
              <a:rPr lang="en-US" altLang="zh-TW" smtClean="0">
                <a:latin typeface="Times New Roman" panose="02020603050405020304" pitchFamily="18" charset="0"/>
                <a:cs typeface="Times New Roman" panose="02020603050405020304" pitchFamily="18" charset="0"/>
              </a:rPr>
              <a:t>Conclusions</a:t>
            </a:r>
            <a:endParaRPr lang="en-US" altLang="zh-TW"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 xmlns:p14="http://schemas.microsoft.com/office/powerpoint/2010/main" val="1854027758"/>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Conclusions</a:t>
            </a:r>
            <a:endParaRPr lang="zh-TW" altLang="en-US" dirty="0">
              <a:latin typeface="Times New Roman" panose="02020603050405020304" pitchFamily="18" charset="0"/>
              <a:cs typeface="Times New Roman" panose="02020603050405020304" pitchFamily="18" charset="0"/>
            </a:endParaRP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Conclusions</a:t>
            </a:r>
            <a:endParaRPr lang="zh-TW" altLang="en-US" dirty="0"/>
          </a:p>
        </p:txBody>
      </p:sp>
      <p:sp>
        <p:nvSpPr>
          <p:cNvPr id="3" name="內容版面配置區 2"/>
          <p:cNvSpPr>
            <a:spLocks noGrp="1"/>
          </p:cNvSpPr>
          <p:nvPr>
            <p:ph idx="1"/>
          </p:nvPr>
        </p:nvSpPr>
        <p:spPr/>
        <p:txBody>
          <a:bodyPr/>
          <a:lstStyle/>
          <a:p>
            <a:r>
              <a:rPr lang="en-US" smtClean="0"/>
              <a:t>Implementation of weighted parallel hybrid approach can be applied to build recommendation system for e-commerce in Indonesia. </a:t>
            </a:r>
          </a:p>
          <a:p>
            <a:r>
              <a:rPr lang="en-US" smtClean="0"/>
              <a:t>In this research, we achieve the highest F1-measure 9.99%. </a:t>
            </a:r>
          </a:p>
          <a:p>
            <a:r>
              <a:rPr lang="en-US" smtClean="0"/>
              <a:t>This evaluation result is not much different with the result from previous research of recommendation system in global scope.</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smtClean="0"/>
              <a:t>Thanks </a:t>
            </a:r>
            <a:r>
              <a:rPr lang="en-US" altLang="zh-TW" sz="3200" dirty="0"/>
              <a:t>for </a:t>
            </a:r>
            <a:r>
              <a:rPr lang="en-US" altLang="zh-TW" sz="3200" dirty="0" smtClean="0"/>
              <a:t>listening.</a:t>
            </a:r>
            <a:br>
              <a:rPr lang="en-US" altLang="zh-TW" sz="3200" dirty="0" smtClean="0"/>
            </a:br>
            <a:r>
              <a:rPr lang="en-US" altLang="zh-TW" sz="3200" dirty="0" smtClean="0"/>
              <a:t/>
            </a:r>
            <a:br>
              <a:rPr lang="en-US" altLang="zh-TW" sz="3200" dirty="0" smtClean="0"/>
            </a:br>
            <a:r>
              <a:rPr lang="en-US" sz="3200" dirty="0" smtClean="0"/>
              <a:t/>
            </a:r>
            <a:br>
              <a:rPr lang="en-US" sz="3200" dirty="0" smtClean="0"/>
            </a:br>
            <a:endParaRPr 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Subtitle 2"/>
          <p:cNvSpPr>
            <a:spLocks noGrp="1"/>
          </p:cNvSpPr>
          <p:nvPr>
            <p:ph type="subTitle" idx="1"/>
          </p:nvPr>
        </p:nvSpPr>
        <p:spPr>
          <a:xfrm>
            <a:off x="810001" y="5280846"/>
            <a:ext cx="10572000" cy="1302833"/>
          </a:xfrm>
        </p:spPr>
        <p:txBody>
          <a:bodyPr>
            <a:normAutofit/>
          </a:bodyPr>
          <a:lstStyle/>
          <a:p>
            <a:r>
              <a:rPr lang="zh-TW" altLang="en-US" sz="2400" dirty="0" smtClean="0"/>
              <a:t>報告</a:t>
            </a:r>
            <a:r>
              <a:rPr lang="zh-TW" altLang="en-US" sz="2400" smtClean="0"/>
              <a:t>者：陳</a:t>
            </a:r>
            <a:r>
              <a:rPr lang="zh-TW" altLang="en-US" sz="2400" dirty="0" smtClean="0"/>
              <a:t>克威</a:t>
            </a:r>
            <a:endParaRPr lang="en-US" altLang="zh-TW" sz="2400" dirty="0" smtClean="0"/>
          </a:p>
          <a:p>
            <a:r>
              <a:rPr lang="zh-TW" altLang="en-US" sz="2400" dirty="0" smtClean="0"/>
              <a:t>日　期</a:t>
            </a:r>
            <a:r>
              <a:rPr lang="zh-TW" altLang="en-US" sz="2400" smtClean="0"/>
              <a:t>：</a:t>
            </a:r>
            <a:r>
              <a:rPr lang="en-US" altLang="zh-TW" sz="2400" smtClean="0"/>
              <a:t>2019/06/13</a:t>
            </a:r>
            <a:endParaRPr lang="en-US" altLang="zh-TW" sz="2400" dirty="0"/>
          </a:p>
          <a:p>
            <a:endParaRPr lang="en-US" dirty="0"/>
          </a:p>
        </p:txBody>
      </p:sp>
    </p:spTree>
    <p:extLst>
      <p:ext uri="{BB962C8B-B14F-4D97-AF65-F5344CB8AC3E}">
        <p14:creationId xmlns="" xmlns:p14="http://schemas.microsoft.com/office/powerpoint/2010/main" val="3417890501"/>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idx="1"/>
          </p:nvPr>
        </p:nvSpPr>
        <p:spPr/>
        <p:txBody>
          <a:bodyPr/>
          <a:lstStyle/>
          <a:p>
            <a:r>
              <a:rPr lang="zh-TW" altLang="en-US" smtClean="0"/>
              <a:t>在印尼大型電商越來越多如：</a:t>
            </a:r>
            <a:r>
              <a:rPr lang="en-US" altLang="zh-TW" smtClean="0"/>
              <a:t>Bukalapak, Tokopedia, Elevenia, Blibli.com, Lazada</a:t>
            </a:r>
            <a:r>
              <a:rPr lang="zh-TW" altLang="en-US" smtClean="0"/>
              <a:t> </a:t>
            </a:r>
            <a:endParaRPr lang="en-US" altLang="zh-TW" smtClean="0"/>
          </a:p>
          <a:p>
            <a:r>
              <a:rPr lang="zh-TW" altLang="en-US" smtClean="0"/>
              <a:t>這些公司希望</a:t>
            </a:r>
            <a:r>
              <a:rPr lang="en-US" altLang="zh-TW" smtClean="0"/>
              <a:t>[</a:t>
            </a:r>
            <a:r>
              <a:rPr lang="zh-TW" altLang="en-US" smtClean="0"/>
              <a:t>用戶</a:t>
            </a:r>
            <a:r>
              <a:rPr lang="en-US" altLang="zh-TW" smtClean="0"/>
              <a:t>]</a:t>
            </a:r>
            <a:r>
              <a:rPr lang="zh-TW" altLang="en-US" smtClean="0"/>
              <a:t>與</a:t>
            </a:r>
            <a:r>
              <a:rPr lang="en-US" altLang="zh-TW" smtClean="0"/>
              <a:t>[</a:t>
            </a:r>
            <a:r>
              <a:rPr lang="zh-TW" altLang="en-US" smtClean="0"/>
              <a:t>交易量</a:t>
            </a:r>
            <a:r>
              <a:rPr lang="en-US" altLang="zh-TW" smtClean="0"/>
              <a:t>]</a:t>
            </a:r>
            <a:r>
              <a:rPr lang="zh-TW" altLang="en-US" smtClean="0"/>
              <a:t>越來越多。</a:t>
            </a:r>
            <a:endParaRPr lang="en-US" altLang="zh-TW" smtClean="0"/>
          </a:p>
          <a:p>
            <a:r>
              <a:rPr lang="zh-TW" altLang="en-US" smtClean="0"/>
              <a:t>用戶要在大量商品中決定購買哪種商品。</a:t>
            </a:r>
            <a:endParaRPr lang="en-US" altLang="zh-TW" smtClean="0"/>
          </a:p>
          <a:p>
            <a:r>
              <a:rPr lang="zh-TW" altLang="en-US" smtClean="0"/>
              <a:t>推薦系統：</a:t>
            </a:r>
            <a:r>
              <a:rPr lang="en-US" altLang="zh-TW" smtClean="0"/>
              <a:t>Amazon.com</a:t>
            </a:r>
            <a:r>
              <a:rPr lang="zh-TW" altLang="en-US" smtClean="0"/>
              <a:t> </a:t>
            </a:r>
            <a:r>
              <a:rPr lang="en-US" altLang="zh-TW" smtClean="0"/>
              <a:t>/</a:t>
            </a:r>
            <a:r>
              <a:rPr lang="zh-TW" altLang="en-US" smtClean="0"/>
              <a:t> </a:t>
            </a:r>
            <a:r>
              <a:rPr lang="en-US" altLang="zh-TW" smtClean="0"/>
              <a:t>Ebay.com</a:t>
            </a:r>
            <a:r>
              <a:rPr lang="zh-TW" altLang="en-US" smtClean="0"/>
              <a:t> 使用推薦系統後很成功。</a:t>
            </a:r>
            <a:endParaRPr lang="en-US" altLang="zh-TW" smtClean="0"/>
          </a:p>
          <a:p>
            <a:r>
              <a:rPr lang="zh-TW" altLang="en-US" smtClean="0"/>
              <a:t>印尼的推薦系統跟其他國家的推薦系統不太相同，可能是因為最受歡迎的商品不同。</a:t>
            </a:r>
            <a:endParaRPr lang="en-US" altLang="zh-TW" smtClean="0"/>
          </a:p>
          <a:p>
            <a:r>
              <a:rPr lang="zh-TW" altLang="en-US" smtClean="0"/>
              <a:t>本研究使用</a:t>
            </a:r>
            <a:r>
              <a:rPr lang="en-US" altLang="zh-TW" smtClean="0"/>
              <a:t>[</a:t>
            </a:r>
            <a:r>
              <a:rPr lang="zh-TW" altLang="en-US" smtClean="0"/>
              <a:t> 加權混合推薦系統 </a:t>
            </a:r>
            <a:r>
              <a:rPr lang="en-US" altLang="zh-TW" smtClean="0"/>
              <a:t>]</a:t>
            </a:r>
            <a:r>
              <a:rPr lang="zh-TW" altLang="en-US" smtClean="0"/>
              <a:t>，結合協同過濾與內容過濾，可以克服兩者的缺點。</a:t>
            </a:r>
            <a:endParaRPr lang="en-US" altLang="zh-TW"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Model</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Model</a:t>
            </a:r>
            <a:endParaRPr lang="zh-TW" altLang="en-US" dirty="0"/>
          </a:p>
        </p:txBody>
      </p:sp>
      <p:sp>
        <p:nvSpPr>
          <p:cNvPr id="3" name="內容版面配置區 2"/>
          <p:cNvSpPr>
            <a:spLocks noGrp="1"/>
          </p:cNvSpPr>
          <p:nvPr>
            <p:ph idx="1"/>
          </p:nvPr>
        </p:nvSpPr>
        <p:spPr>
          <a:xfrm>
            <a:off x="698791" y="2533337"/>
            <a:ext cx="10554574" cy="1286798"/>
          </a:xfrm>
        </p:spPr>
        <p:txBody>
          <a:bodyPr/>
          <a:lstStyle/>
          <a:p>
            <a:r>
              <a:rPr lang="en-US" altLang="zh-TW" smtClean="0"/>
              <a:t>Our study aims to implement and evaluate recommender system by using </a:t>
            </a:r>
            <a:r>
              <a:rPr lang="en-US" altLang="zh-TW" smtClean="0">
                <a:solidFill>
                  <a:srgbClr val="FF0000"/>
                </a:solidFill>
              </a:rPr>
              <a:t>weighted parallel hybrid approach </a:t>
            </a:r>
            <a:r>
              <a:rPr lang="en-US" altLang="zh-TW" smtClean="0"/>
              <a:t>which is a combination of the two approaches, collaborative filtering and content-based filtering. </a:t>
            </a:r>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p:cNvPicPr>
            <a:picLocks noChangeAspect="1" noChangeArrowheads="1"/>
          </p:cNvPicPr>
          <p:nvPr/>
        </p:nvPicPr>
        <p:blipFill>
          <a:blip r:embed="rId3"/>
          <a:srcRect/>
          <a:stretch>
            <a:fillRect/>
          </a:stretch>
        </p:blipFill>
        <p:spPr bwMode="auto">
          <a:xfrm>
            <a:off x="3188925" y="3640268"/>
            <a:ext cx="5911148" cy="2715562"/>
          </a:xfrm>
          <a:prstGeom prst="rect">
            <a:avLst/>
          </a:prstGeom>
          <a:noFill/>
          <a:ln w="9525">
            <a:noFill/>
            <a:miter lim="800000"/>
            <a:headEnd/>
            <a:tailEnd/>
          </a:ln>
          <a:effectLst/>
        </p:spPr>
      </p:pic>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latin typeface="Times New Roman" panose="02020603050405020304" pitchFamily="18" charset="0"/>
                <a:cs typeface="Times New Roman" panose="02020603050405020304" pitchFamily="18" charset="0"/>
              </a:rPr>
              <a:t>Model</a:t>
            </a:r>
            <a:endParaRPr lang="zh-TW" altLang="en-US" dirty="0"/>
          </a:p>
        </p:txBody>
      </p:sp>
      <p:sp>
        <p:nvSpPr>
          <p:cNvPr id="3" name="內容版面配置區 2"/>
          <p:cNvSpPr>
            <a:spLocks noGrp="1"/>
          </p:cNvSpPr>
          <p:nvPr>
            <p:ph idx="1"/>
          </p:nvPr>
        </p:nvSpPr>
        <p:spPr/>
        <p:txBody>
          <a:bodyPr/>
          <a:lstStyle/>
          <a:p>
            <a:r>
              <a:rPr lang="en-US" smtClean="0"/>
              <a:t>By experimenting weight values W1 and W2, </a:t>
            </a:r>
          </a:p>
          <a:p>
            <a:pPr>
              <a:buNone/>
            </a:pPr>
            <a:r>
              <a:rPr lang="en-US" smtClean="0"/>
              <a:t>	the hybrid system will generate </a:t>
            </a:r>
          </a:p>
          <a:p>
            <a:pPr>
              <a:buNone/>
            </a:pPr>
            <a:r>
              <a:rPr lang="en-US" smtClean="0"/>
              <a:t>	the final recommendation result.</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2050" name="Picture 2"/>
          <p:cNvPicPr>
            <a:picLocks noChangeAspect="1" noChangeArrowheads="1"/>
          </p:cNvPicPr>
          <p:nvPr/>
        </p:nvPicPr>
        <p:blipFill>
          <a:blip r:embed="rId3"/>
          <a:srcRect/>
          <a:stretch>
            <a:fillRect/>
          </a:stretch>
        </p:blipFill>
        <p:spPr bwMode="auto">
          <a:xfrm>
            <a:off x="6048218" y="1147403"/>
            <a:ext cx="4936625" cy="5268387"/>
          </a:xfrm>
          <a:prstGeom prst="rect">
            <a:avLst/>
          </a:prstGeom>
          <a:noFill/>
          <a:ln w="9525">
            <a:noFill/>
            <a:miter lim="800000"/>
            <a:headEnd/>
            <a:tailEnd/>
          </a:ln>
          <a:effectLst/>
        </p:spPr>
      </p:pic>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A. Collaborative Filtering</a:t>
            </a:r>
            <a:endParaRPr lang="en-US"/>
          </a:p>
        </p:txBody>
      </p:sp>
      <p:sp>
        <p:nvSpPr>
          <p:cNvPr id="3" name="內容版面配置區 2"/>
          <p:cNvSpPr>
            <a:spLocks noGrp="1"/>
          </p:cNvSpPr>
          <p:nvPr>
            <p:ph idx="1"/>
          </p:nvPr>
        </p:nvSpPr>
        <p:spPr>
          <a:xfrm>
            <a:off x="803722" y="2288358"/>
            <a:ext cx="10554574" cy="4352286"/>
          </a:xfrm>
        </p:spPr>
        <p:txBody>
          <a:bodyPr>
            <a:normAutofit/>
          </a:bodyPr>
          <a:lstStyle/>
          <a:p>
            <a:r>
              <a:rPr lang="en-US" smtClean="0"/>
              <a:t>In our work, the collaborative filtering approach is implemented using </a:t>
            </a:r>
            <a:r>
              <a:rPr lang="en-US" smtClean="0">
                <a:solidFill>
                  <a:srgbClr val="FF0000"/>
                </a:solidFill>
              </a:rPr>
              <a:t>Java</a:t>
            </a:r>
            <a:r>
              <a:rPr lang="en-US" smtClean="0"/>
              <a:t> programming language and </a:t>
            </a:r>
            <a:r>
              <a:rPr lang="en-US" smtClean="0">
                <a:solidFill>
                  <a:srgbClr val="FF0000"/>
                </a:solidFill>
              </a:rPr>
              <a:t>Mahout</a:t>
            </a:r>
            <a:r>
              <a:rPr lang="en-US" smtClean="0"/>
              <a:t> framework. </a:t>
            </a:r>
          </a:p>
          <a:p>
            <a:endParaRPr lang="en-US" smtClean="0"/>
          </a:p>
          <a:p>
            <a:r>
              <a:rPr lang="en-US" smtClean="0"/>
              <a:t>(1) User-Based Collaborative Filtering</a:t>
            </a:r>
          </a:p>
          <a:p>
            <a:r>
              <a:rPr lang="en-US" smtClean="0"/>
              <a:t>Computing Similarity: use log-likelihood similarity algorithm in Mahout.</a:t>
            </a:r>
          </a:p>
          <a:p>
            <a:r>
              <a:rPr lang="en-US" smtClean="0"/>
              <a:t>Determining Neighborhood:  After experiment, we choose 0.7 as the threshold neighbor value.</a:t>
            </a:r>
          </a:p>
          <a:p>
            <a:r>
              <a:rPr lang="en-US" smtClean="0"/>
              <a:t>Making a Recommendation: Top-N products</a:t>
            </a:r>
          </a:p>
          <a:p>
            <a:endParaRPr lang="en-US" smtClean="0"/>
          </a:p>
          <a:p>
            <a:r>
              <a:rPr lang="en-US" smtClean="0"/>
              <a:t>(2) Item-Based Collaborative Filtering</a:t>
            </a:r>
          </a:p>
          <a:p>
            <a:r>
              <a:rPr lang="en-US" smtClean="0"/>
              <a:t>Computing Similarity: log-likelihood similarity  </a:t>
            </a:r>
          </a:p>
          <a:p>
            <a:r>
              <a:rPr lang="en-US" smtClean="0"/>
              <a:t>Making a Recommendation: Top-N products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An Example of a Collaborative Filtering</a:t>
            </a:r>
            <a:endParaRPr lang="en-US"/>
          </a:p>
        </p:txBody>
      </p:sp>
      <p:sp>
        <p:nvSpPr>
          <p:cNvPr id="3" name="內容版面配置區 2"/>
          <p:cNvSpPr>
            <a:spLocks noGrp="1"/>
          </p:cNvSpPr>
          <p:nvPr>
            <p:ph idx="1"/>
          </p:nvPr>
        </p:nvSpPr>
        <p:spPr>
          <a:xfrm>
            <a:off x="8574372" y="4841823"/>
            <a:ext cx="2109365" cy="672201"/>
          </a:xfrm>
        </p:spPr>
        <p:txBody>
          <a:bodyPr/>
          <a:lstStyle/>
          <a:p>
            <a:r>
              <a:rPr lang="en-US" smtClean="0"/>
              <a:t>Threshold = 0.5</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074" name="Picture 2"/>
          <p:cNvPicPr>
            <a:picLocks noChangeAspect="1" noChangeArrowheads="1"/>
          </p:cNvPicPr>
          <p:nvPr/>
        </p:nvPicPr>
        <p:blipFill>
          <a:blip r:embed="rId3"/>
          <a:srcRect/>
          <a:stretch>
            <a:fillRect/>
          </a:stretch>
        </p:blipFill>
        <p:spPr bwMode="auto">
          <a:xfrm>
            <a:off x="737876" y="2333625"/>
            <a:ext cx="5276736" cy="240326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488633" y="2315981"/>
            <a:ext cx="5073826" cy="2420911"/>
          </a:xfrm>
          <a:prstGeom prst="rect">
            <a:avLst/>
          </a:prstGeom>
          <a:noFill/>
          <a:ln w="9525">
            <a:noFill/>
            <a:miter lim="800000"/>
            <a:headEnd/>
            <a:tailEnd/>
          </a:ln>
          <a:effectLst/>
        </p:spPr>
      </p:pic>
    </p:spTree>
    <p:extLst>
      <p:ext uri="{BB962C8B-B14F-4D97-AF65-F5344CB8AC3E}">
        <p14:creationId xmlns="" xmlns:p14="http://schemas.microsoft.com/office/powerpoint/2010/main" val="1902422532"/>
      </p:ext>
    </p:extLst>
  </p:cSld>
  <p:clrMapOvr>
    <a:masterClrMapping/>
  </p:clrMapOvr>
  <mc:AlternateContent xmlns:mc="http://schemas.openxmlformats.org/markup-compatibility/2006">
    <mc:Choice xmlns=""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自訂 2">
      <a:majorFont>
        <a:latin typeface="Times New Roman"/>
        <a:ea typeface="新細明體"/>
        <a:cs typeface=""/>
      </a:majorFont>
      <a:minorFont>
        <a:latin typeface="Times New Roman"/>
        <a:ea typeface="新細明體"/>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595</TotalTime>
  <Words>770</Words>
  <Application>Microsoft Office PowerPoint</Application>
  <PresentationFormat>自訂</PresentationFormat>
  <Paragraphs>139</Paragraphs>
  <Slides>22</Slides>
  <Notes>22</Notes>
  <HiddenSlides>0</HiddenSlides>
  <MMClips>0</MMClips>
  <ScaleCrop>false</ScaleCrop>
  <HeadingPairs>
    <vt:vector size="4" baseType="variant">
      <vt:variant>
        <vt:lpstr>佈景主題</vt:lpstr>
      </vt:variant>
      <vt:variant>
        <vt:i4>1</vt:i4>
      </vt:variant>
      <vt:variant>
        <vt:lpstr>投影片標題</vt:lpstr>
      </vt:variant>
      <vt:variant>
        <vt:i4>22</vt:i4>
      </vt:variant>
    </vt:vector>
  </HeadingPairs>
  <TitlesOfParts>
    <vt:vector size="23" baseType="lpstr">
      <vt:lpstr>Quotable</vt:lpstr>
      <vt:lpstr>Implementation of weighted parallel hybrid recommender systems for e-commerce in Indonesia  Mustika Aprilianti ; Rahmad Mahendra ; Indra Budi  ICACSIS, 2016, Malang Indonesia</vt:lpstr>
      <vt:lpstr>Outline</vt:lpstr>
      <vt:lpstr>Introduction</vt:lpstr>
      <vt:lpstr>Introduction</vt:lpstr>
      <vt:lpstr>Model</vt:lpstr>
      <vt:lpstr>Model</vt:lpstr>
      <vt:lpstr>Model</vt:lpstr>
      <vt:lpstr>A. Collaborative Filtering</vt:lpstr>
      <vt:lpstr>An Example of a Collaborative Filtering</vt:lpstr>
      <vt:lpstr>A. Collaborative Filtering</vt:lpstr>
      <vt:lpstr>B. Content-Based Filtering</vt:lpstr>
      <vt:lpstr>B. Content-Based Filtering</vt:lpstr>
      <vt:lpstr>C. Weighted Parallel Hybrid</vt:lpstr>
      <vt:lpstr>Data and Experiments</vt:lpstr>
      <vt:lpstr>Data and Experiments</vt:lpstr>
      <vt:lpstr>Data and Experiments</vt:lpstr>
      <vt:lpstr>Results and Discussion</vt:lpstr>
      <vt:lpstr>Results and Discussion</vt:lpstr>
      <vt:lpstr>Results and Discussion</vt:lpstr>
      <vt:lpstr>Conclusions</vt:lpstr>
      <vt:lpstr>Conclusions</vt:lpstr>
      <vt:lpstr>Thanks for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ImSoHappy</cp:lastModifiedBy>
  <cp:revision>127</cp:revision>
  <dcterms:created xsi:type="dcterms:W3CDTF">2014-08-26T23:49:58Z</dcterms:created>
  <dcterms:modified xsi:type="dcterms:W3CDTF">2019-06-12T15:18:25Z</dcterms:modified>
</cp:coreProperties>
</file>