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67692f1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67692f1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116355b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116355b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e03241c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e03241c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116355be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116355be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16355b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16355b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116355b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116355b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9029ccb3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9029ccb3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16355b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16355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9029ccb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9029ccb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9029ccb3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9029ccb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9029ccb3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9029ccb3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9029ccb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9029ccb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9029ccb3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9029ccb3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9029ccb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9029ccb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9029ccb3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9029ccb3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9029ccb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9029ccb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9029ccb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9029ccb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9029ccb3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9029ccb3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9029ccb3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9029ccb3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9029ccb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9029ccb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67692f1c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867692f1c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116355b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116355b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67692f1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67692f1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116355b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4116355b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116355b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4116355b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9029ccb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49029ccb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67692f1c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867692f1c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116355b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4116355b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9029ccb3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9029ccb3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116355b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116355b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116355b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116355b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116355b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116355b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49029ccb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49029ccb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49029ccb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49029ccb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49029ccb3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49029ccb3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67692f1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67692f1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116355b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116355b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16355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16355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9029ccb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9029ccb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9029ccb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9029ccb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ieeexplore.ieee.org/stamp/stamp.jsp?tp=&amp;arnumber=898737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s://pytorch.org/hub/pytorch_vision_densen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ieeexplore.ieee.org/stamp/stamp.jsp?tp=&amp;arnumber=948433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google-research/vision_transformer" TargetMode="External"/><Relationship Id="rId4" Type="http://schemas.openxmlformats.org/officeDocument/2006/relationships/hyperlink" Target="https://arxiv.org/abs/2010.11929" TargetMode="External"/><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ites.google.com/site/oulunpudatabase/"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21.png"/><Relationship Id="rId5"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pytorch/vision/blob/main/torchvision/models/densenet.py#L251" TargetMode="Externa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11" Type="http://schemas.openxmlformats.org/officeDocument/2006/relationships/hyperlink" Target="https://ieeexplore.ieee.org/stamp/stamp.jsp?arnumber=9484333" TargetMode="External"/><Relationship Id="rId10" Type="http://schemas.openxmlformats.org/officeDocument/2006/relationships/hyperlink" Target="https://www.researchgate.net/publication/334170752_Leveraging_Sparse_and_Dense_Features_for_Reliable_State_Estimation_in_Urban_Environments" TargetMode="External"/><Relationship Id="rId12" Type="http://schemas.openxmlformats.org/officeDocument/2006/relationships/hyperlink" Target="https://github.com/pineapple45/anti-face-spoofing-techniques/blob/master/Siamese-Network-Anti-spoofing/DataGeneration.ipynb"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ieeexplore.ieee.org/stamp/stamp.jsp?tp=&amp;arnumber=8987370"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sites.google.com/site/oulunpudatabase/" TargetMode="External"/><Relationship Id="rId4" Type="http://schemas.openxmlformats.org/officeDocument/2006/relationships/hyperlink" Target="https://www.idiap.ch/en/dataset/replayattack"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6" name="Google Shape;116;p22"/>
          <p:cNvSpPr txBox="1"/>
          <p:nvPr>
            <p:ph idx="1" type="body"/>
          </p:nvPr>
        </p:nvSpPr>
        <p:spPr>
          <a:xfrm>
            <a:off x="311700" y="914150"/>
            <a:ext cx="8520600" cy="40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lang="en" sz="1205">
                <a:solidFill>
                  <a:schemeClr val="dk1"/>
                </a:solidFill>
              </a:rPr>
              <a:t>Contrast Depth Loss Implementation:</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A simple convolution with the above kernel is performed, giving an output designed to detect specific features in an image.</a:t>
            </a:r>
            <a:endParaRPr sz="1205">
              <a:solidFill>
                <a:schemeClr val="dk1"/>
              </a:solidFill>
            </a:endParaRPr>
          </a:p>
          <a:p>
            <a:pPr indent="-305174" lvl="0" marL="457200" rtl="0" algn="l">
              <a:spcBef>
                <a:spcPts val="1200"/>
              </a:spcBef>
              <a:spcAft>
                <a:spcPts val="0"/>
              </a:spcAft>
              <a:buClr>
                <a:schemeClr val="dk1"/>
              </a:buClr>
              <a:buSzPts val="1206"/>
              <a:buChar char="●"/>
            </a:pPr>
            <a:r>
              <a:rPr lang="en" sz="1205">
                <a:solidFill>
                  <a:schemeClr val="dk1"/>
                </a:solidFill>
              </a:rPr>
              <a:t>Vertical Edge Detection, Horizontal Edge Detection, Diagonal Edge Detection, Vertical Line Detection, Line Detection (45-degree Angle), Corner Detection, Spot Detection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The above output is then used to compute the contrastive depth loss (using MSE) and added to Pixel wise binary supervision loss (also using MSE) to compute the total loss for training the model.</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1200"/>
              </a:spcAft>
              <a:buSzPts val="358"/>
              <a:buNone/>
            </a:pPr>
            <a:r>
              <a:t/>
            </a:r>
            <a:endParaRPr sz="552">
              <a:solidFill>
                <a:schemeClr val="dk1"/>
              </a:solidFill>
            </a:endParaRPr>
          </a:p>
        </p:txBody>
      </p:sp>
      <p:pic>
        <p:nvPicPr>
          <p:cNvPr id="117" name="Google Shape;117;p22"/>
          <p:cNvPicPr preferRelativeResize="0"/>
          <p:nvPr/>
        </p:nvPicPr>
        <p:blipFill>
          <a:blip r:embed="rId3">
            <a:alphaModFix/>
          </a:blip>
          <a:stretch>
            <a:fillRect/>
          </a:stretch>
        </p:blipFill>
        <p:spPr>
          <a:xfrm>
            <a:off x="1339262" y="1236200"/>
            <a:ext cx="6465474" cy="217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3" name="Google Shape;123;p2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https://ieeexplore.ieee.org/stamp/stamp.jsp?tp=&amp;arnumber=8987370</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9" name="Google Shape;129;p2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30" name="Google Shape;130;p24"/>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6" name="Google Shape;136;p2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7" name="Google Shape;137;p25"/>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43" name="Google Shape;143;p2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44" name="Google Shape;144;p26"/>
          <p:cNvPicPr preferRelativeResize="0"/>
          <p:nvPr/>
        </p:nvPicPr>
        <p:blipFill>
          <a:blip r:embed="rId3">
            <a:alphaModFix/>
          </a:blip>
          <a:stretch>
            <a:fillRect/>
          </a:stretch>
        </p:blipFill>
        <p:spPr>
          <a:xfrm>
            <a:off x="657100" y="829761"/>
            <a:ext cx="7829799" cy="3846075"/>
          </a:xfrm>
          <a:prstGeom prst="rect">
            <a:avLst/>
          </a:prstGeom>
          <a:noFill/>
          <a:ln>
            <a:noFill/>
          </a:ln>
        </p:spPr>
      </p:pic>
      <p:sp>
        <p:nvSpPr>
          <p:cNvPr id="145" name="Google Shape;145;p26"/>
          <p:cNvSpPr txBox="1"/>
          <p:nvPr/>
        </p:nvSpPr>
        <p:spPr>
          <a:xfrm>
            <a:off x="395300" y="4777400"/>
            <a:ext cx="82431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Image reference: </a:t>
            </a:r>
            <a:r>
              <a:rPr lang="en" u="sng">
                <a:solidFill>
                  <a:schemeClr val="hlink"/>
                </a:solidFill>
                <a:hlinkClick r:id="rId4"/>
              </a:rPr>
              <a:t>https://pytorch.org/hub/pytorch_vision_densenet/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51" name="Google Shape;151;p2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Binary loss (Bona fide or PA)</a:t>
            </a:r>
            <a:endParaRPr sz="1700"/>
          </a:p>
          <a:p>
            <a:pPr indent="-336550" lvl="0" marL="457200" rtl="0" algn="l">
              <a:spcBef>
                <a:spcPts val="1200"/>
              </a:spcBef>
              <a:spcAft>
                <a:spcPts val="0"/>
              </a:spcAft>
              <a:buSzPts val="1700"/>
              <a:buChar char="●"/>
            </a:pPr>
            <a:r>
              <a:rPr lang="en" sz="1700"/>
              <a:t>Loss 2 in architecture shown</a:t>
            </a:r>
            <a:endParaRPr sz="1700"/>
          </a:p>
          <a:p>
            <a:pPr indent="0" lvl="0" marL="0" rtl="0" algn="l">
              <a:spcBef>
                <a:spcPts val="1200"/>
              </a:spcBef>
              <a:spcAft>
                <a:spcPts val="0"/>
              </a:spcAft>
              <a:buNone/>
            </a:pPr>
            <a:r>
              <a:rPr lang="en" sz="1700"/>
              <a:t>Pixel-wise-binary loss (depth loss)</a:t>
            </a:r>
            <a:endParaRPr sz="1700"/>
          </a:p>
          <a:p>
            <a:pPr indent="-336550" lvl="0" marL="457200" rtl="0" algn="l">
              <a:spcBef>
                <a:spcPts val="1200"/>
              </a:spcBef>
              <a:spcAft>
                <a:spcPts val="0"/>
              </a:spcAft>
              <a:buSzPts val="1700"/>
              <a:buChar char="●"/>
            </a:pPr>
            <a:r>
              <a:rPr lang="en" sz="1700"/>
              <a:t>Loss 1 in architecture shown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52" name="Google Shape;152;p27"/>
          <p:cNvPicPr preferRelativeResize="0"/>
          <p:nvPr/>
        </p:nvPicPr>
        <p:blipFill>
          <a:blip r:embed="rId3">
            <a:alphaModFix/>
          </a:blip>
          <a:stretch>
            <a:fillRect/>
          </a:stretch>
        </p:blipFill>
        <p:spPr>
          <a:xfrm>
            <a:off x="4152547" y="936600"/>
            <a:ext cx="4373524" cy="2310025"/>
          </a:xfrm>
          <a:prstGeom prst="rect">
            <a:avLst/>
          </a:prstGeom>
          <a:noFill/>
          <a:ln>
            <a:noFill/>
          </a:ln>
        </p:spPr>
      </p:pic>
      <p:pic>
        <p:nvPicPr>
          <p:cNvPr id="153" name="Google Shape;153;p27"/>
          <p:cNvPicPr preferRelativeResize="0"/>
          <p:nvPr/>
        </p:nvPicPr>
        <p:blipFill>
          <a:blip r:embed="rId4">
            <a:alphaModFix/>
          </a:blip>
          <a:stretch>
            <a:fillRect/>
          </a:stretch>
        </p:blipFill>
        <p:spPr>
          <a:xfrm>
            <a:off x="3893647" y="3333975"/>
            <a:ext cx="4632426" cy="143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59" name="Google Shape;159;p28"/>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HQ-WMCA and SiW-M datasets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https://ieeexplore.ieee.org/stamp/stamp.jsp?tp=&amp;arnumber=9484333</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65" name="Google Shape;165;p29"/>
          <p:cNvSpPr txBox="1"/>
          <p:nvPr>
            <p:ph idx="1" type="body"/>
          </p:nvPr>
        </p:nvSpPr>
        <p:spPr>
          <a:xfrm>
            <a:off x="311700" y="914150"/>
            <a:ext cx="8520600" cy="365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ViT used : </a:t>
            </a:r>
            <a:r>
              <a:rPr lang="en" sz="1700" u="sng">
                <a:solidFill>
                  <a:schemeClr val="hlink"/>
                </a:solidFill>
                <a:hlinkClick r:id="rId3"/>
              </a:rPr>
              <a:t>https://github.com/google-research/vision_transformer</a:t>
            </a:r>
            <a:endParaRPr sz="1700"/>
          </a:p>
          <a:p>
            <a:pPr indent="0" lvl="0" marL="0" rtl="0" algn="l">
              <a:spcBef>
                <a:spcPts val="1200"/>
              </a:spcBef>
              <a:spcAft>
                <a:spcPts val="0"/>
              </a:spcAft>
              <a:buNone/>
            </a:pPr>
            <a:r>
              <a:rPr lang="en" sz="1700"/>
              <a:t>(</a:t>
            </a:r>
            <a:r>
              <a:rPr lang="en" sz="1700" u="sng">
                <a:solidFill>
                  <a:schemeClr val="hlink"/>
                </a:solidFill>
                <a:hlinkClick r:id="rId4"/>
              </a:rPr>
              <a:t>https://arxiv.org/abs/2010.11929</a:t>
            </a:r>
            <a:r>
              <a:rPr lang="en" sz="1700"/>
              <a:t>)</a:t>
            </a:r>
            <a:endParaRPr sz="1700"/>
          </a:p>
          <a:p>
            <a:pPr indent="-336550" lvl="0" marL="457200" rtl="0" algn="l">
              <a:spcBef>
                <a:spcPts val="1200"/>
              </a:spcBef>
              <a:spcAft>
                <a:spcPts val="0"/>
              </a:spcAft>
              <a:buSzPts val="1700"/>
              <a:buChar char="●"/>
            </a:pPr>
            <a:r>
              <a:rPr lang="en" sz="1700"/>
              <a:t>The last layer is replaced  with a </a:t>
            </a:r>
            <a:endParaRPr sz="1700"/>
          </a:p>
          <a:p>
            <a:pPr indent="0" lvl="0" marL="457200" rtl="0" algn="l">
              <a:spcBef>
                <a:spcPts val="1200"/>
              </a:spcBef>
              <a:spcAft>
                <a:spcPts val="0"/>
              </a:spcAft>
              <a:buNone/>
            </a:pPr>
            <a:r>
              <a:rPr lang="en" sz="1700"/>
              <a:t>fully connected layer with one output node </a:t>
            </a:r>
            <a:endParaRPr sz="1700"/>
          </a:p>
          <a:p>
            <a:pPr indent="0" lvl="0" marL="457200" rtl="0" algn="l">
              <a:spcBef>
                <a:spcPts val="1200"/>
              </a:spcBef>
              <a:spcAft>
                <a:spcPts val="0"/>
              </a:spcAft>
              <a:buNone/>
            </a:pPr>
            <a:r>
              <a:rPr lang="en" sz="1700"/>
              <a:t>and the model is fine-tuned using BCE loss. </a:t>
            </a:r>
            <a:endParaRPr sz="1700"/>
          </a:p>
          <a:p>
            <a:pPr indent="-336550" lvl="0" marL="457200" rtl="0" algn="l">
              <a:spcBef>
                <a:spcPts val="1200"/>
              </a:spcBef>
              <a:spcAft>
                <a:spcPts val="0"/>
              </a:spcAft>
              <a:buSzPts val="1700"/>
              <a:buChar char="●"/>
            </a:pPr>
            <a:r>
              <a:rPr lang="en" sz="1700"/>
              <a:t>The training and evaluation components </a:t>
            </a:r>
            <a:endParaRPr sz="1700"/>
          </a:p>
          <a:p>
            <a:pPr indent="0" lvl="0" marL="457200" rtl="0" algn="l">
              <a:spcBef>
                <a:spcPts val="1200"/>
              </a:spcBef>
              <a:spcAft>
                <a:spcPts val="0"/>
              </a:spcAft>
              <a:buNone/>
            </a:pPr>
            <a:r>
              <a:rPr lang="en" sz="1700"/>
              <a:t>were implemented using the Bob2 library.</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66" name="Google Shape;166;p29"/>
          <p:cNvPicPr preferRelativeResize="0"/>
          <p:nvPr/>
        </p:nvPicPr>
        <p:blipFill>
          <a:blip r:embed="rId5">
            <a:alphaModFix/>
          </a:blip>
          <a:stretch>
            <a:fillRect/>
          </a:stretch>
        </p:blipFill>
        <p:spPr>
          <a:xfrm>
            <a:off x="5190676" y="1678375"/>
            <a:ext cx="3454599" cy="2890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72" name="Google Shape;172;p30"/>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For training, the pre-trained vision transformer model is taken and the final classification head is removed. </a:t>
            </a:r>
            <a:endParaRPr sz="1700"/>
          </a:p>
          <a:p>
            <a:pPr indent="-336550" lvl="0" marL="457200" rtl="0" algn="l">
              <a:spcBef>
                <a:spcPts val="0"/>
              </a:spcBef>
              <a:spcAft>
                <a:spcPts val="0"/>
              </a:spcAft>
              <a:buSzPts val="1700"/>
              <a:buChar char="●"/>
            </a:pPr>
            <a:r>
              <a:rPr lang="en" sz="1700"/>
              <a:t>A new fully connected layer is added on top of the embedding followed by a sigmoid layer and trained with BCE loss.</a:t>
            </a:r>
            <a:endParaRPr sz="1700"/>
          </a:p>
          <a:p>
            <a:pPr indent="-336550" lvl="0" marL="457200" rtl="0" algn="l">
              <a:spcBef>
                <a:spcPts val="0"/>
              </a:spcBef>
              <a:spcAft>
                <a:spcPts val="0"/>
              </a:spcAft>
              <a:buSzPts val="1700"/>
              <a:buChar char="●"/>
            </a:pPr>
            <a:r>
              <a:rPr lang="en" sz="1700"/>
              <a:t>“Adapting only the FC layer achieves the best results.”</a:t>
            </a:r>
            <a:endParaRPr sz="1700"/>
          </a:p>
          <a:p>
            <a:pPr indent="0" lvl="0" marL="0" rtl="0" algn="l">
              <a:spcBef>
                <a:spcPts val="1200"/>
              </a:spcBef>
              <a:spcAft>
                <a:spcPts val="0"/>
              </a:spcAft>
              <a:buNone/>
            </a:pPr>
            <a:r>
              <a:rPr lang="en" sz="1700"/>
              <a:t>Self-attention as opposed to convolutions helps to attend to all pairwise interactions in the lower layers.</a:t>
            </a:r>
            <a:endParaRPr sz="1700"/>
          </a:p>
          <a:p>
            <a:pPr indent="0" lvl="0" marL="0" rtl="0" algn="l">
              <a:spcBef>
                <a:spcPts val="1200"/>
              </a:spcBef>
              <a:spcAft>
                <a:spcPts val="12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chemeClr val="dk2"/>
                </a:solidFill>
              </a:rPr>
              <a:t>Recap</a:t>
            </a:r>
            <a:endParaRPr sz="5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83" name="Google Shape;183;p32"/>
          <p:cNvSpPr txBox="1"/>
          <p:nvPr>
            <p:ph idx="1" type="body"/>
          </p:nvPr>
        </p:nvSpPr>
        <p:spPr>
          <a:xfrm>
            <a:off x="311700" y="914150"/>
            <a:ext cx="8520600" cy="408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A mobile face presentation attack database with real-world variations</a:t>
            </a:r>
            <a:endParaRPr sz="1700"/>
          </a:p>
          <a:p>
            <a:pPr indent="-336550" lvl="0" marL="457200" rtl="0" algn="l">
              <a:spcBef>
                <a:spcPts val="1200"/>
              </a:spcBef>
              <a:spcAft>
                <a:spcPts val="0"/>
              </a:spcAft>
              <a:buSzPts val="1700"/>
              <a:buChar char="●"/>
            </a:pPr>
            <a:r>
              <a:rPr lang="en" sz="1700"/>
              <a:t>4950 real access and attack videos that were </a:t>
            </a:r>
            <a:endParaRPr sz="1700"/>
          </a:p>
          <a:p>
            <a:pPr indent="-336550" lvl="0" marL="457200" rtl="0" algn="l">
              <a:spcBef>
                <a:spcPts val="0"/>
              </a:spcBef>
              <a:spcAft>
                <a:spcPts val="0"/>
              </a:spcAft>
              <a:buSzPts val="1700"/>
              <a:buChar char="●"/>
            </a:pPr>
            <a:r>
              <a:rPr lang="en" sz="1700"/>
              <a:t>recorded using front facing cameras of six different smartphones</a:t>
            </a:r>
            <a:endParaRPr sz="1700"/>
          </a:p>
          <a:p>
            <a:pPr indent="-336550" lvl="0" marL="457200" rtl="0" algn="l">
              <a:spcBef>
                <a:spcPts val="0"/>
              </a:spcBef>
              <a:spcAft>
                <a:spcPts val="0"/>
              </a:spcAft>
              <a:buSzPts val="1700"/>
              <a:buChar char="●"/>
            </a:pPr>
            <a:r>
              <a:rPr lang="en" sz="1700"/>
              <a:t>video length was limited to five seconds</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Dataset Link: </a:t>
            </a:r>
            <a:r>
              <a:rPr lang="en" sz="1700" u="sng">
                <a:solidFill>
                  <a:schemeClr val="hlink"/>
                </a:solidFill>
                <a:hlinkClick r:id="rId3"/>
              </a:rPr>
              <a:t>https://sites.google.com/site/oulunpudatabase/</a:t>
            </a:r>
            <a:r>
              <a:rPr lang="en" sz="1700"/>
              <a:t> </a:t>
            </a:r>
            <a:endParaRPr sz="1700"/>
          </a:p>
        </p:txBody>
      </p:sp>
      <p:pic>
        <p:nvPicPr>
          <p:cNvPr id="184" name="Google Shape;184;p32"/>
          <p:cNvPicPr preferRelativeResize="0"/>
          <p:nvPr/>
        </p:nvPicPr>
        <p:blipFill>
          <a:blip r:embed="rId4">
            <a:alphaModFix/>
          </a:blip>
          <a:stretch>
            <a:fillRect/>
          </a:stretch>
        </p:blipFill>
        <p:spPr>
          <a:xfrm>
            <a:off x="1100125" y="2443550"/>
            <a:ext cx="6943725" cy="186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0" name="Google Shape;190;p33"/>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addition to the video files, the eye locations for each video is also given as text files</a:t>
            </a:r>
            <a:endParaRPr sz="1700"/>
          </a:p>
          <a:p>
            <a:pPr indent="0" lvl="0" marL="0" rtl="0" algn="l">
              <a:spcBef>
                <a:spcPts val="1200"/>
              </a:spcBef>
              <a:spcAft>
                <a:spcPts val="0"/>
              </a:spcAft>
              <a:buNone/>
            </a:pPr>
            <a:r>
              <a:rPr lang="en" sz="1700"/>
              <a:t>num_frame, x_eye_left, y_eye_left, x_eye_right, y_eye_right</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91" name="Google Shape;191;p33"/>
          <p:cNvPicPr preferRelativeResize="0"/>
          <p:nvPr/>
        </p:nvPicPr>
        <p:blipFill>
          <a:blip r:embed="rId3">
            <a:alphaModFix/>
          </a:blip>
          <a:stretch>
            <a:fillRect/>
          </a:stretch>
        </p:blipFill>
        <p:spPr>
          <a:xfrm>
            <a:off x="405412" y="2027299"/>
            <a:ext cx="8333174" cy="1544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7" name="Google Shape;197;p34"/>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For each subject we have 5 files</a:t>
            </a:r>
            <a:endParaRPr sz="1700"/>
          </a:p>
          <a:p>
            <a:pPr indent="-336550" lvl="0" marL="457200" rtl="0" algn="l">
              <a:spcBef>
                <a:spcPts val="1200"/>
              </a:spcBef>
              <a:spcAft>
                <a:spcPts val="0"/>
              </a:spcAft>
              <a:buSzPts val="1700"/>
              <a:buChar char="●"/>
            </a:pPr>
            <a:r>
              <a:rPr lang="en" sz="1700"/>
              <a:t>1 - real</a:t>
            </a:r>
            <a:endParaRPr sz="1700"/>
          </a:p>
          <a:p>
            <a:pPr indent="-336550" lvl="0" marL="457200" rtl="0" algn="l">
              <a:spcBef>
                <a:spcPts val="0"/>
              </a:spcBef>
              <a:spcAft>
                <a:spcPts val="0"/>
              </a:spcAft>
              <a:buSzPts val="1700"/>
              <a:buChar char="●"/>
            </a:pPr>
            <a:r>
              <a:rPr lang="en" sz="1700"/>
              <a:t>2,3 - print attacks (printed photo on a paper was fixed or hand-held)</a:t>
            </a:r>
            <a:endParaRPr sz="1700"/>
          </a:p>
          <a:p>
            <a:pPr indent="-336550" lvl="0" marL="457200" rtl="0" algn="l">
              <a:spcBef>
                <a:spcPts val="0"/>
              </a:spcBef>
              <a:spcAft>
                <a:spcPts val="0"/>
              </a:spcAft>
              <a:buSzPts val="1700"/>
              <a:buChar char="●"/>
            </a:pPr>
            <a:r>
              <a:rPr lang="en" sz="1700"/>
              <a:t>4,5 - replay attacks (a recording of the person in a device was fixed or hand-held)</a:t>
            </a:r>
            <a:endParaRPr sz="1700"/>
          </a:p>
          <a:p>
            <a:pPr indent="0" lvl="0" marL="0" rtl="0" algn="l">
              <a:spcBef>
                <a:spcPts val="1200"/>
              </a:spcBef>
              <a:spcAft>
                <a:spcPts val="1200"/>
              </a:spcAft>
              <a:buNone/>
            </a:pPr>
            <a:r>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03" name="Google Shape;203;p35"/>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4 evaluation protocols, usually used in papers using this dataset</a:t>
            </a:r>
            <a:endParaRPr sz="1700"/>
          </a:p>
          <a:p>
            <a:pPr indent="0" lvl="0" marL="0" rtl="0" algn="l">
              <a:spcBef>
                <a:spcPts val="1200"/>
              </a:spcBef>
              <a:spcAft>
                <a:spcPts val="1200"/>
              </a:spcAft>
              <a:buNone/>
            </a:pPr>
            <a:r>
              <a:t/>
            </a:r>
            <a:endParaRPr sz="1700"/>
          </a:p>
        </p:txBody>
      </p:sp>
      <p:pic>
        <p:nvPicPr>
          <p:cNvPr id="204" name="Google Shape;204;p35"/>
          <p:cNvPicPr preferRelativeResize="0"/>
          <p:nvPr/>
        </p:nvPicPr>
        <p:blipFill>
          <a:blip r:embed="rId3">
            <a:alphaModFix/>
          </a:blip>
          <a:stretch>
            <a:fillRect/>
          </a:stretch>
        </p:blipFill>
        <p:spPr>
          <a:xfrm>
            <a:off x="953438" y="1179650"/>
            <a:ext cx="7237126" cy="347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10" name="Google Shape;210;p36"/>
          <p:cNvSpPr txBox="1"/>
          <p:nvPr>
            <p:ph idx="1" type="body"/>
          </p:nvPr>
        </p:nvSpPr>
        <p:spPr>
          <a:xfrm>
            <a:off x="311700" y="717500"/>
            <a:ext cx="8520600" cy="39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Example from dataset                                      What we finally need   </a:t>
            </a:r>
            <a:endParaRPr sz="1700"/>
          </a:p>
        </p:txBody>
      </p:sp>
      <p:pic>
        <p:nvPicPr>
          <p:cNvPr id="211" name="Google Shape;211;p36"/>
          <p:cNvPicPr preferRelativeResize="0"/>
          <p:nvPr/>
        </p:nvPicPr>
        <p:blipFill>
          <a:blip r:embed="rId3">
            <a:alphaModFix/>
          </a:blip>
          <a:stretch>
            <a:fillRect/>
          </a:stretch>
        </p:blipFill>
        <p:spPr>
          <a:xfrm>
            <a:off x="538050" y="1054125"/>
            <a:ext cx="2100700" cy="3514649"/>
          </a:xfrm>
          <a:prstGeom prst="rect">
            <a:avLst/>
          </a:prstGeom>
          <a:noFill/>
          <a:ln>
            <a:noFill/>
          </a:ln>
        </p:spPr>
      </p:pic>
      <p:pic>
        <p:nvPicPr>
          <p:cNvPr id="212" name="Google Shape;212;p36"/>
          <p:cNvPicPr preferRelativeResize="0"/>
          <p:nvPr/>
        </p:nvPicPr>
        <p:blipFill>
          <a:blip r:embed="rId4">
            <a:alphaModFix/>
          </a:blip>
          <a:stretch>
            <a:fillRect/>
          </a:stretch>
        </p:blipFill>
        <p:spPr>
          <a:xfrm>
            <a:off x="4171150" y="1735070"/>
            <a:ext cx="4661149" cy="2373425"/>
          </a:xfrm>
          <a:prstGeom prst="rect">
            <a:avLst/>
          </a:prstGeom>
          <a:noFill/>
          <a:ln>
            <a:noFill/>
          </a:ln>
        </p:spPr>
      </p:pic>
      <p:sp>
        <p:nvSpPr>
          <p:cNvPr id="213" name="Google Shape;213;p36"/>
          <p:cNvSpPr/>
          <p:nvPr/>
        </p:nvSpPr>
        <p:spPr>
          <a:xfrm>
            <a:off x="2746800" y="2651700"/>
            <a:ext cx="1290300" cy="3891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36"/>
          <p:cNvSpPr/>
          <p:nvPr/>
        </p:nvSpPr>
        <p:spPr>
          <a:xfrm>
            <a:off x="2846250" y="870025"/>
            <a:ext cx="1091400" cy="12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36"/>
          <p:cNvSpPr txBox="1"/>
          <p:nvPr/>
        </p:nvSpPr>
        <p:spPr>
          <a:xfrm>
            <a:off x="912950" y="4568775"/>
            <a:ext cx="1350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1_1_01_1.avi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21" name="Google Shape;221;p37"/>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Typically we use a fixed frame division rate (near to the video’s frame rate) to split the video files into images. (number of frames in video ranging in ~500-1000)</a:t>
            </a:r>
            <a:endParaRPr sz="1700"/>
          </a:p>
          <a:p>
            <a:pPr indent="-336550" lvl="0" marL="457200" rtl="0" algn="l">
              <a:spcBef>
                <a:spcPts val="0"/>
              </a:spcBef>
              <a:spcAft>
                <a:spcPts val="0"/>
              </a:spcAft>
              <a:buSzPts val="1700"/>
              <a:buChar char="●"/>
            </a:pPr>
            <a:r>
              <a:rPr lang="en" sz="1700"/>
              <a:t>But in this case we have txt files with eye coordinates for each frame of the video</a:t>
            </a:r>
            <a:endParaRPr sz="1700"/>
          </a:p>
          <a:p>
            <a:pPr indent="-336550" lvl="0" marL="457200" rtl="0" algn="l">
              <a:spcBef>
                <a:spcPts val="0"/>
              </a:spcBef>
              <a:spcAft>
                <a:spcPts val="0"/>
              </a:spcAft>
              <a:buSzPts val="1700"/>
              <a:buChar char="●"/>
            </a:pPr>
            <a:r>
              <a:rPr lang="en" sz="1700"/>
              <a:t>So we can instead get the exact frames from the txt file (avoids duplicates)</a:t>
            </a:r>
            <a:endParaRPr sz="1700"/>
          </a:p>
          <a:p>
            <a:pPr indent="-336550" lvl="0" marL="457200" rtl="0" algn="l">
              <a:spcBef>
                <a:spcPts val="0"/>
              </a:spcBef>
              <a:spcAft>
                <a:spcPts val="0"/>
              </a:spcAft>
              <a:buSzPts val="1700"/>
              <a:buChar char="●"/>
            </a:pPr>
            <a:r>
              <a:rPr lang="en" sz="1700"/>
              <a:t>We need to apply face detection algorithm on each image/frame </a:t>
            </a:r>
            <a:endParaRPr sz="1700"/>
          </a:p>
          <a:p>
            <a:pPr indent="-336550" lvl="1" marL="800100" rtl="0" algn="l">
              <a:spcBef>
                <a:spcPts val="0"/>
              </a:spcBef>
              <a:spcAft>
                <a:spcPts val="0"/>
              </a:spcAft>
              <a:buSzPts val="1700"/>
              <a:buChar char="○"/>
            </a:pPr>
            <a:r>
              <a:rPr lang="en" sz="1700"/>
              <a:t>Because we don’t want pixel information from the surroundings to affect our training process.</a:t>
            </a:r>
            <a:endParaRPr sz="1700"/>
          </a:p>
          <a:p>
            <a:pPr indent="-336550" lvl="1" marL="800100" rtl="0" algn="l">
              <a:spcBef>
                <a:spcPts val="0"/>
              </a:spcBef>
              <a:spcAft>
                <a:spcPts val="0"/>
              </a:spcAft>
              <a:buSzPts val="1700"/>
              <a:buChar char="○"/>
            </a:pPr>
            <a:r>
              <a:rPr lang="en" sz="1700"/>
              <a:t>Opencv’s Haar Cascade Classifier is used</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27" name="Google Shape;227;p38"/>
          <p:cNvSpPr txBox="1"/>
          <p:nvPr>
            <p:ph idx="1" type="body"/>
          </p:nvPr>
        </p:nvSpPr>
        <p:spPr>
          <a:xfrm>
            <a:off x="311700" y="734475"/>
            <a:ext cx="8520600" cy="417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Options for face detection algorithms were (pretrained)</a:t>
            </a:r>
            <a:endParaRPr sz="1700"/>
          </a:p>
          <a:p>
            <a:pPr indent="0" lvl="0" marL="0" rtl="0" algn="l">
              <a:spcBef>
                <a:spcPts val="1200"/>
              </a:spcBef>
              <a:spcAft>
                <a:spcPts val="0"/>
              </a:spcAft>
              <a:buNone/>
            </a:pPr>
            <a:r>
              <a:rPr lang="en" sz="1700"/>
              <a:t>Haar Cascades, MTCNN</a:t>
            </a:r>
            <a:r>
              <a:rPr lang="en" sz="1700"/>
              <a:t>, Dlib's Face Detector</a:t>
            </a:r>
            <a:r>
              <a:rPr lang="en" sz="1700"/>
              <a:t>, YOLO, LBP, etc.</a:t>
            </a:r>
            <a:endParaRPr sz="1700"/>
          </a:p>
          <a:p>
            <a:pPr indent="0" lvl="0" marL="0" rtl="0" algn="l">
              <a:spcBef>
                <a:spcPts val="1200"/>
              </a:spcBef>
              <a:spcAft>
                <a:spcPts val="0"/>
              </a:spcAft>
              <a:buNone/>
            </a:pPr>
            <a:r>
              <a:rPr lang="en" sz="1700"/>
              <a:t>Choosing the right model is a trade off between speed, accuracy and flexibility.</a:t>
            </a:r>
            <a:endParaRPr sz="1700"/>
          </a:p>
          <a:p>
            <a:pPr indent="0" lvl="0" marL="0" rtl="0" algn="l">
              <a:spcBef>
                <a:spcPts val="1200"/>
              </a:spcBef>
              <a:spcAft>
                <a:spcPts val="0"/>
              </a:spcAft>
              <a:buNone/>
            </a:pPr>
            <a:r>
              <a:rPr lang="en" sz="1700"/>
              <a:t>Haar cascades are generally considered one of the fastest methods for face detection.</a:t>
            </a:r>
            <a:endParaRPr sz="1700"/>
          </a:p>
          <a:p>
            <a:pPr indent="0" lvl="0" marL="0" rtl="0" algn="l">
              <a:spcBef>
                <a:spcPts val="1200"/>
              </a:spcBef>
              <a:spcAft>
                <a:spcPts val="0"/>
              </a:spcAft>
              <a:buClr>
                <a:schemeClr val="dk1"/>
              </a:buClr>
              <a:buSzPts val="1100"/>
              <a:buFont typeface="Arial"/>
              <a:buNone/>
            </a:pPr>
            <a:r>
              <a:rPr lang="en" sz="1600"/>
              <a:t>Haar-like features are simple, rectangular filters used in the Haar cascade object detection they are edge or line detection features used to make the face detections</a:t>
            </a:r>
            <a:endParaRPr sz="1700"/>
          </a:p>
          <a:p>
            <a:pPr indent="0" lvl="0" marL="0" rtl="0" algn="l">
              <a:spcBef>
                <a:spcPts val="1200"/>
              </a:spcBef>
              <a:spcAft>
                <a:spcPts val="0"/>
              </a:spcAft>
              <a:buNone/>
            </a:pPr>
            <a:r>
              <a:rPr lang="en" sz="1700"/>
              <a:t>While it may not be as accurate as MTCNN or YOLO it is much faster</a:t>
            </a:r>
            <a:endParaRPr sz="1600"/>
          </a:p>
          <a:p>
            <a:pPr indent="0" lvl="0" marL="0" rtl="0" algn="l">
              <a:spcBef>
                <a:spcPts val="1200"/>
              </a:spcBef>
              <a:spcAft>
                <a:spcPts val="0"/>
              </a:spcAft>
              <a:buNone/>
            </a:pPr>
            <a:r>
              <a:rPr lang="en" sz="1700"/>
              <a:t>Upon testing MTCNN although available through python’s MTCNN library is very slow.</a:t>
            </a:r>
            <a:endParaRPr sz="1700"/>
          </a:p>
          <a:p>
            <a:pPr indent="0" lvl="0" marL="0" rtl="0" algn="l">
              <a:spcBef>
                <a:spcPts val="1200"/>
              </a:spcBef>
              <a:spcAft>
                <a:spcPts val="0"/>
              </a:spcAft>
              <a:buNone/>
            </a:pPr>
            <a:r>
              <a:rPr lang="en" sz="1700"/>
              <a:t>Others are slightly time consuming to implement or slow.</a:t>
            </a:r>
            <a:endParaRPr sz="1700"/>
          </a:p>
          <a:p>
            <a:pPr indent="0" lvl="0" marL="0" rtl="0" algn="l">
              <a:spcBef>
                <a:spcPts val="1200"/>
              </a:spcBef>
              <a:spcAft>
                <a:spcPts val="1200"/>
              </a:spcAft>
              <a:buNone/>
            </a:pPr>
            <a:r>
              <a:rPr lang="en" sz="1700"/>
              <a:t>Haar cascades also captures more area than Dlib and is also more flexible.</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33" name="Google Shape;233;p39"/>
          <p:cNvSpPr txBox="1"/>
          <p:nvPr>
            <p:ph idx="1" type="body"/>
          </p:nvPr>
        </p:nvSpPr>
        <p:spPr>
          <a:xfrm>
            <a:off x="311700" y="734475"/>
            <a:ext cx="8520600" cy="41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Haar Cascades was the best available option that could handle the processing in a short time for such a large dataset (OULU-NPU is around 95 Gb) and flexible enough to test for the best hyperparameters and capture a large portion of the face.</a:t>
            </a:r>
            <a:endParaRPr sz="1700"/>
          </a:p>
          <a:p>
            <a:pPr indent="0" lvl="0" marL="0" rtl="0" algn="l">
              <a:spcBef>
                <a:spcPts val="1200"/>
              </a:spcBef>
              <a:spcAft>
                <a:spcPts val="1200"/>
              </a:spcAft>
              <a:buNone/>
            </a:pPr>
            <a:r>
              <a:rPr lang="en" sz="1700"/>
              <a:t>But disadvantage was accuracy (Anomalies as shown below or no detections in image)											</a:t>
            </a:r>
            <a:endParaRPr sz="1700"/>
          </a:p>
        </p:txBody>
      </p:sp>
      <p:pic>
        <p:nvPicPr>
          <p:cNvPr id="234" name="Google Shape;234;p39"/>
          <p:cNvPicPr preferRelativeResize="0"/>
          <p:nvPr/>
        </p:nvPicPr>
        <p:blipFill>
          <a:blip r:embed="rId3">
            <a:alphaModFix/>
          </a:blip>
          <a:stretch>
            <a:fillRect/>
          </a:stretch>
        </p:blipFill>
        <p:spPr>
          <a:xfrm>
            <a:off x="1900238" y="2130975"/>
            <a:ext cx="5343525" cy="2781300"/>
          </a:xfrm>
          <a:prstGeom prst="rect">
            <a:avLst/>
          </a:prstGeom>
          <a:noFill/>
          <a:ln>
            <a:noFill/>
          </a:ln>
        </p:spPr>
      </p:pic>
      <p:sp>
        <p:nvSpPr>
          <p:cNvPr id="235" name="Google Shape;235;p39"/>
          <p:cNvSpPr/>
          <p:nvPr/>
        </p:nvSpPr>
        <p:spPr>
          <a:xfrm>
            <a:off x="5842025" y="2812075"/>
            <a:ext cx="1179300" cy="876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41" name="Google Shape;241;p40"/>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can use the eye coordinates in each frame to get an estimate of the face region.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300"/>
              <a:t>Through extensive testing we can get the right </a:t>
            </a:r>
            <a:r>
              <a:rPr lang="en" sz="1300"/>
              <a:t>hyperparameters</a:t>
            </a:r>
            <a:r>
              <a:rPr lang="en" sz="1300"/>
              <a:t> that give least number of anomalous detections.</a:t>
            </a:r>
            <a:endParaRPr sz="13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								</a:t>
            </a:r>
            <a:endParaRPr sz="1700"/>
          </a:p>
        </p:txBody>
      </p:sp>
      <p:pic>
        <p:nvPicPr>
          <p:cNvPr id="242" name="Google Shape;242;p40"/>
          <p:cNvPicPr preferRelativeResize="0"/>
          <p:nvPr/>
        </p:nvPicPr>
        <p:blipFill>
          <a:blip r:embed="rId3">
            <a:alphaModFix/>
          </a:blip>
          <a:stretch>
            <a:fillRect/>
          </a:stretch>
        </p:blipFill>
        <p:spPr>
          <a:xfrm>
            <a:off x="1447800" y="1514463"/>
            <a:ext cx="6248400" cy="105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48" name="Google Shape;248;p41"/>
          <p:cNvSpPr txBox="1"/>
          <p:nvPr>
            <p:ph idx="1" type="body"/>
          </p:nvPr>
        </p:nvSpPr>
        <p:spPr>
          <a:xfrm>
            <a:off x="311700" y="734475"/>
            <a:ext cx="8520600" cy="383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700"/>
              <a:t>Haar Cascades: </a:t>
            </a:r>
            <a:endParaRPr sz="1700"/>
          </a:p>
          <a:p>
            <a:pPr indent="0" lvl="0" marL="0" rtl="0" algn="l">
              <a:lnSpc>
                <a:spcPct val="110795"/>
              </a:lnSpc>
              <a:spcBef>
                <a:spcPts val="1200"/>
              </a:spcBef>
              <a:spcAft>
                <a:spcPts val="0"/>
              </a:spcAft>
              <a:buClr>
                <a:schemeClr val="dk1"/>
              </a:buClr>
              <a:buSzPts val="1100"/>
              <a:buFont typeface="Arial"/>
              <a:buNone/>
            </a:pPr>
            <a:r>
              <a:rPr lang="en" sz="1000">
                <a:solidFill>
                  <a:schemeClr val="accent2"/>
                </a:solidFill>
              </a:rPr>
              <a:t>faces </a:t>
            </a:r>
            <a:r>
              <a:rPr b="1" lang="en" sz="1000">
                <a:solidFill>
                  <a:schemeClr val="accent2"/>
                </a:solidFill>
              </a:rPr>
              <a:t>=</a:t>
            </a:r>
            <a:r>
              <a:rPr lang="en" sz="1000">
                <a:solidFill>
                  <a:schemeClr val="accent2"/>
                </a:solidFill>
              </a:rPr>
              <a:t> face_cascade</a:t>
            </a:r>
            <a:r>
              <a:rPr b="1" lang="en" sz="1000">
                <a:solidFill>
                  <a:schemeClr val="accent2"/>
                </a:solidFill>
              </a:rPr>
              <a:t>.</a:t>
            </a:r>
            <a:r>
              <a:rPr lang="en" sz="1000">
                <a:solidFill>
                  <a:schemeClr val="accent2"/>
                </a:solidFill>
              </a:rPr>
              <a:t>detectMultiScale(gray_eyes, </a:t>
            </a:r>
            <a:r>
              <a:rPr lang="en" sz="1000">
                <a:solidFill>
                  <a:srgbClr val="0000FF"/>
                </a:solidFill>
              </a:rPr>
              <a:t>scale_factor</a:t>
            </a:r>
            <a:r>
              <a:rPr lang="en" sz="1000">
                <a:solidFill>
                  <a:schemeClr val="accent2"/>
                </a:solidFill>
              </a:rPr>
              <a:t>, </a:t>
            </a:r>
            <a:r>
              <a:rPr lang="en" sz="1000">
                <a:solidFill>
                  <a:srgbClr val="FF0000"/>
                </a:solidFill>
              </a:rPr>
              <a:t>min_neighbors</a:t>
            </a:r>
            <a:r>
              <a:rPr lang="en" sz="1000">
                <a:solidFill>
                  <a:schemeClr val="accent2"/>
                </a:solidFill>
              </a:rPr>
              <a:t>)</a:t>
            </a:r>
            <a:endParaRPr sz="1000">
              <a:solidFill>
                <a:schemeClr val="accent2"/>
              </a:solidFill>
            </a:endParaRPr>
          </a:p>
          <a:p>
            <a:pPr indent="0" lvl="0" marL="0" rtl="0" algn="l">
              <a:lnSpc>
                <a:spcPct val="110795"/>
              </a:lnSpc>
              <a:spcBef>
                <a:spcPts val="0"/>
              </a:spcBef>
              <a:spcAft>
                <a:spcPts val="0"/>
              </a:spcAft>
              <a:buClr>
                <a:schemeClr val="dk1"/>
              </a:buClr>
              <a:buSzPts val="1100"/>
              <a:buFont typeface="Arial"/>
              <a:buNone/>
            </a:pPr>
            <a:r>
              <a:t/>
            </a:r>
            <a:endParaRPr sz="1000">
              <a:solidFill>
                <a:schemeClr val="accent2"/>
              </a:solidFill>
            </a:endParaRPr>
          </a:p>
          <a:p>
            <a:pPr indent="0" lvl="0" marL="0" rtl="0" algn="l">
              <a:spcBef>
                <a:spcPts val="0"/>
              </a:spcBef>
              <a:spcAft>
                <a:spcPts val="0"/>
              </a:spcAft>
              <a:buNone/>
            </a:pPr>
            <a:r>
              <a:rPr lang="en" sz="1700"/>
              <a:t>scale_factor and min_neighbors are two hyperparameters important for making proper detections in a given frame. (used a customized setting for this as well)</a:t>
            </a:r>
            <a:endParaRPr sz="1700"/>
          </a:p>
          <a:p>
            <a:pPr indent="0" lvl="0" marL="0" rtl="0" algn="l">
              <a:spcBef>
                <a:spcPts val="1200"/>
              </a:spcBef>
              <a:spcAft>
                <a:spcPts val="0"/>
              </a:spcAft>
              <a:buNone/>
            </a:pPr>
            <a:r>
              <a:rPr lang="en" sz="1700">
                <a:solidFill>
                  <a:srgbClr val="0000FF"/>
                </a:solidFill>
              </a:rPr>
              <a:t>Scale_factor</a:t>
            </a:r>
            <a:r>
              <a:rPr lang="en" sz="1700"/>
              <a:t>: parameter that compensates for objects appearing smaller the farther they are from the camera. When an image is processed at multiple scales, it helps in detecting objects of different sizes in the image. It specifies how much the image size is reduced at each image scale when searching for objects (ranges between 1.01 &amp; 1.5)</a:t>
            </a:r>
            <a:endParaRPr sz="1700"/>
          </a:p>
          <a:p>
            <a:pPr indent="0" lvl="0" marL="0" rtl="0" algn="l">
              <a:spcBef>
                <a:spcPts val="1200"/>
              </a:spcBef>
              <a:spcAft>
                <a:spcPts val="0"/>
              </a:spcAft>
              <a:buClr>
                <a:schemeClr val="dk1"/>
              </a:buClr>
              <a:buSzPts val="1100"/>
              <a:buFont typeface="Arial"/>
              <a:buNone/>
            </a:pPr>
            <a:r>
              <a:rPr lang="en" sz="1700">
                <a:solidFill>
                  <a:srgbClr val="FF0000"/>
                </a:solidFill>
              </a:rPr>
              <a:t>Min_neighbors</a:t>
            </a:r>
            <a:r>
              <a:rPr lang="en" sz="1700"/>
              <a:t>: parameter specifies how many neighbors (bounding boxes) a region needs to have in order to be considered a valid detection.</a:t>
            </a:r>
            <a:endParaRPr sz="1700"/>
          </a:p>
          <a:p>
            <a:pPr indent="0" lvl="0" marL="0" rtl="0" algn="l">
              <a:spcBef>
                <a:spcPts val="1200"/>
              </a:spcBef>
              <a:spcAft>
                <a:spcPts val="1200"/>
              </a:spcAft>
              <a:buNone/>
            </a:pPr>
            <a:r>
              <a:rPr lang="en" sz="1700"/>
              <a:t>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8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Metrics used for Face Anti-Spoofing</a:t>
            </a:r>
            <a:endParaRPr sz="1920"/>
          </a:p>
        </p:txBody>
      </p:sp>
      <p:pic>
        <p:nvPicPr>
          <p:cNvPr id="66" name="Google Shape;66;p15"/>
          <p:cNvPicPr preferRelativeResize="0"/>
          <p:nvPr/>
        </p:nvPicPr>
        <p:blipFill>
          <a:blip r:embed="rId3">
            <a:alphaModFix/>
          </a:blip>
          <a:stretch>
            <a:fillRect/>
          </a:stretch>
        </p:blipFill>
        <p:spPr>
          <a:xfrm>
            <a:off x="1353975" y="759425"/>
            <a:ext cx="6436042" cy="40792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54" name="Google Shape;254;p42"/>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entire pre-processing gave:</a:t>
            </a:r>
            <a:endParaRPr sz="1700"/>
          </a:p>
          <a:p>
            <a:pPr indent="0" lvl="0" marL="0" rtl="0" algn="l">
              <a:spcBef>
                <a:spcPts val="1200"/>
              </a:spcBef>
              <a:spcAft>
                <a:spcPts val="0"/>
              </a:spcAft>
              <a:buNone/>
            </a:pPr>
            <a:r>
              <a:rPr lang="en" sz="1700"/>
              <a:t>Train: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Dev: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Test: 	</a:t>
            </a:r>
            <a:endParaRPr sz="1700"/>
          </a:p>
          <a:p>
            <a:pPr indent="0" lvl="0" marL="0" rtl="0" algn="l">
              <a:spcBef>
                <a:spcPts val="1200"/>
              </a:spcBef>
              <a:spcAft>
                <a:spcPts val="1200"/>
              </a:spcAft>
              <a:buNone/>
            </a:pPr>
            <a:r>
              <a:rPr lang="en" sz="1700"/>
              <a:t>					</a:t>
            </a:r>
            <a:endParaRPr sz="1700"/>
          </a:p>
        </p:txBody>
      </p:sp>
      <p:pic>
        <p:nvPicPr>
          <p:cNvPr id="255" name="Google Shape;255;p42"/>
          <p:cNvPicPr preferRelativeResize="0"/>
          <p:nvPr/>
        </p:nvPicPr>
        <p:blipFill>
          <a:blip r:embed="rId3">
            <a:alphaModFix/>
          </a:blip>
          <a:stretch>
            <a:fillRect/>
          </a:stretch>
        </p:blipFill>
        <p:spPr>
          <a:xfrm>
            <a:off x="1297875" y="1161175"/>
            <a:ext cx="5319025" cy="709200"/>
          </a:xfrm>
          <a:prstGeom prst="rect">
            <a:avLst/>
          </a:prstGeom>
          <a:noFill/>
          <a:ln>
            <a:noFill/>
          </a:ln>
        </p:spPr>
      </p:pic>
      <p:pic>
        <p:nvPicPr>
          <p:cNvPr id="256" name="Google Shape;256;p42"/>
          <p:cNvPicPr preferRelativeResize="0"/>
          <p:nvPr/>
        </p:nvPicPr>
        <p:blipFill>
          <a:blip r:embed="rId4">
            <a:alphaModFix/>
          </a:blip>
          <a:stretch>
            <a:fillRect/>
          </a:stretch>
        </p:blipFill>
        <p:spPr>
          <a:xfrm>
            <a:off x="1365275" y="2114900"/>
            <a:ext cx="5251625" cy="643651"/>
          </a:xfrm>
          <a:prstGeom prst="rect">
            <a:avLst/>
          </a:prstGeom>
          <a:noFill/>
          <a:ln>
            <a:noFill/>
          </a:ln>
        </p:spPr>
      </p:pic>
      <p:pic>
        <p:nvPicPr>
          <p:cNvPr id="257" name="Google Shape;257;p42"/>
          <p:cNvPicPr preferRelativeResize="0"/>
          <p:nvPr/>
        </p:nvPicPr>
        <p:blipFill>
          <a:blip r:embed="rId5">
            <a:alphaModFix/>
          </a:blip>
          <a:stretch>
            <a:fillRect/>
          </a:stretch>
        </p:blipFill>
        <p:spPr>
          <a:xfrm>
            <a:off x="1365275" y="3003075"/>
            <a:ext cx="5251625" cy="7748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63175"/>
            <a:ext cx="8641200" cy="4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CDCN and Deep Pixel wise Binary Supervision(Densenet) metrics on OULU-NPU </a:t>
            </a:r>
            <a:endParaRPr sz="1820"/>
          </a:p>
        </p:txBody>
      </p:sp>
      <p:sp>
        <p:nvSpPr>
          <p:cNvPr id="263" name="Google Shape;263;p43"/>
          <p:cNvSpPr txBox="1"/>
          <p:nvPr>
            <p:ph idx="1" type="body"/>
          </p:nvPr>
        </p:nvSpPr>
        <p:spPr>
          <a:xfrm>
            <a:off x="311700" y="583975"/>
            <a:ext cx="8520600" cy="445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rPr lang="en" sz="1700"/>
              <a:t>					</a:t>
            </a:r>
            <a:endParaRPr sz="1700"/>
          </a:p>
        </p:txBody>
      </p:sp>
      <p:pic>
        <p:nvPicPr>
          <p:cNvPr id="264" name="Google Shape;264;p43"/>
          <p:cNvPicPr preferRelativeResize="0"/>
          <p:nvPr/>
        </p:nvPicPr>
        <p:blipFill>
          <a:blip r:embed="rId3">
            <a:alphaModFix/>
          </a:blip>
          <a:stretch>
            <a:fillRect/>
          </a:stretch>
        </p:blipFill>
        <p:spPr>
          <a:xfrm>
            <a:off x="2395175" y="583975"/>
            <a:ext cx="4042050" cy="4453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New Models</a:t>
            </a:r>
            <a:endParaRPr sz="192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CDC-DenseNet</a:t>
            </a:r>
            <a:endParaRPr sz="192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80" name="Google Shape;280;p4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Replaced the 3x3 kernel nn.conv2D operation with CDC operator</a:t>
            </a:r>
            <a:endParaRPr sz="1700"/>
          </a:p>
          <a:p>
            <a:pPr indent="0" lvl="0" marL="0" rtl="0" algn="l">
              <a:spcBef>
                <a:spcPts val="1200"/>
              </a:spcBef>
              <a:spcAft>
                <a:spcPts val="0"/>
              </a:spcAft>
              <a:buNone/>
            </a:pPr>
            <a:r>
              <a:rPr lang="en" sz="1700"/>
              <a:t>While leaving the 1x1 kernel operations as normal.</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Modified the Densenet-161 architecture from Pytorch official Github page (</a:t>
            </a:r>
            <a:r>
              <a:rPr lang="en" sz="1700" u="sng">
                <a:solidFill>
                  <a:schemeClr val="hlink"/>
                </a:solidFill>
                <a:hlinkClick r:id="rId3"/>
              </a:rPr>
              <a:t>https://github.com/pytorch/vision/blob/main/torchvision/models/densenet.py#L251</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Ran code by modifying and using the training code from CDCN code</a:t>
            </a:r>
            <a:endParaRPr sz="1700"/>
          </a:p>
        </p:txBody>
      </p:sp>
      <p:pic>
        <p:nvPicPr>
          <p:cNvPr id="281" name="Google Shape;281;p46"/>
          <p:cNvPicPr preferRelativeResize="0"/>
          <p:nvPr/>
        </p:nvPicPr>
        <p:blipFill>
          <a:blip r:embed="rId4">
            <a:alphaModFix/>
          </a:blip>
          <a:stretch>
            <a:fillRect/>
          </a:stretch>
        </p:blipFill>
        <p:spPr>
          <a:xfrm>
            <a:off x="795088" y="3196375"/>
            <a:ext cx="6296025" cy="704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87" name="Google Shape;287;p4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Training loss and accuracy: OULU-NPU (best val accuracy after 8 epochs)</a:t>
            </a:r>
            <a:endParaRPr sz="1500"/>
          </a:p>
          <a:p>
            <a:pPr indent="0" lvl="0" marL="0" rtl="0" algn="l">
              <a:spcBef>
                <a:spcPts val="1200"/>
              </a:spcBef>
              <a:spcAft>
                <a:spcPts val="1200"/>
              </a:spcAft>
              <a:buNone/>
            </a:pPr>
            <a:r>
              <a:t/>
            </a:r>
            <a:endParaRPr sz="1700"/>
          </a:p>
        </p:txBody>
      </p:sp>
      <p:pic>
        <p:nvPicPr>
          <p:cNvPr id="288" name="Google Shape;288;p47"/>
          <p:cNvPicPr preferRelativeResize="0"/>
          <p:nvPr/>
        </p:nvPicPr>
        <p:blipFill>
          <a:blip r:embed="rId3">
            <a:alphaModFix/>
          </a:blip>
          <a:stretch>
            <a:fillRect/>
          </a:stretch>
        </p:blipFill>
        <p:spPr>
          <a:xfrm>
            <a:off x="454950" y="1983601"/>
            <a:ext cx="8234101" cy="1176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94" name="Google Shape;294;p48"/>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Test metrics</a:t>
            </a:r>
            <a:r>
              <a:rPr lang="en" sz="1700"/>
              <a:t>: OULU-NPU after 8 epochs</a:t>
            </a:r>
            <a:endParaRPr sz="1500"/>
          </a:p>
          <a:p>
            <a:pPr indent="0" lvl="0" marL="0" rtl="0" algn="l">
              <a:spcBef>
                <a:spcPts val="1200"/>
              </a:spcBef>
              <a:spcAft>
                <a:spcPts val="1200"/>
              </a:spcAft>
              <a:buNone/>
            </a:pPr>
            <a:r>
              <a:t/>
            </a:r>
            <a:endParaRPr sz="1700"/>
          </a:p>
        </p:txBody>
      </p:sp>
      <p:pic>
        <p:nvPicPr>
          <p:cNvPr id="295" name="Google Shape;295;p48"/>
          <p:cNvPicPr preferRelativeResize="0"/>
          <p:nvPr/>
        </p:nvPicPr>
        <p:blipFill>
          <a:blip r:embed="rId3">
            <a:alphaModFix/>
          </a:blip>
          <a:stretch>
            <a:fillRect/>
          </a:stretch>
        </p:blipFill>
        <p:spPr>
          <a:xfrm>
            <a:off x="2162175" y="2105025"/>
            <a:ext cx="4819650" cy="933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DenseNet-ViT with Pixel Wise Binary Supervision</a:t>
            </a:r>
            <a:endParaRPr sz="192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06" name="Google Shape;306;p50"/>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Model Diagram</a:t>
            </a:r>
            <a:endParaRPr sz="1700"/>
          </a:p>
          <a:p>
            <a:pPr indent="0" lvl="0" marL="0" rtl="0" algn="l">
              <a:spcBef>
                <a:spcPts val="1200"/>
              </a:spcBef>
              <a:spcAft>
                <a:spcPts val="1200"/>
              </a:spcAft>
              <a:buNone/>
            </a:pPr>
            <a:r>
              <a:t/>
            </a:r>
            <a:endParaRPr sz="1700"/>
          </a:p>
        </p:txBody>
      </p:sp>
      <p:pic>
        <p:nvPicPr>
          <p:cNvPr id="307" name="Google Shape;307;p50"/>
          <p:cNvPicPr preferRelativeResize="0"/>
          <p:nvPr/>
        </p:nvPicPr>
        <p:blipFill rotWithShape="1">
          <a:blip r:embed="rId3">
            <a:alphaModFix/>
          </a:blip>
          <a:srcRect b="0" l="0" r="0" t="15304"/>
          <a:stretch/>
        </p:blipFill>
        <p:spPr>
          <a:xfrm>
            <a:off x="584100" y="1565525"/>
            <a:ext cx="7975800" cy="3182574"/>
          </a:xfrm>
          <a:prstGeom prst="rect">
            <a:avLst/>
          </a:prstGeom>
          <a:noFill/>
          <a:ln>
            <a:noFill/>
          </a:ln>
        </p:spPr>
      </p:pic>
      <p:sp>
        <p:nvSpPr>
          <p:cNvPr id="308" name="Google Shape;308;p50"/>
          <p:cNvSpPr txBox="1"/>
          <p:nvPr/>
        </p:nvSpPr>
        <p:spPr>
          <a:xfrm>
            <a:off x="1540800" y="1677800"/>
            <a:ext cx="25269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Densenet121 backbone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14" name="Google Shape;314;p51"/>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Why DeiT was chosen</a:t>
            </a:r>
            <a:endParaRPr sz="1700"/>
          </a:p>
          <a:p>
            <a:pPr indent="0" lvl="0" marL="0" rtl="0" algn="l">
              <a:spcBef>
                <a:spcPts val="1200"/>
              </a:spcBef>
              <a:spcAft>
                <a:spcPts val="0"/>
              </a:spcAft>
              <a:buNone/>
            </a:pPr>
            <a:r>
              <a:rPr lang="en" sz="1700"/>
              <a:t>DeiT introduces a more efficient attention mechanism compared to the original ViT</a:t>
            </a:r>
            <a:endParaRPr sz="1700"/>
          </a:p>
          <a:p>
            <a:pPr indent="0" lvl="0" marL="0" rtl="0" algn="l">
              <a:spcBef>
                <a:spcPts val="1200"/>
              </a:spcBef>
              <a:spcAft>
                <a:spcPts val="0"/>
              </a:spcAft>
              <a:buNone/>
            </a:pPr>
            <a:r>
              <a:rPr lang="en" sz="1700"/>
              <a:t>DeiT is specifically designed to be data-efficient. It demonstrates strong performance with fewer training samples compared to some other ViT models. </a:t>
            </a:r>
            <a:endParaRPr sz="1700"/>
          </a:p>
          <a:p>
            <a:pPr indent="0" lvl="0" marL="0" rtl="0" algn="l">
              <a:spcBef>
                <a:spcPts val="1200"/>
              </a:spcBef>
              <a:spcAft>
                <a:spcPts val="0"/>
              </a:spcAft>
              <a:buNone/>
            </a:pPr>
            <a:r>
              <a:rPr lang="en" sz="1700"/>
              <a:t>One of the main advantages of the DeiT (Data-efficient Image Transformer) architecture is its efficiency in terms of the number of parameters compared to some other ViT (Vision Transformer) models.</a:t>
            </a:r>
            <a:endParaRPr sz="1700"/>
          </a:p>
          <a:p>
            <a:pPr indent="0" lvl="0" marL="0" rtl="0" algn="l">
              <a:spcBef>
                <a:spcPts val="1200"/>
              </a:spcBef>
              <a:spcAft>
                <a:spcPts val="0"/>
              </a:spcAft>
              <a:buNone/>
            </a:pPr>
            <a:r>
              <a:rPr lang="en" sz="1700"/>
              <a:t>In tasks where computational resources, memory constraints, or training data availability are limited, the data efficiency of DeiT can be a significant advantage</a:t>
            </a:r>
            <a:endParaRPr sz="1700"/>
          </a:p>
          <a:p>
            <a:pPr indent="0" lvl="0" marL="0" rtl="0" algn="l">
              <a:spcBef>
                <a:spcPts val="1200"/>
              </a:spcBef>
              <a:spcAft>
                <a:spcPts val="1200"/>
              </a:spcAft>
              <a:buNone/>
            </a:pPr>
            <a:r>
              <a:rPr lang="en" sz="1700"/>
              <a:t>Also the availability and usability of the pretrained DeiT models was a large factor.</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2" name="Google Shape;72;p16"/>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 in paper</a:t>
            </a:r>
            <a:endParaRPr sz="1700"/>
          </a:p>
          <a:p>
            <a:pPr indent="-330200" lvl="0" marL="457200" rtl="0" algn="l">
              <a:spcBef>
                <a:spcPts val="1200"/>
              </a:spcBef>
              <a:spcAft>
                <a:spcPts val="0"/>
              </a:spcAft>
              <a:buSzPts val="1600"/>
              <a:buChar char="●"/>
            </a:pPr>
            <a:r>
              <a:rPr lang="en" sz="1600"/>
              <a:t>OULU-NPU, SiW</a:t>
            </a:r>
            <a:r>
              <a:rPr lang="en" sz="1600"/>
              <a:t>,</a:t>
            </a:r>
            <a:r>
              <a:rPr lang="en" sz="1600"/>
              <a:t> CASIA-MFSD, Replay-Attack, MSU-MFSD and SiW-M datasets used</a:t>
            </a:r>
            <a:endParaRPr sz="16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https://openaccess.thecvf.com/content_CVPR_2020/papers/Yu_Searching_Central_Difference_Convolutional_Networks_for_Face_Anti-Spoofing_CVPR_2020_paper.pdf</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20" name="Google Shape;320;p52"/>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are using the pretrained Densenet121 and DeiT (Data-efficient Image Transformer) </a:t>
            </a:r>
            <a:endParaRPr sz="1700"/>
          </a:p>
          <a:p>
            <a:pPr indent="0" lvl="0" marL="0" rtl="0" algn="l">
              <a:spcBef>
                <a:spcPts val="1200"/>
              </a:spcBef>
              <a:spcAft>
                <a:spcPts val="0"/>
              </a:spcAft>
              <a:buNone/>
            </a:pPr>
            <a:r>
              <a:rPr lang="en" sz="1700"/>
              <a:t>With the densenet being used as the backbone</a:t>
            </a:r>
            <a:endParaRPr sz="1700"/>
          </a:p>
          <a:p>
            <a:pPr indent="0" lvl="0" marL="0" rtl="0" algn="l">
              <a:spcBef>
                <a:spcPts val="1200"/>
              </a:spcBef>
              <a:spcAft>
                <a:spcPts val="1200"/>
              </a:spcAft>
              <a:buNone/>
            </a:pPr>
            <a:r>
              <a:t/>
            </a:r>
            <a:endParaRPr sz="1700"/>
          </a:p>
        </p:txBody>
      </p:sp>
      <p:pic>
        <p:nvPicPr>
          <p:cNvPr id="321" name="Google Shape;321;p52"/>
          <p:cNvPicPr preferRelativeResize="0"/>
          <p:nvPr/>
        </p:nvPicPr>
        <p:blipFill>
          <a:blip r:embed="rId3">
            <a:alphaModFix/>
          </a:blip>
          <a:stretch>
            <a:fillRect/>
          </a:stretch>
        </p:blipFill>
        <p:spPr>
          <a:xfrm>
            <a:off x="624412" y="2009076"/>
            <a:ext cx="7895174" cy="2386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27" name="Google Shape;327;p53"/>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intermediate outputs from backbone are used for Pixel wise binary supervision</a:t>
            </a:r>
            <a:endParaRPr sz="1700"/>
          </a:p>
          <a:p>
            <a:pPr indent="0" lvl="0" marL="0" rtl="0" algn="l">
              <a:spcBef>
                <a:spcPts val="1200"/>
              </a:spcBef>
              <a:spcAft>
                <a:spcPts val="0"/>
              </a:spcAft>
              <a:buNone/>
            </a:pPr>
            <a:r>
              <a:rPr lang="en" sz="1700"/>
              <a:t>And the final output from the ViT is used for binary classification.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328" name="Google Shape;328;p53"/>
          <p:cNvPicPr preferRelativeResize="0"/>
          <p:nvPr/>
        </p:nvPicPr>
        <p:blipFill>
          <a:blip r:embed="rId3">
            <a:alphaModFix/>
          </a:blip>
          <a:stretch>
            <a:fillRect/>
          </a:stretch>
        </p:blipFill>
        <p:spPr>
          <a:xfrm>
            <a:off x="1057900" y="1979778"/>
            <a:ext cx="7131524" cy="2842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34" name="Google Shape;334;p54"/>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Loss function: Total loss denoted with a weighted average of the </a:t>
            </a:r>
            <a:endParaRPr sz="1700"/>
          </a:p>
          <a:p>
            <a:pPr indent="0" lvl="0" marL="0" rtl="0" algn="l">
              <a:spcBef>
                <a:spcPts val="1200"/>
              </a:spcBef>
              <a:spcAft>
                <a:spcPts val="0"/>
              </a:spcAft>
              <a:buNone/>
            </a:pPr>
            <a:r>
              <a:rPr lang="en" sz="1700"/>
              <a:t>          </a:t>
            </a:r>
            <a:r>
              <a:rPr lang="en" sz="1500"/>
              <a:t>final binary classification loss (BCE loss) and pixel-wise binary supervision loss (BCE loss)</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335" name="Google Shape;335;p54"/>
          <p:cNvPicPr preferRelativeResize="0"/>
          <p:nvPr/>
        </p:nvPicPr>
        <p:blipFill>
          <a:blip r:embed="rId3">
            <a:alphaModFix/>
          </a:blip>
          <a:stretch>
            <a:fillRect/>
          </a:stretch>
        </p:blipFill>
        <p:spPr>
          <a:xfrm>
            <a:off x="804863" y="1853088"/>
            <a:ext cx="7534275" cy="2924175"/>
          </a:xfrm>
          <a:prstGeom prst="rect">
            <a:avLst/>
          </a:prstGeom>
          <a:noFill/>
          <a:ln>
            <a:noFill/>
          </a:ln>
        </p:spPr>
      </p:pic>
      <p:sp>
        <p:nvSpPr>
          <p:cNvPr id="336" name="Google Shape;336;p54"/>
          <p:cNvSpPr/>
          <p:nvPr/>
        </p:nvSpPr>
        <p:spPr>
          <a:xfrm>
            <a:off x="804875" y="4373100"/>
            <a:ext cx="5542500" cy="4041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42" name="Google Shape;342;p5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From Replay-attack</a:t>
            </a:r>
            <a:endParaRPr sz="1600"/>
          </a:p>
          <a:p>
            <a:pPr indent="0" lvl="0" marL="0" rtl="0" algn="l">
              <a:lnSpc>
                <a:spcPct val="100000"/>
              </a:lnSpc>
              <a:spcBef>
                <a:spcPts val="1200"/>
              </a:spcBef>
              <a:spcAft>
                <a:spcPts val="0"/>
              </a:spcAft>
              <a:buNone/>
            </a:pPr>
            <a:r>
              <a:rPr lang="en" sz="1600"/>
              <a:t>Observed that using BCE loss for both losses was better converging as compared to using </a:t>
            </a:r>
            <a:endParaRPr sz="1100"/>
          </a:p>
          <a:p>
            <a:pPr indent="0" lvl="0" marL="0" rtl="0" algn="l">
              <a:spcBef>
                <a:spcPts val="1200"/>
              </a:spcBef>
              <a:spcAft>
                <a:spcPts val="0"/>
              </a:spcAft>
              <a:buNone/>
            </a:pPr>
            <a:r>
              <a:rPr lang="en" sz="1700"/>
              <a:t>MSE for Pixel wise binary supervision loss and </a:t>
            </a:r>
            <a:endParaRPr sz="1700"/>
          </a:p>
          <a:p>
            <a:pPr indent="0" lvl="0" marL="0" rtl="0" algn="l">
              <a:spcBef>
                <a:spcPts val="1200"/>
              </a:spcBef>
              <a:spcAft>
                <a:spcPts val="0"/>
              </a:spcAft>
              <a:buNone/>
            </a:pPr>
            <a:r>
              <a:rPr lang="en" sz="1700"/>
              <a:t>BCE for Classification loss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Theta of 0.3 was an optimal choice using Replay-attack</a:t>
            </a:r>
            <a:endParaRPr sz="1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48" name="Google Shape;348;p5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Training loss and accuracy: OULU-NPU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rPr lang="en" sz="1600"/>
              <a:t>Tried to decay learning rate after 2 epochs by 0.1 but was starting to overfit even then</a:t>
            </a:r>
            <a:endParaRPr sz="1600"/>
          </a:p>
          <a:p>
            <a:pPr indent="0" lvl="0" marL="0" rtl="0" algn="l">
              <a:lnSpc>
                <a:spcPct val="100000"/>
              </a:lnSpc>
              <a:spcBef>
                <a:spcPts val="1200"/>
              </a:spcBef>
              <a:spcAft>
                <a:spcPts val="1200"/>
              </a:spcAft>
              <a:buClr>
                <a:schemeClr val="dk1"/>
              </a:buClr>
              <a:buSzPts val="1100"/>
              <a:buFont typeface="Arial"/>
              <a:buNone/>
            </a:pPr>
            <a:r>
              <a:rPr lang="en" sz="1600"/>
              <a:t>(More testing required)</a:t>
            </a:r>
            <a:endParaRPr sz="1600"/>
          </a:p>
        </p:txBody>
      </p:sp>
      <p:pic>
        <p:nvPicPr>
          <p:cNvPr id="349" name="Google Shape;349;p56"/>
          <p:cNvPicPr preferRelativeResize="0"/>
          <p:nvPr/>
        </p:nvPicPr>
        <p:blipFill>
          <a:blip r:embed="rId3">
            <a:alphaModFix/>
          </a:blip>
          <a:stretch>
            <a:fillRect/>
          </a:stretch>
        </p:blipFill>
        <p:spPr>
          <a:xfrm>
            <a:off x="447038" y="1444150"/>
            <a:ext cx="3286125" cy="952500"/>
          </a:xfrm>
          <a:prstGeom prst="rect">
            <a:avLst/>
          </a:prstGeom>
          <a:noFill/>
          <a:ln>
            <a:noFill/>
          </a:ln>
        </p:spPr>
      </p:pic>
      <p:pic>
        <p:nvPicPr>
          <p:cNvPr id="350" name="Google Shape;350;p56"/>
          <p:cNvPicPr preferRelativeResize="0"/>
          <p:nvPr/>
        </p:nvPicPr>
        <p:blipFill rotWithShape="1">
          <a:blip r:embed="rId4">
            <a:alphaModFix/>
          </a:blip>
          <a:srcRect b="0" l="0" r="0" t="1960"/>
          <a:stretch/>
        </p:blipFill>
        <p:spPr>
          <a:xfrm>
            <a:off x="4572000" y="1444150"/>
            <a:ext cx="3495675" cy="952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56" name="Google Shape;356;p57"/>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Test metrics: OULU-NPU after 2 epochs</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1200"/>
              </a:spcAft>
              <a:buNone/>
            </a:pPr>
            <a:r>
              <a:t/>
            </a:r>
            <a:endParaRPr sz="1600"/>
          </a:p>
        </p:txBody>
      </p:sp>
      <p:pic>
        <p:nvPicPr>
          <p:cNvPr id="357" name="Google Shape;357;p57"/>
          <p:cNvPicPr preferRelativeResize="0"/>
          <p:nvPr/>
        </p:nvPicPr>
        <p:blipFill>
          <a:blip r:embed="rId3">
            <a:alphaModFix/>
          </a:blip>
          <a:stretch>
            <a:fillRect/>
          </a:stretch>
        </p:blipFill>
        <p:spPr>
          <a:xfrm>
            <a:off x="3548050" y="1543050"/>
            <a:ext cx="2047875" cy="1028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363" name="Google Shape;363;p58"/>
          <p:cNvSpPr txBox="1"/>
          <p:nvPr>
            <p:ph idx="1" type="body"/>
          </p:nvPr>
        </p:nvSpPr>
        <p:spPr>
          <a:xfrm>
            <a:off x="311700" y="770650"/>
            <a:ext cx="8520600" cy="4141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https://ieeexplore.ieee.org/stamp/stamp.jsp?tp=&amp;arnumber=8987370</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a:p>
            <a:pPr indent="-330200" lvl="0" marL="457200" rtl="0" algn="l">
              <a:spcBef>
                <a:spcPts val="0"/>
              </a:spcBef>
              <a:spcAft>
                <a:spcPts val="0"/>
              </a:spcAft>
              <a:buSzPts val="1600"/>
              <a:buAutoNum type="arabicPeriod"/>
            </a:pPr>
            <a:r>
              <a:rPr lang="en" sz="1600" u="sng">
                <a:solidFill>
                  <a:schemeClr val="hlink"/>
                </a:solidFill>
                <a:hlinkClick r:id="rId10"/>
              </a:rPr>
              <a:t>https://www.researchgate.net/publication/334170752_Leveraging_Sparse_and_Dense_Features_for_Reliable_State_Estimation_in_Urban_Environments</a:t>
            </a:r>
            <a:r>
              <a:rPr lang="en" sz="1600"/>
              <a:t> </a:t>
            </a:r>
            <a:endParaRPr sz="1600"/>
          </a:p>
          <a:p>
            <a:pPr indent="-330200" lvl="0" marL="457200" rtl="0" algn="l">
              <a:spcBef>
                <a:spcPts val="0"/>
              </a:spcBef>
              <a:spcAft>
                <a:spcPts val="0"/>
              </a:spcAft>
              <a:buSzPts val="1600"/>
              <a:buAutoNum type="arabicPeriod"/>
            </a:pPr>
            <a:r>
              <a:rPr lang="en" sz="1600" u="sng">
                <a:solidFill>
                  <a:schemeClr val="hlink"/>
                </a:solidFill>
                <a:hlinkClick r:id="rId11"/>
              </a:rPr>
              <a:t>https://ieeexplore.ieee.org/stamp/stamp.jsp?arnumber=9484333</a:t>
            </a:r>
            <a:endParaRPr sz="1600"/>
          </a:p>
          <a:p>
            <a:pPr indent="-330200" lvl="0" marL="457200" rtl="0" algn="l">
              <a:spcBef>
                <a:spcPts val="0"/>
              </a:spcBef>
              <a:spcAft>
                <a:spcPts val="0"/>
              </a:spcAft>
              <a:buSzPts val="1600"/>
              <a:buAutoNum type="arabicPeriod"/>
            </a:pPr>
            <a:r>
              <a:rPr lang="en" sz="1600" u="sng">
                <a:solidFill>
                  <a:schemeClr val="hlink"/>
                </a:solidFill>
                <a:hlinkClick r:id="rId12"/>
              </a:rPr>
              <a:t>https://github.com/pineapple45/anti-face-spoofing-techniques/blob/master/Siamese-Network-Anti-spoofing/DataGeneration.ipynb</a:t>
            </a:r>
            <a:r>
              <a:rPr lang="en" sz="1600"/>
              <a:t> </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Dataset </a:t>
            </a:r>
            <a:r>
              <a:rPr lang="en" sz="1920"/>
              <a:t>References</a:t>
            </a:r>
            <a:endParaRPr sz="1920"/>
          </a:p>
        </p:txBody>
      </p:sp>
      <p:sp>
        <p:nvSpPr>
          <p:cNvPr id="369" name="Google Shape;369;p59"/>
          <p:cNvSpPr txBox="1"/>
          <p:nvPr>
            <p:ph idx="1" type="body"/>
          </p:nvPr>
        </p:nvSpPr>
        <p:spPr>
          <a:xfrm>
            <a:off x="311700" y="770650"/>
            <a:ext cx="8520600" cy="4141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Dataset Papers</a:t>
            </a:r>
            <a:endParaRPr sz="1600"/>
          </a:p>
          <a:p>
            <a:pPr indent="-330200" lvl="0" marL="457200" rtl="0" algn="l">
              <a:spcBef>
                <a:spcPts val="1200"/>
              </a:spcBef>
              <a:spcAft>
                <a:spcPts val="0"/>
              </a:spcAft>
              <a:buSzPts val="1600"/>
              <a:buAutoNum type="arabicPeriod"/>
            </a:pPr>
            <a:r>
              <a:rPr lang="en" sz="1700" u="sng">
                <a:solidFill>
                  <a:schemeClr val="hlink"/>
                </a:solidFill>
                <a:hlinkClick r:id="rId3"/>
              </a:rPr>
              <a:t>https://sites.google.com/site/oulunpudatabase/</a:t>
            </a:r>
            <a:endParaRPr sz="1700"/>
          </a:p>
          <a:p>
            <a:pPr indent="-330200" lvl="0" marL="457200" rtl="0" algn="l">
              <a:spcBef>
                <a:spcPts val="0"/>
              </a:spcBef>
              <a:spcAft>
                <a:spcPts val="0"/>
              </a:spcAft>
              <a:buSzPts val="1600"/>
              <a:buAutoNum type="arabicPeriod"/>
            </a:pPr>
            <a:r>
              <a:rPr lang="en" sz="1700"/>
              <a:t>Z. Boulkenafet, J. Komulainen, L. Li, X. Feng and A. Hadid, "OULU-NPU: A Mobile Face Presentation Attack Database with Real-World Variations", 12th IEEE International Conference on Automatic Face &amp; Gesture Recognition (FG 2017), 2017, pp. 612-618, doi: 10.1109/FG.2017.77.</a:t>
            </a:r>
            <a:endParaRPr sz="1700"/>
          </a:p>
          <a:p>
            <a:pPr indent="-336550" lvl="0" marL="457200" rtl="0" algn="l">
              <a:spcBef>
                <a:spcPts val="0"/>
              </a:spcBef>
              <a:spcAft>
                <a:spcPts val="0"/>
              </a:spcAft>
              <a:buSzPts val="1700"/>
              <a:buAutoNum type="arabicPeriod"/>
            </a:pPr>
            <a:r>
              <a:rPr lang="en" sz="1700" u="sng">
                <a:solidFill>
                  <a:schemeClr val="hlink"/>
                </a:solidFill>
                <a:hlinkClick r:id="rId4"/>
              </a:rPr>
              <a:t>https://www.idiap.ch/en/dataset/replayattack</a:t>
            </a:r>
            <a:endParaRPr sz="1700"/>
          </a:p>
          <a:p>
            <a:pPr indent="-336550" lvl="0" marL="457200" rtl="0" algn="l">
              <a:spcBef>
                <a:spcPts val="0"/>
              </a:spcBef>
              <a:spcAft>
                <a:spcPts val="0"/>
              </a:spcAft>
              <a:buSzPts val="1700"/>
              <a:buAutoNum type="arabicPeriod"/>
            </a:pPr>
            <a:r>
              <a:rPr lang="en" sz="1700"/>
              <a:t>Chingovska, A. Anjos, S. Marcel,"On the Effectiveness of Local Binary Patterns in Face Anti-spoofing"; IEEE BIOSIG, 2012.</a:t>
            </a:r>
            <a:endParaRPr sz="17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375" name="Google Shape;375;p60"/>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George, Anjith, and Sébastien Marcel. "On the effectiveness of vision transformers for zero-shot face anti-spoofing." 2021 IEEE International Joint Conference on Biometrics (IJCB). IEEE, 2021.</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8" name="Google Shape;78;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9" name="Google Shape;79;p17"/>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80" name="Google Shape;80;p17"/>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6" name="Google Shape;86;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7" name="Google Shape;87;p18"/>
          <p:cNvPicPr preferRelativeResize="0"/>
          <p:nvPr/>
        </p:nvPicPr>
        <p:blipFill>
          <a:blip r:embed="rId3">
            <a:alphaModFix/>
          </a:blip>
          <a:stretch>
            <a:fillRect/>
          </a:stretch>
        </p:blipFill>
        <p:spPr>
          <a:xfrm>
            <a:off x="5417774" y="1003997"/>
            <a:ext cx="3414525" cy="1756700"/>
          </a:xfrm>
          <a:prstGeom prst="rect">
            <a:avLst/>
          </a:prstGeom>
          <a:noFill/>
          <a:ln>
            <a:noFill/>
          </a:ln>
        </p:spPr>
      </p:pic>
      <p:pic>
        <p:nvPicPr>
          <p:cNvPr id="88" name="Google Shape;88;p18"/>
          <p:cNvPicPr preferRelativeResize="0"/>
          <p:nvPr/>
        </p:nvPicPr>
        <p:blipFill rotWithShape="1">
          <a:blip r:embed="rId4">
            <a:alphaModFix/>
          </a:blip>
          <a:srcRect b="-8410" l="0" r="0" t="8410"/>
          <a:stretch/>
        </p:blipFill>
        <p:spPr>
          <a:xfrm>
            <a:off x="356338" y="2987400"/>
            <a:ext cx="4924425" cy="933450"/>
          </a:xfrm>
          <a:prstGeom prst="rect">
            <a:avLst/>
          </a:prstGeom>
          <a:noFill/>
          <a:ln>
            <a:noFill/>
          </a:ln>
        </p:spPr>
      </p:pic>
      <p:pic>
        <p:nvPicPr>
          <p:cNvPr id="89" name="Google Shape;89;p18"/>
          <p:cNvPicPr preferRelativeResize="0"/>
          <p:nvPr/>
        </p:nvPicPr>
        <p:blipFill>
          <a:blip r:embed="rId5">
            <a:alphaModFix/>
          </a:blip>
          <a:stretch>
            <a:fillRect/>
          </a:stretch>
        </p:blipFill>
        <p:spPr>
          <a:xfrm>
            <a:off x="311700" y="1629725"/>
            <a:ext cx="5013725" cy="113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5" name="Google Shape;95;p19"/>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6" name="Google Shape;96;p19"/>
          <p:cNvPicPr preferRelativeResize="0"/>
          <p:nvPr/>
        </p:nvPicPr>
        <p:blipFill rotWithShape="1">
          <a:blip r:embed="rId3">
            <a:alphaModFix/>
          </a:blip>
          <a:srcRect b="-8410" l="0" r="0" t="8410"/>
          <a:stretch/>
        </p:blipFill>
        <p:spPr>
          <a:xfrm>
            <a:off x="3848988" y="1047213"/>
            <a:ext cx="4924425" cy="933450"/>
          </a:xfrm>
          <a:prstGeom prst="rect">
            <a:avLst/>
          </a:prstGeom>
          <a:noFill/>
          <a:ln>
            <a:noFill/>
          </a:ln>
        </p:spPr>
      </p:pic>
      <p:pic>
        <p:nvPicPr>
          <p:cNvPr id="97" name="Google Shape;97;p19"/>
          <p:cNvPicPr preferRelativeResize="0"/>
          <p:nvPr/>
        </p:nvPicPr>
        <p:blipFill>
          <a:blip r:embed="rId4">
            <a:alphaModFix/>
          </a:blip>
          <a:stretch>
            <a:fillRect/>
          </a:stretch>
        </p:blipFill>
        <p:spPr>
          <a:xfrm>
            <a:off x="1782038" y="2055100"/>
            <a:ext cx="5579925" cy="277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3" name="Google Shape;103;p20"/>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10"/>
              <a:t>Loss function</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rPr lang="en" sz="1710"/>
              <a:t>A 32x32 depth map is used for the pixel-wise supervision.</a:t>
            </a:r>
            <a:endParaRPr sz="1710"/>
          </a:p>
          <a:p>
            <a:pPr indent="0" lvl="0" marL="0" rtl="0" algn="l">
              <a:spcBef>
                <a:spcPts val="1200"/>
              </a:spcBef>
              <a:spcAft>
                <a:spcPts val="0"/>
              </a:spcAft>
              <a:buNone/>
            </a:pPr>
            <a:r>
              <a:rPr lang="en" sz="1710"/>
              <a:t>(All 1’s for genuine and all 0’s for attack)</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04" name="Google Shape;104;p20"/>
          <p:cNvPicPr preferRelativeResize="0"/>
          <p:nvPr/>
        </p:nvPicPr>
        <p:blipFill>
          <a:blip r:embed="rId3">
            <a:alphaModFix/>
          </a:blip>
          <a:stretch>
            <a:fillRect/>
          </a:stretch>
        </p:blipFill>
        <p:spPr>
          <a:xfrm>
            <a:off x="3053538" y="952500"/>
            <a:ext cx="5305425" cy="161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0" name="Google Shape;110;p21"/>
          <p:cNvSpPr txBox="1"/>
          <p:nvPr>
            <p:ph idx="1" type="body"/>
          </p:nvPr>
        </p:nvSpPr>
        <p:spPr>
          <a:xfrm>
            <a:off x="311700" y="914150"/>
            <a:ext cx="8520600" cy="40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lang="en" sz="1205">
                <a:solidFill>
                  <a:schemeClr val="dk1"/>
                </a:solidFill>
              </a:rPr>
              <a:t>Pixel-wise Binary Supervision: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Well-suited for tasks where obtaining precise depth information for each pixel is crucial.</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Can be effective in scenarios where absolute depth values are important, such as in robotics or autonomous navigation.</a:t>
            </a:r>
            <a:endParaRPr sz="1205">
              <a:solidFill>
                <a:schemeClr val="dk1"/>
              </a:solidFill>
            </a:endParaRPr>
          </a:p>
          <a:p>
            <a:pPr indent="0" lvl="0" marL="0" rtl="0" algn="l">
              <a:spcBef>
                <a:spcPts val="1200"/>
              </a:spcBef>
              <a:spcAft>
                <a:spcPts val="0"/>
              </a:spcAft>
              <a:buSzPts val="358"/>
              <a:buNone/>
            </a:pPr>
            <a:r>
              <a:rPr lang="en" sz="1205">
                <a:solidFill>
                  <a:schemeClr val="dk1"/>
                </a:solidFill>
              </a:rPr>
              <a:t>May struggle in situations with textureless or low-contrast regions, where it's challenging to obtain accurate depth information.</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Contrast Depth Supervision: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Effective in tasks where relative depth information is more important than absolute values, such as in stereo 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Can provide more robustness in scenarios with textureless or low-contrast regions, as it relies on relative differences.</a:t>
            </a:r>
            <a:endParaRPr sz="1205">
              <a:solidFill>
                <a:schemeClr val="dk1"/>
              </a:solidFill>
            </a:endParaRPr>
          </a:p>
          <a:p>
            <a:pPr indent="0" lvl="0" marL="0" rtl="0" algn="l">
              <a:spcBef>
                <a:spcPts val="1200"/>
              </a:spcBef>
              <a:spcAft>
                <a:spcPts val="1200"/>
              </a:spcAft>
              <a:buSzPts val="358"/>
              <a:buNone/>
            </a:pPr>
            <a:r>
              <a:rPr lang="en" sz="1205">
                <a:solidFill>
                  <a:schemeClr val="dk1"/>
                </a:solidFill>
              </a:rPr>
              <a:t>May not be as precise in scenarios where absolute depth values are critical.</a:t>
            </a:r>
            <a:endParaRPr sz="552">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